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9"/>
  </p:notesMasterIdLst>
  <p:sldIdLst>
    <p:sldId id="272" r:id="rId2"/>
    <p:sldId id="271" r:id="rId3"/>
    <p:sldId id="346" r:id="rId4"/>
    <p:sldId id="351" r:id="rId5"/>
    <p:sldId id="352" r:id="rId6"/>
    <p:sldId id="353" r:id="rId7"/>
    <p:sldId id="354"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3" r:id="rId31"/>
    <p:sldId id="433" r:id="rId32"/>
    <p:sldId id="434" r:id="rId33"/>
    <p:sldId id="395" r:id="rId34"/>
    <p:sldId id="452" r:id="rId35"/>
    <p:sldId id="396" r:id="rId36"/>
    <p:sldId id="397" r:id="rId37"/>
    <p:sldId id="398" r:id="rId38"/>
    <p:sldId id="399" r:id="rId39"/>
    <p:sldId id="400" r:id="rId40"/>
    <p:sldId id="401" r:id="rId41"/>
    <p:sldId id="402" r:id="rId42"/>
    <p:sldId id="403" r:id="rId43"/>
    <p:sldId id="404" r:id="rId44"/>
    <p:sldId id="405" r:id="rId45"/>
    <p:sldId id="406" r:id="rId46"/>
    <p:sldId id="407" r:id="rId47"/>
    <p:sldId id="408" r:id="rId48"/>
    <p:sldId id="418" r:id="rId49"/>
    <p:sldId id="453" r:id="rId50"/>
    <p:sldId id="419" r:id="rId51"/>
    <p:sldId id="420" r:id="rId52"/>
    <p:sldId id="421" r:id="rId53"/>
    <p:sldId id="422" r:id="rId54"/>
    <p:sldId id="423" r:id="rId55"/>
    <p:sldId id="424" r:id="rId56"/>
    <p:sldId id="425" r:id="rId57"/>
    <p:sldId id="426" r:id="rId58"/>
    <p:sldId id="427" r:id="rId59"/>
    <p:sldId id="428" r:id="rId60"/>
    <p:sldId id="429" r:id="rId61"/>
    <p:sldId id="430" r:id="rId62"/>
    <p:sldId id="431" r:id="rId63"/>
    <p:sldId id="432" r:id="rId64"/>
    <p:sldId id="292" r:id="rId65"/>
    <p:sldId id="467" r:id="rId66"/>
    <p:sldId id="468" r:id="rId67"/>
    <p:sldId id="469" r:id="rId68"/>
    <p:sldId id="470" r:id="rId69"/>
    <p:sldId id="471" r:id="rId70"/>
    <p:sldId id="472" r:id="rId71"/>
    <p:sldId id="473" r:id="rId72"/>
    <p:sldId id="474" r:id="rId73"/>
    <p:sldId id="475" r:id="rId74"/>
    <p:sldId id="454" r:id="rId75"/>
    <p:sldId id="455" r:id="rId76"/>
    <p:sldId id="456" r:id="rId77"/>
    <p:sldId id="457" r:id="rId78"/>
    <p:sldId id="458" r:id="rId79"/>
    <p:sldId id="459" r:id="rId80"/>
    <p:sldId id="460" r:id="rId81"/>
    <p:sldId id="461" r:id="rId82"/>
    <p:sldId id="462" r:id="rId83"/>
    <p:sldId id="463" r:id="rId84"/>
    <p:sldId id="464" r:id="rId85"/>
    <p:sldId id="465" r:id="rId86"/>
    <p:sldId id="466" r:id="rId87"/>
    <p:sldId id="476" r:id="rId88"/>
    <p:sldId id="707" r:id="rId89"/>
    <p:sldId id="708" r:id="rId90"/>
    <p:sldId id="709" r:id="rId91"/>
    <p:sldId id="710" r:id="rId92"/>
    <p:sldId id="711" r:id="rId93"/>
    <p:sldId id="712" r:id="rId94"/>
    <p:sldId id="713" r:id="rId95"/>
    <p:sldId id="714" r:id="rId96"/>
    <p:sldId id="715" r:id="rId97"/>
    <p:sldId id="716" r:id="rId98"/>
    <p:sldId id="717" r:id="rId99"/>
    <p:sldId id="718" r:id="rId100"/>
    <p:sldId id="719" r:id="rId101"/>
    <p:sldId id="720" r:id="rId102"/>
    <p:sldId id="721" r:id="rId103"/>
    <p:sldId id="722" r:id="rId104"/>
    <p:sldId id="723" r:id="rId105"/>
    <p:sldId id="724" r:id="rId106"/>
    <p:sldId id="725" r:id="rId107"/>
    <p:sldId id="726" r:id="rId108"/>
    <p:sldId id="727" r:id="rId109"/>
    <p:sldId id="728" r:id="rId110"/>
    <p:sldId id="729" r:id="rId111"/>
    <p:sldId id="730" r:id="rId112"/>
    <p:sldId id="731" r:id="rId113"/>
    <p:sldId id="732" r:id="rId114"/>
    <p:sldId id="733" r:id="rId115"/>
    <p:sldId id="734" r:id="rId116"/>
    <p:sldId id="735" r:id="rId117"/>
    <p:sldId id="736" r:id="rId118"/>
    <p:sldId id="477" r:id="rId119"/>
    <p:sldId id="481" r:id="rId120"/>
    <p:sldId id="482" r:id="rId121"/>
    <p:sldId id="483" r:id="rId122"/>
    <p:sldId id="484" r:id="rId123"/>
    <p:sldId id="485" r:id="rId124"/>
    <p:sldId id="486" r:id="rId125"/>
    <p:sldId id="487" r:id="rId126"/>
    <p:sldId id="488" r:id="rId127"/>
    <p:sldId id="489" r:id="rId128"/>
    <p:sldId id="490" r:id="rId129"/>
    <p:sldId id="491" r:id="rId130"/>
    <p:sldId id="492" r:id="rId131"/>
    <p:sldId id="493" r:id="rId132"/>
    <p:sldId id="494" r:id="rId133"/>
    <p:sldId id="495" r:id="rId134"/>
    <p:sldId id="496" r:id="rId135"/>
    <p:sldId id="497" r:id="rId136"/>
    <p:sldId id="498" r:id="rId137"/>
    <p:sldId id="499" r:id="rId138"/>
    <p:sldId id="500" r:id="rId139"/>
    <p:sldId id="501" r:id="rId140"/>
    <p:sldId id="502" r:id="rId141"/>
    <p:sldId id="503" r:id="rId142"/>
    <p:sldId id="504" r:id="rId143"/>
    <p:sldId id="505" r:id="rId144"/>
    <p:sldId id="506" r:id="rId145"/>
    <p:sldId id="507" r:id="rId146"/>
    <p:sldId id="508" r:id="rId147"/>
    <p:sldId id="509" r:id="rId148"/>
    <p:sldId id="510" r:id="rId149"/>
    <p:sldId id="511" r:id="rId150"/>
    <p:sldId id="512" r:id="rId151"/>
    <p:sldId id="513" r:id="rId152"/>
    <p:sldId id="514" r:id="rId153"/>
    <p:sldId id="515" r:id="rId154"/>
    <p:sldId id="516" r:id="rId155"/>
    <p:sldId id="517" r:id="rId156"/>
    <p:sldId id="518" r:id="rId157"/>
    <p:sldId id="519" r:id="rId158"/>
    <p:sldId id="520" r:id="rId159"/>
    <p:sldId id="521" r:id="rId160"/>
    <p:sldId id="522" r:id="rId161"/>
    <p:sldId id="523" r:id="rId162"/>
    <p:sldId id="524" r:id="rId163"/>
    <p:sldId id="525" r:id="rId164"/>
    <p:sldId id="526" r:id="rId165"/>
    <p:sldId id="527" r:id="rId166"/>
    <p:sldId id="528" r:id="rId167"/>
    <p:sldId id="529" r:id="rId168"/>
    <p:sldId id="530" r:id="rId169"/>
    <p:sldId id="531" r:id="rId170"/>
    <p:sldId id="532" r:id="rId171"/>
    <p:sldId id="533" r:id="rId172"/>
    <p:sldId id="534" r:id="rId173"/>
    <p:sldId id="535" r:id="rId174"/>
    <p:sldId id="536" r:id="rId175"/>
    <p:sldId id="537" r:id="rId176"/>
    <p:sldId id="538" r:id="rId177"/>
    <p:sldId id="539" r:id="rId178"/>
    <p:sldId id="540" r:id="rId179"/>
    <p:sldId id="541" r:id="rId180"/>
    <p:sldId id="542" r:id="rId181"/>
    <p:sldId id="543" r:id="rId182"/>
    <p:sldId id="544" r:id="rId183"/>
    <p:sldId id="545" r:id="rId184"/>
    <p:sldId id="547" r:id="rId185"/>
    <p:sldId id="548" r:id="rId186"/>
    <p:sldId id="549" r:id="rId187"/>
    <p:sldId id="550" r:id="rId188"/>
    <p:sldId id="551" r:id="rId189"/>
    <p:sldId id="552" r:id="rId190"/>
    <p:sldId id="553" r:id="rId191"/>
    <p:sldId id="554" r:id="rId192"/>
    <p:sldId id="555" r:id="rId193"/>
    <p:sldId id="556" r:id="rId194"/>
    <p:sldId id="557" r:id="rId195"/>
    <p:sldId id="558" r:id="rId196"/>
    <p:sldId id="559" r:id="rId197"/>
    <p:sldId id="560" r:id="rId198"/>
    <p:sldId id="561" r:id="rId199"/>
    <p:sldId id="562" r:id="rId200"/>
    <p:sldId id="563" r:id="rId201"/>
    <p:sldId id="564" r:id="rId202"/>
    <p:sldId id="565" r:id="rId203"/>
    <p:sldId id="566" r:id="rId204"/>
    <p:sldId id="567" r:id="rId205"/>
    <p:sldId id="568" r:id="rId206"/>
    <p:sldId id="569" r:id="rId207"/>
    <p:sldId id="570" r:id="rId208"/>
    <p:sldId id="571" r:id="rId209"/>
    <p:sldId id="572" r:id="rId210"/>
    <p:sldId id="573" r:id="rId211"/>
    <p:sldId id="574" r:id="rId212"/>
    <p:sldId id="575" r:id="rId213"/>
    <p:sldId id="576" r:id="rId214"/>
    <p:sldId id="577" r:id="rId215"/>
    <p:sldId id="578" r:id="rId216"/>
    <p:sldId id="579" r:id="rId217"/>
    <p:sldId id="580" r:id="rId218"/>
    <p:sldId id="581" r:id="rId219"/>
    <p:sldId id="582" r:id="rId220"/>
    <p:sldId id="583" r:id="rId221"/>
    <p:sldId id="584" r:id="rId222"/>
    <p:sldId id="585" r:id="rId223"/>
    <p:sldId id="586" r:id="rId224"/>
    <p:sldId id="587" r:id="rId225"/>
    <p:sldId id="588" r:id="rId226"/>
    <p:sldId id="589" r:id="rId227"/>
    <p:sldId id="590" r:id="rId228"/>
    <p:sldId id="591" r:id="rId229"/>
    <p:sldId id="592" r:id="rId230"/>
    <p:sldId id="738" r:id="rId231"/>
    <p:sldId id="739" r:id="rId232"/>
    <p:sldId id="740" r:id="rId233"/>
    <p:sldId id="741" r:id="rId234"/>
    <p:sldId id="742" r:id="rId235"/>
    <p:sldId id="743" r:id="rId236"/>
    <p:sldId id="744" r:id="rId237"/>
    <p:sldId id="745" r:id="rId238"/>
    <p:sldId id="746" r:id="rId239"/>
    <p:sldId id="747" r:id="rId240"/>
    <p:sldId id="748" r:id="rId241"/>
    <p:sldId id="749" r:id="rId242"/>
    <p:sldId id="750" r:id="rId243"/>
    <p:sldId id="751" r:id="rId244"/>
    <p:sldId id="752" r:id="rId245"/>
    <p:sldId id="753" r:id="rId246"/>
    <p:sldId id="754" r:id="rId247"/>
    <p:sldId id="755" r:id="rId248"/>
    <p:sldId id="756" r:id="rId249"/>
    <p:sldId id="757" r:id="rId250"/>
    <p:sldId id="758" r:id="rId251"/>
    <p:sldId id="759" r:id="rId252"/>
    <p:sldId id="760" r:id="rId253"/>
    <p:sldId id="761" r:id="rId254"/>
    <p:sldId id="762" r:id="rId255"/>
    <p:sldId id="595" r:id="rId256"/>
    <p:sldId id="596" r:id="rId257"/>
    <p:sldId id="597" r:id="rId258"/>
    <p:sldId id="598" r:id="rId259"/>
    <p:sldId id="599" r:id="rId260"/>
    <p:sldId id="600" r:id="rId261"/>
    <p:sldId id="601" r:id="rId262"/>
    <p:sldId id="602" r:id="rId263"/>
    <p:sldId id="603" r:id="rId264"/>
    <p:sldId id="604" r:id="rId265"/>
    <p:sldId id="605" r:id="rId266"/>
    <p:sldId id="606" r:id="rId267"/>
    <p:sldId id="607" r:id="rId268"/>
    <p:sldId id="608" r:id="rId269"/>
    <p:sldId id="609" r:id="rId270"/>
    <p:sldId id="610" r:id="rId271"/>
    <p:sldId id="611" r:id="rId272"/>
    <p:sldId id="612" r:id="rId273"/>
    <p:sldId id="613" r:id="rId274"/>
    <p:sldId id="614" r:id="rId275"/>
    <p:sldId id="615" r:id="rId276"/>
    <p:sldId id="616" r:id="rId277"/>
    <p:sldId id="617" r:id="rId278"/>
    <p:sldId id="618" r:id="rId279"/>
    <p:sldId id="619" r:id="rId280"/>
    <p:sldId id="621" r:id="rId281"/>
    <p:sldId id="622" r:id="rId282"/>
    <p:sldId id="623" r:id="rId283"/>
    <p:sldId id="624" r:id="rId284"/>
    <p:sldId id="625" r:id="rId285"/>
    <p:sldId id="626" r:id="rId286"/>
    <p:sldId id="627" r:id="rId287"/>
    <p:sldId id="628" r:id="rId288"/>
    <p:sldId id="629" r:id="rId289"/>
    <p:sldId id="630" r:id="rId290"/>
    <p:sldId id="631" r:id="rId291"/>
    <p:sldId id="632" r:id="rId292"/>
    <p:sldId id="633" r:id="rId293"/>
    <p:sldId id="634" r:id="rId294"/>
    <p:sldId id="635" r:id="rId295"/>
    <p:sldId id="636" r:id="rId296"/>
    <p:sldId id="637" r:id="rId297"/>
    <p:sldId id="638" r:id="rId298"/>
    <p:sldId id="639" r:id="rId299"/>
    <p:sldId id="640" r:id="rId300"/>
    <p:sldId id="643" r:id="rId301"/>
    <p:sldId id="644" r:id="rId302"/>
    <p:sldId id="645" r:id="rId303"/>
    <p:sldId id="646" r:id="rId304"/>
    <p:sldId id="647" r:id="rId305"/>
    <p:sldId id="648" r:id="rId306"/>
    <p:sldId id="649" r:id="rId307"/>
    <p:sldId id="650" r:id="rId308"/>
    <p:sldId id="651" r:id="rId309"/>
    <p:sldId id="652" r:id="rId310"/>
    <p:sldId id="653" r:id="rId311"/>
    <p:sldId id="654" r:id="rId312"/>
    <p:sldId id="655" r:id="rId313"/>
    <p:sldId id="656" r:id="rId314"/>
    <p:sldId id="657" r:id="rId315"/>
    <p:sldId id="658" r:id="rId316"/>
    <p:sldId id="659" r:id="rId317"/>
    <p:sldId id="660" r:id="rId318"/>
    <p:sldId id="661" r:id="rId319"/>
    <p:sldId id="662" r:id="rId320"/>
    <p:sldId id="663" r:id="rId321"/>
    <p:sldId id="664" r:id="rId322"/>
    <p:sldId id="665" r:id="rId323"/>
    <p:sldId id="666" r:id="rId324"/>
    <p:sldId id="667" r:id="rId325"/>
    <p:sldId id="668" r:id="rId326"/>
    <p:sldId id="669" r:id="rId327"/>
    <p:sldId id="672" r:id="rId328"/>
    <p:sldId id="673" r:id="rId329"/>
    <p:sldId id="674" r:id="rId330"/>
    <p:sldId id="675" r:id="rId331"/>
    <p:sldId id="676" r:id="rId332"/>
    <p:sldId id="677" r:id="rId333"/>
    <p:sldId id="678" r:id="rId334"/>
    <p:sldId id="679" r:id="rId335"/>
    <p:sldId id="680" r:id="rId336"/>
    <p:sldId id="681" r:id="rId337"/>
    <p:sldId id="682" r:id="rId338"/>
    <p:sldId id="683" r:id="rId339"/>
    <p:sldId id="684" r:id="rId340"/>
    <p:sldId id="685" r:id="rId341"/>
    <p:sldId id="686" r:id="rId342"/>
    <p:sldId id="687" r:id="rId343"/>
    <p:sldId id="688" r:id="rId344"/>
    <p:sldId id="689" r:id="rId345"/>
    <p:sldId id="690" r:id="rId346"/>
    <p:sldId id="691" r:id="rId347"/>
    <p:sldId id="692" r:id="rId348"/>
    <p:sldId id="693" r:id="rId349"/>
    <p:sldId id="694" r:id="rId350"/>
    <p:sldId id="695" r:id="rId351"/>
    <p:sldId id="696" r:id="rId352"/>
    <p:sldId id="697" r:id="rId353"/>
    <p:sldId id="698" r:id="rId354"/>
    <p:sldId id="699" r:id="rId355"/>
    <p:sldId id="700" r:id="rId356"/>
    <p:sldId id="701" r:id="rId357"/>
    <p:sldId id="702" r:id="rId358"/>
  </p:sldIdLst>
  <p:sldSz cx="12192000" cy="6858000"/>
  <p:notesSz cx="6858000" cy="9144000"/>
  <p:embeddedFontLst>
    <p:embeddedFont>
      <p:font typeface="Calibri" panose="020F0502020204030204" pitchFamily="34" charset="0"/>
      <p:regular r:id="rId360"/>
      <p:bold r:id="rId361"/>
      <p:italic r:id="rId362"/>
      <p:boldItalic r:id="rId363"/>
    </p:embeddedFont>
    <p:embeddedFont>
      <p:font typeface="NSimSun" panose="02010609030101010101" pitchFamily="49" charset="-122"/>
      <p:regular r:id="rId364"/>
    </p:embeddedFont>
    <p:embeddedFont>
      <p:font typeface="Nunito Sans SemiBold" panose="020B0604020202020204" charset="0"/>
      <p:bold r:id="rId365"/>
      <p:boldItalic r:id="rId366"/>
    </p:embeddedFont>
    <p:embeddedFont>
      <p:font typeface="Nunito Sans" panose="020B0604020202020204" charset="0"/>
      <p:regular r:id="rId367"/>
      <p:bold r:id="rId368"/>
      <p:italic r:id="rId369"/>
      <p:boldItalic r:id="rId3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60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5E5E5"/>
    <a:srgbClr val="525252"/>
    <a:srgbClr val="1A1A1A"/>
    <a:srgbClr val="4A4A4A"/>
    <a:srgbClr val="131313"/>
    <a:srgbClr val="212121"/>
    <a:srgbClr val="303030"/>
    <a:srgbClr val="3D3D3D"/>
    <a:srgbClr val="F05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97" autoAdjust="0"/>
    <p:restoredTop sz="95220" autoAdjust="0"/>
  </p:normalViewPr>
  <p:slideViewPr>
    <p:cSldViewPr>
      <p:cViewPr varScale="1">
        <p:scale>
          <a:sx n="73" d="100"/>
          <a:sy n="73" d="100"/>
        </p:scale>
        <p:origin x="426" y="54"/>
      </p:cViewPr>
      <p:guideLst>
        <p:guide orient="horz" pos="3840"/>
        <p:guide pos="6000"/>
      </p:guideLst>
    </p:cSldViewPr>
  </p:slideViewPr>
  <p:notesTextViewPr>
    <p:cViewPr>
      <p:scale>
        <a:sx n="100" d="100"/>
        <a:sy n="100" d="100"/>
      </p:scale>
      <p:origin x="0" y="0"/>
    </p:cViewPr>
  </p:notesTextViewPr>
  <p:sorterViewPr>
    <p:cViewPr>
      <p:scale>
        <a:sx n="100" d="100"/>
        <a:sy n="100" d="100"/>
      </p:scale>
      <p:origin x="0" y="-387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font" Target="fonts/font7.fntdata"/><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font" Target="fonts/font9.fntdata"/><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font" Target="fonts/font11.fntdata"/><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font" Target="fonts/font2.fntdata"/><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viewProps" Target="viewProp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font" Target="fonts/font3.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font" Target="fonts/font4.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font" Target="fonts/font6.fntdata"/><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font" Target="fonts/font8.fntdata"/><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font" Target="fonts/font10.fntdata"/><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font" Target="fonts/font1.fntdata"/><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9A3E1-D0AF-40CA-9CA4-BE00645EFE64}"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B6876-1BF1-4B88-890A-0B4E46201506}" type="slidenum">
              <a:rPr lang="en-US" smtClean="0"/>
              <a:t>‹#›</a:t>
            </a:fld>
            <a:endParaRPr lang="en-US"/>
          </a:p>
        </p:txBody>
      </p:sp>
    </p:spTree>
    <p:extLst>
      <p:ext uri="{BB962C8B-B14F-4D97-AF65-F5344CB8AC3E}">
        <p14:creationId xmlns:p14="http://schemas.microsoft.com/office/powerpoint/2010/main" val="220649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a:t>
            </a:r>
            <a:r>
              <a:rPr lang="en-US" b="1" baseline="30000" dirty="0"/>
              <a:t>st</a:t>
            </a:r>
            <a:r>
              <a:rPr lang="en-US" b="1" dirty="0"/>
              <a:t> slide (Mandatory)</a:t>
            </a:r>
          </a:p>
        </p:txBody>
      </p:sp>
      <p:sp>
        <p:nvSpPr>
          <p:cNvPr id="4" name="Slide Number Placeholder 3"/>
          <p:cNvSpPr>
            <a:spLocks noGrp="1"/>
          </p:cNvSpPr>
          <p:nvPr>
            <p:ph type="sldNum" sz="quarter" idx="5"/>
          </p:nvPr>
        </p:nvSpPr>
        <p:spPr/>
        <p:txBody>
          <a:bodyPr/>
          <a:lstStyle/>
          <a:p>
            <a:fld id="{0AAB6876-1BF1-4B88-890A-0B4E46201506}" type="slidenum">
              <a:rPr lang="en-US" smtClean="0"/>
              <a:t>1</a:t>
            </a:fld>
            <a:endParaRPr lang="en-US"/>
          </a:p>
        </p:txBody>
      </p:sp>
    </p:spTree>
    <p:extLst>
      <p:ext uri="{BB962C8B-B14F-4D97-AF65-F5344CB8AC3E}">
        <p14:creationId xmlns:p14="http://schemas.microsoft.com/office/powerpoint/2010/main" val="6308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37</a:t>
            </a:fld>
            <a:endParaRPr lang="en-IN"/>
          </a:p>
        </p:txBody>
      </p:sp>
    </p:spTree>
    <p:extLst>
      <p:ext uri="{BB962C8B-B14F-4D97-AF65-F5344CB8AC3E}">
        <p14:creationId xmlns:p14="http://schemas.microsoft.com/office/powerpoint/2010/main" val="16765244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235</a:t>
            </a:fld>
            <a:endParaRPr lang="en-US"/>
          </a:p>
        </p:txBody>
      </p:sp>
    </p:spTree>
    <p:extLst>
      <p:ext uri="{BB962C8B-B14F-4D97-AF65-F5344CB8AC3E}">
        <p14:creationId xmlns:p14="http://schemas.microsoft.com/office/powerpoint/2010/main" val="17190744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236</a:t>
            </a:fld>
            <a:endParaRPr lang="en-US"/>
          </a:p>
        </p:txBody>
      </p:sp>
    </p:spTree>
    <p:extLst>
      <p:ext uri="{BB962C8B-B14F-4D97-AF65-F5344CB8AC3E}">
        <p14:creationId xmlns:p14="http://schemas.microsoft.com/office/powerpoint/2010/main" val="25987118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237</a:t>
            </a:fld>
            <a:endParaRPr lang="en-US"/>
          </a:p>
        </p:txBody>
      </p:sp>
    </p:spTree>
    <p:extLst>
      <p:ext uri="{BB962C8B-B14F-4D97-AF65-F5344CB8AC3E}">
        <p14:creationId xmlns:p14="http://schemas.microsoft.com/office/powerpoint/2010/main" val="24418860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Output</a:t>
            </a:r>
          </a:p>
        </p:txBody>
      </p:sp>
      <p:sp>
        <p:nvSpPr>
          <p:cNvPr id="4" name="Slide Number Placeholder 3"/>
          <p:cNvSpPr>
            <a:spLocks noGrp="1"/>
          </p:cNvSpPr>
          <p:nvPr>
            <p:ph type="sldNum" sz="quarter" idx="5"/>
          </p:nvPr>
        </p:nvSpPr>
        <p:spPr/>
        <p:txBody>
          <a:bodyPr/>
          <a:lstStyle/>
          <a:p>
            <a:fld id="{0AAB6876-1BF1-4B88-890A-0B4E46201506}" type="slidenum">
              <a:rPr lang="en-US" smtClean="0"/>
              <a:t>243</a:t>
            </a:fld>
            <a:endParaRPr lang="en-US"/>
          </a:p>
        </p:txBody>
      </p:sp>
    </p:spTree>
    <p:extLst>
      <p:ext uri="{BB962C8B-B14F-4D97-AF65-F5344CB8AC3E}">
        <p14:creationId xmlns:p14="http://schemas.microsoft.com/office/powerpoint/2010/main" val="28141879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244</a:t>
            </a:fld>
            <a:endParaRPr lang="en-US"/>
          </a:p>
        </p:txBody>
      </p:sp>
    </p:spTree>
    <p:extLst>
      <p:ext uri="{BB962C8B-B14F-4D97-AF65-F5344CB8AC3E}">
        <p14:creationId xmlns:p14="http://schemas.microsoft.com/office/powerpoint/2010/main" val="6667563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248</a:t>
            </a:fld>
            <a:endParaRPr lang="en-US"/>
          </a:p>
        </p:txBody>
      </p:sp>
    </p:spTree>
    <p:extLst>
      <p:ext uri="{BB962C8B-B14F-4D97-AF65-F5344CB8AC3E}">
        <p14:creationId xmlns:p14="http://schemas.microsoft.com/office/powerpoint/2010/main" val="13125659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249</a:t>
            </a:fld>
            <a:endParaRPr lang="en-US"/>
          </a:p>
        </p:txBody>
      </p:sp>
    </p:spTree>
    <p:extLst>
      <p:ext uri="{BB962C8B-B14F-4D97-AF65-F5344CB8AC3E}">
        <p14:creationId xmlns:p14="http://schemas.microsoft.com/office/powerpoint/2010/main" val="8511188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250</a:t>
            </a:fld>
            <a:endParaRPr lang="en-US"/>
          </a:p>
        </p:txBody>
      </p:sp>
    </p:spTree>
    <p:extLst>
      <p:ext uri="{BB962C8B-B14F-4D97-AF65-F5344CB8AC3E}">
        <p14:creationId xmlns:p14="http://schemas.microsoft.com/office/powerpoint/2010/main" val="3003644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251</a:t>
            </a:fld>
            <a:endParaRPr lang="en-US"/>
          </a:p>
        </p:txBody>
      </p:sp>
    </p:spTree>
    <p:extLst>
      <p:ext uri="{BB962C8B-B14F-4D97-AF65-F5344CB8AC3E}">
        <p14:creationId xmlns:p14="http://schemas.microsoft.com/office/powerpoint/2010/main" val="29496355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252</a:t>
            </a:fld>
            <a:endParaRPr lang="en-US"/>
          </a:p>
        </p:txBody>
      </p:sp>
    </p:spTree>
    <p:extLst>
      <p:ext uri="{BB962C8B-B14F-4D97-AF65-F5344CB8AC3E}">
        <p14:creationId xmlns:p14="http://schemas.microsoft.com/office/powerpoint/2010/main" val="3231498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38</a:t>
            </a:fld>
            <a:endParaRPr lang="en-IN"/>
          </a:p>
        </p:txBody>
      </p:sp>
    </p:spTree>
    <p:extLst>
      <p:ext uri="{BB962C8B-B14F-4D97-AF65-F5344CB8AC3E}">
        <p14:creationId xmlns:p14="http://schemas.microsoft.com/office/powerpoint/2010/main" val="36251432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253</a:t>
            </a:fld>
            <a:endParaRPr lang="en-US"/>
          </a:p>
        </p:txBody>
      </p:sp>
    </p:spTree>
    <p:extLst>
      <p:ext uri="{BB962C8B-B14F-4D97-AF65-F5344CB8AC3E}">
        <p14:creationId xmlns:p14="http://schemas.microsoft.com/office/powerpoint/2010/main" val="25835696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254</a:t>
            </a:fld>
            <a:endParaRPr lang="en-US"/>
          </a:p>
        </p:txBody>
      </p:sp>
    </p:spTree>
    <p:extLst>
      <p:ext uri="{BB962C8B-B14F-4D97-AF65-F5344CB8AC3E}">
        <p14:creationId xmlns:p14="http://schemas.microsoft.com/office/powerpoint/2010/main" val="29569713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255</a:t>
            </a:fld>
            <a:endParaRPr lang="en-US"/>
          </a:p>
        </p:txBody>
      </p:sp>
    </p:spTree>
    <p:extLst>
      <p:ext uri="{BB962C8B-B14F-4D97-AF65-F5344CB8AC3E}">
        <p14:creationId xmlns:p14="http://schemas.microsoft.com/office/powerpoint/2010/main" val="17122397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256</a:t>
            </a:fld>
            <a:endParaRPr lang="en-US"/>
          </a:p>
        </p:txBody>
      </p:sp>
    </p:spTree>
    <p:extLst>
      <p:ext uri="{BB962C8B-B14F-4D97-AF65-F5344CB8AC3E}">
        <p14:creationId xmlns:p14="http://schemas.microsoft.com/office/powerpoint/2010/main" val="31668457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257</a:t>
            </a:fld>
            <a:endParaRPr lang="en-US"/>
          </a:p>
        </p:txBody>
      </p:sp>
    </p:spTree>
    <p:extLst>
      <p:ext uri="{BB962C8B-B14F-4D97-AF65-F5344CB8AC3E}">
        <p14:creationId xmlns:p14="http://schemas.microsoft.com/office/powerpoint/2010/main" val="26752837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258</a:t>
            </a:fld>
            <a:endParaRPr lang="en-US"/>
          </a:p>
        </p:txBody>
      </p:sp>
    </p:spTree>
    <p:extLst>
      <p:ext uri="{BB962C8B-B14F-4D97-AF65-F5344CB8AC3E}">
        <p14:creationId xmlns:p14="http://schemas.microsoft.com/office/powerpoint/2010/main" val="41365779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259</a:t>
            </a:fld>
            <a:endParaRPr lang="en-US"/>
          </a:p>
        </p:txBody>
      </p:sp>
    </p:spTree>
    <p:extLst>
      <p:ext uri="{BB962C8B-B14F-4D97-AF65-F5344CB8AC3E}">
        <p14:creationId xmlns:p14="http://schemas.microsoft.com/office/powerpoint/2010/main" val="29788954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260</a:t>
            </a:fld>
            <a:endParaRPr lang="en-US"/>
          </a:p>
        </p:txBody>
      </p:sp>
    </p:spTree>
    <p:extLst>
      <p:ext uri="{BB962C8B-B14F-4D97-AF65-F5344CB8AC3E}">
        <p14:creationId xmlns:p14="http://schemas.microsoft.com/office/powerpoint/2010/main" val="26338655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261</a:t>
            </a:fld>
            <a:endParaRPr lang="en-US"/>
          </a:p>
        </p:txBody>
      </p:sp>
    </p:spTree>
    <p:extLst>
      <p:ext uri="{BB962C8B-B14F-4D97-AF65-F5344CB8AC3E}">
        <p14:creationId xmlns:p14="http://schemas.microsoft.com/office/powerpoint/2010/main" val="6108176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262</a:t>
            </a:fld>
            <a:endParaRPr lang="en-US"/>
          </a:p>
        </p:txBody>
      </p:sp>
    </p:spTree>
    <p:extLst>
      <p:ext uri="{BB962C8B-B14F-4D97-AF65-F5344CB8AC3E}">
        <p14:creationId xmlns:p14="http://schemas.microsoft.com/office/powerpoint/2010/main" val="217799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39</a:t>
            </a:fld>
            <a:endParaRPr lang="en-IN"/>
          </a:p>
        </p:txBody>
      </p:sp>
    </p:spTree>
    <p:extLst>
      <p:ext uri="{BB962C8B-B14F-4D97-AF65-F5344CB8AC3E}">
        <p14:creationId xmlns:p14="http://schemas.microsoft.com/office/powerpoint/2010/main" val="42120320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263</a:t>
            </a:fld>
            <a:endParaRPr lang="en-US"/>
          </a:p>
        </p:txBody>
      </p:sp>
    </p:spTree>
    <p:extLst>
      <p:ext uri="{BB962C8B-B14F-4D97-AF65-F5344CB8AC3E}">
        <p14:creationId xmlns:p14="http://schemas.microsoft.com/office/powerpoint/2010/main" val="44160845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264</a:t>
            </a:fld>
            <a:endParaRPr lang="en-US"/>
          </a:p>
        </p:txBody>
      </p:sp>
    </p:spTree>
    <p:extLst>
      <p:ext uri="{BB962C8B-B14F-4D97-AF65-F5344CB8AC3E}">
        <p14:creationId xmlns:p14="http://schemas.microsoft.com/office/powerpoint/2010/main" val="18382601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265</a:t>
            </a:fld>
            <a:endParaRPr lang="en-US"/>
          </a:p>
        </p:txBody>
      </p:sp>
    </p:spTree>
    <p:extLst>
      <p:ext uri="{BB962C8B-B14F-4D97-AF65-F5344CB8AC3E}">
        <p14:creationId xmlns:p14="http://schemas.microsoft.com/office/powerpoint/2010/main" val="34964396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266</a:t>
            </a:fld>
            <a:endParaRPr lang="en-US"/>
          </a:p>
        </p:txBody>
      </p:sp>
    </p:spTree>
    <p:extLst>
      <p:ext uri="{BB962C8B-B14F-4D97-AF65-F5344CB8AC3E}">
        <p14:creationId xmlns:p14="http://schemas.microsoft.com/office/powerpoint/2010/main" val="15037590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267</a:t>
            </a:fld>
            <a:endParaRPr lang="en-US"/>
          </a:p>
        </p:txBody>
      </p:sp>
    </p:spTree>
    <p:extLst>
      <p:ext uri="{BB962C8B-B14F-4D97-AF65-F5344CB8AC3E}">
        <p14:creationId xmlns:p14="http://schemas.microsoft.com/office/powerpoint/2010/main" val="261857471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268</a:t>
            </a:fld>
            <a:endParaRPr lang="en-US"/>
          </a:p>
        </p:txBody>
      </p:sp>
    </p:spTree>
    <p:extLst>
      <p:ext uri="{BB962C8B-B14F-4D97-AF65-F5344CB8AC3E}">
        <p14:creationId xmlns:p14="http://schemas.microsoft.com/office/powerpoint/2010/main" val="21896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269</a:t>
            </a:fld>
            <a:endParaRPr lang="en-US"/>
          </a:p>
        </p:txBody>
      </p:sp>
    </p:spTree>
    <p:extLst>
      <p:ext uri="{BB962C8B-B14F-4D97-AF65-F5344CB8AC3E}">
        <p14:creationId xmlns:p14="http://schemas.microsoft.com/office/powerpoint/2010/main" val="24480365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270</a:t>
            </a:fld>
            <a:endParaRPr lang="en-US"/>
          </a:p>
        </p:txBody>
      </p:sp>
    </p:spTree>
    <p:extLst>
      <p:ext uri="{BB962C8B-B14F-4D97-AF65-F5344CB8AC3E}">
        <p14:creationId xmlns:p14="http://schemas.microsoft.com/office/powerpoint/2010/main" val="12471126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271</a:t>
            </a:fld>
            <a:endParaRPr lang="en-US"/>
          </a:p>
        </p:txBody>
      </p:sp>
    </p:spTree>
    <p:extLst>
      <p:ext uri="{BB962C8B-B14F-4D97-AF65-F5344CB8AC3E}">
        <p14:creationId xmlns:p14="http://schemas.microsoft.com/office/powerpoint/2010/main" val="20112627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272</a:t>
            </a:fld>
            <a:endParaRPr lang="en-US"/>
          </a:p>
        </p:txBody>
      </p:sp>
    </p:spTree>
    <p:extLst>
      <p:ext uri="{BB962C8B-B14F-4D97-AF65-F5344CB8AC3E}">
        <p14:creationId xmlns:p14="http://schemas.microsoft.com/office/powerpoint/2010/main" val="3800730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40</a:t>
            </a:fld>
            <a:endParaRPr lang="en-IN"/>
          </a:p>
        </p:txBody>
      </p:sp>
    </p:spTree>
    <p:extLst>
      <p:ext uri="{BB962C8B-B14F-4D97-AF65-F5344CB8AC3E}">
        <p14:creationId xmlns:p14="http://schemas.microsoft.com/office/powerpoint/2010/main" val="121892556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273</a:t>
            </a:fld>
            <a:endParaRPr lang="en-US"/>
          </a:p>
        </p:txBody>
      </p:sp>
    </p:spTree>
    <p:extLst>
      <p:ext uri="{BB962C8B-B14F-4D97-AF65-F5344CB8AC3E}">
        <p14:creationId xmlns:p14="http://schemas.microsoft.com/office/powerpoint/2010/main" val="22134065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274</a:t>
            </a:fld>
            <a:endParaRPr lang="en-US"/>
          </a:p>
        </p:txBody>
      </p:sp>
    </p:spTree>
    <p:extLst>
      <p:ext uri="{BB962C8B-B14F-4D97-AF65-F5344CB8AC3E}">
        <p14:creationId xmlns:p14="http://schemas.microsoft.com/office/powerpoint/2010/main" val="16595554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275</a:t>
            </a:fld>
            <a:endParaRPr lang="en-US"/>
          </a:p>
        </p:txBody>
      </p:sp>
    </p:spTree>
    <p:extLst>
      <p:ext uri="{BB962C8B-B14F-4D97-AF65-F5344CB8AC3E}">
        <p14:creationId xmlns:p14="http://schemas.microsoft.com/office/powerpoint/2010/main" val="25810354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276</a:t>
            </a:fld>
            <a:endParaRPr lang="en-US"/>
          </a:p>
        </p:txBody>
      </p:sp>
    </p:spTree>
    <p:extLst>
      <p:ext uri="{BB962C8B-B14F-4D97-AF65-F5344CB8AC3E}">
        <p14:creationId xmlns:p14="http://schemas.microsoft.com/office/powerpoint/2010/main" val="32774761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277</a:t>
            </a:fld>
            <a:endParaRPr lang="en-US"/>
          </a:p>
        </p:txBody>
      </p:sp>
    </p:spTree>
    <p:extLst>
      <p:ext uri="{BB962C8B-B14F-4D97-AF65-F5344CB8AC3E}">
        <p14:creationId xmlns:p14="http://schemas.microsoft.com/office/powerpoint/2010/main" val="21677953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278</a:t>
            </a:fld>
            <a:endParaRPr lang="en-US"/>
          </a:p>
        </p:txBody>
      </p:sp>
    </p:spTree>
    <p:extLst>
      <p:ext uri="{BB962C8B-B14F-4D97-AF65-F5344CB8AC3E}">
        <p14:creationId xmlns:p14="http://schemas.microsoft.com/office/powerpoint/2010/main" val="243239604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279</a:t>
            </a:fld>
            <a:endParaRPr lang="en-US"/>
          </a:p>
        </p:txBody>
      </p:sp>
    </p:spTree>
    <p:extLst>
      <p:ext uri="{BB962C8B-B14F-4D97-AF65-F5344CB8AC3E}">
        <p14:creationId xmlns:p14="http://schemas.microsoft.com/office/powerpoint/2010/main" val="41344590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280</a:t>
            </a:fld>
            <a:endParaRPr lang="en-US"/>
          </a:p>
        </p:txBody>
      </p:sp>
    </p:spTree>
    <p:extLst>
      <p:ext uri="{BB962C8B-B14F-4D97-AF65-F5344CB8AC3E}">
        <p14:creationId xmlns:p14="http://schemas.microsoft.com/office/powerpoint/2010/main" val="5782202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281</a:t>
            </a:fld>
            <a:endParaRPr lang="en-US"/>
          </a:p>
        </p:txBody>
      </p:sp>
    </p:spTree>
    <p:extLst>
      <p:ext uri="{BB962C8B-B14F-4D97-AF65-F5344CB8AC3E}">
        <p14:creationId xmlns:p14="http://schemas.microsoft.com/office/powerpoint/2010/main" val="16673638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282</a:t>
            </a:fld>
            <a:endParaRPr lang="en-US"/>
          </a:p>
        </p:txBody>
      </p:sp>
    </p:spTree>
    <p:extLst>
      <p:ext uri="{BB962C8B-B14F-4D97-AF65-F5344CB8AC3E}">
        <p14:creationId xmlns:p14="http://schemas.microsoft.com/office/powerpoint/2010/main" val="250589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41</a:t>
            </a:fld>
            <a:endParaRPr lang="en-IN"/>
          </a:p>
        </p:txBody>
      </p:sp>
    </p:spTree>
    <p:extLst>
      <p:ext uri="{BB962C8B-B14F-4D97-AF65-F5344CB8AC3E}">
        <p14:creationId xmlns:p14="http://schemas.microsoft.com/office/powerpoint/2010/main" val="81230543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283</a:t>
            </a:fld>
            <a:endParaRPr lang="en-US"/>
          </a:p>
        </p:txBody>
      </p:sp>
    </p:spTree>
    <p:extLst>
      <p:ext uri="{BB962C8B-B14F-4D97-AF65-F5344CB8AC3E}">
        <p14:creationId xmlns:p14="http://schemas.microsoft.com/office/powerpoint/2010/main" val="213091508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284</a:t>
            </a:fld>
            <a:endParaRPr lang="en-US"/>
          </a:p>
        </p:txBody>
      </p:sp>
    </p:spTree>
    <p:extLst>
      <p:ext uri="{BB962C8B-B14F-4D97-AF65-F5344CB8AC3E}">
        <p14:creationId xmlns:p14="http://schemas.microsoft.com/office/powerpoint/2010/main" val="10654452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285</a:t>
            </a:fld>
            <a:endParaRPr lang="en-US"/>
          </a:p>
        </p:txBody>
      </p:sp>
    </p:spTree>
    <p:extLst>
      <p:ext uri="{BB962C8B-B14F-4D97-AF65-F5344CB8AC3E}">
        <p14:creationId xmlns:p14="http://schemas.microsoft.com/office/powerpoint/2010/main" val="34512402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286</a:t>
            </a:fld>
            <a:endParaRPr lang="en-US"/>
          </a:p>
        </p:txBody>
      </p:sp>
    </p:spTree>
    <p:extLst>
      <p:ext uri="{BB962C8B-B14F-4D97-AF65-F5344CB8AC3E}">
        <p14:creationId xmlns:p14="http://schemas.microsoft.com/office/powerpoint/2010/main" val="79588408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287</a:t>
            </a:fld>
            <a:endParaRPr lang="en-US"/>
          </a:p>
        </p:txBody>
      </p:sp>
    </p:spTree>
    <p:extLst>
      <p:ext uri="{BB962C8B-B14F-4D97-AF65-F5344CB8AC3E}">
        <p14:creationId xmlns:p14="http://schemas.microsoft.com/office/powerpoint/2010/main" val="270219108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288</a:t>
            </a:fld>
            <a:endParaRPr lang="en-US"/>
          </a:p>
        </p:txBody>
      </p:sp>
    </p:spTree>
    <p:extLst>
      <p:ext uri="{BB962C8B-B14F-4D97-AF65-F5344CB8AC3E}">
        <p14:creationId xmlns:p14="http://schemas.microsoft.com/office/powerpoint/2010/main" val="36847119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289</a:t>
            </a:fld>
            <a:endParaRPr lang="en-US"/>
          </a:p>
        </p:txBody>
      </p:sp>
    </p:spTree>
    <p:extLst>
      <p:ext uri="{BB962C8B-B14F-4D97-AF65-F5344CB8AC3E}">
        <p14:creationId xmlns:p14="http://schemas.microsoft.com/office/powerpoint/2010/main" val="416875677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290</a:t>
            </a:fld>
            <a:endParaRPr lang="en-US"/>
          </a:p>
        </p:txBody>
      </p:sp>
    </p:spTree>
    <p:extLst>
      <p:ext uri="{BB962C8B-B14F-4D97-AF65-F5344CB8AC3E}">
        <p14:creationId xmlns:p14="http://schemas.microsoft.com/office/powerpoint/2010/main" val="378445967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291</a:t>
            </a:fld>
            <a:endParaRPr lang="en-US"/>
          </a:p>
        </p:txBody>
      </p:sp>
    </p:spTree>
    <p:extLst>
      <p:ext uri="{BB962C8B-B14F-4D97-AF65-F5344CB8AC3E}">
        <p14:creationId xmlns:p14="http://schemas.microsoft.com/office/powerpoint/2010/main" val="8210309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292</a:t>
            </a:fld>
            <a:endParaRPr lang="en-US"/>
          </a:p>
        </p:txBody>
      </p:sp>
    </p:spTree>
    <p:extLst>
      <p:ext uri="{BB962C8B-B14F-4D97-AF65-F5344CB8AC3E}">
        <p14:creationId xmlns:p14="http://schemas.microsoft.com/office/powerpoint/2010/main" val="3491948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42</a:t>
            </a:fld>
            <a:endParaRPr lang="en-IN"/>
          </a:p>
        </p:txBody>
      </p:sp>
    </p:spTree>
    <p:extLst>
      <p:ext uri="{BB962C8B-B14F-4D97-AF65-F5344CB8AC3E}">
        <p14:creationId xmlns:p14="http://schemas.microsoft.com/office/powerpoint/2010/main" val="54203784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Blank slide (Text Only)</a:t>
            </a:r>
          </a:p>
          <a:p>
            <a:r>
              <a:rPr lang="en-US" b="0" dirty="0"/>
              <a:t>Use this slide as an </a:t>
            </a:r>
            <a:r>
              <a:rPr lang="en-US" b="1" dirty="0"/>
              <a:t>extension of other slides</a:t>
            </a:r>
            <a:r>
              <a:rPr lang="en-US" b="0" dirty="0"/>
              <a:t>. Therefore, if the data doesn’t fit in any of the slides then put the extra data here.</a:t>
            </a:r>
          </a:p>
        </p:txBody>
      </p:sp>
      <p:sp>
        <p:nvSpPr>
          <p:cNvPr id="4" name="Slide Number Placeholder 3"/>
          <p:cNvSpPr>
            <a:spLocks noGrp="1"/>
          </p:cNvSpPr>
          <p:nvPr>
            <p:ph type="sldNum" sz="quarter" idx="5"/>
          </p:nvPr>
        </p:nvSpPr>
        <p:spPr/>
        <p:txBody>
          <a:bodyPr/>
          <a:lstStyle/>
          <a:p>
            <a:fld id="{0AAB6876-1BF1-4B88-890A-0B4E46201506}" type="slidenum">
              <a:rPr lang="en-US" smtClean="0"/>
              <a:t>293</a:t>
            </a:fld>
            <a:endParaRPr lang="en-US"/>
          </a:p>
        </p:txBody>
      </p:sp>
    </p:spTree>
    <p:extLst>
      <p:ext uri="{BB962C8B-B14F-4D97-AF65-F5344CB8AC3E}">
        <p14:creationId xmlns:p14="http://schemas.microsoft.com/office/powerpoint/2010/main" val="13648970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294</a:t>
            </a:fld>
            <a:endParaRPr lang="en-US"/>
          </a:p>
        </p:txBody>
      </p:sp>
    </p:spTree>
    <p:extLst>
      <p:ext uri="{BB962C8B-B14F-4D97-AF65-F5344CB8AC3E}">
        <p14:creationId xmlns:p14="http://schemas.microsoft.com/office/powerpoint/2010/main" val="23159637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295</a:t>
            </a:fld>
            <a:endParaRPr lang="en-US"/>
          </a:p>
        </p:txBody>
      </p:sp>
    </p:spTree>
    <p:extLst>
      <p:ext uri="{BB962C8B-B14F-4D97-AF65-F5344CB8AC3E}">
        <p14:creationId xmlns:p14="http://schemas.microsoft.com/office/powerpoint/2010/main" val="115525844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296</a:t>
            </a:fld>
            <a:endParaRPr lang="en-US"/>
          </a:p>
        </p:txBody>
      </p:sp>
    </p:spTree>
    <p:extLst>
      <p:ext uri="{BB962C8B-B14F-4D97-AF65-F5344CB8AC3E}">
        <p14:creationId xmlns:p14="http://schemas.microsoft.com/office/powerpoint/2010/main" val="31582624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297</a:t>
            </a:fld>
            <a:endParaRPr lang="en-US"/>
          </a:p>
        </p:txBody>
      </p:sp>
    </p:spTree>
    <p:extLst>
      <p:ext uri="{BB962C8B-B14F-4D97-AF65-F5344CB8AC3E}">
        <p14:creationId xmlns:p14="http://schemas.microsoft.com/office/powerpoint/2010/main" val="324022144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298</a:t>
            </a:fld>
            <a:endParaRPr lang="en-US"/>
          </a:p>
        </p:txBody>
      </p:sp>
    </p:spTree>
    <p:extLst>
      <p:ext uri="{BB962C8B-B14F-4D97-AF65-F5344CB8AC3E}">
        <p14:creationId xmlns:p14="http://schemas.microsoft.com/office/powerpoint/2010/main" val="400654012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Text</a:t>
            </a:r>
          </a:p>
        </p:txBody>
      </p:sp>
      <p:sp>
        <p:nvSpPr>
          <p:cNvPr id="4" name="Slide Number Placeholder 3"/>
          <p:cNvSpPr>
            <a:spLocks noGrp="1"/>
          </p:cNvSpPr>
          <p:nvPr>
            <p:ph type="sldNum" sz="quarter" idx="5"/>
          </p:nvPr>
        </p:nvSpPr>
        <p:spPr/>
        <p:txBody>
          <a:bodyPr/>
          <a:lstStyle/>
          <a:p>
            <a:fld id="{0AAB6876-1BF1-4B88-890A-0B4E46201506}" type="slidenum">
              <a:rPr lang="en-US" smtClean="0"/>
              <a:t>299</a:t>
            </a:fld>
            <a:endParaRPr lang="en-US"/>
          </a:p>
        </p:txBody>
      </p:sp>
    </p:spTree>
    <p:extLst>
      <p:ext uri="{BB962C8B-B14F-4D97-AF65-F5344CB8AC3E}">
        <p14:creationId xmlns:p14="http://schemas.microsoft.com/office/powerpoint/2010/main" val="102525943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300</a:t>
            </a:fld>
            <a:endParaRPr lang="en-US"/>
          </a:p>
        </p:txBody>
      </p:sp>
    </p:spTree>
    <p:extLst>
      <p:ext uri="{BB962C8B-B14F-4D97-AF65-F5344CB8AC3E}">
        <p14:creationId xmlns:p14="http://schemas.microsoft.com/office/powerpoint/2010/main" val="224978554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(Programming) (Add slide 20)</a:t>
            </a:r>
          </a:p>
        </p:txBody>
      </p:sp>
      <p:sp>
        <p:nvSpPr>
          <p:cNvPr id="4" name="Slide Number Placeholder 3"/>
          <p:cNvSpPr>
            <a:spLocks noGrp="1"/>
          </p:cNvSpPr>
          <p:nvPr>
            <p:ph type="sldNum" sz="quarter" idx="5"/>
          </p:nvPr>
        </p:nvSpPr>
        <p:spPr/>
        <p:txBody>
          <a:bodyPr/>
          <a:lstStyle/>
          <a:p>
            <a:fld id="{0AAB6876-1BF1-4B88-890A-0B4E46201506}" type="slidenum">
              <a:rPr lang="en-US" smtClean="0"/>
              <a:t>302</a:t>
            </a:fld>
            <a:endParaRPr lang="en-US"/>
          </a:p>
        </p:txBody>
      </p:sp>
    </p:spTree>
    <p:extLst>
      <p:ext uri="{BB962C8B-B14F-4D97-AF65-F5344CB8AC3E}">
        <p14:creationId xmlns:p14="http://schemas.microsoft.com/office/powerpoint/2010/main" val="139374715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Case 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25 64 9 4 100 98</a:t>
            </a:r>
          </a:p>
          <a:p>
            <a:r>
              <a:rPr lang="en-US" sz="1200" kern="1200" dirty="0">
                <a:solidFill>
                  <a:schemeClr val="tx1"/>
                </a:solidFill>
                <a:effectLst/>
                <a:latin typeface="+mn-lt"/>
                <a:ea typeface="+mn-ea"/>
                <a:cs typeface="+mn-cs"/>
              </a:rPr>
              <a:t>4</a:t>
            </a:r>
          </a:p>
          <a:p>
            <a:r>
              <a:rPr lang="en-US"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45</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Case 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25 64 9 4 100 98</a:t>
            </a:r>
          </a:p>
          <a:p>
            <a:r>
              <a:rPr lang="en-US" sz="1200" kern="1200" dirty="0">
                <a:solidFill>
                  <a:schemeClr val="tx1"/>
                </a:solidFill>
                <a:effectLst/>
                <a:latin typeface="+mn-lt"/>
                <a:ea typeface="+mn-ea"/>
                <a:cs typeface="+mn-cs"/>
              </a:rPr>
              <a:t>10</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15</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Case 4</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25 64 9 4 100 98</a:t>
            </a:r>
          </a:p>
          <a:p>
            <a:r>
              <a:rPr lang="en-US" sz="1200" kern="1200" dirty="0">
                <a:solidFill>
                  <a:schemeClr val="tx1"/>
                </a:solidFill>
                <a:effectLst/>
                <a:latin typeface="+mn-lt"/>
                <a:ea typeface="+mn-ea"/>
                <a:cs typeface="+mn-cs"/>
              </a:rPr>
              <a:t>100</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Case 5</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a:t>
            </a:r>
          </a:p>
          <a:p>
            <a:r>
              <a:rPr lang="en-US" sz="1200" kern="1200" dirty="0">
                <a:solidFill>
                  <a:schemeClr val="tx1"/>
                </a:solidFill>
                <a:effectLst/>
                <a:latin typeface="+mn-lt"/>
                <a:ea typeface="+mn-ea"/>
                <a:cs typeface="+mn-cs"/>
              </a:rPr>
              <a:t>11 43 67 80 56</a:t>
            </a:r>
          </a:p>
          <a:p>
            <a:r>
              <a:rPr lang="en-US" sz="1200" kern="1200" dirty="0">
                <a:solidFill>
                  <a:schemeClr val="tx1"/>
                </a:solidFill>
                <a:effectLst/>
                <a:latin typeface="+mn-lt"/>
                <a:ea typeface="+mn-ea"/>
                <a:cs typeface="+mn-cs"/>
              </a:rPr>
              <a:t>6</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26</a:t>
            </a:r>
          </a:p>
        </p:txBody>
      </p:sp>
      <p:sp>
        <p:nvSpPr>
          <p:cNvPr id="4" name="Slide Number Placeholder 3"/>
          <p:cNvSpPr>
            <a:spLocks noGrp="1"/>
          </p:cNvSpPr>
          <p:nvPr>
            <p:ph type="sldNum" sz="quarter" idx="5"/>
          </p:nvPr>
        </p:nvSpPr>
        <p:spPr/>
        <p:txBody>
          <a:bodyPr/>
          <a:lstStyle/>
          <a:p>
            <a:fld id="{0AAB6876-1BF1-4B88-890A-0B4E46201506}" type="slidenum">
              <a:rPr lang="en-US" smtClean="0"/>
              <a:t>303</a:t>
            </a:fld>
            <a:endParaRPr lang="en-US"/>
          </a:p>
        </p:txBody>
      </p:sp>
    </p:spTree>
    <p:extLst>
      <p:ext uri="{BB962C8B-B14F-4D97-AF65-F5344CB8AC3E}">
        <p14:creationId xmlns:p14="http://schemas.microsoft.com/office/powerpoint/2010/main" val="238179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43</a:t>
            </a:fld>
            <a:endParaRPr lang="en-IN"/>
          </a:p>
        </p:txBody>
      </p:sp>
    </p:spTree>
    <p:extLst>
      <p:ext uri="{BB962C8B-B14F-4D97-AF65-F5344CB8AC3E}">
        <p14:creationId xmlns:p14="http://schemas.microsoft.com/office/powerpoint/2010/main" val="302272819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Input + Output (Programming)</a:t>
            </a:r>
          </a:p>
        </p:txBody>
      </p:sp>
      <p:sp>
        <p:nvSpPr>
          <p:cNvPr id="4" name="Slide Number Placeholder 3"/>
          <p:cNvSpPr>
            <a:spLocks noGrp="1"/>
          </p:cNvSpPr>
          <p:nvPr>
            <p:ph type="sldNum" sz="quarter" idx="5"/>
          </p:nvPr>
        </p:nvSpPr>
        <p:spPr/>
        <p:txBody>
          <a:bodyPr/>
          <a:lstStyle/>
          <a:p>
            <a:fld id="{0AAB6876-1BF1-4B88-890A-0B4E46201506}" type="slidenum">
              <a:rPr lang="en-US" smtClean="0"/>
              <a:t>306</a:t>
            </a:fld>
            <a:endParaRPr lang="en-US"/>
          </a:p>
        </p:txBody>
      </p:sp>
    </p:spTree>
    <p:extLst>
      <p:ext uri="{BB962C8B-B14F-4D97-AF65-F5344CB8AC3E}">
        <p14:creationId xmlns:p14="http://schemas.microsoft.com/office/powerpoint/2010/main" val="97897159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307</a:t>
            </a:fld>
            <a:endParaRPr lang="en-US"/>
          </a:p>
        </p:txBody>
      </p:sp>
    </p:spTree>
    <p:extLst>
      <p:ext uri="{BB962C8B-B14F-4D97-AF65-F5344CB8AC3E}">
        <p14:creationId xmlns:p14="http://schemas.microsoft.com/office/powerpoint/2010/main" val="213061890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308</a:t>
            </a:fld>
            <a:endParaRPr lang="en-US"/>
          </a:p>
        </p:txBody>
      </p:sp>
    </p:spTree>
    <p:extLst>
      <p:ext uri="{BB962C8B-B14F-4D97-AF65-F5344CB8AC3E}">
        <p14:creationId xmlns:p14="http://schemas.microsoft.com/office/powerpoint/2010/main" val="247858517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Test Case 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thinkplacementsthinkface</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a:t>
            </a:r>
          </a:p>
          <a:p>
            <a:r>
              <a:rPr lang="en-US" sz="1200" b="1" kern="1200" dirty="0">
                <a:solidFill>
                  <a:schemeClr val="tx1"/>
                </a:solidFill>
                <a:effectLst/>
                <a:latin typeface="+mn-lt"/>
                <a:ea typeface="+mn-ea"/>
                <a:cs typeface="+mn-cs"/>
              </a:rPr>
              <a:t>Test Case 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placementpreparation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a:t>
            </a:r>
          </a:p>
          <a:p>
            <a:r>
              <a:rPr lang="en-US" sz="1200" b="1" kern="1200" dirty="0">
                <a:solidFill>
                  <a:schemeClr val="tx1"/>
                </a:solidFill>
                <a:effectLst/>
                <a:latin typeface="+mn-lt"/>
                <a:ea typeface="+mn-ea"/>
                <a:cs typeface="+mn-cs"/>
              </a:rPr>
              <a:t>Test Case 4</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interviewexperience</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a:t>
            </a:r>
          </a:p>
          <a:p>
            <a:r>
              <a:rPr lang="en-US" sz="1200" b="1" kern="1200" dirty="0">
                <a:solidFill>
                  <a:schemeClr val="tx1"/>
                </a:solidFill>
                <a:effectLst/>
                <a:latin typeface="+mn-lt"/>
                <a:ea typeface="+mn-ea"/>
                <a:cs typeface="+mn-cs"/>
              </a:rPr>
              <a:t>Test Case 5</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uncopyrightable</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15</a:t>
            </a:r>
          </a:p>
        </p:txBody>
      </p:sp>
      <p:sp>
        <p:nvSpPr>
          <p:cNvPr id="4" name="Slide Number Placeholder 3"/>
          <p:cNvSpPr>
            <a:spLocks noGrp="1"/>
          </p:cNvSpPr>
          <p:nvPr>
            <p:ph type="sldNum" sz="quarter" idx="5"/>
          </p:nvPr>
        </p:nvSpPr>
        <p:spPr/>
        <p:txBody>
          <a:bodyPr/>
          <a:lstStyle/>
          <a:p>
            <a:fld id="{0AAB6876-1BF1-4B88-890A-0B4E46201506}" type="slidenum">
              <a:rPr lang="en-US" smtClean="0"/>
              <a:t>309</a:t>
            </a:fld>
            <a:endParaRPr lang="en-US"/>
          </a:p>
        </p:txBody>
      </p:sp>
    </p:spTree>
    <p:extLst>
      <p:ext uri="{BB962C8B-B14F-4D97-AF65-F5344CB8AC3E}">
        <p14:creationId xmlns:p14="http://schemas.microsoft.com/office/powerpoint/2010/main" val="20795751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312</a:t>
            </a:fld>
            <a:endParaRPr lang="en-US"/>
          </a:p>
        </p:txBody>
      </p:sp>
    </p:spTree>
    <p:extLst>
      <p:ext uri="{BB962C8B-B14F-4D97-AF65-F5344CB8AC3E}">
        <p14:creationId xmlns:p14="http://schemas.microsoft.com/office/powerpoint/2010/main" val="32393717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313</a:t>
            </a:fld>
            <a:endParaRPr lang="en-US"/>
          </a:p>
        </p:txBody>
      </p:sp>
    </p:spTree>
    <p:extLst>
      <p:ext uri="{BB962C8B-B14F-4D97-AF65-F5344CB8AC3E}">
        <p14:creationId xmlns:p14="http://schemas.microsoft.com/office/powerpoint/2010/main" val="370101239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314</a:t>
            </a:fld>
            <a:endParaRPr lang="en-US"/>
          </a:p>
        </p:txBody>
      </p:sp>
    </p:spTree>
    <p:extLst>
      <p:ext uri="{BB962C8B-B14F-4D97-AF65-F5344CB8AC3E}">
        <p14:creationId xmlns:p14="http://schemas.microsoft.com/office/powerpoint/2010/main" val="120912003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315</a:t>
            </a:fld>
            <a:endParaRPr lang="en-US"/>
          </a:p>
        </p:txBody>
      </p:sp>
    </p:spTree>
    <p:extLst>
      <p:ext uri="{BB962C8B-B14F-4D97-AF65-F5344CB8AC3E}">
        <p14:creationId xmlns:p14="http://schemas.microsoft.com/office/powerpoint/2010/main" val="375525823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t>316</a:t>
            </a:fld>
            <a:endParaRPr lang="en-US"/>
          </a:p>
        </p:txBody>
      </p:sp>
    </p:spTree>
    <p:extLst>
      <p:ext uri="{BB962C8B-B14F-4D97-AF65-F5344CB8AC3E}">
        <p14:creationId xmlns:p14="http://schemas.microsoft.com/office/powerpoint/2010/main" val="204991702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t>317</a:t>
            </a:fld>
            <a:endParaRPr lang="en-US"/>
          </a:p>
        </p:txBody>
      </p:sp>
    </p:spTree>
    <p:extLst>
      <p:ext uri="{BB962C8B-B14F-4D97-AF65-F5344CB8AC3E}">
        <p14:creationId xmlns:p14="http://schemas.microsoft.com/office/powerpoint/2010/main" val="155064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44</a:t>
            </a:fld>
            <a:endParaRPr lang="en-IN"/>
          </a:p>
        </p:txBody>
      </p:sp>
    </p:spTree>
    <p:extLst>
      <p:ext uri="{BB962C8B-B14F-4D97-AF65-F5344CB8AC3E}">
        <p14:creationId xmlns:p14="http://schemas.microsoft.com/office/powerpoint/2010/main" val="42441857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t>318</a:t>
            </a:fld>
            <a:endParaRPr lang="en-US"/>
          </a:p>
        </p:txBody>
      </p:sp>
    </p:spTree>
    <p:extLst>
      <p:ext uri="{BB962C8B-B14F-4D97-AF65-F5344CB8AC3E}">
        <p14:creationId xmlns:p14="http://schemas.microsoft.com/office/powerpoint/2010/main" val="373622353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t>319</a:t>
            </a:fld>
            <a:endParaRPr lang="en-US"/>
          </a:p>
        </p:txBody>
      </p:sp>
    </p:spTree>
    <p:extLst>
      <p:ext uri="{BB962C8B-B14F-4D97-AF65-F5344CB8AC3E}">
        <p14:creationId xmlns:p14="http://schemas.microsoft.com/office/powerpoint/2010/main" val="206289977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t>320</a:t>
            </a:fld>
            <a:endParaRPr lang="en-US"/>
          </a:p>
        </p:txBody>
      </p:sp>
    </p:spTree>
    <p:extLst>
      <p:ext uri="{BB962C8B-B14F-4D97-AF65-F5344CB8AC3E}">
        <p14:creationId xmlns:p14="http://schemas.microsoft.com/office/powerpoint/2010/main" val="787213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Case 2</a:t>
            </a:r>
          </a:p>
          <a:p>
            <a:r>
              <a:rPr lang="en-US" b="1" dirty="0"/>
              <a:t>Input</a:t>
            </a:r>
          </a:p>
          <a:p>
            <a:r>
              <a:rPr lang="en-US" b="1" dirty="0"/>
              <a:t>){}[]()</a:t>
            </a:r>
          </a:p>
          <a:p>
            <a:r>
              <a:rPr lang="en-US" b="1" dirty="0"/>
              <a:t>Output</a:t>
            </a:r>
          </a:p>
          <a:p>
            <a:r>
              <a:rPr lang="en-US" b="1" dirty="0"/>
              <a:t>False</a:t>
            </a:r>
          </a:p>
          <a:p>
            <a:r>
              <a:rPr lang="en-US" b="1" dirty="0"/>
              <a:t>Case 3</a:t>
            </a:r>
          </a:p>
          <a:p>
            <a:r>
              <a:rPr lang="en-US" b="1" dirty="0"/>
              <a:t>Input</a:t>
            </a:r>
          </a:p>
          <a:p>
            <a:r>
              <a:rPr lang="en-US" b="1" dirty="0"/>
              <a:t>{[({[()]})]}</a:t>
            </a:r>
          </a:p>
          <a:p>
            <a:r>
              <a:rPr lang="en-US" b="1" dirty="0"/>
              <a:t>Output</a:t>
            </a:r>
          </a:p>
          <a:p>
            <a:r>
              <a:rPr lang="en-US" b="1" dirty="0"/>
              <a:t>True</a:t>
            </a:r>
          </a:p>
          <a:p>
            <a:r>
              <a:rPr lang="en-US" b="1" dirty="0"/>
              <a:t>Case 4</a:t>
            </a:r>
          </a:p>
          <a:p>
            <a:r>
              <a:rPr lang="en-US" b="1" dirty="0"/>
              <a:t>Input</a:t>
            </a:r>
          </a:p>
          <a:p>
            <a:r>
              <a:rPr lang="en-US" b="1" dirty="0"/>
              <a:t>{{}}[[]](())</a:t>
            </a:r>
          </a:p>
          <a:p>
            <a:r>
              <a:rPr lang="en-US" b="1" dirty="0"/>
              <a:t>Output</a:t>
            </a:r>
          </a:p>
          <a:p>
            <a:r>
              <a:rPr lang="en-US" b="1" dirty="0"/>
              <a:t>True</a:t>
            </a:r>
          </a:p>
          <a:p>
            <a:r>
              <a:rPr lang="en-US" b="1" dirty="0"/>
              <a:t>Case 5</a:t>
            </a:r>
          </a:p>
          <a:p>
            <a:r>
              <a:rPr lang="en-US" b="1" dirty="0"/>
              <a:t>Input</a:t>
            </a:r>
          </a:p>
          <a:p>
            <a:r>
              <a:rPr lang="en-US" b="1" dirty="0"/>
              <a:t>{{{}}</a:t>
            </a:r>
          </a:p>
          <a:p>
            <a:r>
              <a:rPr lang="en-US" b="1" dirty="0"/>
              <a:t>Output</a:t>
            </a:r>
          </a:p>
          <a:p>
            <a:r>
              <a:rPr lang="en-US" b="1" dirty="0"/>
              <a:t>False</a:t>
            </a:r>
          </a:p>
        </p:txBody>
      </p:sp>
      <p:sp>
        <p:nvSpPr>
          <p:cNvPr id="4" name="Slide Number Placeholder 3"/>
          <p:cNvSpPr>
            <a:spLocks noGrp="1"/>
          </p:cNvSpPr>
          <p:nvPr>
            <p:ph type="sldNum" sz="quarter" idx="5"/>
          </p:nvPr>
        </p:nvSpPr>
        <p:spPr/>
        <p:txBody>
          <a:bodyPr/>
          <a:lstStyle/>
          <a:p>
            <a:fld id="{0AAB6876-1BF1-4B88-890A-0B4E46201506}" type="slidenum">
              <a:rPr lang="en-US" smtClean="0"/>
              <a:t>321</a:t>
            </a:fld>
            <a:endParaRPr lang="en-US"/>
          </a:p>
        </p:txBody>
      </p:sp>
    </p:spTree>
    <p:extLst>
      <p:ext uri="{BB962C8B-B14F-4D97-AF65-F5344CB8AC3E}">
        <p14:creationId xmlns:p14="http://schemas.microsoft.com/office/powerpoint/2010/main" val="67901998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Explanation</a:t>
            </a:r>
            <a:endParaRPr lang="en-US" b="0" dirty="0">
              <a:effectLst/>
            </a:endParaRPr>
          </a:p>
          <a:p>
            <a:pPr rtl="0"/>
            <a:r>
              <a:rPr lang="en-US" sz="1200" b="0" i="0" u="none" strike="noStrike" kern="1200" dirty="0">
                <a:solidFill>
                  <a:schemeClr val="tx1"/>
                </a:solidFill>
                <a:effectLst/>
                <a:latin typeface="+mn-lt"/>
                <a:ea typeface="+mn-ea"/>
                <a:cs typeface="+mn-cs"/>
              </a:rPr>
              <a:t>Standard String Rotation algorithm</a:t>
            </a:r>
            <a:endParaRPr lang="en-US" b="0" dirty="0">
              <a:effectLst/>
            </a:endParaRPr>
          </a:p>
          <a:p>
            <a:pPr rtl="0"/>
            <a:r>
              <a:rPr lang="en-US" sz="1200" b="0" i="0" u="none" strike="noStrike" kern="1200" dirty="0">
                <a:solidFill>
                  <a:schemeClr val="tx1"/>
                </a:solidFill>
                <a:effectLst/>
                <a:latin typeface="+mn-lt"/>
                <a:ea typeface="+mn-ea"/>
                <a:cs typeface="+mn-cs"/>
              </a:rPr>
              <a:t>Take one string concatenate with itself.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abc</a:t>
            </a:r>
            <a:r>
              <a:rPr lang="en-US" sz="1200" b="0" i="0" u="none" strike="noStrike" kern="1200" dirty="0">
                <a:solidFill>
                  <a:schemeClr val="tx1"/>
                </a:solidFill>
                <a:effectLst/>
                <a:latin typeface="+mn-lt"/>
                <a:ea typeface="+mn-ea"/>
                <a:cs typeface="+mn-cs"/>
              </a:rPr>
              <a:t> to </a:t>
            </a:r>
            <a:r>
              <a:rPr lang="en-US" sz="1200" b="0" i="0" u="none" strike="noStrike" kern="1200" dirty="0" err="1">
                <a:solidFill>
                  <a:schemeClr val="tx1"/>
                </a:solidFill>
                <a:effectLst/>
                <a:latin typeface="+mn-lt"/>
                <a:ea typeface="+mn-ea"/>
                <a:cs typeface="+mn-cs"/>
              </a:rPr>
              <a:t>abcabc</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Any rotated version of </a:t>
            </a:r>
            <a:r>
              <a:rPr lang="en-US" sz="1200" b="0" i="0" u="none" strike="noStrike" kern="1200" dirty="0" err="1">
                <a:solidFill>
                  <a:schemeClr val="tx1"/>
                </a:solidFill>
                <a:effectLst/>
                <a:latin typeface="+mn-lt"/>
                <a:ea typeface="+mn-ea"/>
                <a:cs typeface="+mn-cs"/>
              </a:rPr>
              <a:t>abc</a:t>
            </a:r>
            <a:r>
              <a:rPr lang="en-US" sz="1200" b="0" i="0" u="none" strike="noStrike" kern="1200" dirty="0">
                <a:solidFill>
                  <a:schemeClr val="tx1"/>
                </a:solidFill>
                <a:effectLst/>
                <a:latin typeface="+mn-lt"/>
                <a:ea typeface="+mn-ea"/>
                <a:cs typeface="+mn-cs"/>
              </a:rPr>
              <a:t> will be a substring of  </a:t>
            </a:r>
            <a:r>
              <a:rPr lang="en-US" sz="1200" b="0" i="0" u="none" strike="noStrike" kern="1200" dirty="0" err="1">
                <a:solidFill>
                  <a:schemeClr val="tx1"/>
                </a:solidFill>
                <a:effectLst/>
                <a:latin typeface="+mn-lt"/>
                <a:ea typeface="+mn-ea"/>
                <a:cs typeface="+mn-cs"/>
              </a:rPr>
              <a:t>abcabc</a:t>
            </a:r>
            <a:r>
              <a:rPr lang="en-US" sz="1200" b="0" i="0" u="none" strike="noStrike" kern="1200" dirty="0">
                <a:solidFill>
                  <a:schemeClr val="tx1"/>
                </a:solidFill>
                <a:effectLst/>
                <a:latin typeface="+mn-lt"/>
                <a:ea typeface="+mn-ea"/>
                <a:cs typeface="+mn-cs"/>
              </a:rPr>
              <a:t>.</a:t>
            </a:r>
            <a:endParaRPr lang="en-US" b="0" dirty="0">
              <a:effectLst/>
            </a:endParaRPr>
          </a:p>
          <a:p>
            <a:pPr rtl="0"/>
            <a:r>
              <a:rPr lang="en-US" dirty="0"/>
              <a:t/>
            </a:r>
            <a:br>
              <a:rPr lang="en-US" dirty="0"/>
            </a:br>
            <a:r>
              <a:rPr lang="en-US" sz="1200" b="1" i="0" u="none" strike="noStrike" kern="1200" dirty="0">
                <a:solidFill>
                  <a:schemeClr val="tx1"/>
                </a:solidFill>
                <a:effectLst/>
                <a:latin typeface="+mn-lt"/>
                <a:ea typeface="+mn-ea"/>
                <a:cs typeface="+mn-cs"/>
              </a:rPr>
              <a:t>Time Complexity</a:t>
            </a:r>
            <a:endParaRPr lang="en-US" b="0" dirty="0">
              <a:effectLst/>
            </a:endParaRPr>
          </a:p>
          <a:p>
            <a:pPr rtl="0"/>
            <a:r>
              <a:rPr lang="en-US" sz="1200" b="1" i="0" u="none" strike="noStrike" kern="1200" dirty="0">
                <a:solidFill>
                  <a:schemeClr val="tx1"/>
                </a:solidFill>
                <a:effectLst/>
                <a:latin typeface="+mn-lt"/>
                <a:ea typeface="+mn-ea"/>
                <a:cs typeface="+mn-cs"/>
              </a:rPr>
              <a:t>O(n*n) </a:t>
            </a:r>
            <a:r>
              <a:rPr lang="en-US" sz="1200" b="0" i="0" u="none" strike="noStrike" kern="1200" dirty="0">
                <a:solidFill>
                  <a:schemeClr val="tx1"/>
                </a:solidFill>
                <a:effectLst/>
                <a:latin typeface="+mn-lt"/>
                <a:ea typeface="+mn-ea"/>
                <a:cs typeface="+mn-cs"/>
              </a:rPr>
              <a:t>n is the length of the string</a:t>
            </a:r>
            <a:endParaRPr lang="en-US" b="0" dirty="0">
              <a:effectLst/>
            </a:endParaRPr>
          </a:p>
          <a:p>
            <a:r>
              <a:rPr lang="en-US" dirty="0"/>
              <a:t/>
            </a:r>
            <a:br>
              <a:rPr lang="en-US" dirty="0"/>
            </a:br>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325</a:t>
            </a:fld>
            <a:endParaRPr lang="en-US"/>
          </a:p>
        </p:txBody>
      </p:sp>
    </p:spTree>
    <p:extLst>
      <p:ext uri="{BB962C8B-B14F-4D97-AF65-F5344CB8AC3E}">
        <p14:creationId xmlns:p14="http://schemas.microsoft.com/office/powerpoint/2010/main" val="428131149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IN" dirty="0"/>
          </a:p>
        </p:txBody>
      </p:sp>
      <p:sp>
        <p:nvSpPr>
          <p:cNvPr id="4" name="Slide Number Placeholder 3"/>
          <p:cNvSpPr>
            <a:spLocks noGrp="1"/>
          </p:cNvSpPr>
          <p:nvPr>
            <p:ph type="sldNum" sz="quarter" idx="10"/>
          </p:nvPr>
        </p:nvSpPr>
        <p:spPr/>
        <p:txBody>
          <a:bodyPr/>
          <a:lstStyle/>
          <a:p>
            <a:fld id="{0AAB6876-1BF1-4B88-890A-0B4E46201506}" type="slidenum">
              <a:rPr lang="en-US" smtClean="0"/>
              <a:t>326</a:t>
            </a:fld>
            <a:endParaRPr lang="en-US"/>
          </a:p>
        </p:txBody>
      </p:sp>
    </p:spTree>
    <p:extLst>
      <p:ext uri="{BB962C8B-B14F-4D97-AF65-F5344CB8AC3E}">
        <p14:creationId xmlns:p14="http://schemas.microsoft.com/office/powerpoint/2010/main" val="96288490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Description:</a:t>
            </a:r>
          </a:p>
          <a:p>
            <a:pPr lvl="1" algn="just">
              <a:buFont typeface="Wingdings" pitchFamily="2" charset="2"/>
              <a:buChar char="Ø"/>
            </a:pPr>
            <a:r>
              <a:rPr lang="en-US" sz="2500" dirty="0">
                <a:latin typeface="Nunito Sans" charset="0"/>
              </a:rPr>
              <a:t>It allows the user to create and drop database and table.</a:t>
            </a:r>
          </a:p>
          <a:p>
            <a:pPr lvl="1" algn="just">
              <a:buFont typeface="Wingdings" pitchFamily="2" charset="2"/>
              <a:buChar char="Ø"/>
            </a:pPr>
            <a:r>
              <a:rPr lang="en-US" sz="2500" dirty="0">
                <a:latin typeface="Nunito Sans" charset="0"/>
              </a:rPr>
              <a:t>It allows the user to create a view, stored procedure, function in a database.</a:t>
            </a:r>
          </a:p>
          <a:p>
            <a:pPr lvl="1" algn="just">
              <a:buFont typeface="Wingdings" pitchFamily="2" charset="2"/>
              <a:buChar char="Ø"/>
            </a:pPr>
            <a:r>
              <a:rPr lang="en-US" sz="2500" dirty="0">
                <a:latin typeface="Nunito Sans" charset="0"/>
              </a:rPr>
              <a:t>It allows the user to set permission on tables, procedures, and views.</a:t>
            </a:r>
          </a:p>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327</a:t>
            </a:fld>
            <a:endParaRPr lang="en-US"/>
          </a:p>
        </p:txBody>
      </p:sp>
    </p:spTree>
    <p:extLst>
      <p:ext uri="{BB962C8B-B14F-4D97-AF65-F5344CB8AC3E}">
        <p14:creationId xmlns:p14="http://schemas.microsoft.com/office/powerpoint/2010/main" val="362651461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Description:</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Why semicolon is used after SQL statements:</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Semicolon is used to separate SQL statements. It is a standard way to separate SQL statements in a database system in which more than one SQL statements are used in the same call.</a:t>
            </a:r>
          </a:p>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328</a:t>
            </a:fld>
            <a:endParaRPr lang="en-US"/>
          </a:p>
        </p:txBody>
      </p:sp>
    </p:spTree>
    <p:extLst>
      <p:ext uri="{BB962C8B-B14F-4D97-AF65-F5344CB8AC3E}">
        <p14:creationId xmlns:p14="http://schemas.microsoft.com/office/powerpoint/2010/main" val="323924631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Description:</a:t>
            </a:r>
          </a:p>
          <a:p>
            <a:r>
              <a:rPr lang="en-US" sz="1200" b="0" i="0" kern="1200" dirty="0">
                <a:solidFill>
                  <a:schemeClr val="tx1"/>
                </a:solidFill>
                <a:latin typeface="+mn-lt"/>
                <a:ea typeface="+mn-ea"/>
                <a:cs typeface="+mn-cs"/>
              </a:rPr>
              <a:t>These are the some important SQL command:</a:t>
            </a:r>
          </a:p>
          <a:p>
            <a:r>
              <a:rPr lang="en-US" sz="1200" b="1" i="0" kern="1200" dirty="0">
                <a:solidFill>
                  <a:schemeClr val="tx1"/>
                </a:solidFill>
                <a:latin typeface="+mn-lt"/>
                <a:ea typeface="+mn-ea"/>
                <a:cs typeface="+mn-cs"/>
              </a:rPr>
              <a:t>SELECT</a:t>
            </a:r>
            <a:r>
              <a:rPr lang="en-US" sz="1200" b="0" i="0" kern="1200" dirty="0">
                <a:solidFill>
                  <a:schemeClr val="tx1"/>
                </a:solidFill>
                <a:latin typeface="+mn-lt"/>
                <a:ea typeface="+mn-ea"/>
                <a:cs typeface="+mn-cs"/>
              </a:rPr>
              <a:t>: it extracts data from a database.</a:t>
            </a:r>
          </a:p>
          <a:p>
            <a:r>
              <a:rPr lang="en-US" sz="1200" b="1" i="0" kern="1200" dirty="0">
                <a:solidFill>
                  <a:schemeClr val="tx1"/>
                </a:solidFill>
                <a:latin typeface="+mn-lt"/>
                <a:ea typeface="+mn-ea"/>
                <a:cs typeface="+mn-cs"/>
              </a:rPr>
              <a:t>UPDATE</a:t>
            </a:r>
            <a:r>
              <a:rPr lang="en-US" sz="1200" b="0" i="0" kern="1200" dirty="0">
                <a:solidFill>
                  <a:schemeClr val="tx1"/>
                </a:solidFill>
                <a:latin typeface="+mn-lt"/>
                <a:ea typeface="+mn-ea"/>
                <a:cs typeface="+mn-cs"/>
              </a:rPr>
              <a:t>: it updates data in database.</a:t>
            </a:r>
          </a:p>
          <a:p>
            <a:r>
              <a:rPr lang="en-US" sz="1200" b="1" i="0" kern="1200" dirty="0">
                <a:solidFill>
                  <a:schemeClr val="tx1"/>
                </a:solidFill>
                <a:latin typeface="+mn-lt"/>
                <a:ea typeface="+mn-ea"/>
                <a:cs typeface="+mn-cs"/>
              </a:rPr>
              <a:t>DELETE</a:t>
            </a:r>
            <a:r>
              <a:rPr lang="en-US" sz="1200" b="0" i="0" kern="1200" dirty="0">
                <a:solidFill>
                  <a:schemeClr val="tx1"/>
                </a:solidFill>
                <a:latin typeface="+mn-lt"/>
                <a:ea typeface="+mn-ea"/>
                <a:cs typeface="+mn-cs"/>
              </a:rPr>
              <a:t>: it deletes data from database.</a:t>
            </a:r>
          </a:p>
          <a:p>
            <a:r>
              <a:rPr lang="en-US" sz="1200" b="1" i="0" kern="1200" dirty="0">
                <a:solidFill>
                  <a:schemeClr val="tx1"/>
                </a:solidFill>
                <a:latin typeface="+mn-lt"/>
                <a:ea typeface="+mn-ea"/>
                <a:cs typeface="+mn-cs"/>
              </a:rPr>
              <a:t>CREATE TABLE</a:t>
            </a:r>
            <a:r>
              <a:rPr lang="en-US" sz="1200" b="0" i="0" kern="1200" dirty="0">
                <a:solidFill>
                  <a:schemeClr val="tx1"/>
                </a:solidFill>
                <a:latin typeface="+mn-lt"/>
                <a:ea typeface="+mn-ea"/>
                <a:cs typeface="+mn-cs"/>
              </a:rPr>
              <a:t>: it creates a new table.</a:t>
            </a:r>
          </a:p>
          <a:p>
            <a:r>
              <a:rPr lang="en-US" sz="1200" b="1" i="0" kern="1200" dirty="0">
                <a:solidFill>
                  <a:schemeClr val="tx1"/>
                </a:solidFill>
                <a:latin typeface="+mn-lt"/>
                <a:ea typeface="+mn-ea"/>
                <a:cs typeface="+mn-cs"/>
              </a:rPr>
              <a:t>ALTER TABLE</a:t>
            </a:r>
            <a:r>
              <a:rPr lang="en-US" sz="1200" b="0" i="0" kern="1200" dirty="0">
                <a:solidFill>
                  <a:schemeClr val="tx1"/>
                </a:solidFill>
                <a:latin typeface="+mn-lt"/>
                <a:ea typeface="+mn-ea"/>
                <a:cs typeface="+mn-cs"/>
              </a:rPr>
              <a:t>: it is used to modify the table.</a:t>
            </a:r>
          </a:p>
          <a:p>
            <a:r>
              <a:rPr lang="en-US" sz="1200" b="1" i="0" kern="1200" dirty="0">
                <a:solidFill>
                  <a:schemeClr val="tx1"/>
                </a:solidFill>
                <a:latin typeface="+mn-lt"/>
                <a:ea typeface="+mn-ea"/>
                <a:cs typeface="+mn-cs"/>
              </a:rPr>
              <a:t>DROP TABLE</a:t>
            </a:r>
            <a:r>
              <a:rPr lang="en-US" sz="1200" b="0" i="0" kern="1200" dirty="0">
                <a:solidFill>
                  <a:schemeClr val="tx1"/>
                </a:solidFill>
                <a:latin typeface="+mn-lt"/>
                <a:ea typeface="+mn-ea"/>
                <a:cs typeface="+mn-cs"/>
              </a:rPr>
              <a:t>: it deletes a table.</a:t>
            </a:r>
          </a:p>
          <a:p>
            <a:r>
              <a:rPr lang="en-US" sz="1200" b="1" i="0" kern="1200" dirty="0">
                <a:solidFill>
                  <a:schemeClr val="tx1"/>
                </a:solidFill>
                <a:latin typeface="+mn-lt"/>
                <a:ea typeface="+mn-ea"/>
                <a:cs typeface="+mn-cs"/>
              </a:rPr>
              <a:t>CREATE DATABASE</a:t>
            </a:r>
            <a:r>
              <a:rPr lang="en-US" sz="1200" b="0" i="0" kern="1200" dirty="0">
                <a:solidFill>
                  <a:schemeClr val="tx1"/>
                </a:solidFill>
                <a:latin typeface="+mn-lt"/>
                <a:ea typeface="+mn-ea"/>
                <a:cs typeface="+mn-cs"/>
              </a:rPr>
              <a:t>: it creates a new database.</a:t>
            </a:r>
          </a:p>
          <a:p>
            <a:r>
              <a:rPr lang="en-US" sz="1200" b="1" i="0" kern="1200" dirty="0">
                <a:solidFill>
                  <a:schemeClr val="tx1"/>
                </a:solidFill>
                <a:latin typeface="+mn-lt"/>
                <a:ea typeface="+mn-ea"/>
                <a:cs typeface="+mn-cs"/>
              </a:rPr>
              <a:t>ALTER DATABASE</a:t>
            </a:r>
            <a:r>
              <a:rPr lang="en-US" sz="1200" b="0" i="0" kern="1200" dirty="0">
                <a:solidFill>
                  <a:schemeClr val="tx1"/>
                </a:solidFill>
                <a:latin typeface="+mn-lt"/>
                <a:ea typeface="+mn-ea"/>
                <a:cs typeface="+mn-cs"/>
              </a:rPr>
              <a:t>: It is used to modify a database.</a:t>
            </a:r>
          </a:p>
          <a:p>
            <a:r>
              <a:rPr lang="en-US" sz="1200" b="1" i="0" kern="1200" dirty="0">
                <a:solidFill>
                  <a:schemeClr val="tx1"/>
                </a:solidFill>
                <a:latin typeface="+mn-lt"/>
                <a:ea typeface="+mn-ea"/>
                <a:cs typeface="+mn-cs"/>
              </a:rPr>
              <a:t>INSERT INTO</a:t>
            </a:r>
            <a:r>
              <a:rPr lang="en-US" sz="1200" b="0" i="0" kern="1200" dirty="0">
                <a:solidFill>
                  <a:schemeClr val="tx1"/>
                </a:solidFill>
                <a:latin typeface="+mn-lt"/>
                <a:ea typeface="+mn-ea"/>
                <a:cs typeface="+mn-cs"/>
              </a:rPr>
              <a:t>: it inserts new data into a database.</a:t>
            </a:r>
          </a:p>
          <a:p>
            <a:r>
              <a:rPr lang="en-US" sz="1200" b="1" i="0" kern="1200" dirty="0">
                <a:solidFill>
                  <a:schemeClr val="tx1"/>
                </a:solidFill>
                <a:latin typeface="+mn-lt"/>
                <a:ea typeface="+mn-ea"/>
                <a:cs typeface="+mn-cs"/>
              </a:rPr>
              <a:t>CREATE INDEX</a:t>
            </a:r>
            <a:r>
              <a:rPr lang="en-US" sz="1200" b="0" i="0" kern="1200" dirty="0">
                <a:solidFill>
                  <a:schemeClr val="tx1"/>
                </a:solidFill>
                <a:latin typeface="+mn-lt"/>
                <a:ea typeface="+mn-ea"/>
                <a:cs typeface="+mn-cs"/>
              </a:rPr>
              <a:t>: it is used to create an index (search key).</a:t>
            </a:r>
          </a:p>
          <a:p>
            <a:r>
              <a:rPr lang="en-US" sz="1200" b="1" i="0" kern="1200" dirty="0">
                <a:solidFill>
                  <a:schemeClr val="tx1"/>
                </a:solidFill>
                <a:latin typeface="+mn-lt"/>
                <a:ea typeface="+mn-ea"/>
                <a:cs typeface="+mn-cs"/>
              </a:rPr>
              <a:t>DROP INDEX</a:t>
            </a:r>
            <a:r>
              <a:rPr lang="en-US" sz="1200" b="0" i="0" kern="1200" dirty="0">
                <a:solidFill>
                  <a:schemeClr val="tx1"/>
                </a:solidFill>
                <a:latin typeface="+mn-lt"/>
                <a:ea typeface="+mn-ea"/>
                <a:cs typeface="+mn-cs"/>
              </a:rPr>
              <a:t>: it deletes an index.</a:t>
            </a:r>
          </a:p>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329</a:t>
            </a:fld>
            <a:endParaRPr lang="en-US"/>
          </a:p>
        </p:txBody>
      </p:sp>
    </p:spTree>
    <p:extLst>
      <p:ext uri="{BB962C8B-B14F-4D97-AF65-F5344CB8AC3E}">
        <p14:creationId xmlns:p14="http://schemas.microsoft.com/office/powerpoint/2010/main" val="344918209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Description:</a:t>
            </a:r>
          </a:p>
          <a:p>
            <a:pPr algn="just"/>
            <a:r>
              <a:rPr lang="en-US" sz="1200" dirty="0">
                <a:latin typeface="Nunito Sans" charset="0"/>
              </a:rPr>
              <a:t>Data types are used to represent the nature of the data that can be stored in the database table.</a:t>
            </a:r>
          </a:p>
          <a:p>
            <a:pPr algn="just"/>
            <a:r>
              <a:rPr lang="en-US" sz="1200" dirty="0">
                <a:latin typeface="Nunito Sans" charset="0"/>
              </a:rPr>
              <a:t>For example, in a particular column of a table, if we want to store a string type of data then we will have to declare a string data type of this column.</a:t>
            </a:r>
          </a:p>
          <a:p>
            <a:pPr algn="just"/>
            <a:r>
              <a:rPr lang="en-US" sz="1200" b="0" i="0" kern="1200" dirty="0">
                <a:solidFill>
                  <a:schemeClr val="tx1"/>
                </a:solidFill>
                <a:latin typeface="+mn-lt"/>
                <a:ea typeface="+mn-ea"/>
                <a:cs typeface="+mn-cs"/>
              </a:rPr>
              <a:t>Data types mainly classified into three categories for every database.</a:t>
            </a:r>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330</a:t>
            </a:fld>
            <a:endParaRPr lang="en-US"/>
          </a:p>
        </p:txBody>
      </p:sp>
    </p:spTree>
    <p:extLst>
      <p:ext uri="{BB962C8B-B14F-4D97-AF65-F5344CB8AC3E}">
        <p14:creationId xmlns:p14="http://schemas.microsoft.com/office/powerpoint/2010/main" val="198865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45</a:t>
            </a:fld>
            <a:endParaRPr lang="en-IN"/>
          </a:p>
        </p:txBody>
      </p:sp>
    </p:spTree>
    <p:extLst>
      <p:ext uri="{BB962C8B-B14F-4D97-AF65-F5344CB8AC3E}">
        <p14:creationId xmlns:p14="http://schemas.microsoft.com/office/powerpoint/2010/main" val="298268960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Description:</a:t>
            </a:r>
          </a:p>
          <a:p>
            <a:r>
              <a:rPr lang="en-US" sz="1200" b="1" kern="1200" dirty="0">
                <a:solidFill>
                  <a:schemeClr val="tx1"/>
                </a:solidFill>
                <a:latin typeface="+mn-lt"/>
                <a:ea typeface="+mn-ea"/>
                <a:cs typeface="+mn-cs"/>
              </a:rPr>
              <a:t>CHAR(Size):</a:t>
            </a:r>
            <a:r>
              <a:rPr lang="en-US" sz="1200" kern="1200" dirty="0">
                <a:solidFill>
                  <a:schemeClr val="tx1"/>
                </a:solidFill>
                <a:latin typeface="+mn-lt"/>
                <a:ea typeface="+mn-ea"/>
                <a:cs typeface="+mn-cs"/>
              </a:rPr>
              <a:t>It is used to specify a fixed length string that can contain numbers, letters, and special characters. Its size can be 0 to 255 characters. Default is 1.</a:t>
            </a:r>
          </a:p>
          <a:p>
            <a:r>
              <a:rPr lang="en-US" sz="1200" b="1" kern="1200" dirty="0">
                <a:solidFill>
                  <a:schemeClr val="tx1"/>
                </a:solidFill>
                <a:latin typeface="+mn-lt"/>
                <a:ea typeface="+mn-ea"/>
                <a:cs typeface="+mn-cs"/>
              </a:rPr>
              <a:t>VARCHAR(Size):</a:t>
            </a:r>
            <a:r>
              <a:rPr lang="en-US" sz="1200" kern="1200" dirty="0">
                <a:solidFill>
                  <a:schemeClr val="tx1"/>
                </a:solidFill>
                <a:latin typeface="+mn-lt"/>
                <a:ea typeface="+mn-ea"/>
                <a:cs typeface="+mn-cs"/>
              </a:rPr>
              <a:t>It is used to specify a variable length string that can contain numbers, letters, and special characters. Its size can be from 0 to 65535 characters.</a:t>
            </a:r>
          </a:p>
          <a:p>
            <a:r>
              <a:rPr lang="en-US" sz="1200" b="1" kern="1200" dirty="0">
                <a:solidFill>
                  <a:schemeClr val="tx1"/>
                </a:solidFill>
                <a:latin typeface="+mn-lt"/>
                <a:ea typeface="+mn-ea"/>
                <a:cs typeface="+mn-cs"/>
              </a:rPr>
              <a:t>BINARY(Size):</a:t>
            </a:r>
            <a:r>
              <a:rPr lang="en-US" sz="1200" kern="1200" dirty="0">
                <a:solidFill>
                  <a:schemeClr val="tx1"/>
                </a:solidFill>
                <a:latin typeface="+mn-lt"/>
                <a:ea typeface="+mn-ea"/>
                <a:cs typeface="+mn-cs"/>
              </a:rPr>
              <a:t>It is equal to CHAR() but stores binary byte strings. Its size parameter specifies the column length in the bytes. Default is 1.</a:t>
            </a:r>
          </a:p>
          <a:p>
            <a:r>
              <a:rPr lang="en-US" sz="1200" b="1" kern="1200" dirty="0">
                <a:solidFill>
                  <a:schemeClr val="tx1"/>
                </a:solidFill>
                <a:latin typeface="+mn-lt"/>
                <a:ea typeface="+mn-ea"/>
                <a:cs typeface="+mn-cs"/>
              </a:rPr>
              <a:t>VARBINARY(Size):</a:t>
            </a:r>
            <a:r>
              <a:rPr lang="en-US" sz="1200" kern="1200" dirty="0">
                <a:solidFill>
                  <a:schemeClr val="tx1"/>
                </a:solidFill>
                <a:latin typeface="+mn-lt"/>
                <a:ea typeface="+mn-ea"/>
                <a:cs typeface="+mn-cs"/>
              </a:rPr>
              <a:t>It is equal to VARCHAR() but stores binary byte strings. Its size parameter specifies the maximum column length in bytes.</a:t>
            </a:r>
          </a:p>
          <a:p>
            <a:r>
              <a:rPr lang="en-US" sz="1200" b="1" kern="1200" dirty="0">
                <a:solidFill>
                  <a:schemeClr val="tx1"/>
                </a:solidFill>
                <a:latin typeface="+mn-lt"/>
                <a:ea typeface="+mn-ea"/>
                <a:cs typeface="+mn-cs"/>
              </a:rPr>
              <a:t>TEXT(Size): </a:t>
            </a:r>
            <a:r>
              <a:rPr lang="en-US" sz="1200" kern="1200" dirty="0">
                <a:solidFill>
                  <a:schemeClr val="tx1"/>
                </a:solidFill>
                <a:latin typeface="+mn-lt"/>
                <a:ea typeface="+mn-ea"/>
                <a:cs typeface="+mn-cs"/>
              </a:rPr>
              <a:t>It holds a string that can contain a maximum length of 255 characters.</a:t>
            </a:r>
          </a:p>
          <a:p>
            <a:r>
              <a:rPr lang="en-US" sz="1200" b="1" kern="1200" dirty="0">
                <a:solidFill>
                  <a:schemeClr val="tx1"/>
                </a:solidFill>
                <a:latin typeface="+mn-lt"/>
                <a:ea typeface="+mn-ea"/>
                <a:cs typeface="+mn-cs"/>
              </a:rPr>
              <a:t>TINYTEXT: </a:t>
            </a:r>
            <a:r>
              <a:rPr lang="en-US" sz="1200" kern="1200" dirty="0">
                <a:solidFill>
                  <a:schemeClr val="tx1"/>
                </a:solidFill>
                <a:latin typeface="+mn-lt"/>
                <a:ea typeface="+mn-ea"/>
                <a:cs typeface="+mn-cs"/>
              </a:rPr>
              <a:t>It holds a string with a maximum length of 255 characters.</a:t>
            </a:r>
          </a:p>
          <a:p>
            <a:r>
              <a:rPr lang="en-US" sz="1200" b="1" kern="1200" dirty="0">
                <a:solidFill>
                  <a:schemeClr val="tx1"/>
                </a:solidFill>
                <a:latin typeface="+mn-lt"/>
                <a:ea typeface="+mn-ea"/>
                <a:cs typeface="+mn-cs"/>
              </a:rPr>
              <a:t>MEDIUMTEXT: </a:t>
            </a:r>
            <a:r>
              <a:rPr lang="en-US" sz="1200" kern="1200" dirty="0">
                <a:solidFill>
                  <a:schemeClr val="tx1"/>
                </a:solidFill>
                <a:latin typeface="+mn-lt"/>
                <a:ea typeface="+mn-ea"/>
                <a:cs typeface="+mn-cs"/>
              </a:rPr>
              <a:t>It holds a string with a maximum length of 16,777,215.</a:t>
            </a:r>
          </a:p>
          <a:p>
            <a:r>
              <a:rPr lang="en-US" sz="1200" b="1" kern="1200" dirty="0">
                <a:solidFill>
                  <a:schemeClr val="tx1"/>
                </a:solidFill>
                <a:latin typeface="+mn-lt"/>
                <a:ea typeface="+mn-ea"/>
                <a:cs typeface="+mn-cs"/>
              </a:rPr>
              <a:t>LONGTEXT:</a:t>
            </a:r>
            <a:r>
              <a:rPr lang="en-US" sz="1200" b="1" kern="1200" baseline="0" dirty="0">
                <a:solidFill>
                  <a:schemeClr val="tx1"/>
                </a:solidFill>
                <a:latin typeface="+mn-lt"/>
                <a:ea typeface="+mn-ea"/>
                <a:cs typeface="+mn-cs"/>
              </a:rPr>
              <a:t> </a:t>
            </a:r>
            <a:r>
              <a:rPr lang="en-US" sz="1200" kern="1200" dirty="0">
                <a:solidFill>
                  <a:schemeClr val="tx1"/>
                </a:solidFill>
                <a:latin typeface="+mn-lt"/>
                <a:ea typeface="+mn-ea"/>
                <a:cs typeface="+mn-cs"/>
              </a:rPr>
              <a:t>It holds a string with a maximum length of 4,294,967,295 characters.</a:t>
            </a:r>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331</a:t>
            </a:fld>
            <a:endParaRPr lang="en-US"/>
          </a:p>
        </p:txBody>
      </p:sp>
    </p:spTree>
    <p:extLst>
      <p:ext uri="{BB962C8B-B14F-4D97-AF65-F5344CB8AC3E}">
        <p14:creationId xmlns:p14="http://schemas.microsoft.com/office/powerpoint/2010/main" val="358210462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Description:</a:t>
            </a:r>
          </a:p>
          <a:p>
            <a:r>
              <a:rPr lang="en-US" sz="1200" b="1" kern="1200" dirty="0">
                <a:solidFill>
                  <a:schemeClr val="tx1"/>
                </a:solidFill>
                <a:latin typeface="+mn-lt"/>
                <a:ea typeface="+mn-ea"/>
                <a:cs typeface="+mn-cs"/>
              </a:rPr>
              <a:t>BIT(Size):</a:t>
            </a:r>
            <a:r>
              <a:rPr lang="en-US" sz="1200" kern="1200" dirty="0">
                <a:solidFill>
                  <a:schemeClr val="tx1"/>
                </a:solidFill>
                <a:latin typeface="+mn-lt"/>
                <a:ea typeface="+mn-ea"/>
                <a:cs typeface="+mn-cs"/>
              </a:rPr>
              <a:t>It is used for a bit-value type. The number of bits per value is specified in size. Its size can be 1 to 64. The default value is 1.</a:t>
            </a:r>
          </a:p>
          <a:p>
            <a:r>
              <a:rPr lang="en-US" sz="1200" b="1" kern="1200" dirty="0">
                <a:solidFill>
                  <a:schemeClr val="tx1"/>
                </a:solidFill>
                <a:latin typeface="+mn-lt"/>
                <a:ea typeface="+mn-ea"/>
                <a:cs typeface="+mn-cs"/>
              </a:rPr>
              <a:t>INT(size):</a:t>
            </a:r>
            <a:r>
              <a:rPr lang="en-US" sz="1200" kern="1200" dirty="0">
                <a:solidFill>
                  <a:schemeClr val="tx1"/>
                </a:solidFill>
                <a:latin typeface="+mn-lt"/>
                <a:ea typeface="+mn-ea"/>
                <a:cs typeface="+mn-cs"/>
              </a:rPr>
              <a:t>It is used for the integer value. Its signed range varies from -2147483648 to 2147483647 and unsigned range varies from 0 to 4294967295. The size parameter specifies the max display width that is 255.</a:t>
            </a:r>
          </a:p>
          <a:p>
            <a:r>
              <a:rPr lang="en-US" sz="1200" b="1" kern="1200" dirty="0">
                <a:solidFill>
                  <a:schemeClr val="tx1"/>
                </a:solidFill>
                <a:latin typeface="+mn-lt"/>
                <a:ea typeface="+mn-ea"/>
                <a:cs typeface="+mn-cs"/>
              </a:rPr>
              <a:t>INTEGER(size):</a:t>
            </a:r>
            <a:r>
              <a:rPr lang="en-US" sz="1200" kern="1200" dirty="0">
                <a:solidFill>
                  <a:schemeClr val="tx1"/>
                </a:solidFill>
                <a:latin typeface="+mn-lt"/>
                <a:ea typeface="+mn-ea"/>
                <a:cs typeface="+mn-cs"/>
              </a:rPr>
              <a:t>It is equal to INT(size).</a:t>
            </a:r>
          </a:p>
          <a:p>
            <a:r>
              <a:rPr lang="en-US" sz="1200" b="1" kern="1200" dirty="0">
                <a:solidFill>
                  <a:schemeClr val="tx1"/>
                </a:solidFill>
                <a:latin typeface="+mn-lt"/>
                <a:ea typeface="+mn-ea"/>
                <a:cs typeface="+mn-cs"/>
              </a:rPr>
              <a:t>FLOAT(size, d):</a:t>
            </a:r>
            <a:r>
              <a:rPr lang="en-US" sz="1200" kern="1200" dirty="0">
                <a:solidFill>
                  <a:schemeClr val="tx1"/>
                </a:solidFill>
                <a:latin typeface="+mn-lt"/>
                <a:ea typeface="+mn-ea"/>
                <a:cs typeface="+mn-cs"/>
              </a:rPr>
              <a:t>It is used to specify a floating point number. Its size parameter specifies the total number of digits. The number of digits after the decimal point is specified by </a:t>
            </a:r>
            <a:r>
              <a:rPr lang="en-US" sz="1200" b="1" kern="1200" dirty="0">
                <a:solidFill>
                  <a:schemeClr val="tx1"/>
                </a:solidFill>
                <a:latin typeface="+mn-lt"/>
                <a:ea typeface="+mn-ea"/>
                <a:cs typeface="+mn-cs"/>
              </a:rPr>
              <a:t>d</a:t>
            </a:r>
            <a:r>
              <a:rPr lang="en-US" sz="1200" kern="1200" dirty="0">
                <a:solidFill>
                  <a:schemeClr val="tx1"/>
                </a:solidFill>
                <a:latin typeface="+mn-lt"/>
                <a:ea typeface="+mn-ea"/>
                <a:cs typeface="+mn-cs"/>
              </a:rPr>
              <a:t> parameter.</a:t>
            </a:r>
          </a:p>
          <a:p>
            <a:r>
              <a:rPr lang="en-US" sz="1200" b="1" kern="1200" dirty="0">
                <a:solidFill>
                  <a:schemeClr val="tx1"/>
                </a:solidFill>
                <a:latin typeface="+mn-lt"/>
                <a:ea typeface="+mn-ea"/>
                <a:cs typeface="+mn-cs"/>
              </a:rPr>
              <a:t>FLOAT(p):</a:t>
            </a:r>
            <a:r>
              <a:rPr lang="en-US" sz="1200" kern="1200" dirty="0">
                <a:solidFill>
                  <a:schemeClr val="tx1"/>
                </a:solidFill>
                <a:latin typeface="+mn-lt"/>
                <a:ea typeface="+mn-ea"/>
                <a:cs typeface="+mn-cs"/>
              </a:rPr>
              <a:t>It is used to specify a floating point number. </a:t>
            </a:r>
            <a:r>
              <a:rPr lang="en-US" sz="1200" kern="1200" dirty="0" err="1">
                <a:solidFill>
                  <a:schemeClr val="tx1"/>
                </a:solidFill>
                <a:latin typeface="+mn-lt"/>
                <a:ea typeface="+mn-ea"/>
                <a:cs typeface="+mn-cs"/>
              </a:rPr>
              <a:t>MySQL</a:t>
            </a:r>
            <a:r>
              <a:rPr lang="en-US" sz="1200" kern="1200" dirty="0">
                <a:solidFill>
                  <a:schemeClr val="tx1"/>
                </a:solidFill>
                <a:latin typeface="+mn-lt"/>
                <a:ea typeface="+mn-ea"/>
                <a:cs typeface="+mn-cs"/>
              </a:rPr>
              <a:t> used p parameter to determine whether to use FLOAT or DOUBLE. If p is between 0 to24, the data type becomes FLOAT (). If p is from 25 to 53, the data type becomes DOUBLE().</a:t>
            </a:r>
          </a:p>
          <a:p>
            <a:r>
              <a:rPr lang="en-US" sz="1200" b="1" kern="1200" dirty="0">
                <a:solidFill>
                  <a:schemeClr val="tx1"/>
                </a:solidFill>
                <a:latin typeface="+mn-lt"/>
                <a:ea typeface="+mn-ea"/>
                <a:cs typeface="+mn-cs"/>
              </a:rPr>
              <a:t>DOUBLE(size, d):</a:t>
            </a:r>
            <a:r>
              <a:rPr lang="en-US" sz="1200" kern="1200" dirty="0">
                <a:solidFill>
                  <a:schemeClr val="tx1"/>
                </a:solidFill>
                <a:latin typeface="+mn-lt"/>
                <a:ea typeface="+mn-ea"/>
                <a:cs typeface="+mn-cs"/>
              </a:rPr>
              <a:t>It is a normal size floating point number. Its size parameter specifies the total number of digits. The number of digits after the decimal is specified by d parameter.</a:t>
            </a:r>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332</a:t>
            </a:fld>
            <a:endParaRPr lang="en-US"/>
          </a:p>
        </p:txBody>
      </p:sp>
    </p:spTree>
    <p:extLst>
      <p:ext uri="{BB962C8B-B14F-4D97-AF65-F5344CB8AC3E}">
        <p14:creationId xmlns:p14="http://schemas.microsoft.com/office/powerpoint/2010/main" val="190157579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Description:</a:t>
            </a:r>
          </a:p>
          <a:p>
            <a:r>
              <a:rPr lang="en-US" sz="1200" b="1" kern="1200" dirty="0" err="1">
                <a:solidFill>
                  <a:schemeClr val="tx1"/>
                </a:solidFill>
                <a:latin typeface="+mn-lt"/>
                <a:ea typeface="+mn-ea"/>
                <a:cs typeface="+mn-cs"/>
              </a:rPr>
              <a:t>DATE:</a:t>
            </a:r>
            <a:r>
              <a:rPr lang="en-US" sz="1200" kern="1200" dirty="0" err="1">
                <a:solidFill>
                  <a:schemeClr val="tx1"/>
                </a:solidFill>
                <a:latin typeface="+mn-lt"/>
                <a:ea typeface="+mn-ea"/>
                <a:cs typeface="+mn-cs"/>
              </a:rPr>
              <a:t>It</a:t>
            </a:r>
            <a:r>
              <a:rPr lang="en-US" sz="1200" kern="1200" dirty="0">
                <a:solidFill>
                  <a:schemeClr val="tx1"/>
                </a:solidFill>
                <a:latin typeface="+mn-lt"/>
                <a:ea typeface="+mn-ea"/>
                <a:cs typeface="+mn-cs"/>
              </a:rPr>
              <a:t> is used to specify date format YYYY-MM-DD. Its supported range is from '1000-01-01' to '9999-12-31'.</a:t>
            </a:r>
          </a:p>
          <a:p>
            <a:r>
              <a:rPr lang="en-US" sz="1200" b="1" kern="1200" dirty="0">
                <a:solidFill>
                  <a:schemeClr val="tx1"/>
                </a:solidFill>
                <a:latin typeface="+mn-lt"/>
                <a:ea typeface="+mn-ea"/>
                <a:cs typeface="+mn-cs"/>
              </a:rPr>
              <a:t>DATETIME(</a:t>
            </a:r>
            <a:r>
              <a:rPr lang="en-US" sz="1200" b="1" kern="1200" dirty="0" err="1">
                <a:solidFill>
                  <a:schemeClr val="tx1"/>
                </a:solidFill>
                <a:latin typeface="+mn-lt"/>
                <a:ea typeface="+mn-ea"/>
                <a:cs typeface="+mn-cs"/>
              </a:rPr>
              <a:t>fsp</a:t>
            </a:r>
            <a:r>
              <a:rPr lang="en-US" sz="1200" b="1" kern="1200" dirty="0">
                <a:solidFill>
                  <a:schemeClr val="tx1"/>
                </a:solidFill>
                <a:latin typeface="+mn-lt"/>
                <a:ea typeface="+mn-ea"/>
                <a:cs typeface="+mn-cs"/>
              </a:rPr>
              <a:t>):</a:t>
            </a:r>
            <a:r>
              <a:rPr lang="en-US" sz="1200" kern="1200" dirty="0">
                <a:solidFill>
                  <a:schemeClr val="tx1"/>
                </a:solidFill>
                <a:latin typeface="+mn-lt"/>
                <a:ea typeface="+mn-ea"/>
                <a:cs typeface="+mn-cs"/>
              </a:rPr>
              <a:t>It is used to specify date and time combination. Its format is YYYY-MM-DD </a:t>
            </a:r>
            <a:r>
              <a:rPr lang="en-US" sz="1200" kern="1200" dirty="0" err="1">
                <a:solidFill>
                  <a:schemeClr val="tx1"/>
                </a:solidFill>
                <a:latin typeface="+mn-lt"/>
                <a:ea typeface="+mn-ea"/>
                <a:cs typeface="+mn-cs"/>
              </a:rPr>
              <a:t>hh:mm:ss</a:t>
            </a:r>
            <a:r>
              <a:rPr lang="en-US" sz="1200" kern="1200" dirty="0">
                <a:solidFill>
                  <a:schemeClr val="tx1"/>
                </a:solidFill>
                <a:latin typeface="+mn-lt"/>
                <a:ea typeface="+mn-ea"/>
                <a:cs typeface="+mn-cs"/>
              </a:rPr>
              <a:t>. Its supported range is from '1000-01-01 00:00:00' to 9999-12-31 23:59:59'.</a:t>
            </a:r>
          </a:p>
          <a:p>
            <a:r>
              <a:rPr lang="en-US" sz="1200" b="1" kern="1200" dirty="0">
                <a:solidFill>
                  <a:schemeClr val="tx1"/>
                </a:solidFill>
                <a:latin typeface="+mn-lt"/>
                <a:ea typeface="+mn-ea"/>
                <a:cs typeface="+mn-cs"/>
              </a:rPr>
              <a:t>TIMESTAMP(</a:t>
            </a:r>
            <a:r>
              <a:rPr lang="en-US" sz="1200" b="1" kern="1200" dirty="0" err="1">
                <a:solidFill>
                  <a:schemeClr val="tx1"/>
                </a:solidFill>
                <a:latin typeface="+mn-lt"/>
                <a:ea typeface="+mn-ea"/>
                <a:cs typeface="+mn-cs"/>
              </a:rPr>
              <a:t>fsp</a:t>
            </a:r>
            <a:r>
              <a:rPr lang="en-US" sz="1200" b="1" kern="1200" dirty="0">
                <a:solidFill>
                  <a:schemeClr val="tx1"/>
                </a:solidFill>
                <a:latin typeface="+mn-lt"/>
                <a:ea typeface="+mn-ea"/>
                <a:cs typeface="+mn-cs"/>
              </a:rPr>
              <a:t>):</a:t>
            </a:r>
            <a:r>
              <a:rPr lang="en-US" sz="1200" kern="1200" dirty="0">
                <a:solidFill>
                  <a:schemeClr val="tx1"/>
                </a:solidFill>
                <a:latin typeface="+mn-lt"/>
                <a:ea typeface="+mn-ea"/>
                <a:cs typeface="+mn-cs"/>
              </a:rPr>
              <a:t>It is used to specify the timestamp. Its value is stored as the number of seconds since the Unix epoch('1970-01-01 00:00:00' UTC). Its format is YYYY-MM-DD </a:t>
            </a:r>
            <a:r>
              <a:rPr lang="en-US" sz="1200" kern="1200" dirty="0" err="1">
                <a:solidFill>
                  <a:schemeClr val="tx1"/>
                </a:solidFill>
                <a:latin typeface="+mn-lt"/>
                <a:ea typeface="+mn-ea"/>
                <a:cs typeface="+mn-cs"/>
              </a:rPr>
              <a:t>hh:mm:ss</a:t>
            </a:r>
            <a:r>
              <a:rPr lang="en-US" sz="1200" kern="1200" dirty="0">
                <a:solidFill>
                  <a:schemeClr val="tx1"/>
                </a:solidFill>
                <a:latin typeface="+mn-lt"/>
                <a:ea typeface="+mn-ea"/>
                <a:cs typeface="+mn-cs"/>
              </a:rPr>
              <a:t>. Its supported range is from '1970-01-01 00:00:01' UTC to '2038-01-09 03:14:07' UTC.</a:t>
            </a:r>
          </a:p>
          <a:p>
            <a:r>
              <a:rPr lang="en-US" sz="1200" b="1" kern="1200" dirty="0">
                <a:solidFill>
                  <a:schemeClr val="tx1"/>
                </a:solidFill>
                <a:latin typeface="+mn-lt"/>
                <a:ea typeface="+mn-ea"/>
                <a:cs typeface="+mn-cs"/>
              </a:rPr>
              <a:t>TIME(</a:t>
            </a:r>
            <a:r>
              <a:rPr lang="en-US" sz="1200" b="1" kern="1200" dirty="0" err="1">
                <a:solidFill>
                  <a:schemeClr val="tx1"/>
                </a:solidFill>
                <a:latin typeface="+mn-lt"/>
                <a:ea typeface="+mn-ea"/>
                <a:cs typeface="+mn-cs"/>
              </a:rPr>
              <a:t>fsp</a:t>
            </a:r>
            <a:r>
              <a:rPr lang="en-US" sz="1200" b="1" kern="1200" dirty="0">
                <a:solidFill>
                  <a:schemeClr val="tx1"/>
                </a:solidFill>
                <a:latin typeface="+mn-lt"/>
                <a:ea typeface="+mn-ea"/>
                <a:cs typeface="+mn-cs"/>
              </a:rPr>
              <a:t>):</a:t>
            </a:r>
            <a:r>
              <a:rPr lang="en-US" sz="1200" kern="1200" dirty="0">
                <a:solidFill>
                  <a:schemeClr val="tx1"/>
                </a:solidFill>
                <a:latin typeface="+mn-lt"/>
                <a:ea typeface="+mn-ea"/>
                <a:cs typeface="+mn-cs"/>
              </a:rPr>
              <a:t>It is used to specify the time format. Its format is </a:t>
            </a:r>
            <a:r>
              <a:rPr lang="en-US" sz="1200" kern="1200" dirty="0" err="1">
                <a:solidFill>
                  <a:schemeClr val="tx1"/>
                </a:solidFill>
                <a:latin typeface="+mn-lt"/>
                <a:ea typeface="+mn-ea"/>
                <a:cs typeface="+mn-cs"/>
              </a:rPr>
              <a:t>hh:mm:ss</a:t>
            </a:r>
            <a:r>
              <a:rPr lang="en-US" sz="1200" kern="1200" dirty="0">
                <a:solidFill>
                  <a:schemeClr val="tx1"/>
                </a:solidFill>
                <a:latin typeface="+mn-lt"/>
                <a:ea typeface="+mn-ea"/>
                <a:cs typeface="+mn-cs"/>
              </a:rPr>
              <a:t>. Its supported range is from '-838:59:59' to '838:59:59‘</a:t>
            </a:r>
          </a:p>
          <a:p>
            <a:r>
              <a:rPr lang="en-US" sz="1200" b="1" kern="1200" dirty="0" err="1">
                <a:solidFill>
                  <a:schemeClr val="tx1"/>
                </a:solidFill>
                <a:latin typeface="+mn-lt"/>
                <a:ea typeface="+mn-ea"/>
                <a:cs typeface="+mn-cs"/>
              </a:rPr>
              <a:t>YEAR:</a:t>
            </a:r>
            <a:r>
              <a:rPr lang="en-US" sz="1200" kern="1200" dirty="0" err="1">
                <a:solidFill>
                  <a:schemeClr val="tx1"/>
                </a:solidFill>
                <a:latin typeface="+mn-lt"/>
                <a:ea typeface="+mn-ea"/>
                <a:cs typeface="+mn-cs"/>
              </a:rPr>
              <a:t>It</a:t>
            </a:r>
            <a:r>
              <a:rPr lang="en-US" sz="1200" kern="1200" dirty="0">
                <a:solidFill>
                  <a:schemeClr val="tx1"/>
                </a:solidFill>
                <a:latin typeface="+mn-lt"/>
                <a:ea typeface="+mn-ea"/>
                <a:cs typeface="+mn-cs"/>
              </a:rPr>
              <a:t> is used to specify a year in four-digit format. Values allowed in four digit format from 1901 to 2155, and 0000.</a:t>
            </a:r>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333</a:t>
            </a:fld>
            <a:endParaRPr lang="en-US"/>
          </a:p>
        </p:txBody>
      </p:sp>
    </p:spTree>
    <p:extLst>
      <p:ext uri="{BB962C8B-B14F-4D97-AF65-F5344CB8AC3E}">
        <p14:creationId xmlns:p14="http://schemas.microsoft.com/office/powerpoint/2010/main" val="402894157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latin typeface="+mn-lt"/>
                <a:ea typeface="+mn-ea"/>
                <a:cs typeface="+mn-cs"/>
              </a:rPr>
              <a:t>SQL statements generally contain some reserved words or characters that are used to perform operations such as comparison and arithmetical operations etc. These reserved words or characters are known as operators.</a:t>
            </a:r>
          </a:p>
        </p:txBody>
      </p:sp>
      <p:sp>
        <p:nvSpPr>
          <p:cNvPr id="4" name="Slide Number Placeholder 3"/>
          <p:cNvSpPr>
            <a:spLocks noGrp="1"/>
          </p:cNvSpPr>
          <p:nvPr>
            <p:ph type="sldNum" sz="quarter" idx="5"/>
          </p:nvPr>
        </p:nvSpPr>
        <p:spPr/>
        <p:txBody>
          <a:bodyPr/>
          <a:lstStyle/>
          <a:p>
            <a:fld id="{0AAB6876-1BF1-4B88-890A-0B4E46201506}" type="slidenum">
              <a:rPr lang="en-US" smtClean="0"/>
              <a:pPr/>
              <a:t>334</a:t>
            </a:fld>
            <a:endParaRPr lang="en-US"/>
          </a:p>
        </p:txBody>
      </p:sp>
    </p:spTree>
    <p:extLst>
      <p:ext uri="{BB962C8B-B14F-4D97-AF65-F5344CB8AC3E}">
        <p14:creationId xmlns:p14="http://schemas.microsoft.com/office/powerpoint/2010/main" val="9495711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335</a:t>
            </a:fld>
            <a:endParaRPr lang="en-US"/>
          </a:p>
        </p:txBody>
      </p:sp>
    </p:spTree>
    <p:extLst>
      <p:ext uri="{BB962C8B-B14F-4D97-AF65-F5344CB8AC3E}">
        <p14:creationId xmlns:p14="http://schemas.microsoft.com/office/powerpoint/2010/main" val="170250499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336</a:t>
            </a:fld>
            <a:endParaRPr lang="en-US"/>
          </a:p>
        </p:txBody>
      </p:sp>
    </p:spTree>
    <p:extLst>
      <p:ext uri="{BB962C8B-B14F-4D97-AF65-F5344CB8AC3E}">
        <p14:creationId xmlns:p14="http://schemas.microsoft.com/office/powerpoint/2010/main" val="364307050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Thank you slide</a:t>
            </a:r>
          </a:p>
        </p:txBody>
      </p:sp>
      <p:sp>
        <p:nvSpPr>
          <p:cNvPr id="4" name="Slide Number Placeholder 3"/>
          <p:cNvSpPr>
            <a:spLocks noGrp="1"/>
          </p:cNvSpPr>
          <p:nvPr>
            <p:ph type="sldNum" sz="quarter" idx="5"/>
          </p:nvPr>
        </p:nvSpPr>
        <p:spPr/>
        <p:txBody>
          <a:bodyPr/>
          <a:lstStyle/>
          <a:p>
            <a:fld id="{0AAB6876-1BF1-4B88-890A-0B4E46201506}" type="slidenum">
              <a:rPr lang="en-US" smtClean="0"/>
              <a:t>357</a:t>
            </a:fld>
            <a:endParaRPr lang="en-US"/>
          </a:p>
        </p:txBody>
      </p:sp>
    </p:spTree>
    <p:extLst>
      <p:ext uri="{BB962C8B-B14F-4D97-AF65-F5344CB8AC3E}">
        <p14:creationId xmlns:p14="http://schemas.microsoft.com/office/powerpoint/2010/main" val="342118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46</a:t>
            </a:fld>
            <a:endParaRPr lang="en-IN"/>
          </a:p>
        </p:txBody>
      </p:sp>
    </p:spTree>
    <p:extLst>
      <p:ext uri="{BB962C8B-B14F-4D97-AF65-F5344CB8AC3E}">
        <p14:creationId xmlns:p14="http://schemas.microsoft.com/office/powerpoint/2010/main" val="1234753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a:t>
            </a:fld>
            <a:endParaRPr lang="en-US"/>
          </a:p>
        </p:txBody>
      </p:sp>
    </p:spTree>
    <p:extLst>
      <p:ext uri="{BB962C8B-B14F-4D97-AF65-F5344CB8AC3E}">
        <p14:creationId xmlns:p14="http://schemas.microsoft.com/office/powerpoint/2010/main" val="3277448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47</a:t>
            </a:fld>
            <a:endParaRPr lang="en-IN"/>
          </a:p>
        </p:txBody>
      </p:sp>
    </p:spTree>
    <p:extLst>
      <p:ext uri="{BB962C8B-B14F-4D97-AF65-F5344CB8AC3E}">
        <p14:creationId xmlns:p14="http://schemas.microsoft.com/office/powerpoint/2010/main" val="2429232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Image + Text</a:t>
            </a:r>
          </a:p>
        </p:txBody>
      </p:sp>
      <p:sp>
        <p:nvSpPr>
          <p:cNvPr id="4" name="Slide Number Placeholder 3"/>
          <p:cNvSpPr>
            <a:spLocks noGrp="1"/>
          </p:cNvSpPr>
          <p:nvPr>
            <p:ph type="sldNum" sz="quarter" idx="5"/>
          </p:nvPr>
        </p:nvSpPr>
        <p:spPr/>
        <p:txBody>
          <a:bodyPr/>
          <a:lstStyle/>
          <a:p>
            <a:fld id="{0AAB6876-1BF1-4B88-890A-0B4E46201506}" type="slidenum">
              <a:rPr lang="en-US" smtClean="0"/>
              <a:pPr/>
              <a:t>62</a:t>
            </a:fld>
            <a:endParaRPr lang="en-US"/>
          </a:p>
        </p:txBody>
      </p:sp>
    </p:spTree>
    <p:extLst>
      <p:ext uri="{BB962C8B-B14F-4D97-AF65-F5344CB8AC3E}">
        <p14:creationId xmlns:p14="http://schemas.microsoft.com/office/powerpoint/2010/main" val="312244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Image + Text</a:t>
            </a:r>
          </a:p>
        </p:txBody>
      </p:sp>
      <p:sp>
        <p:nvSpPr>
          <p:cNvPr id="4" name="Slide Number Placeholder 3"/>
          <p:cNvSpPr>
            <a:spLocks noGrp="1"/>
          </p:cNvSpPr>
          <p:nvPr>
            <p:ph type="sldNum" sz="quarter" idx="5"/>
          </p:nvPr>
        </p:nvSpPr>
        <p:spPr/>
        <p:txBody>
          <a:bodyPr/>
          <a:lstStyle/>
          <a:p>
            <a:fld id="{0AAB6876-1BF1-4B88-890A-0B4E46201506}" type="slidenum">
              <a:rPr lang="en-US" smtClean="0"/>
              <a:pPr/>
              <a:t>63</a:t>
            </a:fld>
            <a:endParaRPr lang="en-US"/>
          </a:p>
        </p:txBody>
      </p:sp>
    </p:spTree>
    <p:extLst>
      <p:ext uri="{BB962C8B-B14F-4D97-AF65-F5344CB8AC3E}">
        <p14:creationId xmlns:p14="http://schemas.microsoft.com/office/powerpoint/2010/main" val="312244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Image + Text</a:t>
            </a:r>
          </a:p>
        </p:txBody>
      </p:sp>
      <p:sp>
        <p:nvSpPr>
          <p:cNvPr id="4" name="Slide Number Placeholder 3"/>
          <p:cNvSpPr>
            <a:spLocks noGrp="1"/>
          </p:cNvSpPr>
          <p:nvPr>
            <p:ph type="sldNum" sz="quarter" idx="5"/>
          </p:nvPr>
        </p:nvSpPr>
        <p:spPr/>
        <p:txBody>
          <a:bodyPr/>
          <a:lstStyle/>
          <a:p>
            <a:fld id="{0AAB6876-1BF1-4B88-890A-0B4E46201506}" type="slidenum">
              <a:rPr lang="en-US" smtClean="0"/>
              <a:pPr/>
              <a:t>64</a:t>
            </a:fld>
            <a:endParaRPr lang="en-US"/>
          </a:p>
        </p:txBody>
      </p:sp>
    </p:spTree>
    <p:extLst>
      <p:ext uri="{BB962C8B-B14F-4D97-AF65-F5344CB8AC3E}">
        <p14:creationId xmlns:p14="http://schemas.microsoft.com/office/powerpoint/2010/main" val="312244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(Programming) (Add slide 20)</a:t>
            </a:r>
          </a:p>
        </p:txBody>
      </p:sp>
      <p:sp>
        <p:nvSpPr>
          <p:cNvPr id="4" name="Slide Number Placeholder 3"/>
          <p:cNvSpPr>
            <a:spLocks noGrp="1"/>
          </p:cNvSpPr>
          <p:nvPr>
            <p:ph type="sldNum" sz="quarter" idx="5"/>
          </p:nvPr>
        </p:nvSpPr>
        <p:spPr/>
        <p:txBody>
          <a:bodyPr/>
          <a:lstStyle/>
          <a:p>
            <a:fld id="{0AAB6876-1BF1-4B88-890A-0B4E46201506}" type="slidenum">
              <a:rPr lang="en-US" smtClean="0"/>
              <a:t>66</a:t>
            </a:fld>
            <a:endParaRPr lang="en-US"/>
          </a:p>
        </p:txBody>
      </p:sp>
    </p:spTree>
    <p:extLst>
      <p:ext uri="{BB962C8B-B14F-4D97-AF65-F5344CB8AC3E}">
        <p14:creationId xmlns:p14="http://schemas.microsoft.com/office/powerpoint/2010/main" val="1627454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Case 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1 3</a:t>
            </a:r>
          </a:p>
          <a:p>
            <a:r>
              <a:rPr lang="en-US" sz="1200" kern="1200" dirty="0">
                <a:solidFill>
                  <a:schemeClr val="tx1"/>
                </a:solidFill>
                <a:effectLst/>
                <a:latin typeface="+mn-lt"/>
                <a:ea typeface="+mn-ea"/>
                <a:cs typeface="+mn-cs"/>
              </a:rPr>
              <a:t>1 0 1</a:t>
            </a:r>
          </a:p>
          <a:p>
            <a:r>
              <a:rPr lang="en-US"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a:t>
            </a:r>
          </a:p>
          <a:p>
            <a:r>
              <a:rPr lang="en-US" sz="1200" b="1" kern="1200" dirty="0">
                <a:solidFill>
                  <a:schemeClr val="tx1"/>
                </a:solidFill>
                <a:effectLst/>
                <a:latin typeface="+mn-lt"/>
                <a:ea typeface="+mn-ea"/>
                <a:cs typeface="+mn-cs"/>
              </a:rPr>
              <a:t>Case 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4 5</a:t>
            </a:r>
          </a:p>
          <a:p>
            <a:r>
              <a:rPr lang="en-US" sz="1200" kern="1200" dirty="0">
                <a:solidFill>
                  <a:schemeClr val="tx1"/>
                </a:solidFill>
                <a:effectLst/>
                <a:latin typeface="+mn-lt"/>
                <a:ea typeface="+mn-ea"/>
                <a:cs typeface="+mn-cs"/>
              </a:rPr>
              <a:t>1 0 0 0 0</a:t>
            </a:r>
          </a:p>
          <a:p>
            <a:r>
              <a:rPr lang="en-US" sz="1200" kern="1200" dirty="0">
                <a:solidFill>
                  <a:schemeClr val="tx1"/>
                </a:solidFill>
                <a:effectLst/>
                <a:latin typeface="+mn-lt"/>
                <a:ea typeface="+mn-ea"/>
                <a:cs typeface="+mn-cs"/>
              </a:rPr>
              <a:t>1 1 1 1 1</a:t>
            </a:r>
          </a:p>
          <a:p>
            <a:r>
              <a:rPr lang="en-US" sz="1200" kern="1200" dirty="0">
                <a:solidFill>
                  <a:schemeClr val="tx1"/>
                </a:solidFill>
                <a:effectLst/>
                <a:latin typeface="+mn-lt"/>
                <a:ea typeface="+mn-ea"/>
                <a:cs typeface="+mn-cs"/>
              </a:rPr>
              <a:t>0 1 0 1 0 </a:t>
            </a:r>
          </a:p>
          <a:p>
            <a:r>
              <a:rPr lang="en-US" sz="1200" kern="1200" dirty="0">
                <a:solidFill>
                  <a:schemeClr val="tx1"/>
                </a:solidFill>
                <a:effectLst/>
                <a:latin typeface="+mn-lt"/>
                <a:ea typeface="+mn-ea"/>
                <a:cs typeface="+mn-cs"/>
              </a:rPr>
              <a:t>1 0 0 0 1</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0</a:t>
            </a:r>
          </a:p>
          <a:p>
            <a:r>
              <a:rPr lang="en-US" sz="1200" b="1" kern="1200" dirty="0">
                <a:solidFill>
                  <a:schemeClr val="tx1"/>
                </a:solidFill>
                <a:effectLst/>
                <a:latin typeface="+mn-lt"/>
                <a:ea typeface="+mn-ea"/>
                <a:cs typeface="+mn-cs"/>
              </a:rPr>
              <a:t>Case 4</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3 3</a:t>
            </a:r>
          </a:p>
          <a:p>
            <a:r>
              <a:rPr lang="en-US" sz="1200" kern="1200" dirty="0">
                <a:solidFill>
                  <a:schemeClr val="tx1"/>
                </a:solidFill>
                <a:effectLst/>
                <a:latin typeface="+mn-lt"/>
                <a:ea typeface="+mn-ea"/>
                <a:cs typeface="+mn-cs"/>
              </a:rPr>
              <a:t>1 1 0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0 0 1</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1 0 1</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a:t>
            </a:r>
          </a:p>
          <a:p>
            <a:r>
              <a:rPr lang="en-US" sz="1200" b="1" kern="1200" dirty="0">
                <a:solidFill>
                  <a:schemeClr val="tx1"/>
                </a:solidFill>
                <a:effectLst/>
                <a:latin typeface="+mn-lt"/>
                <a:ea typeface="+mn-ea"/>
                <a:cs typeface="+mn-cs"/>
              </a:rPr>
              <a:t>Case 5</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10 5</a:t>
            </a:r>
          </a:p>
          <a:p>
            <a:r>
              <a:rPr lang="en-US" sz="1200" kern="1200" dirty="0">
                <a:solidFill>
                  <a:schemeClr val="tx1"/>
                </a:solidFill>
                <a:effectLst/>
                <a:latin typeface="+mn-lt"/>
                <a:ea typeface="+mn-ea"/>
                <a:cs typeface="+mn-cs"/>
              </a:rPr>
              <a:t>1 0 1 0 1</a:t>
            </a:r>
          </a:p>
          <a:p>
            <a:r>
              <a:rPr lang="en-US" sz="1200" kern="1200" dirty="0">
                <a:solidFill>
                  <a:schemeClr val="tx1"/>
                </a:solidFill>
                <a:effectLst/>
                <a:latin typeface="+mn-lt"/>
                <a:ea typeface="+mn-ea"/>
                <a:cs typeface="+mn-cs"/>
              </a:rPr>
              <a:t>0 0 1 0 0</a:t>
            </a:r>
          </a:p>
          <a:p>
            <a:r>
              <a:rPr lang="en-US" sz="1200" kern="1200" dirty="0">
                <a:solidFill>
                  <a:schemeClr val="tx1"/>
                </a:solidFill>
                <a:effectLst/>
                <a:latin typeface="+mn-lt"/>
                <a:ea typeface="+mn-ea"/>
                <a:cs typeface="+mn-cs"/>
              </a:rPr>
              <a:t>0 0 1 1 0</a:t>
            </a:r>
          </a:p>
          <a:p>
            <a:r>
              <a:rPr lang="en-US" sz="1200" kern="1200" dirty="0">
                <a:solidFill>
                  <a:schemeClr val="tx1"/>
                </a:solidFill>
                <a:effectLst/>
                <a:latin typeface="+mn-lt"/>
                <a:ea typeface="+mn-ea"/>
                <a:cs typeface="+mn-cs"/>
              </a:rPr>
              <a:t>0 1 0 1 0</a:t>
            </a:r>
          </a:p>
          <a:p>
            <a:r>
              <a:rPr lang="en-US" sz="1200" kern="1200" dirty="0">
                <a:solidFill>
                  <a:schemeClr val="tx1"/>
                </a:solidFill>
                <a:effectLst/>
                <a:latin typeface="+mn-lt"/>
                <a:ea typeface="+mn-ea"/>
                <a:cs typeface="+mn-cs"/>
              </a:rPr>
              <a:t>1 1 1 0 0 </a:t>
            </a:r>
          </a:p>
          <a:p>
            <a:r>
              <a:rPr lang="en-US" sz="1200" kern="1200" dirty="0">
                <a:solidFill>
                  <a:schemeClr val="tx1"/>
                </a:solidFill>
                <a:effectLst/>
                <a:latin typeface="+mn-lt"/>
                <a:ea typeface="+mn-ea"/>
                <a:cs typeface="+mn-cs"/>
              </a:rPr>
              <a:t>0 0 0 0 1</a:t>
            </a:r>
          </a:p>
          <a:p>
            <a:r>
              <a:rPr lang="en-US" sz="1200" kern="1200" dirty="0">
                <a:solidFill>
                  <a:schemeClr val="tx1"/>
                </a:solidFill>
                <a:effectLst/>
                <a:latin typeface="+mn-lt"/>
                <a:ea typeface="+mn-ea"/>
                <a:cs typeface="+mn-cs"/>
              </a:rPr>
              <a:t>0 1 0 1 0</a:t>
            </a:r>
          </a:p>
          <a:p>
            <a:r>
              <a:rPr lang="en-US" sz="1200" kern="1200" dirty="0">
                <a:solidFill>
                  <a:schemeClr val="tx1"/>
                </a:solidFill>
                <a:effectLst/>
                <a:latin typeface="+mn-lt"/>
                <a:ea typeface="+mn-ea"/>
                <a:cs typeface="+mn-cs"/>
              </a:rPr>
              <a:t>0 0 1 1 0</a:t>
            </a:r>
          </a:p>
          <a:p>
            <a:r>
              <a:rPr lang="en-US" sz="1200" kern="1200" dirty="0">
                <a:solidFill>
                  <a:schemeClr val="tx1"/>
                </a:solidFill>
                <a:effectLst/>
                <a:latin typeface="+mn-lt"/>
                <a:ea typeface="+mn-ea"/>
                <a:cs typeface="+mn-cs"/>
              </a:rPr>
              <a:t>0 0 0 1 1</a:t>
            </a:r>
          </a:p>
          <a:p>
            <a:r>
              <a:rPr lang="en-US" sz="1200" kern="1200" dirty="0">
                <a:solidFill>
                  <a:schemeClr val="tx1"/>
                </a:solidFill>
                <a:effectLst/>
                <a:latin typeface="+mn-lt"/>
                <a:ea typeface="+mn-ea"/>
                <a:cs typeface="+mn-cs"/>
              </a:rPr>
              <a:t>1 1 0 0 0</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4</a:t>
            </a:r>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67</a:t>
            </a:fld>
            <a:endParaRPr lang="en-US"/>
          </a:p>
        </p:txBody>
      </p:sp>
    </p:spTree>
    <p:extLst>
      <p:ext uri="{BB962C8B-B14F-4D97-AF65-F5344CB8AC3E}">
        <p14:creationId xmlns:p14="http://schemas.microsoft.com/office/powerpoint/2010/main" val="2701283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(Programming) (Add slide 20)</a:t>
            </a:r>
          </a:p>
        </p:txBody>
      </p:sp>
      <p:sp>
        <p:nvSpPr>
          <p:cNvPr id="4" name="Slide Number Placeholder 3"/>
          <p:cNvSpPr>
            <a:spLocks noGrp="1"/>
          </p:cNvSpPr>
          <p:nvPr>
            <p:ph type="sldNum" sz="quarter" idx="5"/>
          </p:nvPr>
        </p:nvSpPr>
        <p:spPr/>
        <p:txBody>
          <a:bodyPr/>
          <a:lstStyle/>
          <a:p>
            <a:fld id="{0AAB6876-1BF1-4B88-890A-0B4E46201506}" type="slidenum">
              <a:rPr lang="en-US" smtClean="0"/>
              <a:t>68</a:t>
            </a:fld>
            <a:endParaRPr lang="en-US"/>
          </a:p>
        </p:txBody>
      </p:sp>
    </p:spTree>
    <p:extLst>
      <p:ext uri="{BB962C8B-B14F-4D97-AF65-F5344CB8AC3E}">
        <p14:creationId xmlns:p14="http://schemas.microsoft.com/office/powerpoint/2010/main" val="968722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Case 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1 3</a:t>
            </a:r>
          </a:p>
          <a:p>
            <a:r>
              <a:rPr lang="en-US" sz="1200" kern="1200" dirty="0">
                <a:solidFill>
                  <a:schemeClr val="tx1"/>
                </a:solidFill>
                <a:effectLst/>
                <a:latin typeface="+mn-lt"/>
                <a:ea typeface="+mn-ea"/>
                <a:cs typeface="+mn-cs"/>
              </a:rPr>
              <a:t>1 0 1</a:t>
            </a:r>
          </a:p>
          <a:p>
            <a:r>
              <a:rPr lang="en-US"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a:t>
            </a:r>
          </a:p>
          <a:p>
            <a:r>
              <a:rPr lang="en-US" sz="1200" b="1" kern="1200" dirty="0">
                <a:solidFill>
                  <a:schemeClr val="tx1"/>
                </a:solidFill>
                <a:effectLst/>
                <a:latin typeface="+mn-lt"/>
                <a:ea typeface="+mn-ea"/>
                <a:cs typeface="+mn-cs"/>
              </a:rPr>
              <a:t>Case 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4 5</a:t>
            </a:r>
          </a:p>
          <a:p>
            <a:r>
              <a:rPr lang="en-US" sz="1200" kern="1200" dirty="0">
                <a:solidFill>
                  <a:schemeClr val="tx1"/>
                </a:solidFill>
                <a:effectLst/>
                <a:latin typeface="+mn-lt"/>
                <a:ea typeface="+mn-ea"/>
                <a:cs typeface="+mn-cs"/>
              </a:rPr>
              <a:t>1 0 0 0 0</a:t>
            </a:r>
          </a:p>
          <a:p>
            <a:r>
              <a:rPr lang="en-US" sz="1200" kern="1200" dirty="0">
                <a:solidFill>
                  <a:schemeClr val="tx1"/>
                </a:solidFill>
                <a:effectLst/>
                <a:latin typeface="+mn-lt"/>
                <a:ea typeface="+mn-ea"/>
                <a:cs typeface="+mn-cs"/>
              </a:rPr>
              <a:t>1 1 1 1 1</a:t>
            </a:r>
          </a:p>
          <a:p>
            <a:r>
              <a:rPr lang="en-US" sz="1200" kern="1200" dirty="0">
                <a:solidFill>
                  <a:schemeClr val="tx1"/>
                </a:solidFill>
                <a:effectLst/>
                <a:latin typeface="+mn-lt"/>
                <a:ea typeface="+mn-ea"/>
                <a:cs typeface="+mn-cs"/>
              </a:rPr>
              <a:t>0 1 0 1 0 </a:t>
            </a:r>
          </a:p>
          <a:p>
            <a:r>
              <a:rPr lang="en-US" sz="1200" kern="1200" dirty="0">
                <a:solidFill>
                  <a:schemeClr val="tx1"/>
                </a:solidFill>
                <a:effectLst/>
                <a:latin typeface="+mn-lt"/>
                <a:ea typeface="+mn-ea"/>
                <a:cs typeface="+mn-cs"/>
              </a:rPr>
              <a:t>1 0 0 0 1</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0</a:t>
            </a:r>
          </a:p>
          <a:p>
            <a:r>
              <a:rPr lang="en-US" sz="1200" b="1" kern="1200" dirty="0">
                <a:solidFill>
                  <a:schemeClr val="tx1"/>
                </a:solidFill>
                <a:effectLst/>
                <a:latin typeface="+mn-lt"/>
                <a:ea typeface="+mn-ea"/>
                <a:cs typeface="+mn-cs"/>
              </a:rPr>
              <a:t>Case 4</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3 3</a:t>
            </a:r>
          </a:p>
          <a:p>
            <a:r>
              <a:rPr lang="en-US" sz="1200" kern="1200" dirty="0">
                <a:solidFill>
                  <a:schemeClr val="tx1"/>
                </a:solidFill>
                <a:effectLst/>
                <a:latin typeface="+mn-lt"/>
                <a:ea typeface="+mn-ea"/>
                <a:cs typeface="+mn-cs"/>
              </a:rPr>
              <a:t>1 1 0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0 0 1</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1 0 1</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a:t>
            </a:r>
          </a:p>
          <a:p>
            <a:r>
              <a:rPr lang="en-US" sz="1200" b="1" kern="1200" dirty="0">
                <a:solidFill>
                  <a:schemeClr val="tx1"/>
                </a:solidFill>
                <a:effectLst/>
                <a:latin typeface="+mn-lt"/>
                <a:ea typeface="+mn-ea"/>
                <a:cs typeface="+mn-cs"/>
              </a:rPr>
              <a:t>Case 5</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10 5</a:t>
            </a:r>
          </a:p>
          <a:p>
            <a:r>
              <a:rPr lang="en-US" sz="1200" kern="1200" dirty="0">
                <a:solidFill>
                  <a:schemeClr val="tx1"/>
                </a:solidFill>
                <a:effectLst/>
                <a:latin typeface="+mn-lt"/>
                <a:ea typeface="+mn-ea"/>
                <a:cs typeface="+mn-cs"/>
              </a:rPr>
              <a:t>1 0 1 0 1</a:t>
            </a:r>
          </a:p>
          <a:p>
            <a:r>
              <a:rPr lang="en-US" sz="1200" kern="1200" dirty="0">
                <a:solidFill>
                  <a:schemeClr val="tx1"/>
                </a:solidFill>
                <a:effectLst/>
                <a:latin typeface="+mn-lt"/>
                <a:ea typeface="+mn-ea"/>
                <a:cs typeface="+mn-cs"/>
              </a:rPr>
              <a:t>0 0 1 0 0</a:t>
            </a:r>
          </a:p>
          <a:p>
            <a:r>
              <a:rPr lang="en-US" sz="1200" kern="1200" dirty="0">
                <a:solidFill>
                  <a:schemeClr val="tx1"/>
                </a:solidFill>
                <a:effectLst/>
                <a:latin typeface="+mn-lt"/>
                <a:ea typeface="+mn-ea"/>
                <a:cs typeface="+mn-cs"/>
              </a:rPr>
              <a:t>0 0 1 1 0</a:t>
            </a:r>
          </a:p>
          <a:p>
            <a:r>
              <a:rPr lang="en-US" sz="1200" kern="1200" dirty="0">
                <a:solidFill>
                  <a:schemeClr val="tx1"/>
                </a:solidFill>
                <a:effectLst/>
                <a:latin typeface="+mn-lt"/>
                <a:ea typeface="+mn-ea"/>
                <a:cs typeface="+mn-cs"/>
              </a:rPr>
              <a:t>0 1 0 1 0</a:t>
            </a:r>
          </a:p>
          <a:p>
            <a:r>
              <a:rPr lang="en-US" sz="1200" kern="1200" dirty="0">
                <a:solidFill>
                  <a:schemeClr val="tx1"/>
                </a:solidFill>
                <a:effectLst/>
                <a:latin typeface="+mn-lt"/>
                <a:ea typeface="+mn-ea"/>
                <a:cs typeface="+mn-cs"/>
              </a:rPr>
              <a:t>1 1 1 0 0 </a:t>
            </a:r>
          </a:p>
          <a:p>
            <a:r>
              <a:rPr lang="en-US" sz="1200" kern="1200" dirty="0">
                <a:solidFill>
                  <a:schemeClr val="tx1"/>
                </a:solidFill>
                <a:effectLst/>
                <a:latin typeface="+mn-lt"/>
                <a:ea typeface="+mn-ea"/>
                <a:cs typeface="+mn-cs"/>
              </a:rPr>
              <a:t>0 0 0 0 1</a:t>
            </a:r>
          </a:p>
          <a:p>
            <a:r>
              <a:rPr lang="en-US" sz="1200" kern="1200" dirty="0">
                <a:solidFill>
                  <a:schemeClr val="tx1"/>
                </a:solidFill>
                <a:effectLst/>
                <a:latin typeface="+mn-lt"/>
                <a:ea typeface="+mn-ea"/>
                <a:cs typeface="+mn-cs"/>
              </a:rPr>
              <a:t>0 1 0 1 0</a:t>
            </a:r>
          </a:p>
          <a:p>
            <a:r>
              <a:rPr lang="en-US" sz="1200" kern="1200" dirty="0">
                <a:solidFill>
                  <a:schemeClr val="tx1"/>
                </a:solidFill>
                <a:effectLst/>
                <a:latin typeface="+mn-lt"/>
                <a:ea typeface="+mn-ea"/>
                <a:cs typeface="+mn-cs"/>
              </a:rPr>
              <a:t>0 0 1 1 0</a:t>
            </a:r>
          </a:p>
          <a:p>
            <a:r>
              <a:rPr lang="en-US" sz="1200" kern="1200" dirty="0">
                <a:solidFill>
                  <a:schemeClr val="tx1"/>
                </a:solidFill>
                <a:effectLst/>
                <a:latin typeface="+mn-lt"/>
                <a:ea typeface="+mn-ea"/>
                <a:cs typeface="+mn-cs"/>
              </a:rPr>
              <a:t>0 0 0 1 1</a:t>
            </a:r>
          </a:p>
          <a:p>
            <a:r>
              <a:rPr lang="en-US" sz="1200" kern="1200" dirty="0">
                <a:solidFill>
                  <a:schemeClr val="tx1"/>
                </a:solidFill>
                <a:effectLst/>
                <a:latin typeface="+mn-lt"/>
                <a:ea typeface="+mn-ea"/>
                <a:cs typeface="+mn-cs"/>
              </a:rPr>
              <a:t>1 1 0 0 0</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4</a:t>
            </a:r>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69</a:t>
            </a:fld>
            <a:endParaRPr lang="en-US"/>
          </a:p>
        </p:txBody>
      </p:sp>
    </p:spTree>
    <p:extLst>
      <p:ext uri="{BB962C8B-B14F-4D97-AF65-F5344CB8AC3E}">
        <p14:creationId xmlns:p14="http://schemas.microsoft.com/office/powerpoint/2010/main" val="3119394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(Programming) (Add slide 20)</a:t>
            </a:r>
          </a:p>
        </p:txBody>
      </p:sp>
      <p:sp>
        <p:nvSpPr>
          <p:cNvPr id="4" name="Slide Number Placeholder 3"/>
          <p:cNvSpPr>
            <a:spLocks noGrp="1"/>
          </p:cNvSpPr>
          <p:nvPr>
            <p:ph type="sldNum" sz="quarter" idx="5"/>
          </p:nvPr>
        </p:nvSpPr>
        <p:spPr/>
        <p:txBody>
          <a:bodyPr/>
          <a:lstStyle/>
          <a:p>
            <a:fld id="{0AAB6876-1BF1-4B88-890A-0B4E46201506}" type="slidenum">
              <a:rPr lang="en-US" smtClean="0"/>
              <a:t>70</a:t>
            </a:fld>
            <a:endParaRPr lang="en-US"/>
          </a:p>
        </p:txBody>
      </p:sp>
    </p:spTree>
    <p:extLst>
      <p:ext uri="{BB962C8B-B14F-4D97-AF65-F5344CB8AC3E}">
        <p14:creationId xmlns:p14="http://schemas.microsoft.com/office/powerpoint/2010/main" val="4243535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Case 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1 3</a:t>
            </a:r>
          </a:p>
          <a:p>
            <a:r>
              <a:rPr lang="en-US" sz="1200" kern="1200" dirty="0">
                <a:solidFill>
                  <a:schemeClr val="tx1"/>
                </a:solidFill>
                <a:effectLst/>
                <a:latin typeface="+mn-lt"/>
                <a:ea typeface="+mn-ea"/>
                <a:cs typeface="+mn-cs"/>
              </a:rPr>
              <a:t>1 0 1</a:t>
            </a:r>
          </a:p>
          <a:p>
            <a:r>
              <a:rPr lang="en-US"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a:t>
            </a:r>
          </a:p>
          <a:p>
            <a:r>
              <a:rPr lang="en-US" sz="1200" b="1" kern="1200" dirty="0">
                <a:solidFill>
                  <a:schemeClr val="tx1"/>
                </a:solidFill>
                <a:effectLst/>
                <a:latin typeface="+mn-lt"/>
                <a:ea typeface="+mn-ea"/>
                <a:cs typeface="+mn-cs"/>
              </a:rPr>
              <a:t>Case 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4 5</a:t>
            </a:r>
          </a:p>
          <a:p>
            <a:r>
              <a:rPr lang="en-US" sz="1200" kern="1200" dirty="0">
                <a:solidFill>
                  <a:schemeClr val="tx1"/>
                </a:solidFill>
                <a:effectLst/>
                <a:latin typeface="+mn-lt"/>
                <a:ea typeface="+mn-ea"/>
                <a:cs typeface="+mn-cs"/>
              </a:rPr>
              <a:t>1 0 0 0 0</a:t>
            </a:r>
          </a:p>
          <a:p>
            <a:r>
              <a:rPr lang="en-US" sz="1200" kern="1200" dirty="0">
                <a:solidFill>
                  <a:schemeClr val="tx1"/>
                </a:solidFill>
                <a:effectLst/>
                <a:latin typeface="+mn-lt"/>
                <a:ea typeface="+mn-ea"/>
                <a:cs typeface="+mn-cs"/>
              </a:rPr>
              <a:t>1 1 1 1 1</a:t>
            </a:r>
          </a:p>
          <a:p>
            <a:r>
              <a:rPr lang="en-US" sz="1200" kern="1200" dirty="0">
                <a:solidFill>
                  <a:schemeClr val="tx1"/>
                </a:solidFill>
                <a:effectLst/>
                <a:latin typeface="+mn-lt"/>
                <a:ea typeface="+mn-ea"/>
                <a:cs typeface="+mn-cs"/>
              </a:rPr>
              <a:t>0 1 0 1 0 </a:t>
            </a:r>
          </a:p>
          <a:p>
            <a:r>
              <a:rPr lang="en-US" sz="1200" kern="1200" dirty="0">
                <a:solidFill>
                  <a:schemeClr val="tx1"/>
                </a:solidFill>
                <a:effectLst/>
                <a:latin typeface="+mn-lt"/>
                <a:ea typeface="+mn-ea"/>
                <a:cs typeface="+mn-cs"/>
              </a:rPr>
              <a:t>1 0 0 0 1</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0</a:t>
            </a:r>
          </a:p>
          <a:p>
            <a:r>
              <a:rPr lang="en-US" sz="1200" b="1" kern="1200" dirty="0">
                <a:solidFill>
                  <a:schemeClr val="tx1"/>
                </a:solidFill>
                <a:effectLst/>
                <a:latin typeface="+mn-lt"/>
                <a:ea typeface="+mn-ea"/>
                <a:cs typeface="+mn-cs"/>
              </a:rPr>
              <a:t>Case 4</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3 3</a:t>
            </a:r>
          </a:p>
          <a:p>
            <a:r>
              <a:rPr lang="en-US" sz="1200" kern="1200" dirty="0">
                <a:solidFill>
                  <a:schemeClr val="tx1"/>
                </a:solidFill>
                <a:effectLst/>
                <a:latin typeface="+mn-lt"/>
                <a:ea typeface="+mn-ea"/>
                <a:cs typeface="+mn-cs"/>
              </a:rPr>
              <a:t>1 1 0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0 0 1</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1 0 1</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a:t>
            </a:r>
          </a:p>
          <a:p>
            <a:r>
              <a:rPr lang="en-US" sz="1200" b="1" kern="1200" dirty="0">
                <a:solidFill>
                  <a:schemeClr val="tx1"/>
                </a:solidFill>
                <a:effectLst/>
                <a:latin typeface="+mn-lt"/>
                <a:ea typeface="+mn-ea"/>
                <a:cs typeface="+mn-cs"/>
              </a:rPr>
              <a:t>Case 5</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10 5</a:t>
            </a:r>
          </a:p>
          <a:p>
            <a:r>
              <a:rPr lang="en-US" sz="1200" kern="1200" dirty="0">
                <a:solidFill>
                  <a:schemeClr val="tx1"/>
                </a:solidFill>
                <a:effectLst/>
                <a:latin typeface="+mn-lt"/>
                <a:ea typeface="+mn-ea"/>
                <a:cs typeface="+mn-cs"/>
              </a:rPr>
              <a:t>1 0 1 0 1</a:t>
            </a:r>
          </a:p>
          <a:p>
            <a:r>
              <a:rPr lang="en-US" sz="1200" kern="1200" dirty="0">
                <a:solidFill>
                  <a:schemeClr val="tx1"/>
                </a:solidFill>
                <a:effectLst/>
                <a:latin typeface="+mn-lt"/>
                <a:ea typeface="+mn-ea"/>
                <a:cs typeface="+mn-cs"/>
              </a:rPr>
              <a:t>0 0 1 0 0</a:t>
            </a:r>
          </a:p>
          <a:p>
            <a:r>
              <a:rPr lang="en-US" sz="1200" kern="1200" dirty="0">
                <a:solidFill>
                  <a:schemeClr val="tx1"/>
                </a:solidFill>
                <a:effectLst/>
                <a:latin typeface="+mn-lt"/>
                <a:ea typeface="+mn-ea"/>
                <a:cs typeface="+mn-cs"/>
              </a:rPr>
              <a:t>0 0 1 1 0</a:t>
            </a:r>
          </a:p>
          <a:p>
            <a:r>
              <a:rPr lang="en-US" sz="1200" kern="1200" dirty="0">
                <a:solidFill>
                  <a:schemeClr val="tx1"/>
                </a:solidFill>
                <a:effectLst/>
                <a:latin typeface="+mn-lt"/>
                <a:ea typeface="+mn-ea"/>
                <a:cs typeface="+mn-cs"/>
              </a:rPr>
              <a:t>0 1 0 1 0</a:t>
            </a:r>
          </a:p>
          <a:p>
            <a:r>
              <a:rPr lang="en-US" sz="1200" kern="1200" dirty="0">
                <a:solidFill>
                  <a:schemeClr val="tx1"/>
                </a:solidFill>
                <a:effectLst/>
                <a:latin typeface="+mn-lt"/>
                <a:ea typeface="+mn-ea"/>
                <a:cs typeface="+mn-cs"/>
              </a:rPr>
              <a:t>1 1 1 0 0 </a:t>
            </a:r>
          </a:p>
          <a:p>
            <a:r>
              <a:rPr lang="en-US" sz="1200" kern="1200" dirty="0">
                <a:solidFill>
                  <a:schemeClr val="tx1"/>
                </a:solidFill>
                <a:effectLst/>
                <a:latin typeface="+mn-lt"/>
                <a:ea typeface="+mn-ea"/>
                <a:cs typeface="+mn-cs"/>
              </a:rPr>
              <a:t>0 0 0 0 1</a:t>
            </a:r>
          </a:p>
          <a:p>
            <a:r>
              <a:rPr lang="en-US" sz="1200" kern="1200" dirty="0">
                <a:solidFill>
                  <a:schemeClr val="tx1"/>
                </a:solidFill>
                <a:effectLst/>
                <a:latin typeface="+mn-lt"/>
                <a:ea typeface="+mn-ea"/>
                <a:cs typeface="+mn-cs"/>
              </a:rPr>
              <a:t>0 1 0 1 0</a:t>
            </a:r>
          </a:p>
          <a:p>
            <a:r>
              <a:rPr lang="en-US" sz="1200" kern="1200" dirty="0">
                <a:solidFill>
                  <a:schemeClr val="tx1"/>
                </a:solidFill>
                <a:effectLst/>
                <a:latin typeface="+mn-lt"/>
                <a:ea typeface="+mn-ea"/>
                <a:cs typeface="+mn-cs"/>
              </a:rPr>
              <a:t>0 0 1 1 0</a:t>
            </a:r>
          </a:p>
          <a:p>
            <a:r>
              <a:rPr lang="en-US" sz="1200" kern="1200" dirty="0">
                <a:solidFill>
                  <a:schemeClr val="tx1"/>
                </a:solidFill>
                <a:effectLst/>
                <a:latin typeface="+mn-lt"/>
                <a:ea typeface="+mn-ea"/>
                <a:cs typeface="+mn-cs"/>
              </a:rPr>
              <a:t>0 0 0 1 1</a:t>
            </a:r>
          </a:p>
          <a:p>
            <a:r>
              <a:rPr lang="en-US" sz="1200" kern="1200" dirty="0">
                <a:solidFill>
                  <a:schemeClr val="tx1"/>
                </a:solidFill>
                <a:effectLst/>
                <a:latin typeface="+mn-lt"/>
                <a:ea typeface="+mn-ea"/>
                <a:cs typeface="+mn-cs"/>
              </a:rPr>
              <a:t>1 1 0 0 0</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4</a:t>
            </a:r>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71</a:t>
            </a:fld>
            <a:endParaRPr lang="en-US"/>
          </a:p>
        </p:txBody>
      </p:sp>
    </p:spTree>
    <p:extLst>
      <p:ext uri="{BB962C8B-B14F-4D97-AF65-F5344CB8AC3E}">
        <p14:creationId xmlns:p14="http://schemas.microsoft.com/office/powerpoint/2010/main" val="2553709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Image + Text</a:t>
            </a:r>
          </a:p>
        </p:txBody>
      </p:sp>
      <p:sp>
        <p:nvSpPr>
          <p:cNvPr id="4" name="Slide Number Placeholder 3"/>
          <p:cNvSpPr>
            <a:spLocks noGrp="1"/>
          </p:cNvSpPr>
          <p:nvPr>
            <p:ph type="sldNum" sz="quarter" idx="5"/>
          </p:nvPr>
        </p:nvSpPr>
        <p:spPr/>
        <p:txBody>
          <a:bodyPr/>
          <a:lstStyle/>
          <a:p>
            <a:fld id="{0AAB6876-1BF1-4B88-890A-0B4E46201506}" type="slidenum">
              <a:rPr lang="en-US" smtClean="0"/>
              <a:pPr/>
              <a:t>3</a:t>
            </a:fld>
            <a:endParaRPr lang="en-US"/>
          </a:p>
        </p:txBody>
      </p:sp>
    </p:spTree>
    <p:extLst>
      <p:ext uri="{BB962C8B-B14F-4D97-AF65-F5344CB8AC3E}">
        <p14:creationId xmlns:p14="http://schemas.microsoft.com/office/powerpoint/2010/main" val="312244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(Programming) (Add slide 20)</a:t>
            </a:r>
          </a:p>
        </p:txBody>
      </p:sp>
      <p:sp>
        <p:nvSpPr>
          <p:cNvPr id="4" name="Slide Number Placeholder 3"/>
          <p:cNvSpPr>
            <a:spLocks noGrp="1"/>
          </p:cNvSpPr>
          <p:nvPr>
            <p:ph type="sldNum" sz="quarter" idx="5"/>
          </p:nvPr>
        </p:nvSpPr>
        <p:spPr/>
        <p:txBody>
          <a:bodyPr/>
          <a:lstStyle/>
          <a:p>
            <a:fld id="{0AAB6876-1BF1-4B88-890A-0B4E46201506}" type="slidenum">
              <a:rPr lang="en-US" smtClean="0"/>
              <a:t>72</a:t>
            </a:fld>
            <a:endParaRPr lang="en-US"/>
          </a:p>
        </p:txBody>
      </p:sp>
    </p:spTree>
    <p:extLst>
      <p:ext uri="{BB962C8B-B14F-4D97-AF65-F5344CB8AC3E}">
        <p14:creationId xmlns:p14="http://schemas.microsoft.com/office/powerpoint/2010/main" val="1967399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Case 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1 3</a:t>
            </a:r>
          </a:p>
          <a:p>
            <a:r>
              <a:rPr lang="en-US" sz="1200" kern="1200" dirty="0">
                <a:solidFill>
                  <a:schemeClr val="tx1"/>
                </a:solidFill>
                <a:effectLst/>
                <a:latin typeface="+mn-lt"/>
                <a:ea typeface="+mn-ea"/>
                <a:cs typeface="+mn-cs"/>
              </a:rPr>
              <a:t>1 0 1</a:t>
            </a:r>
          </a:p>
          <a:p>
            <a:r>
              <a:rPr lang="en-US"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a:t>
            </a:r>
          </a:p>
          <a:p>
            <a:r>
              <a:rPr lang="en-US" sz="1200" b="1" kern="1200" dirty="0">
                <a:solidFill>
                  <a:schemeClr val="tx1"/>
                </a:solidFill>
                <a:effectLst/>
                <a:latin typeface="+mn-lt"/>
                <a:ea typeface="+mn-ea"/>
                <a:cs typeface="+mn-cs"/>
              </a:rPr>
              <a:t>Case 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4 5</a:t>
            </a:r>
          </a:p>
          <a:p>
            <a:r>
              <a:rPr lang="en-US" sz="1200" kern="1200" dirty="0">
                <a:solidFill>
                  <a:schemeClr val="tx1"/>
                </a:solidFill>
                <a:effectLst/>
                <a:latin typeface="+mn-lt"/>
                <a:ea typeface="+mn-ea"/>
                <a:cs typeface="+mn-cs"/>
              </a:rPr>
              <a:t>1 0 0 0 0</a:t>
            </a:r>
          </a:p>
          <a:p>
            <a:r>
              <a:rPr lang="en-US" sz="1200" kern="1200" dirty="0">
                <a:solidFill>
                  <a:schemeClr val="tx1"/>
                </a:solidFill>
                <a:effectLst/>
                <a:latin typeface="+mn-lt"/>
                <a:ea typeface="+mn-ea"/>
                <a:cs typeface="+mn-cs"/>
              </a:rPr>
              <a:t>1 1 1 1 1</a:t>
            </a:r>
          </a:p>
          <a:p>
            <a:r>
              <a:rPr lang="en-US" sz="1200" kern="1200" dirty="0">
                <a:solidFill>
                  <a:schemeClr val="tx1"/>
                </a:solidFill>
                <a:effectLst/>
                <a:latin typeface="+mn-lt"/>
                <a:ea typeface="+mn-ea"/>
                <a:cs typeface="+mn-cs"/>
              </a:rPr>
              <a:t>0 1 0 1 0 </a:t>
            </a:r>
          </a:p>
          <a:p>
            <a:r>
              <a:rPr lang="en-US" sz="1200" kern="1200" dirty="0">
                <a:solidFill>
                  <a:schemeClr val="tx1"/>
                </a:solidFill>
                <a:effectLst/>
                <a:latin typeface="+mn-lt"/>
                <a:ea typeface="+mn-ea"/>
                <a:cs typeface="+mn-cs"/>
              </a:rPr>
              <a:t>1 0 0 0 1</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0</a:t>
            </a:r>
          </a:p>
          <a:p>
            <a:r>
              <a:rPr lang="en-US" sz="1200" b="1" kern="1200" dirty="0">
                <a:solidFill>
                  <a:schemeClr val="tx1"/>
                </a:solidFill>
                <a:effectLst/>
                <a:latin typeface="+mn-lt"/>
                <a:ea typeface="+mn-ea"/>
                <a:cs typeface="+mn-cs"/>
              </a:rPr>
              <a:t>Case 4</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3 3</a:t>
            </a:r>
          </a:p>
          <a:p>
            <a:r>
              <a:rPr lang="en-US" sz="1200" kern="1200" dirty="0">
                <a:solidFill>
                  <a:schemeClr val="tx1"/>
                </a:solidFill>
                <a:effectLst/>
                <a:latin typeface="+mn-lt"/>
                <a:ea typeface="+mn-ea"/>
                <a:cs typeface="+mn-cs"/>
              </a:rPr>
              <a:t>1 1 0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0 0 1</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1 0 1</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a:t>
            </a:r>
          </a:p>
          <a:p>
            <a:r>
              <a:rPr lang="en-US" sz="1200" b="1" kern="1200" dirty="0">
                <a:solidFill>
                  <a:schemeClr val="tx1"/>
                </a:solidFill>
                <a:effectLst/>
                <a:latin typeface="+mn-lt"/>
                <a:ea typeface="+mn-ea"/>
                <a:cs typeface="+mn-cs"/>
              </a:rPr>
              <a:t>Case 5</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10 5</a:t>
            </a:r>
          </a:p>
          <a:p>
            <a:r>
              <a:rPr lang="en-US" sz="1200" kern="1200" dirty="0">
                <a:solidFill>
                  <a:schemeClr val="tx1"/>
                </a:solidFill>
                <a:effectLst/>
                <a:latin typeface="+mn-lt"/>
                <a:ea typeface="+mn-ea"/>
                <a:cs typeface="+mn-cs"/>
              </a:rPr>
              <a:t>1 0 1 0 1</a:t>
            </a:r>
          </a:p>
          <a:p>
            <a:r>
              <a:rPr lang="en-US" sz="1200" kern="1200" dirty="0">
                <a:solidFill>
                  <a:schemeClr val="tx1"/>
                </a:solidFill>
                <a:effectLst/>
                <a:latin typeface="+mn-lt"/>
                <a:ea typeface="+mn-ea"/>
                <a:cs typeface="+mn-cs"/>
              </a:rPr>
              <a:t>0 0 1 0 0</a:t>
            </a:r>
          </a:p>
          <a:p>
            <a:r>
              <a:rPr lang="en-US" sz="1200" kern="1200" dirty="0">
                <a:solidFill>
                  <a:schemeClr val="tx1"/>
                </a:solidFill>
                <a:effectLst/>
                <a:latin typeface="+mn-lt"/>
                <a:ea typeface="+mn-ea"/>
                <a:cs typeface="+mn-cs"/>
              </a:rPr>
              <a:t>0 0 1 1 0</a:t>
            </a:r>
          </a:p>
          <a:p>
            <a:r>
              <a:rPr lang="en-US" sz="1200" kern="1200" dirty="0">
                <a:solidFill>
                  <a:schemeClr val="tx1"/>
                </a:solidFill>
                <a:effectLst/>
                <a:latin typeface="+mn-lt"/>
                <a:ea typeface="+mn-ea"/>
                <a:cs typeface="+mn-cs"/>
              </a:rPr>
              <a:t>0 1 0 1 0</a:t>
            </a:r>
          </a:p>
          <a:p>
            <a:r>
              <a:rPr lang="en-US" sz="1200" kern="1200" dirty="0">
                <a:solidFill>
                  <a:schemeClr val="tx1"/>
                </a:solidFill>
                <a:effectLst/>
                <a:latin typeface="+mn-lt"/>
                <a:ea typeface="+mn-ea"/>
                <a:cs typeface="+mn-cs"/>
              </a:rPr>
              <a:t>1 1 1 0 0 </a:t>
            </a:r>
          </a:p>
          <a:p>
            <a:r>
              <a:rPr lang="en-US" sz="1200" kern="1200" dirty="0">
                <a:solidFill>
                  <a:schemeClr val="tx1"/>
                </a:solidFill>
                <a:effectLst/>
                <a:latin typeface="+mn-lt"/>
                <a:ea typeface="+mn-ea"/>
                <a:cs typeface="+mn-cs"/>
              </a:rPr>
              <a:t>0 0 0 0 1</a:t>
            </a:r>
          </a:p>
          <a:p>
            <a:r>
              <a:rPr lang="en-US" sz="1200" kern="1200" dirty="0">
                <a:solidFill>
                  <a:schemeClr val="tx1"/>
                </a:solidFill>
                <a:effectLst/>
                <a:latin typeface="+mn-lt"/>
                <a:ea typeface="+mn-ea"/>
                <a:cs typeface="+mn-cs"/>
              </a:rPr>
              <a:t>0 1 0 1 0</a:t>
            </a:r>
          </a:p>
          <a:p>
            <a:r>
              <a:rPr lang="en-US" sz="1200" kern="1200" dirty="0">
                <a:solidFill>
                  <a:schemeClr val="tx1"/>
                </a:solidFill>
                <a:effectLst/>
                <a:latin typeface="+mn-lt"/>
                <a:ea typeface="+mn-ea"/>
                <a:cs typeface="+mn-cs"/>
              </a:rPr>
              <a:t>0 0 1 1 0</a:t>
            </a:r>
          </a:p>
          <a:p>
            <a:r>
              <a:rPr lang="en-US" sz="1200" kern="1200" dirty="0">
                <a:solidFill>
                  <a:schemeClr val="tx1"/>
                </a:solidFill>
                <a:effectLst/>
                <a:latin typeface="+mn-lt"/>
                <a:ea typeface="+mn-ea"/>
                <a:cs typeface="+mn-cs"/>
              </a:rPr>
              <a:t>0 0 0 1 1</a:t>
            </a:r>
          </a:p>
          <a:p>
            <a:r>
              <a:rPr lang="en-US" sz="1200" kern="1200" dirty="0">
                <a:solidFill>
                  <a:schemeClr val="tx1"/>
                </a:solidFill>
                <a:effectLst/>
                <a:latin typeface="+mn-lt"/>
                <a:ea typeface="+mn-ea"/>
                <a:cs typeface="+mn-cs"/>
              </a:rPr>
              <a:t>1 1 0 0 0</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4</a:t>
            </a:r>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73</a:t>
            </a:fld>
            <a:endParaRPr lang="en-US"/>
          </a:p>
        </p:txBody>
      </p:sp>
    </p:spTree>
    <p:extLst>
      <p:ext uri="{BB962C8B-B14F-4D97-AF65-F5344CB8AC3E}">
        <p14:creationId xmlns:p14="http://schemas.microsoft.com/office/powerpoint/2010/main" val="2386856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74</a:t>
            </a:fld>
            <a:endParaRPr lang="en-US"/>
          </a:p>
        </p:txBody>
      </p:sp>
    </p:spTree>
    <p:extLst>
      <p:ext uri="{BB962C8B-B14F-4D97-AF65-F5344CB8AC3E}">
        <p14:creationId xmlns:p14="http://schemas.microsoft.com/office/powerpoint/2010/main" val="2409104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75</a:t>
            </a:fld>
            <a:endParaRPr lang="en-US"/>
          </a:p>
        </p:txBody>
      </p:sp>
    </p:spTree>
    <p:extLst>
      <p:ext uri="{BB962C8B-B14F-4D97-AF65-F5344CB8AC3E}">
        <p14:creationId xmlns:p14="http://schemas.microsoft.com/office/powerpoint/2010/main" val="665151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pPr>
            <a:r>
              <a:rPr lang="en" sz="1000" dirty="0"/>
              <a:t>Stack is an ordereStack is an ordered list of similar data type.</a:t>
            </a:r>
          </a:p>
          <a:p>
            <a:pPr marL="457200" lvl="0" indent="-228600">
              <a:spcBef>
                <a:spcPts val="0"/>
              </a:spcBef>
            </a:pPr>
            <a:r>
              <a:rPr lang="en" sz="1000" dirty="0"/>
              <a:t>Stack is a LIFO structure. (Last in First out).</a:t>
            </a:r>
          </a:p>
          <a:p>
            <a:pPr marL="457200" lvl="0" indent="-228600">
              <a:spcBef>
                <a:spcPts val="0"/>
              </a:spcBef>
            </a:pPr>
            <a:r>
              <a:rPr lang="en" sz="1000" dirty="0"/>
              <a:t>push() function is used to insert new elements into the Stack and pop() is used to delete an element from the stack. Both insertion and deletion are allowed at only one end of Stack called Top.</a:t>
            </a:r>
          </a:p>
          <a:p>
            <a:pPr marL="457200" lvl="0" indent="-228600">
              <a:spcBef>
                <a:spcPts val="0"/>
              </a:spcBef>
            </a:pPr>
            <a:r>
              <a:rPr lang="en" sz="1000" dirty="0"/>
              <a:t>d list of similar data type.</a:t>
            </a:r>
          </a:p>
          <a:p>
            <a:pPr marL="457200" lvl="0" indent="-228600">
              <a:spcBef>
                <a:spcPts val="0"/>
              </a:spcBef>
            </a:pPr>
            <a:r>
              <a:rPr lang="en" sz="1000" dirty="0"/>
              <a:t>Stack is a LIFO structure. (Last in First out).</a:t>
            </a:r>
          </a:p>
          <a:p>
            <a:pPr marL="457200" lvl="0" indent="-228600">
              <a:spcBef>
                <a:spcPts val="0"/>
              </a:spcBef>
            </a:pPr>
            <a:r>
              <a:rPr lang="en" sz="1000" dirty="0"/>
              <a:t>push() function is used to insert new elements into the Stack and pop() is used to delete an element from the stack. Both insertion and deletion are allowed at only one end of Stack called Top.</a:t>
            </a:r>
          </a:p>
          <a:p>
            <a:pPr marL="0" marR="0" lvl="0" indent="0" algn="l" defTabSz="736183" rtl="0" eaLnBrk="1" fontAlgn="auto" latinLnBrk="0" hangingPunct="1">
              <a:lnSpc>
                <a:spcPct val="100000"/>
              </a:lnSpc>
              <a:spcBef>
                <a:spcPts val="0"/>
              </a:spcBef>
              <a:spcAft>
                <a:spcPts val="0"/>
              </a:spcAft>
              <a:buClrTx/>
              <a:buSzTx/>
              <a:buFontTx/>
              <a:buNone/>
              <a:tabLst/>
              <a:defRPr/>
            </a:pPr>
            <a:r>
              <a:rPr lang="en" sz="1000" dirty="0"/>
              <a:t>Stack is said to be in Overflow state when it is completely full and is said to be in Underflow state if it is completely empty.</a:t>
            </a:r>
          </a:p>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77</a:t>
            </a:fld>
            <a:endParaRPr lang="en-US"/>
          </a:p>
        </p:txBody>
      </p:sp>
    </p:spTree>
    <p:extLst>
      <p:ext uri="{BB962C8B-B14F-4D97-AF65-F5344CB8AC3E}">
        <p14:creationId xmlns:p14="http://schemas.microsoft.com/office/powerpoint/2010/main" val="3270306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78</a:t>
            </a:fld>
            <a:endParaRPr lang="en-US"/>
          </a:p>
        </p:txBody>
      </p:sp>
    </p:spTree>
    <p:extLst>
      <p:ext uri="{BB962C8B-B14F-4D97-AF65-F5344CB8AC3E}">
        <p14:creationId xmlns:p14="http://schemas.microsoft.com/office/powerpoint/2010/main" val="2669360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79</a:t>
            </a:fld>
            <a:endParaRPr lang="en-US"/>
          </a:p>
        </p:txBody>
      </p:sp>
    </p:spTree>
    <p:extLst>
      <p:ext uri="{BB962C8B-B14F-4D97-AF65-F5344CB8AC3E}">
        <p14:creationId xmlns:p14="http://schemas.microsoft.com/office/powerpoint/2010/main" val="2322820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80</a:t>
            </a:fld>
            <a:endParaRPr lang="en-US"/>
          </a:p>
        </p:txBody>
      </p:sp>
    </p:spTree>
    <p:extLst>
      <p:ext uri="{BB962C8B-B14F-4D97-AF65-F5344CB8AC3E}">
        <p14:creationId xmlns:p14="http://schemas.microsoft.com/office/powerpoint/2010/main" val="734752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81</a:t>
            </a:fld>
            <a:endParaRPr lang="en-US"/>
          </a:p>
        </p:txBody>
      </p:sp>
    </p:spTree>
    <p:extLst>
      <p:ext uri="{BB962C8B-B14F-4D97-AF65-F5344CB8AC3E}">
        <p14:creationId xmlns:p14="http://schemas.microsoft.com/office/powerpoint/2010/main" val="122549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31</a:t>
            </a:fld>
            <a:endParaRPr lang="en-IN"/>
          </a:p>
        </p:txBody>
      </p:sp>
    </p:spTree>
    <p:extLst>
      <p:ext uri="{BB962C8B-B14F-4D97-AF65-F5344CB8AC3E}">
        <p14:creationId xmlns:p14="http://schemas.microsoft.com/office/powerpoint/2010/main" val="418267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82</a:t>
            </a:fld>
            <a:endParaRPr lang="en-US"/>
          </a:p>
        </p:txBody>
      </p:sp>
    </p:spTree>
    <p:extLst>
      <p:ext uri="{BB962C8B-B14F-4D97-AF65-F5344CB8AC3E}">
        <p14:creationId xmlns:p14="http://schemas.microsoft.com/office/powerpoint/2010/main" val="3042941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83</a:t>
            </a:fld>
            <a:endParaRPr lang="en-US"/>
          </a:p>
        </p:txBody>
      </p:sp>
    </p:spTree>
    <p:extLst>
      <p:ext uri="{BB962C8B-B14F-4D97-AF65-F5344CB8AC3E}">
        <p14:creationId xmlns:p14="http://schemas.microsoft.com/office/powerpoint/2010/main" val="3972829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84</a:t>
            </a:fld>
            <a:endParaRPr lang="en-US"/>
          </a:p>
        </p:txBody>
      </p:sp>
    </p:spTree>
    <p:extLst>
      <p:ext uri="{BB962C8B-B14F-4D97-AF65-F5344CB8AC3E}">
        <p14:creationId xmlns:p14="http://schemas.microsoft.com/office/powerpoint/2010/main" val="3630772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85</a:t>
            </a:fld>
            <a:endParaRPr lang="en-US"/>
          </a:p>
        </p:txBody>
      </p:sp>
    </p:spTree>
    <p:extLst>
      <p:ext uri="{BB962C8B-B14F-4D97-AF65-F5344CB8AC3E}">
        <p14:creationId xmlns:p14="http://schemas.microsoft.com/office/powerpoint/2010/main" val="948780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86</a:t>
            </a:fld>
            <a:endParaRPr lang="en-US"/>
          </a:p>
        </p:txBody>
      </p:sp>
    </p:spTree>
    <p:extLst>
      <p:ext uri="{BB962C8B-B14F-4D97-AF65-F5344CB8AC3E}">
        <p14:creationId xmlns:p14="http://schemas.microsoft.com/office/powerpoint/2010/main" val="1295739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88</a:t>
            </a:fld>
            <a:endParaRPr lang="en-US"/>
          </a:p>
        </p:txBody>
      </p:sp>
    </p:spTree>
    <p:extLst>
      <p:ext uri="{BB962C8B-B14F-4D97-AF65-F5344CB8AC3E}">
        <p14:creationId xmlns:p14="http://schemas.microsoft.com/office/powerpoint/2010/main" val="1760911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89</a:t>
            </a:fld>
            <a:endParaRPr lang="en-US"/>
          </a:p>
        </p:txBody>
      </p:sp>
    </p:spTree>
    <p:extLst>
      <p:ext uri="{BB962C8B-B14F-4D97-AF65-F5344CB8AC3E}">
        <p14:creationId xmlns:p14="http://schemas.microsoft.com/office/powerpoint/2010/main" val="20549118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90</a:t>
            </a:fld>
            <a:endParaRPr lang="en-US"/>
          </a:p>
        </p:txBody>
      </p:sp>
    </p:spTree>
    <p:extLst>
      <p:ext uri="{BB962C8B-B14F-4D97-AF65-F5344CB8AC3E}">
        <p14:creationId xmlns:p14="http://schemas.microsoft.com/office/powerpoint/2010/main" val="2175834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91</a:t>
            </a:fld>
            <a:endParaRPr lang="en-US"/>
          </a:p>
        </p:txBody>
      </p:sp>
    </p:spTree>
    <p:extLst>
      <p:ext uri="{BB962C8B-B14F-4D97-AF65-F5344CB8AC3E}">
        <p14:creationId xmlns:p14="http://schemas.microsoft.com/office/powerpoint/2010/main" val="16986473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92</a:t>
            </a:fld>
            <a:endParaRPr lang="en-US"/>
          </a:p>
        </p:txBody>
      </p:sp>
    </p:spTree>
    <p:extLst>
      <p:ext uri="{BB962C8B-B14F-4D97-AF65-F5344CB8AC3E}">
        <p14:creationId xmlns:p14="http://schemas.microsoft.com/office/powerpoint/2010/main" val="1086688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32</a:t>
            </a:fld>
            <a:endParaRPr lang="en-IN"/>
          </a:p>
        </p:txBody>
      </p:sp>
    </p:spTree>
    <p:extLst>
      <p:ext uri="{BB962C8B-B14F-4D97-AF65-F5344CB8AC3E}">
        <p14:creationId xmlns:p14="http://schemas.microsoft.com/office/powerpoint/2010/main" val="1485775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93</a:t>
            </a:fld>
            <a:endParaRPr lang="en-US"/>
          </a:p>
        </p:txBody>
      </p:sp>
    </p:spTree>
    <p:extLst>
      <p:ext uri="{BB962C8B-B14F-4D97-AF65-F5344CB8AC3E}">
        <p14:creationId xmlns:p14="http://schemas.microsoft.com/office/powerpoint/2010/main" val="23599570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94</a:t>
            </a:fld>
            <a:endParaRPr lang="en-US"/>
          </a:p>
        </p:txBody>
      </p:sp>
    </p:spTree>
    <p:extLst>
      <p:ext uri="{BB962C8B-B14F-4D97-AF65-F5344CB8AC3E}">
        <p14:creationId xmlns:p14="http://schemas.microsoft.com/office/powerpoint/2010/main" val="1049528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95</a:t>
            </a:fld>
            <a:endParaRPr lang="en-US"/>
          </a:p>
        </p:txBody>
      </p:sp>
    </p:spTree>
    <p:extLst>
      <p:ext uri="{BB962C8B-B14F-4D97-AF65-F5344CB8AC3E}">
        <p14:creationId xmlns:p14="http://schemas.microsoft.com/office/powerpoint/2010/main" val="35605593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96</a:t>
            </a:fld>
            <a:endParaRPr lang="en-US"/>
          </a:p>
        </p:txBody>
      </p:sp>
    </p:spTree>
    <p:extLst>
      <p:ext uri="{BB962C8B-B14F-4D97-AF65-F5344CB8AC3E}">
        <p14:creationId xmlns:p14="http://schemas.microsoft.com/office/powerpoint/2010/main" val="2432723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97</a:t>
            </a:fld>
            <a:endParaRPr lang="en-US"/>
          </a:p>
        </p:txBody>
      </p:sp>
    </p:spTree>
    <p:extLst>
      <p:ext uri="{BB962C8B-B14F-4D97-AF65-F5344CB8AC3E}">
        <p14:creationId xmlns:p14="http://schemas.microsoft.com/office/powerpoint/2010/main" val="852435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98</a:t>
            </a:fld>
            <a:endParaRPr lang="en-US"/>
          </a:p>
        </p:txBody>
      </p:sp>
    </p:spTree>
    <p:extLst>
      <p:ext uri="{BB962C8B-B14F-4D97-AF65-F5344CB8AC3E}">
        <p14:creationId xmlns:p14="http://schemas.microsoft.com/office/powerpoint/2010/main" val="25895789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Output</a:t>
            </a:r>
          </a:p>
        </p:txBody>
      </p:sp>
      <p:sp>
        <p:nvSpPr>
          <p:cNvPr id="4" name="Slide Number Placeholder 3"/>
          <p:cNvSpPr>
            <a:spLocks noGrp="1"/>
          </p:cNvSpPr>
          <p:nvPr>
            <p:ph type="sldNum" sz="quarter" idx="5"/>
          </p:nvPr>
        </p:nvSpPr>
        <p:spPr/>
        <p:txBody>
          <a:bodyPr/>
          <a:lstStyle/>
          <a:p>
            <a:fld id="{0AAB6876-1BF1-4B88-890A-0B4E46201506}" type="slidenum">
              <a:rPr lang="en-US" smtClean="0"/>
              <a:t>103</a:t>
            </a:fld>
            <a:endParaRPr lang="en-US"/>
          </a:p>
        </p:txBody>
      </p:sp>
    </p:spTree>
    <p:extLst>
      <p:ext uri="{BB962C8B-B14F-4D97-AF65-F5344CB8AC3E}">
        <p14:creationId xmlns:p14="http://schemas.microsoft.com/office/powerpoint/2010/main" val="3274027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104</a:t>
            </a:fld>
            <a:endParaRPr lang="en-US"/>
          </a:p>
        </p:txBody>
      </p:sp>
    </p:spTree>
    <p:extLst>
      <p:ext uri="{BB962C8B-B14F-4D97-AF65-F5344CB8AC3E}">
        <p14:creationId xmlns:p14="http://schemas.microsoft.com/office/powerpoint/2010/main" val="558664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Output</a:t>
            </a:r>
          </a:p>
        </p:txBody>
      </p:sp>
      <p:sp>
        <p:nvSpPr>
          <p:cNvPr id="4" name="Slide Number Placeholder 3"/>
          <p:cNvSpPr>
            <a:spLocks noGrp="1"/>
          </p:cNvSpPr>
          <p:nvPr>
            <p:ph type="sldNum" sz="quarter" idx="5"/>
          </p:nvPr>
        </p:nvSpPr>
        <p:spPr/>
        <p:txBody>
          <a:bodyPr/>
          <a:lstStyle/>
          <a:p>
            <a:fld id="{0AAB6876-1BF1-4B88-890A-0B4E46201506}" type="slidenum">
              <a:rPr lang="en-US" smtClean="0"/>
              <a:t>110</a:t>
            </a:fld>
            <a:endParaRPr lang="en-US"/>
          </a:p>
        </p:txBody>
      </p:sp>
    </p:spTree>
    <p:extLst>
      <p:ext uri="{BB962C8B-B14F-4D97-AF65-F5344CB8AC3E}">
        <p14:creationId xmlns:p14="http://schemas.microsoft.com/office/powerpoint/2010/main" val="3496623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Input + Output (Programming)</a:t>
            </a:r>
          </a:p>
        </p:txBody>
      </p:sp>
      <p:sp>
        <p:nvSpPr>
          <p:cNvPr id="4" name="Slide Number Placeholder 3"/>
          <p:cNvSpPr>
            <a:spLocks noGrp="1"/>
          </p:cNvSpPr>
          <p:nvPr>
            <p:ph type="sldNum" sz="quarter" idx="5"/>
          </p:nvPr>
        </p:nvSpPr>
        <p:spPr/>
        <p:txBody>
          <a:bodyPr/>
          <a:lstStyle/>
          <a:p>
            <a:fld id="{0AAB6876-1BF1-4B88-890A-0B4E46201506}" type="slidenum">
              <a:rPr lang="en-US" smtClean="0"/>
              <a:t>111</a:t>
            </a:fld>
            <a:endParaRPr lang="en-US"/>
          </a:p>
        </p:txBody>
      </p:sp>
    </p:spTree>
    <p:extLst>
      <p:ext uri="{BB962C8B-B14F-4D97-AF65-F5344CB8AC3E}">
        <p14:creationId xmlns:p14="http://schemas.microsoft.com/office/powerpoint/2010/main" val="4142882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33</a:t>
            </a:fld>
            <a:endParaRPr lang="en-IN"/>
          </a:p>
        </p:txBody>
      </p:sp>
    </p:spTree>
    <p:extLst>
      <p:ext uri="{BB962C8B-B14F-4D97-AF65-F5344CB8AC3E}">
        <p14:creationId xmlns:p14="http://schemas.microsoft.com/office/powerpoint/2010/main" val="2198471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118</a:t>
            </a:fld>
            <a:endParaRPr lang="en-IN"/>
          </a:p>
        </p:txBody>
      </p:sp>
    </p:spTree>
    <p:extLst>
      <p:ext uri="{BB962C8B-B14F-4D97-AF65-F5344CB8AC3E}">
        <p14:creationId xmlns:p14="http://schemas.microsoft.com/office/powerpoint/2010/main" val="3282144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344086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4102770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8913769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42703418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Here, Numbers</a:t>
            </a:r>
            <a:r>
              <a:rPr lang="en-US" baseline="0" dirty="0"/>
              <a:t> from 1 to 12 </a:t>
            </a:r>
          </a:p>
          <a:p>
            <a:r>
              <a:rPr lang="en-US" baseline="0" dirty="0"/>
              <a:t>So, We use Sum of consecutive numbers = n(n+1)/2.</a:t>
            </a:r>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140</a:t>
            </a:fld>
            <a:endParaRPr lang="en-IN"/>
          </a:p>
        </p:txBody>
      </p:sp>
    </p:spTree>
    <p:extLst>
      <p:ext uri="{BB962C8B-B14F-4D97-AF65-F5344CB8AC3E}">
        <p14:creationId xmlns:p14="http://schemas.microsoft.com/office/powerpoint/2010/main" val="1060015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709967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150</a:t>
            </a:fld>
            <a:endParaRPr lang="en-IN"/>
          </a:p>
        </p:txBody>
      </p:sp>
    </p:spTree>
    <p:extLst>
      <p:ext uri="{BB962C8B-B14F-4D97-AF65-F5344CB8AC3E}">
        <p14:creationId xmlns:p14="http://schemas.microsoft.com/office/powerpoint/2010/main" val="4782637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151</a:t>
            </a:fld>
            <a:endParaRPr lang="en-IN"/>
          </a:p>
        </p:txBody>
      </p:sp>
    </p:spTree>
    <p:extLst>
      <p:ext uri="{BB962C8B-B14F-4D97-AF65-F5344CB8AC3E}">
        <p14:creationId xmlns:p14="http://schemas.microsoft.com/office/powerpoint/2010/main" val="35211662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Here, Numbers</a:t>
            </a:r>
            <a:r>
              <a:rPr lang="en-US" baseline="0" dirty="0"/>
              <a:t> from 1 to 12 </a:t>
            </a:r>
          </a:p>
          <a:p>
            <a:r>
              <a:rPr lang="en-US" baseline="0" dirty="0"/>
              <a:t>So, We use Sum of consecutive numbers = n(n+1)/2.</a:t>
            </a:r>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163</a:t>
            </a:fld>
            <a:endParaRPr lang="en-IN"/>
          </a:p>
        </p:txBody>
      </p:sp>
    </p:spTree>
    <p:extLst>
      <p:ext uri="{BB962C8B-B14F-4D97-AF65-F5344CB8AC3E}">
        <p14:creationId xmlns:p14="http://schemas.microsoft.com/office/powerpoint/2010/main" val="2445424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34</a:t>
            </a:fld>
            <a:endParaRPr lang="en-IN"/>
          </a:p>
        </p:txBody>
      </p:sp>
    </p:spTree>
    <p:extLst>
      <p:ext uri="{BB962C8B-B14F-4D97-AF65-F5344CB8AC3E}">
        <p14:creationId xmlns:p14="http://schemas.microsoft.com/office/powerpoint/2010/main" val="34675044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Here, Numbers</a:t>
            </a:r>
            <a:r>
              <a:rPr lang="en-US" baseline="0" dirty="0"/>
              <a:t> from 1 to 12 </a:t>
            </a:r>
          </a:p>
          <a:p>
            <a:r>
              <a:rPr lang="en-US" baseline="0" dirty="0"/>
              <a:t>So, We use Sum of consecutive numbers = n(n+1)/2.</a:t>
            </a:r>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165</a:t>
            </a:fld>
            <a:endParaRPr lang="en-IN"/>
          </a:p>
        </p:txBody>
      </p:sp>
    </p:spTree>
    <p:extLst>
      <p:ext uri="{BB962C8B-B14F-4D97-AF65-F5344CB8AC3E}">
        <p14:creationId xmlns:p14="http://schemas.microsoft.com/office/powerpoint/2010/main" val="33010495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167</a:t>
            </a:fld>
            <a:endParaRPr lang="en-IN"/>
          </a:p>
        </p:txBody>
      </p:sp>
    </p:spTree>
    <p:extLst>
      <p:ext uri="{BB962C8B-B14F-4D97-AF65-F5344CB8AC3E}">
        <p14:creationId xmlns:p14="http://schemas.microsoft.com/office/powerpoint/2010/main" val="35897852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168</a:t>
            </a:fld>
            <a:endParaRPr lang="en-IN"/>
          </a:p>
        </p:txBody>
      </p:sp>
    </p:spTree>
    <p:extLst>
      <p:ext uri="{BB962C8B-B14F-4D97-AF65-F5344CB8AC3E}">
        <p14:creationId xmlns:p14="http://schemas.microsoft.com/office/powerpoint/2010/main" val="11117031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(Programming) (Add slide 20)</a:t>
            </a:r>
          </a:p>
        </p:txBody>
      </p:sp>
      <p:sp>
        <p:nvSpPr>
          <p:cNvPr id="4" name="Slide Number Placeholder 3"/>
          <p:cNvSpPr>
            <a:spLocks noGrp="1"/>
          </p:cNvSpPr>
          <p:nvPr>
            <p:ph type="sldNum" sz="quarter" idx="5"/>
          </p:nvPr>
        </p:nvSpPr>
        <p:spPr/>
        <p:txBody>
          <a:bodyPr/>
          <a:lstStyle/>
          <a:p>
            <a:fld id="{0AAB6876-1BF1-4B88-890A-0B4E46201506}" type="slidenum">
              <a:rPr lang="en-US" smtClean="0"/>
              <a:t>169</a:t>
            </a:fld>
            <a:endParaRPr lang="en-US"/>
          </a:p>
        </p:txBody>
      </p:sp>
    </p:spTree>
    <p:extLst>
      <p:ext uri="{BB962C8B-B14F-4D97-AF65-F5344CB8AC3E}">
        <p14:creationId xmlns:p14="http://schemas.microsoft.com/office/powerpoint/2010/main" val="3002646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Case 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1 3</a:t>
            </a:r>
          </a:p>
          <a:p>
            <a:r>
              <a:rPr lang="en-US" sz="1200" kern="1200" dirty="0">
                <a:solidFill>
                  <a:schemeClr val="tx1"/>
                </a:solidFill>
                <a:effectLst/>
                <a:latin typeface="+mn-lt"/>
                <a:ea typeface="+mn-ea"/>
                <a:cs typeface="+mn-cs"/>
              </a:rPr>
              <a:t>1 0 1</a:t>
            </a:r>
          </a:p>
          <a:p>
            <a:r>
              <a:rPr lang="en-US"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a:t>
            </a:r>
          </a:p>
          <a:p>
            <a:r>
              <a:rPr lang="en-US" sz="1200" b="1" kern="1200" dirty="0">
                <a:solidFill>
                  <a:schemeClr val="tx1"/>
                </a:solidFill>
                <a:effectLst/>
                <a:latin typeface="+mn-lt"/>
                <a:ea typeface="+mn-ea"/>
                <a:cs typeface="+mn-cs"/>
              </a:rPr>
              <a:t>Case 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4 5</a:t>
            </a:r>
          </a:p>
          <a:p>
            <a:r>
              <a:rPr lang="en-US" sz="1200" kern="1200" dirty="0">
                <a:solidFill>
                  <a:schemeClr val="tx1"/>
                </a:solidFill>
                <a:effectLst/>
                <a:latin typeface="+mn-lt"/>
                <a:ea typeface="+mn-ea"/>
                <a:cs typeface="+mn-cs"/>
              </a:rPr>
              <a:t>1 0 0 0 0</a:t>
            </a:r>
          </a:p>
          <a:p>
            <a:r>
              <a:rPr lang="en-US" sz="1200" kern="1200" dirty="0">
                <a:solidFill>
                  <a:schemeClr val="tx1"/>
                </a:solidFill>
                <a:effectLst/>
                <a:latin typeface="+mn-lt"/>
                <a:ea typeface="+mn-ea"/>
                <a:cs typeface="+mn-cs"/>
              </a:rPr>
              <a:t>1 1 1 1 1</a:t>
            </a:r>
          </a:p>
          <a:p>
            <a:r>
              <a:rPr lang="en-US" sz="1200" kern="1200" dirty="0">
                <a:solidFill>
                  <a:schemeClr val="tx1"/>
                </a:solidFill>
                <a:effectLst/>
                <a:latin typeface="+mn-lt"/>
                <a:ea typeface="+mn-ea"/>
                <a:cs typeface="+mn-cs"/>
              </a:rPr>
              <a:t>0 1 0 1 0 </a:t>
            </a:r>
          </a:p>
          <a:p>
            <a:r>
              <a:rPr lang="en-US" sz="1200" kern="1200" dirty="0">
                <a:solidFill>
                  <a:schemeClr val="tx1"/>
                </a:solidFill>
                <a:effectLst/>
                <a:latin typeface="+mn-lt"/>
                <a:ea typeface="+mn-ea"/>
                <a:cs typeface="+mn-cs"/>
              </a:rPr>
              <a:t>1 0 0 0 1</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0</a:t>
            </a:r>
          </a:p>
          <a:p>
            <a:r>
              <a:rPr lang="en-US" sz="1200" b="1" kern="1200" dirty="0">
                <a:solidFill>
                  <a:schemeClr val="tx1"/>
                </a:solidFill>
                <a:effectLst/>
                <a:latin typeface="+mn-lt"/>
                <a:ea typeface="+mn-ea"/>
                <a:cs typeface="+mn-cs"/>
              </a:rPr>
              <a:t>Case 4</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3 3</a:t>
            </a:r>
          </a:p>
          <a:p>
            <a:r>
              <a:rPr lang="en-US" sz="1200" kern="1200" dirty="0">
                <a:solidFill>
                  <a:schemeClr val="tx1"/>
                </a:solidFill>
                <a:effectLst/>
                <a:latin typeface="+mn-lt"/>
                <a:ea typeface="+mn-ea"/>
                <a:cs typeface="+mn-cs"/>
              </a:rPr>
              <a:t>1 1 0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0 0 1</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1 0 1</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a:t>
            </a:r>
          </a:p>
          <a:p>
            <a:r>
              <a:rPr lang="en-US" sz="1200" b="1" kern="1200" dirty="0">
                <a:solidFill>
                  <a:schemeClr val="tx1"/>
                </a:solidFill>
                <a:effectLst/>
                <a:latin typeface="+mn-lt"/>
                <a:ea typeface="+mn-ea"/>
                <a:cs typeface="+mn-cs"/>
              </a:rPr>
              <a:t>Case 5</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10 5</a:t>
            </a:r>
          </a:p>
          <a:p>
            <a:r>
              <a:rPr lang="en-US" sz="1200" kern="1200" dirty="0">
                <a:solidFill>
                  <a:schemeClr val="tx1"/>
                </a:solidFill>
                <a:effectLst/>
                <a:latin typeface="+mn-lt"/>
                <a:ea typeface="+mn-ea"/>
                <a:cs typeface="+mn-cs"/>
              </a:rPr>
              <a:t>1 0 1 0 1</a:t>
            </a:r>
          </a:p>
          <a:p>
            <a:r>
              <a:rPr lang="en-US" sz="1200" kern="1200" dirty="0">
                <a:solidFill>
                  <a:schemeClr val="tx1"/>
                </a:solidFill>
                <a:effectLst/>
                <a:latin typeface="+mn-lt"/>
                <a:ea typeface="+mn-ea"/>
                <a:cs typeface="+mn-cs"/>
              </a:rPr>
              <a:t>0 0 1 0 0</a:t>
            </a:r>
          </a:p>
          <a:p>
            <a:r>
              <a:rPr lang="en-US" sz="1200" kern="1200" dirty="0">
                <a:solidFill>
                  <a:schemeClr val="tx1"/>
                </a:solidFill>
                <a:effectLst/>
                <a:latin typeface="+mn-lt"/>
                <a:ea typeface="+mn-ea"/>
                <a:cs typeface="+mn-cs"/>
              </a:rPr>
              <a:t>0 0 1 1 0</a:t>
            </a:r>
          </a:p>
          <a:p>
            <a:r>
              <a:rPr lang="en-US" sz="1200" kern="1200" dirty="0">
                <a:solidFill>
                  <a:schemeClr val="tx1"/>
                </a:solidFill>
                <a:effectLst/>
                <a:latin typeface="+mn-lt"/>
                <a:ea typeface="+mn-ea"/>
                <a:cs typeface="+mn-cs"/>
              </a:rPr>
              <a:t>0 1 0 1 0</a:t>
            </a:r>
          </a:p>
          <a:p>
            <a:r>
              <a:rPr lang="en-US" sz="1200" kern="1200" dirty="0">
                <a:solidFill>
                  <a:schemeClr val="tx1"/>
                </a:solidFill>
                <a:effectLst/>
                <a:latin typeface="+mn-lt"/>
                <a:ea typeface="+mn-ea"/>
                <a:cs typeface="+mn-cs"/>
              </a:rPr>
              <a:t>1 1 1 0 0 </a:t>
            </a:r>
          </a:p>
          <a:p>
            <a:r>
              <a:rPr lang="en-US" sz="1200" kern="1200" dirty="0">
                <a:solidFill>
                  <a:schemeClr val="tx1"/>
                </a:solidFill>
                <a:effectLst/>
                <a:latin typeface="+mn-lt"/>
                <a:ea typeface="+mn-ea"/>
                <a:cs typeface="+mn-cs"/>
              </a:rPr>
              <a:t>0 0 0 0 1</a:t>
            </a:r>
          </a:p>
          <a:p>
            <a:r>
              <a:rPr lang="en-US" sz="1200" kern="1200" dirty="0">
                <a:solidFill>
                  <a:schemeClr val="tx1"/>
                </a:solidFill>
                <a:effectLst/>
                <a:latin typeface="+mn-lt"/>
                <a:ea typeface="+mn-ea"/>
                <a:cs typeface="+mn-cs"/>
              </a:rPr>
              <a:t>0 1 0 1 0</a:t>
            </a:r>
          </a:p>
          <a:p>
            <a:r>
              <a:rPr lang="en-US" sz="1200" kern="1200" dirty="0">
                <a:solidFill>
                  <a:schemeClr val="tx1"/>
                </a:solidFill>
                <a:effectLst/>
                <a:latin typeface="+mn-lt"/>
                <a:ea typeface="+mn-ea"/>
                <a:cs typeface="+mn-cs"/>
              </a:rPr>
              <a:t>0 0 1 1 0</a:t>
            </a:r>
          </a:p>
          <a:p>
            <a:r>
              <a:rPr lang="en-US" sz="1200" kern="1200" dirty="0">
                <a:solidFill>
                  <a:schemeClr val="tx1"/>
                </a:solidFill>
                <a:effectLst/>
                <a:latin typeface="+mn-lt"/>
                <a:ea typeface="+mn-ea"/>
                <a:cs typeface="+mn-cs"/>
              </a:rPr>
              <a:t>0 0 0 1 1</a:t>
            </a:r>
          </a:p>
          <a:p>
            <a:r>
              <a:rPr lang="en-US" sz="1200" kern="1200" dirty="0">
                <a:solidFill>
                  <a:schemeClr val="tx1"/>
                </a:solidFill>
                <a:effectLst/>
                <a:latin typeface="+mn-lt"/>
                <a:ea typeface="+mn-ea"/>
                <a:cs typeface="+mn-cs"/>
              </a:rPr>
              <a:t>1 1 0 0 0</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4</a:t>
            </a:r>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170</a:t>
            </a:fld>
            <a:endParaRPr lang="en-US"/>
          </a:p>
        </p:txBody>
      </p:sp>
    </p:spTree>
    <p:extLst>
      <p:ext uri="{BB962C8B-B14F-4D97-AF65-F5344CB8AC3E}">
        <p14:creationId xmlns:p14="http://schemas.microsoft.com/office/powerpoint/2010/main" val="6113396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Test Cases 2</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10</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23 34 5 1 2 3 4 5 90 97</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40</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Test Cases 3</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6</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1 2 3 4 4 5</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16</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Test Case 4</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4</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1 2 3 4</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4</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Test Case 5</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7</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1 0 9 4 7 3 8</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9</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175</a:t>
            </a:fld>
            <a:endParaRPr lang="en-US"/>
          </a:p>
        </p:txBody>
      </p:sp>
    </p:spTree>
    <p:extLst>
      <p:ext uri="{BB962C8B-B14F-4D97-AF65-F5344CB8AC3E}">
        <p14:creationId xmlns:p14="http://schemas.microsoft.com/office/powerpoint/2010/main" val="29640760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AB6876-1BF1-4B88-890A-0B4E46201506}" type="slidenum">
              <a:rPr lang="en-US" smtClean="0"/>
              <a:t>177</a:t>
            </a:fld>
            <a:endParaRPr lang="en-US"/>
          </a:p>
        </p:txBody>
      </p:sp>
    </p:spTree>
    <p:extLst>
      <p:ext uri="{BB962C8B-B14F-4D97-AF65-F5344CB8AC3E}">
        <p14:creationId xmlns:p14="http://schemas.microsoft.com/office/powerpoint/2010/main" val="17278010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(Programming) (Add slide 20)</a:t>
            </a:r>
          </a:p>
        </p:txBody>
      </p:sp>
      <p:sp>
        <p:nvSpPr>
          <p:cNvPr id="4" name="Slide Number Placeholder 3"/>
          <p:cNvSpPr>
            <a:spLocks noGrp="1"/>
          </p:cNvSpPr>
          <p:nvPr>
            <p:ph type="sldNum" sz="quarter" idx="5"/>
          </p:nvPr>
        </p:nvSpPr>
        <p:spPr/>
        <p:txBody>
          <a:bodyPr/>
          <a:lstStyle/>
          <a:p>
            <a:fld id="{0AAB6876-1BF1-4B88-890A-0B4E46201506}" type="slidenum">
              <a:rPr lang="en-US" smtClean="0"/>
              <a:t>178</a:t>
            </a:fld>
            <a:endParaRPr lang="en-US"/>
          </a:p>
        </p:txBody>
      </p:sp>
    </p:spTree>
    <p:extLst>
      <p:ext uri="{BB962C8B-B14F-4D97-AF65-F5344CB8AC3E}">
        <p14:creationId xmlns:p14="http://schemas.microsoft.com/office/powerpoint/2010/main" val="34430489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Case 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25 64 9 4 100 98</a:t>
            </a:r>
          </a:p>
          <a:p>
            <a:r>
              <a:rPr lang="en-US" sz="1200" kern="1200" dirty="0">
                <a:solidFill>
                  <a:schemeClr val="tx1"/>
                </a:solidFill>
                <a:effectLst/>
                <a:latin typeface="+mn-lt"/>
                <a:ea typeface="+mn-ea"/>
                <a:cs typeface="+mn-cs"/>
              </a:rPr>
              <a:t>4</a:t>
            </a:r>
          </a:p>
          <a:p>
            <a:r>
              <a:rPr lang="en-US"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45</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Case 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25 64 9 4 100 98</a:t>
            </a:r>
          </a:p>
          <a:p>
            <a:r>
              <a:rPr lang="en-US" sz="1200" kern="1200" dirty="0">
                <a:solidFill>
                  <a:schemeClr val="tx1"/>
                </a:solidFill>
                <a:effectLst/>
                <a:latin typeface="+mn-lt"/>
                <a:ea typeface="+mn-ea"/>
                <a:cs typeface="+mn-cs"/>
              </a:rPr>
              <a:t>10</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15</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Case 4</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25 64 9 4 100 98</a:t>
            </a:r>
          </a:p>
          <a:p>
            <a:r>
              <a:rPr lang="en-US" sz="1200" kern="1200" dirty="0">
                <a:solidFill>
                  <a:schemeClr val="tx1"/>
                </a:solidFill>
                <a:effectLst/>
                <a:latin typeface="+mn-lt"/>
                <a:ea typeface="+mn-ea"/>
                <a:cs typeface="+mn-cs"/>
              </a:rPr>
              <a:t>100</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Case 5</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a:t>
            </a:r>
          </a:p>
          <a:p>
            <a:r>
              <a:rPr lang="en-US" sz="1200" kern="1200" dirty="0">
                <a:solidFill>
                  <a:schemeClr val="tx1"/>
                </a:solidFill>
                <a:effectLst/>
                <a:latin typeface="+mn-lt"/>
                <a:ea typeface="+mn-ea"/>
                <a:cs typeface="+mn-cs"/>
              </a:rPr>
              <a:t>11 43 67 80 56</a:t>
            </a:r>
          </a:p>
          <a:p>
            <a:r>
              <a:rPr lang="en-US" sz="1200" kern="1200" dirty="0">
                <a:solidFill>
                  <a:schemeClr val="tx1"/>
                </a:solidFill>
                <a:effectLst/>
                <a:latin typeface="+mn-lt"/>
                <a:ea typeface="+mn-ea"/>
                <a:cs typeface="+mn-cs"/>
              </a:rPr>
              <a:t>6</a:t>
            </a:r>
          </a:p>
          <a:p>
            <a:r>
              <a:rPr lang="en-US" sz="1200" b="1" kern="1200" dirty="0">
                <a:solidFill>
                  <a:schemeClr val="tx1"/>
                </a:solidFill>
                <a:effectLst/>
                <a:latin typeface="+mn-lt"/>
                <a:ea typeface="+mn-ea"/>
                <a:cs typeface="+mn-cs"/>
              </a:rPr>
              <a:t>Output</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26</a:t>
            </a:r>
          </a:p>
        </p:txBody>
      </p:sp>
      <p:sp>
        <p:nvSpPr>
          <p:cNvPr id="4" name="Slide Number Placeholder 3"/>
          <p:cNvSpPr>
            <a:spLocks noGrp="1"/>
          </p:cNvSpPr>
          <p:nvPr>
            <p:ph type="sldNum" sz="quarter" idx="5"/>
          </p:nvPr>
        </p:nvSpPr>
        <p:spPr/>
        <p:txBody>
          <a:bodyPr/>
          <a:lstStyle/>
          <a:p>
            <a:fld id="{0AAB6876-1BF1-4B88-890A-0B4E46201506}" type="slidenum">
              <a:rPr lang="en-US" smtClean="0"/>
              <a:t>179</a:t>
            </a:fld>
            <a:endParaRPr lang="en-US"/>
          </a:p>
        </p:txBody>
      </p:sp>
    </p:spTree>
    <p:extLst>
      <p:ext uri="{BB962C8B-B14F-4D97-AF65-F5344CB8AC3E}">
        <p14:creationId xmlns:p14="http://schemas.microsoft.com/office/powerpoint/2010/main" val="1213124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AB6876-1BF1-4B88-890A-0B4E46201506}" type="slidenum">
              <a:rPr lang="en-US" smtClean="0"/>
              <a:t>180</a:t>
            </a:fld>
            <a:endParaRPr lang="en-US"/>
          </a:p>
        </p:txBody>
      </p:sp>
    </p:spTree>
    <p:extLst>
      <p:ext uri="{BB962C8B-B14F-4D97-AF65-F5344CB8AC3E}">
        <p14:creationId xmlns:p14="http://schemas.microsoft.com/office/powerpoint/2010/main" val="1860076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35</a:t>
            </a:fld>
            <a:endParaRPr lang="en-IN"/>
          </a:p>
        </p:txBody>
      </p:sp>
    </p:spTree>
    <p:extLst>
      <p:ext uri="{BB962C8B-B14F-4D97-AF65-F5344CB8AC3E}">
        <p14:creationId xmlns:p14="http://schemas.microsoft.com/office/powerpoint/2010/main" val="28641903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Test case 2</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5</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1 3 7 9 11</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5</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Test Case 3</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5</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1 3 5 9 11</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7</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Test Case 4</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Input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5</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1 3 5 7 11</a:t>
            </a:r>
            <a:endParaRPr lang="en-US"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Output</a:t>
            </a:r>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9</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181</a:t>
            </a:fld>
            <a:endParaRPr lang="en-US"/>
          </a:p>
        </p:txBody>
      </p:sp>
    </p:spTree>
    <p:extLst>
      <p:ext uri="{BB962C8B-B14F-4D97-AF65-F5344CB8AC3E}">
        <p14:creationId xmlns:p14="http://schemas.microsoft.com/office/powerpoint/2010/main" val="37677888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214</a:t>
            </a:fld>
            <a:endParaRPr lang="en-US"/>
          </a:p>
        </p:txBody>
      </p:sp>
    </p:spTree>
    <p:extLst>
      <p:ext uri="{BB962C8B-B14F-4D97-AF65-F5344CB8AC3E}">
        <p14:creationId xmlns:p14="http://schemas.microsoft.com/office/powerpoint/2010/main" val="7674751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215</a:t>
            </a:fld>
            <a:endParaRPr lang="en-US"/>
          </a:p>
        </p:txBody>
      </p:sp>
    </p:spTree>
    <p:extLst>
      <p:ext uri="{BB962C8B-B14F-4D97-AF65-F5344CB8AC3E}">
        <p14:creationId xmlns:p14="http://schemas.microsoft.com/office/powerpoint/2010/main" val="30645943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217</a:t>
            </a:fld>
            <a:endParaRPr lang="en-US"/>
          </a:p>
        </p:txBody>
      </p:sp>
    </p:spTree>
    <p:extLst>
      <p:ext uri="{BB962C8B-B14F-4D97-AF65-F5344CB8AC3E}">
        <p14:creationId xmlns:p14="http://schemas.microsoft.com/office/powerpoint/2010/main" val="29301269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218</a:t>
            </a:fld>
            <a:endParaRPr lang="en-US"/>
          </a:p>
        </p:txBody>
      </p:sp>
    </p:spTree>
    <p:extLst>
      <p:ext uri="{BB962C8B-B14F-4D97-AF65-F5344CB8AC3E}">
        <p14:creationId xmlns:p14="http://schemas.microsoft.com/office/powerpoint/2010/main" val="997607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219</a:t>
            </a:fld>
            <a:endParaRPr lang="en-US"/>
          </a:p>
        </p:txBody>
      </p:sp>
    </p:spTree>
    <p:extLst>
      <p:ext uri="{BB962C8B-B14F-4D97-AF65-F5344CB8AC3E}">
        <p14:creationId xmlns:p14="http://schemas.microsoft.com/office/powerpoint/2010/main" val="40748039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220</a:t>
            </a:fld>
            <a:endParaRPr lang="en-US"/>
          </a:p>
        </p:txBody>
      </p:sp>
    </p:spTree>
    <p:extLst>
      <p:ext uri="{BB962C8B-B14F-4D97-AF65-F5344CB8AC3E}">
        <p14:creationId xmlns:p14="http://schemas.microsoft.com/office/powerpoint/2010/main" val="18941410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222</a:t>
            </a:fld>
            <a:endParaRPr lang="en-US"/>
          </a:p>
        </p:txBody>
      </p:sp>
    </p:spTree>
    <p:extLst>
      <p:ext uri="{BB962C8B-B14F-4D97-AF65-F5344CB8AC3E}">
        <p14:creationId xmlns:p14="http://schemas.microsoft.com/office/powerpoint/2010/main" val="38532861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223</a:t>
            </a:fld>
            <a:endParaRPr lang="en-US"/>
          </a:p>
        </p:txBody>
      </p:sp>
    </p:spTree>
    <p:extLst>
      <p:ext uri="{BB962C8B-B14F-4D97-AF65-F5344CB8AC3E}">
        <p14:creationId xmlns:p14="http://schemas.microsoft.com/office/powerpoint/2010/main" val="2552132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224</a:t>
            </a:fld>
            <a:endParaRPr lang="en-US"/>
          </a:p>
        </p:txBody>
      </p:sp>
    </p:spTree>
    <p:extLst>
      <p:ext uri="{BB962C8B-B14F-4D97-AF65-F5344CB8AC3E}">
        <p14:creationId xmlns:p14="http://schemas.microsoft.com/office/powerpoint/2010/main" val="263076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8F0E57-1924-4718-AAC4-C3C349DB1EB0}" type="slidenum">
              <a:rPr lang="en-IN" smtClean="0"/>
              <a:pPr/>
              <a:t>36</a:t>
            </a:fld>
            <a:endParaRPr lang="en-IN"/>
          </a:p>
        </p:txBody>
      </p:sp>
    </p:spTree>
    <p:extLst>
      <p:ext uri="{BB962C8B-B14F-4D97-AF65-F5344CB8AC3E}">
        <p14:creationId xmlns:p14="http://schemas.microsoft.com/office/powerpoint/2010/main" val="9707951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225</a:t>
            </a:fld>
            <a:endParaRPr lang="en-US"/>
          </a:p>
        </p:txBody>
      </p:sp>
    </p:spTree>
    <p:extLst>
      <p:ext uri="{BB962C8B-B14F-4D97-AF65-F5344CB8AC3E}">
        <p14:creationId xmlns:p14="http://schemas.microsoft.com/office/powerpoint/2010/main" val="6330767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226</a:t>
            </a:fld>
            <a:endParaRPr lang="en-US"/>
          </a:p>
        </p:txBody>
      </p:sp>
    </p:spTree>
    <p:extLst>
      <p:ext uri="{BB962C8B-B14F-4D97-AF65-F5344CB8AC3E}">
        <p14:creationId xmlns:p14="http://schemas.microsoft.com/office/powerpoint/2010/main" val="38858096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227</a:t>
            </a:fld>
            <a:endParaRPr lang="en-US"/>
          </a:p>
        </p:txBody>
      </p:sp>
    </p:spTree>
    <p:extLst>
      <p:ext uri="{BB962C8B-B14F-4D97-AF65-F5344CB8AC3E}">
        <p14:creationId xmlns:p14="http://schemas.microsoft.com/office/powerpoint/2010/main" val="375968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228</a:t>
            </a:fld>
            <a:endParaRPr lang="en-US"/>
          </a:p>
        </p:txBody>
      </p:sp>
    </p:spTree>
    <p:extLst>
      <p:ext uri="{BB962C8B-B14F-4D97-AF65-F5344CB8AC3E}">
        <p14:creationId xmlns:p14="http://schemas.microsoft.com/office/powerpoint/2010/main" val="3766866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229</a:t>
            </a:fld>
            <a:endParaRPr lang="en-US"/>
          </a:p>
        </p:txBody>
      </p:sp>
    </p:spTree>
    <p:extLst>
      <p:ext uri="{BB962C8B-B14F-4D97-AF65-F5344CB8AC3E}">
        <p14:creationId xmlns:p14="http://schemas.microsoft.com/office/powerpoint/2010/main" val="8435537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latin typeface="Nunito Sans" panose="00000500000000000000" pitchFamily="2" charset="0"/>
              </a:rPr>
              <a:t>Cover Page</a:t>
            </a:r>
          </a:p>
          <a:p>
            <a:r>
              <a:rPr lang="en-US" dirty="0">
                <a:latin typeface="Nunito Sans" panose="00000500000000000000" pitchFamily="2" charset="0"/>
              </a:rPr>
              <a:t>Font: </a:t>
            </a:r>
            <a:r>
              <a:rPr lang="en-US" dirty="0" err="1">
                <a:latin typeface="Nunito Sans" panose="00000500000000000000" pitchFamily="2" charset="0"/>
              </a:rPr>
              <a:t>Nunito</a:t>
            </a:r>
            <a:r>
              <a:rPr lang="en-US" dirty="0">
                <a:latin typeface="Nunito Sans" panose="00000500000000000000" pitchFamily="2" charset="0"/>
              </a:rPr>
              <a:t> Sans</a:t>
            </a:r>
          </a:p>
          <a:p>
            <a:r>
              <a:rPr lang="en-US" dirty="0">
                <a:latin typeface="Nunito Sans" panose="00000500000000000000" pitchFamily="2" charset="0"/>
              </a:rPr>
              <a:t>Primary colors: Black, White and Red (#F05136)</a:t>
            </a:r>
          </a:p>
          <a:p>
            <a:r>
              <a:rPr lang="en-US" b="1" dirty="0">
                <a:latin typeface="Nunito Sans" panose="00000500000000000000" pitchFamily="2" charset="0"/>
              </a:rPr>
              <a:t>General Instruction:</a:t>
            </a:r>
          </a:p>
          <a:p>
            <a:r>
              <a:rPr lang="en-US" dirty="0">
                <a:latin typeface="Nunito Sans" panose="00000500000000000000" pitchFamily="2" charset="0"/>
              </a:rPr>
              <a:t>Don’t edit this PPT (keep it for future reference) </a:t>
            </a:r>
          </a:p>
          <a:p>
            <a:r>
              <a:rPr lang="en-US" dirty="0">
                <a:latin typeface="Nunito Sans" panose="00000500000000000000" pitchFamily="2" charset="0"/>
              </a:rPr>
              <a:t>Copy paste the required slide into your PPT. Format it there.</a:t>
            </a:r>
          </a:p>
          <a:p>
            <a:r>
              <a:rPr lang="en-US" dirty="0">
                <a:latin typeface="Nunito Sans" panose="00000500000000000000" pitchFamily="2" charset="0"/>
              </a:rPr>
              <a:t>Write less, talk/present more</a:t>
            </a:r>
          </a:p>
          <a:p>
            <a:r>
              <a:rPr lang="en-US" dirty="0">
                <a:latin typeface="Nunito Sans" panose="00000500000000000000" pitchFamily="2" charset="0"/>
              </a:rPr>
              <a:t>Use the font </a:t>
            </a:r>
            <a:r>
              <a:rPr lang="en-US" b="1" dirty="0" err="1">
                <a:latin typeface="Nunito Sans" panose="00000500000000000000" pitchFamily="2" charset="0"/>
              </a:rPr>
              <a:t>Nunito</a:t>
            </a:r>
            <a:r>
              <a:rPr lang="en-US" b="1" dirty="0">
                <a:latin typeface="Nunito Sans" panose="00000500000000000000" pitchFamily="2" charset="0"/>
              </a:rPr>
              <a:t> Sans Regular</a:t>
            </a:r>
            <a:r>
              <a:rPr lang="en-US" dirty="0">
                <a:latin typeface="Nunito Sans" panose="00000500000000000000" pitchFamily="2" charset="0"/>
              </a:rPr>
              <a:t>. You can download it from google fonts (</a:t>
            </a:r>
            <a:r>
              <a:rPr lang="en-US" i="1" u="sng" dirty="0">
                <a:solidFill>
                  <a:srgbClr val="0070C0"/>
                </a:solidFill>
                <a:latin typeface="Nunito Sans" panose="00000500000000000000" pitchFamily="2" charset="0"/>
              </a:rPr>
              <a:t>https://fonts.google.com/specimen/Nunito+Sans</a:t>
            </a:r>
            <a:r>
              <a:rPr lang="en-US" dirty="0">
                <a:latin typeface="Nunito Sans" panose="00000500000000000000" pitchFamily="2" charset="0"/>
              </a:rPr>
              <a:t>). </a:t>
            </a:r>
          </a:p>
          <a:p>
            <a:r>
              <a:rPr lang="en-US" dirty="0">
                <a:latin typeface="Nunito Sans" panose="00000500000000000000" pitchFamily="2" charset="0"/>
              </a:rPr>
              <a:t>Don’t change the size and/or positions of headings, texts, unless absolutely necessary. (minimum size: 20)</a:t>
            </a:r>
          </a:p>
          <a:p>
            <a:r>
              <a:rPr lang="en-US" dirty="0">
                <a:latin typeface="Nunito Sans" panose="00000500000000000000" pitchFamily="2" charset="0"/>
              </a:rPr>
              <a:t>The size of the image must be adjusted according to the text. (try to make it look visually attractive)</a:t>
            </a:r>
          </a:p>
          <a:p>
            <a:r>
              <a:rPr lang="en-US" dirty="0">
                <a:latin typeface="Nunito Sans" panose="00000500000000000000" pitchFamily="2" charset="0"/>
              </a:rPr>
              <a:t>1 image per slide. No more than 4 points per slide.</a:t>
            </a:r>
          </a:p>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230</a:t>
            </a:fld>
            <a:endParaRPr lang="en-US"/>
          </a:p>
        </p:txBody>
      </p:sp>
    </p:spTree>
    <p:extLst>
      <p:ext uri="{BB962C8B-B14F-4D97-AF65-F5344CB8AC3E}">
        <p14:creationId xmlns:p14="http://schemas.microsoft.com/office/powerpoint/2010/main" val="42060531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231</a:t>
            </a:fld>
            <a:endParaRPr lang="en-US"/>
          </a:p>
        </p:txBody>
      </p:sp>
    </p:spTree>
    <p:extLst>
      <p:ext uri="{BB962C8B-B14F-4D97-AF65-F5344CB8AC3E}">
        <p14:creationId xmlns:p14="http://schemas.microsoft.com/office/powerpoint/2010/main" val="2372251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232</a:t>
            </a:fld>
            <a:endParaRPr lang="en-US"/>
          </a:p>
        </p:txBody>
      </p:sp>
    </p:spTree>
    <p:extLst>
      <p:ext uri="{BB962C8B-B14F-4D97-AF65-F5344CB8AC3E}">
        <p14:creationId xmlns:p14="http://schemas.microsoft.com/office/powerpoint/2010/main" val="37791962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233</a:t>
            </a:fld>
            <a:endParaRPr lang="en-US"/>
          </a:p>
        </p:txBody>
      </p:sp>
    </p:spTree>
    <p:extLst>
      <p:ext uri="{BB962C8B-B14F-4D97-AF65-F5344CB8AC3E}">
        <p14:creationId xmlns:p14="http://schemas.microsoft.com/office/powerpoint/2010/main" val="33360683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 Bullets</a:t>
            </a:r>
          </a:p>
          <a:p>
            <a:r>
              <a:rPr lang="en-US" dirty="0"/>
              <a:t>No more than 4 points. Please use another similar slide incase you have more points.</a:t>
            </a:r>
          </a:p>
        </p:txBody>
      </p:sp>
      <p:sp>
        <p:nvSpPr>
          <p:cNvPr id="4" name="Slide Number Placeholder 3"/>
          <p:cNvSpPr>
            <a:spLocks noGrp="1"/>
          </p:cNvSpPr>
          <p:nvPr>
            <p:ph type="sldNum" sz="quarter" idx="5"/>
          </p:nvPr>
        </p:nvSpPr>
        <p:spPr/>
        <p:txBody>
          <a:bodyPr/>
          <a:lstStyle/>
          <a:p>
            <a:fld id="{0AAB6876-1BF1-4B88-890A-0B4E46201506}" type="slidenum">
              <a:rPr lang="en-US" smtClean="0"/>
              <a:t>234</a:t>
            </a:fld>
            <a:endParaRPr lang="en-US"/>
          </a:p>
        </p:txBody>
      </p:sp>
    </p:spTree>
    <p:extLst>
      <p:ext uri="{BB962C8B-B14F-4D97-AF65-F5344CB8AC3E}">
        <p14:creationId xmlns:p14="http://schemas.microsoft.com/office/powerpoint/2010/main" val="1136678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2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4ED726-F685-44A1-B8DD-C121D1926D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2966" y="2952750"/>
            <a:ext cx="3566067" cy="952500"/>
          </a:xfrm>
          <a:prstGeom prst="rect">
            <a:avLst/>
          </a:prstGeom>
        </p:spPr>
      </p:pic>
    </p:spTree>
    <p:extLst>
      <p:ext uri="{BB962C8B-B14F-4D97-AF65-F5344CB8AC3E}">
        <p14:creationId xmlns:p14="http://schemas.microsoft.com/office/powerpoint/2010/main" val="1596884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0</a:t>
                      </a:r>
                      <a:endParaRPr lang="en-US" sz="2700" b="1" dirty="0">
                        <a:ln>
                          <a:solidFill>
                            <a:schemeClr val="tx1"/>
                          </a:solidFill>
                        </a:ln>
                        <a:solidFill>
                          <a:srgbClr val="FF0000"/>
                        </a:solidFill>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700" b="1" dirty="0">
                        <a:ln>
                          <a:solidFill>
                            <a:schemeClr val="tx1"/>
                          </a:solidFill>
                        </a:ln>
                        <a:solidFill>
                          <a:srgbClr val="FF0000"/>
                        </a:solidFill>
                      </a:endParaRP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00B05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7" name="Rectangle 6"/>
          <p:cNvSpPr/>
          <p:nvPr/>
        </p:nvSpPr>
        <p:spPr>
          <a:xfrm>
            <a:off x="4978400" y="1397000"/>
            <a:ext cx="3640478" cy="492438"/>
          </a:xfrm>
          <a:prstGeom prst="rect">
            <a:avLst/>
          </a:prstGeom>
        </p:spPr>
        <p:txBody>
          <a:bodyPr wrap="none" lIns="121917" tIns="60958" rIns="121917" bIns="60958">
            <a:spAutoFit/>
          </a:bodyPr>
          <a:lstStyle/>
          <a:p>
            <a:pPr>
              <a:buFont typeface="Arial" pitchFamily="34" charset="0"/>
              <a:buChar char="•"/>
            </a:pPr>
            <a:r>
              <a:rPr lang="en-US" sz="2400" dirty="0"/>
              <a:t>Step 1. Memory allocation</a:t>
            </a:r>
          </a:p>
        </p:txBody>
      </p:sp>
      <p:sp>
        <p:nvSpPr>
          <p:cNvPr id="6" name="Rectangle 5"/>
          <p:cNvSpPr/>
          <p:nvPr/>
        </p:nvSpPr>
        <p:spPr>
          <a:xfrm>
            <a:off x="4572000" y="0"/>
            <a:ext cx="5450039" cy="697627"/>
          </a:xfrm>
          <a:prstGeom prst="rect">
            <a:avLst/>
          </a:prstGeom>
        </p:spPr>
        <p:txBody>
          <a:bodyPr wrap="none" lIns="121917" tIns="60958" rIns="121917" bIns="60958">
            <a:spAutoFit/>
          </a:bodyPr>
          <a:lstStyle/>
          <a:p>
            <a:pPr algn="ctr"/>
            <a:r>
              <a:rPr lang="en-US" sz="3700" dirty="0"/>
              <a:t>Insert at the given position</a:t>
            </a:r>
          </a:p>
        </p:txBody>
      </p:sp>
      <p:sp>
        <p:nvSpPr>
          <p:cNvPr id="8" name="Rectangle 7"/>
          <p:cNvSpPr/>
          <p:nvPr/>
        </p:nvSpPr>
        <p:spPr>
          <a:xfrm>
            <a:off x="4572001" y="904557"/>
            <a:ext cx="6439321" cy="492438"/>
          </a:xfrm>
          <a:prstGeom prst="rect">
            <a:avLst/>
          </a:prstGeom>
        </p:spPr>
        <p:txBody>
          <a:bodyPr wrap="none" lIns="121917" tIns="60958" rIns="121917" bIns="60958">
            <a:spAutoFit/>
          </a:bodyPr>
          <a:lstStyle/>
          <a:p>
            <a:r>
              <a:rPr lang="en-US" sz="2400" dirty="0"/>
              <a:t>Let’s try to insert the new node at the 3</a:t>
            </a:r>
            <a:r>
              <a:rPr lang="en-US" sz="2400" baseline="30000" dirty="0"/>
              <a:t>rd</a:t>
            </a:r>
            <a:r>
              <a:rPr lang="en-US" sz="2400" dirty="0"/>
              <a:t> position</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bool </a:t>
            </a:r>
            <a:r>
              <a:rPr lang="en-US" sz="2000" b="1" dirty="0" err="1">
                <a:solidFill>
                  <a:schemeClr val="bg1"/>
                </a:solidFill>
                <a:latin typeface="Courier New" panose="02070309020205020404" pitchFamily="49" charset="0"/>
                <a:cs typeface="Courier New" panose="02070309020205020404" pitchFamily="49" charset="0"/>
              </a:rPr>
              <a:t>isEmpty</a:t>
            </a:r>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if ( top == -1 )  </a:t>
            </a:r>
          </a:p>
          <a:p>
            <a:r>
              <a:rPr lang="en-US" sz="2000" b="1" dirty="0">
                <a:solidFill>
                  <a:schemeClr val="bg1"/>
                </a:solidFill>
                <a:latin typeface="Courier New" panose="02070309020205020404" pitchFamily="49" charset="0"/>
                <a:cs typeface="Courier New" panose="02070309020205020404" pitchFamily="49" charset="0"/>
              </a:rPr>
              <a:t>        return true ; </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return false;</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void pop ( ) </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if( </a:t>
            </a:r>
            <a:r>
              <a:rPr lang="en-US" sz="2000" b="1" dirty="0" err="1">
                <a:solidFill>
                  <a:schemeClr val="bg1"/>
                </a:solidFill>
                <a:latin typeface="Courier New" panose="02070309020205020404" pitchFamily="49" charset="0"/>
                <a:cs typeface="Courier New" panose="02070309020205020404" pitchFamily="49" charset="0"/>
              </a:rPr>
              <a:t>isEmpty</a:t>
            </a:r>
            <a:r>
              <a:rPr lang="en-US" sz="2000" b="1" dirty="0">
                <a:solidFill>
                  <a:schemeClr val="bg1"/>
                </a:solidFill>
                <a:latin typeface="Courier New" panose="02070309020205020404" pitchFamily="49" charset="0"/>
                <a:cs typeface="Courier New" panose="02070309020205020404" pitchFamily="49" charset="0"/>
              </a:rPr>
              <a:t> ( )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"Stack Underflow condition! "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else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top = top - 1 ;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5562604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int size ( )</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return top + 1;</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int </a:t>
            </a:r>
            <a:r>
              <a:rPr lang="en-US" sz="2000" b="1" dirty="0" err="1">
                <a:solidFill>
                  <a:schemeClr val="bg1"/>
                </a:solidFill>
                <a:latin typeface="Courier New" panose="02070309020205020404" pitchFamily="49" charset="0"/>
                <a:cs typeface="Courier New" panose="02070309020205020404" pitchFamily="49" charset="0"/>
              </a:rPr>
              <a:t>topElement</a:t>
            </a:r>
            <a:r>
              <a:rPr lang="en-US" sz="2000" b="1" dirty="0">
                <a:solidFill>
                  <a:schemeClr val="bg1"/>
                </a:solidFill>
                <a:latin typeface="Courier New" panose="02070309020205020404" pitchFamily="49" charset="0"/>
                <a:cs typeface="Courier New" panose="02070309020205020404" pitchFamily="49" charset="0"/>
              </a:rPr>
              <a:t> (int stack[])</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return stack[ top ];</a:t>
            </a:r>
          </a:p>
          <a:p>
            <a:r>
              <a:rPr lang="en-US" sz="2000" b="1" dirty="0">
                <a:solidFill>
                  <a:schemeClr val="bg1"/>
                </a:solidFill>
                <a:latin typeface="Courier New" panose="02070309020205020404" pitchFamily="49" charset="0"/>
                <a:cs typeface="Courier New" panose="02070309020205020404" pitchFamily="49" charset="0"/>
              </a:rPr>
              <a:t>}</a:t>
            </a:r>
          </a:p>
          <a:p>
            <a:endParaRPr lang="en-US" sz="2000" b="1" dirty="0">
              <a:solidFill>
                <a:schemeClr val="bg1"/>
              </a:solidFill>
              <a:latin typeface="Courier New" panose="02070309020205020404" pitchFamily="49" charset="0"/>
              <a:cs typeface="Courier New" panose="02070309020205020404" pitchFamily="49" charset="0"/>
            </a:endParaRPr>
          </a:p>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4465527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int main( )</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int stack[ 3 ];</a:t>
            </a:r>
          </a:p>
          <a:p>
            <a:r>
              <a:rPr lang="en-US" sz="2000" b="1" dirty="0">
                <a:solidFill>
                  <a:schemeClr val="bg1"/>
                </a:solidFill>
                <a:latin typeface="Courier New" panose="02070309020205020404" pitchFamily="49" charset="0"/>
                <a:cs typeface="Courier New" panose="02070309020205020404" pitchFamily="49" charset="0"/>
              </a:rPr>
              <a:t>    push(stack , 5 , 3 )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"Current size of stack is " &lt;&lt; size ( )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push(stack , 10 , 3);</a:t>
            </a:r>
          </a:p>
          <a:p>
            <a:r>
              <a:rPr lang="en-US" sz="2000" b="1" dirty="0">
                <a:solidFill>
                  <a:schemeClr val="bg1"/>
                </a:solidFill>
                <a:latin typeface="Courier New" panose="02070309020205020404" pitchFamily="49" charset="0"/>
                <a:cs typeface="Courier New" panose="02070309020205020404" pitchFamily="49" charset="0"/>
              </a:rPr>
              <a:t>    push(stack , 15 , 3)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"Current size of stack is " &lt;&lt; size( )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push(stack , 20 , 3)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&lt;&lt;"The current top element in stack is "&lt;&lt;</a:t>
            </a:r>
            <a:r>
              <a:rPr lang="en-US" sz="2000" b="1" dirty="0" err="1">
                <a:solidFill>
                  <a:schemeClr val="bg1"/>
                </a:solidFill>
                <a:latin typeface="Courier New" panose="02070309020205020404" pitchFamily="49" charset="0"/>
                <a:cs typeface="Courier New" panose="02070309020205020404" pitchFamily="49" charset="0"/>
              </a:rPr>
              <a:t>topElement</a:t>
            </a:r>
            <a:r>
              <a:rPr lang="en-US" sz="2000" b="1" dirty="0">
                <a:solidFill>
                  <a:schemeClr val="bg1"/>
                </a:solidFill>
                <a:latin typeface="Courier New" panose="02070309020205020404" pitchFamily="49" charset="0"/>
                <a:cs typeface="Courier New" panose="02070309020205020404" pitchFamily="49" charset="0"/>
              </a:rPr>
              <a:t>(stack)&lt;&lt;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for(int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 0 ;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&lt; 3;i++ )</a:t>
            </a:r>
          </a:p>
          <a:p>
            <a:r>
              <a:rPr lang="en-US" sz="2000" b="1" dirty="0">
                <a:solidFill>
                  <a:schemeClr val="bg1"/>
                </a:solidFill>
                <a:latin typeface="Courier New" panose="02070309020205020404" pitchFamily="49" charset="0"/>
                <a:cs typeface="Courier New" panose="02070309020205020404" pitchFamily="49" charset="0"/>
              </a:rPr>
              <a:t>        pop(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"Current size of stack is " &lt;&lt; size( )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    pop ( );  </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0439784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p:cNvSpPr/>
          <p:nvPr/>
        </p:nvSpPr>
        <p:spPr>
          <a:xfrm>
            <a:off x="-274" y="1"/>
            <a:ext cx="12192001" cy="6859466"/>
          </a:xfrm>
          <a:prstGeom prst="rect">
            <a:avLst/>
          </a:prstGeom>
          <a:solidFill>
            <a:srgbClr val="000000"/>
          </a:solidFill>
          <a:ln w="12700">
            <a:miter lim="400000"/>
          </a:ln>
        </p:spPr>
        <p:txBody>
          <a:bodyPr lIns="548640" tIns="914400" rIns="640080" bIns="182880" anchor="t" anchorCtr="0"/>
          <a:lstStyle/>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Current size of stack is 1</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Current size of stack is 3</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Stack Overflow condition!</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The current top element in stack is 15</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Current size of stack is 0</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Stack Underflow condition! </a:t>
            </a:r>
          </a:p>
        </p:txBody>
      </p:sp>
      <p:sp>
        <p:nvSpPr>
          <p:cNvPr id="5" name="Rectangle 4">
            <a:extLst>
              <a:ext uri="{FF2B5EF4-FFF2-40B4-BE49-F238E27FC236}">
                <a16:creationId xmlns:a16="http://schemas.microsoft.com/office/drawing/2014/main" id="{610CB327-AE30-4B8C-9066-74E6D5D2230B}"/>
              </a:ext>
            </a:extLst>
          </p:cNvPr>
          <p:cNvSpPr/>
          <p:nvPr/>
        </p:nvSpPr>
        <p:spPr>
          <a:xfrm>
            <a:off x="-274" y="-36786"/>
            <a:ext cx="12192000" cy="57018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500" b="1" dirty="0">
                <a:solidFill>
                  <a:schemeClr val="bg1"/>
                </a:solidFill>
                <a:latin typeface="Courier New" panose="02070309020205020404" pitchFamily="49" charset="0"/>
                <a:cs typeface="Courier New" panose="02070309020205020404" pitchFamily="49" charset="0"/>
              </a:rPr>
              <a:t>   OUTPUT</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2287935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Stack Using Linked List</a:t>
            </a:r>
          </a:p>
        </p:txBody>
      </p:sp>
      <p:sp>
        <p:nvSpPr>
          <p:cNvPr id="18" name="Rectangle 17">
            <a:extLst>
              <a:ext uri="{FF2B5EF4-FFF2-40B4-BE49-F238E27FC236}">
                <a16:creationId xmlns:a16="http://schemas.microsoft.com/office/drawing/2014/main" id="{203ACC38-BFE0-4396-8C90-BA70E8E3A4A1}"/>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0" name="Subtitle 2"/>
          <p:cNvSpPr txBox="1">
            <a:spLocks/>
          </p:cNvSpPr>
          <p:nvPr/>
        </p:nvSpPr>
        <p:spPr>
          <a:xfrm>
            <a:off x="598714" y="1981200"/>
            <a:ext cx="8229600" cy="3395066"/>
          </a:xfrm>
          <a:prstGeom prst="rect">
            <a:avLst/>
          </a:prstGeom>
        </p:spPr>
        <p:txBody>
          <a:bodyPr vert="horz" lIns="91440" tIns="45720" rIns="91440" bIns="45720" rtlCol="0">
            <a:noAutofit/>
          </a:bodyPr>
          <a:lstStyle/>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500" i="0" u="none" strike="noStrike" kern="1200" cap="none" spc="0" normalizeH="0" baseline="0" noProof="0" dirty="0">
                <a:ln>
                  <a:noFill/>
                </a:ln>
                <a:solidFill>
                  <a:prstClr val="black"/>
                </a:solidFill>
                <a:effectLst/>
                <a:uLnTx/>
                <a:uFillTx/>
                <a:latin typeface="Nunito Sans" panose="00000500000000000000" pitchFamily="2" charset="0"/>
                <a:ea typeface="+mj-ea"/>
                <a:cs typeface="+mj-cs"/>
              </a:rPr>
              <a:t>Dynamic memory</a:t>
            </a:r>
            <a:r>
              <a:rPr kumimoji="0" lang="en-US" sz="2500" i="0" u="none" strike="noStrike" kern="1200" cap="none" spc="0" normalizeH="0" noProof="0" dirty="0">
                <a:ln>
                  <a:noFill/>
                </a:ln>
                <a:solidFill>
                  <a:prstClr val="black"/>
                </a:solidFill>
                <a:effectLst/>
                <a:uLnTx/>
                <a:uFillTx/>
                <a:latin typeface="Nunito Sans" panose="00000500000000000000" pitchFamily="2" charset="0"/>
                <a:ea typeface="+mj-ea"/>
                <a:cs typeface="+mj-cs"/>
              </a:rPr>
              <a:t> allocation</a:t>
            </a: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500" baseline="0" dirty="0">
                <a:solidFill>
                  <a:prstClr val="black"/>
                </a:solidFill>
                <a:latin typeface="Nunito Sans" panose="00000500000000000000" pitchFamily="2" charset="0"/>
                <a:ea typeface="+mj-ea"/>
                <a:cs typeface="+mj-cs"/>
              </a:rPr>
              <a:t>Flexibl</a:t>
            </a:r>
            <a:r>
              <a:rPr lang="en-US" sz="2500" dirty="0">
                <a:solidFill>
                  <a:prstClr val="black"/>
                </a:solidFill>
                <a:latin typeface="Nunito Sans" panose="00000500000000000000" pitchFamily="2" charset="0"/>
                <a:ea typeface="+mj-ea"/>
                <a:cs typeface="+mj-cs"/>
              </a:rPr>
              <a:t>e size</a:t>
            </a:r>
            <a:endParaRPr kumimoji="0" lang="en-US" sz="2500" i="0" u="none" strike="noStrike" kern="1200" cap="none" spc="0" normalizeH="0" baseline="0" noProof="0" dirty="0">
              <a:ln>
                <a:noFill/>
              </a:ln>
              <a:solidFill>
                <a:prstClr val="black"/>
              </a:solidFill>
              <a:effectLst/>
              <a:uLnTx/>
              <a:uFillTx/>
              <a:latin typeface="Nunito Sans" panose="00000500000000000000" pitchFamily="2" charset="0"/>
              <a:ea typeface="+mj-ea"/>
              <a:cs typeface="+mj-cs"/>
            </a:endParaRPr>
          </a:p>
        </p:txBody>
      </p:sp>
    </p:spTree>
    <p:extLst>
      <p:ext uri="{BB962C8B-B14F-4D97-AF65-F5344CB8AC3E}">
        <p14:creationId xmlns:p14="http://schemas.microsoft.com/office/powerpoint/2010/main" val="21538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 &lt;iostream&gt; </a:t>
            </a:r>
          </a:p>
          <a:p>
            <a:r>
              <a:rPr lang="en-US" sz="2000" b="1" dirty="0">
                <a:solidFill>
                  <a:schemeClr val="bg1"/>
                </a:solidFill>
                <a:latin typeface="Courier New" panose="02070309020205020404" pitchFamily="49" charset="0"/>
                <a:cs typeface="Courier New" panose="02070309020205020404" pitchFamily="49" charset="0"/>
              </a:rPr>
              <a:t>using namespace std; </a:t>
            </a:r>
          </a:p>
          <a:p>
            <a:r>
              <a:rPr lang="en-US" sz="2000" b="1" dirty="0">
                <a:solidFill>
                  <a:schemeClr val="bg1"/>
                </a:solidFill>
                <a:latin typeface="Courier New" panose="02070309020205020404" pitchFamily="49" charset="0"/>
                <a:cs typeface="Courier New" panose="02070309020205020404" pitchFamily="49" charset="0"/>
              </a:rPr>
              <a:t>struct Node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int data; </a:t>
            </a:r>
          </a:p>
          <a:p>
            <a:r>
              <a:rPr lang="en-US" sz="2000" b="1" dirty="0">
                <a:solidFill>
                  <a:schemeClr val="bg1"/>
                </a:solidFill>
                <a:latin typeface="Courier New" panose="02070309020205020404" pitchFamily="49" charset="0"/>
                <a:cs typeface="Courier New" panose="02070309020205020404" pitchFamily="49" charset="0"/>
              </a:rPr>
              <a:t>	struct Node* link;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struct Node* top; </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void push(int data)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struct Node* temp; </a:t>
            </a:r>
          </a:p>
          <a:p>
            <a:r>
              <a:rPr lang="en-US" sz="2000" b="1" dirty="0">
                <a:solidFill>
                  <a:schemeClr val="bg1"/>
                </a:solidFill>
                <a:latin typeface="Courier New" panose="02070309020205020404" pitchFamily="49" charset="0"/>
                <a:cs typeface="Courier New" panose="02070309020205020404" pitchFamily="49" charset="0"/>
              </a:rPr>
              <a:t>	temp = new Node(); </a:t>
            </a:r>
          </a:p>
          <a:p>
            <a:r>
              <a:rPr lang="en-US" sz="2000" b="1" dirty="0">
                <a:solidFill>
                  <a:schemeClr val="bg1"/>
                </a:solidFill>
                <a:latin typeface="Courier New" panose="02070309020205020404" pitchFamily="49" charset="0"/>
                <a:cs typeface="Courier New" panose="02070309020205020404" pitchFamily="49" charset="0"/>
              </a:rPr>
              <a:t>	if (!temp)</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a:t>
            </a:r>
            <a:r>
              <a:rPr lang="en-US" sz="2000" b="1" dirty="0" err="1">
                <a:solidFill>
                  <a:schemeClr val="bg1"/>
                </a:solidFill>
                <a:latin typeface="Courier New" panose="02070309020205020404" pitchFamily="49" charset="0"/>
                <a:cs typeface="Courier New" panose="02070309020205020404" pitchFamily="49" charset="0"/>
              </a:rPr>
              <a:t>nHeap</a:t>
            </a:r>
            <a:r>
              <a:rPr lang="en-US" sz="2000" b="1" dirty="0">
                <a:solidFill>
                  <a:schemeClr val="bg1"/>
                </a:solidFill>
                <a:latin typeface="Courier New" panose="02070309020205020404" pitchFamily="49" charset="0"/>
                <a:cs typeface="Courier New" panose="02070309020205020404" pitchFamily="49" charset="0"/>
              </a:rPr>
              <a:t> Overflow"; </a:t>
            </a:r>
          </a:p>
          <a:p>
            <a:r>
              <a:rPr lang="en-US" sz="2000" b="1" dirty="0">
                <a:solidFill>
                  <a:schemeClr val="bg1"/>
                </a:solidFill>
                <a:latin typeface="Courier New" panose="02070309020205020404" pitchFamily="49" charset="0"/>
                <a:cs typeface="Courier New" panose="02070309020205020404" pitchFamily="49" charset="0"/>
              </a:rPr>
              <a:t>		exit(1);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temp-&gt;data = data; </a:t>
            </a:r>
          </a:p>
          <a:p>
            <a:r>
              <a:rPr lang="en-US" sz="2000" b="1" dirty="0">
                <a:solidFill>
                  <a:schemeClr val="bg1"/>
                </a:solidFill>
                <a:latin typeface="Courier New" panose="02070309020205020404" pitchFamily="49" charset="0"/>
                <a:cs typeface="Courier New" panose="02070309020205020404" pitchFamily="49" charset="0"/>
              </a:rPr>
              <a:t>	temp-&gt;link = top; </a:t>
            </a:r>
          </a:p>
          <a:p>
            <a:r>
              <a:rPr lang="en-US" sz="2000" b="1" dirty="0">
                <a:solidFill>
                  <a:schemeClr val="bg1"/>
                </a:solidFill>
                <a:latin typeface="Courier New" panose="02070309020205020404" pitchFamily="49" charset="0"/>
                <a:cs typeface="Courier New" panose="02070309020205020404" pitchFamily="49" charset="0"/>
              </a:rPr>
              <a:t>	top = temp; </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2205633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int </a:t>
            </a:r>
            <a:r>
              <a:rPr lang="en-US" sz="2000" b="1" dirty="0" err="1">
                <a:solidFill>
                  <a:schemeClr val="bg1"/>
                </a:solidFill>
                <a:latin typeface="Courier New" panose="02070309020205020404" pitchFamily="49" charset="0"/>
                <a:cs typeface="Courier New" panose="02070309020205020404" pitchFamily="49" charset="0"/>
              </a:rPr>
              <a:t>isEmpty</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return top == NULL; </a:t>
            </a:r>
          </a:p>
          <a:p>
            <a:r>
              <a:rPr lang="en-US" sz="2000" b="1" dirty="0">
                <a:solidFill>
                  <a:schemeClr val="bg1"/>
                </a:solidFill>
                <a:latin typeface="Courier New" panose="02070309020205020404" pitchFamily="49" charset="0"/>
                <a:cs typeface="Courier New" panose="02070309020205020404" pitchFamily="49" charset="0"/>
              </a:rPr>
              <a:t>} </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int peek()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 (!</a:t>
            </a:r>
            <a:r>
              <a:rPr lang="en-US" sz="2000" b="1" dirty="0" err="1">
                <a:solidFill>
                  <a:schemeClr val="bg1"/>
                </a:solidFill>
                <a:latin typeface="Courier New" panose="02070309020205020404" pitchFamily="49" charset="0"/>
                <a:cs typeface="Courier New" panose="02070309020205020404" pitchFamily="49" charset="0"/>
              </a:rPr>
              <a:t>isEmpty</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return top-&gt;data; </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exit(1); </a:t>
            </a:r>
          </a:p>
          <a:p>
            <a:r>
              <a:rPr lang="en-US" sz="2000" b="1" dirty="0">
                <a:solidFill>
                  <a:schemeClr val="bg1"/>
                </a:solidFill>
                <a:latin typeface="Courier New" panose="02070309020205020404" pitchFamily="49" charset="0"/>
                <a:cs typeface="Courier New" panose="02070309020205020404" pitchFamily="49" charset="0"/>
              </a:rPr>
              <a:t>} </a:t>
            </a:r>
          </a:p>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5888798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void pop()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struct Node* temp; </a:t>
            </a:r>
          </a:p>
          <a:p>
            <a:r>
              <a:rPr lang="en-US" sz="2000" b="1" dirty="0">
                <a:solidFill>
                  <a:schemeClr val="bg1"/>
                </a:solidFill>
                <a:latin typeface="Courier New" panose="02070309020205020404" pitchFamily="49" charset="0"/>
                <a:cs typeface="Courier New" panose="02070309020205020404" pitchFamily="49" charset="0"/>
              </a:rPr>
              <a:t>	if (top == NULL)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a:t>
            </a:r>
            <a:r>
              <a:rPr lang="en-US" sz="2000" b="1" dirty="0" err="1">
                <a:solidFill>
                  <a:schemeClr val="bg1"/>
                </a:solidFill>
                <a:latin typeface="Courier New" panose="02070309020205020404" pitchFamily="49" charset="0"/>
                <a:cs typeface="Courier New" panose="02070309020205020404" pitchFamily="49" charset="0"/>
              </a:rPr>
              <a:t>nStack</a:t>
            </a:r>
            <a:r>
              <a:rPr lang="en-US" sz="2000" b="1" dirty="0">
                <a:solidFill>
                  <a:schemeClr val="bg1"/>
                </a:solidFill>
                <a:latin typeface="Courier New" panose="02070309020205020404" pitchFamily="49" charset="0"/>
                <a:cs typeface="Courier New" panose="02070309020205020404" pitchFamily="49" charset="0"/>
              </a:rPr>
              <a:t> Underflow"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exit(1);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else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temp = top; </a:t>
            </a:r>
          </a:p>
          <a:p>
            <a:r>
              <a:rPr lang="en-US" sz="2000" b="1" dirty="0">
                <a:solidFill>
                  <a:schemeClr val="bg1"/>
                </a:solidFill>
                <a:latin typeface="Courier New" panose="02070309020205020404" pitchFamily="49" charset="0"/>
                <a:cs typeface="Courier New" panose="02070309020205020404" pitchFamily="49" charset="0"/>
              </a:rPr>
              <a:t>		top = top-&gt;link; </a:t>
            </a:r>
          </a:p>
          <a:p>
            <a:r>
              <a:rPr lang="en-US" sz="2000" b="1" dirty="0">
                <a:solidFill>
                  <a:schemeClr val="bg1"/>
                </a:solidFill>
                <a:latin typeface="Courier New" panose="02070309020205020404" pitchFamily="49" charset="0"/>
                <a:cs typeface="Courier New" panose="02070309020205020404" pitchFamily="49" charset="0"/>
              </a:rPr>
              <a:t>		temp-&gt;link = NULL; </a:t>
            </a:r>
          </a:p>
          <a:p>
            <a:r>
              <a:rPr lang="en-US" sz="2000" b="1" dirty="0">
                <a:solidFill>
                  <a:schemeClr val="bg1"/>
                </a:solidFill>
                <a:latin typeface="Courier New" panose="02070309020205020404" pitchFamily="49" charset="0"/>
                <a:cs typeface="Courier New" panose="02070309020205020404" pitchFamily="49" charset="0"/>
              </a:rPr>
              <a:t>		free(temp);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937901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void display()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struct Node* temp; </a:t>
            </a:r>
          </a:p>
          <a:p>
            <a:r>
              <a:rPr lang="en-US" sz="2000" b="1" dirty="0">
                <a:solidFill>
                  <a:schemeClr val="bg1"/>
                </a:solidFill>
                <a:latin typeface="Courier New" panose="02070309020205020404" pitchFamily="49" charset="0"/>
                <a:cs typeface="Courier New" panose="02070309020205020404" pitchFamily="49" charset="0"/>
              </a:rPr>
              <a:t>	if (top == NULL)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a:t>
            </a:r>
            <a:r>
              <a:rPr lang="en-US" sz="2000" b="1" dirty="0" err="1">
                <a:solidFill>
                  <a:schemeClr val="bg1"/>
                </a:solidFill>
                <a:latin typeface="Courier New" panose="02070309020205020404" pitchFamily="49" charset="0"/>
                <a:cs typeface="Courier New" panose="02070309020205020404" pitchFamily="49" charset="0"/>
              </a:rPr>
              <a:t>nStack</a:t>
            </a:r>
            <a:r>
              <a:rPr lang="en-US" sz="2000" b="1" dirty="0">
                <a:solidFill>
                  <a:schemeClr val="bg1"/>
                </a:solidFill>
                <a:latin typeface="Courier New" panose="02070309020205020404" pitchFamily="49" charset="0"/>
                <a:cs typeface="Courier New" panose="02070309020205020404" pitchFamily="49" charset="0"/>
              </a:rPr>
              <a:t> Underflow"; </a:t>
            </a:r>
          </a:p>
          <a:p>
            <a:r>
              <a:rPr lang="en-US" sz="2000" b="1" dirty="0">
                <a:solidFill>
                  <a:schemeClr val="bg1"/>
                </a:solidFill>
                <a:latin typeface="Courier New" panose="02070309020205020404" pitchFamily="49" charset="0"/>
                <a:cs typeface="Courier New" panose="02070309020205020404" pitchFamily="49" charset="0"/>
              </a:rPr>
              <a:t>		exit(1);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else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temp = top; </a:t>
            </a:r>
          </a:p>
          <a:p>
            <a:r>
              <a:rPr lang="en-US" sz="2000" b="1" dirty="0">
                <a:solidFill>
                  <a:schemeClr val="bg1"/>
                </a:solidFill>
                <a:latin typeface="Courier New" panose="02070309020205020404" pitchFamily="49" charset="0"/>
                <a:cs typeface="Courier New" panose="02070309020205020404" pitchFamily="49" charset="0"/>
              </a:rPr>
              <a:t>		while (temp != NULL)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temp-&gt;data &lt;&lt; " "; </a:t>
            </a:r>
          </a:p>
          <a:p>
            <a:r>
              <a:rPr lang="en-US" sz="2000" b="1" dirty="0">
                <a:solidFill>
                  <a:schemeClr val="bg1"/>
                </a:solidFill>
                <a:latin typeface="Courier New" panose="02070309020205020404" pitchFamily="49" charset="0"/>
                <a:cs typeface="Courier New" panose="02070309020205020404" pitchFamily="49" charset="0"/>
              </a:rPr>
              <a:t>			temp = temp-&gt;link;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9895369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int main()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push(11); </a:t>
            </a:r>
          </a:p>
          <a:p>
            <a:r>
              <a:rPr lang="en-US" sz="2000" b="1" dirty="0">
                <a:solidFill>
                  <a:schemeClr val="bg1"/>
                </a:solidFill>
                <a:latin typeface="Courier New" panose="02070309020205020404" pitchFamily="49" charset="0"/>
                <a:cs typeface="Courier New" panose="02070309020205020404" pitchFamily="49" charset="0"/>
              </a:rPr>
              <a:t>	push(22); </a:t>
            </a:r>
          </a:p>
          <a:p>
            <a:r>
              <a:rPr lang="en-US" sz="2000" b="1" dirty="0">
                <a:solidFill>
                  <a:schemeClr val="bg1"/>
                </a:solidFill>
                <a:latin typeface="Courier New" panose="02070309020205020404" pitchFamily="49" charset="0"/>
                <a:cs typeface="Courier New" panose="02070309020205020404" pitchFamily="49" charset="0"/>
              </a:rPr>
              <a:t>	push(33); </a:t>
            </a:r>
          </a:p>
          <a:p>
            <a:r>
              <a:rPr lang="en-US" sz="2000" b="1" dirty="0">
                <a:solidFill>
                  <a:schemeClr val="bg1"/>
                </a:solidFill>
                <a:latin typeface="Courier New" panose="02070309020205020404" pitchFamily="49" charset="0"/>
                <a:cs typeface="Courier New" panose="02070309020205020404" pitchFamily="49" charset="0"/>
              </a:rPr>
              <a:t>	push(44); </a:t>
            </a:r>
          </a:p>
          <a:p>
            <a:r>
              <a:rPr lang="en-US" sz="2000" b="1" dirty="0">
                <a:solidFill>
                  <a:schemeClr val="bg1"/>
                </a:solidFill>
                <a:latin typeface="Courier New" panose="02070309020205020404" pitchFamily="49" charset="0"/>
                <a:cs typeface="Courier New" panose="02070309020205020404" pitchFamily="49" charset="0"/>
              </a:rPr>
              <a:t>	display();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a:t>
            </a:r>
            <a:r>
              <a:rPr lang="en-US" sz="2000" b="1" dirty="0" err="1">
                <a:solidFill>
                  <a:schemeClr val="bg1"/>
                </a:solidFill>
                <a:latin typeface="Courier New" panose="02070309020205020404" pitchFamily="49" charset="0"/>
                <a:cs typeface="Courier New" panose="02070309020205020404" pitchFamily="49" charset="0"/>
              </a:rPr>
              <a:t>nTop</a:t>
            </a:r>
            <a:r>
              <a:rPr lang="en-US" sz="2000" b="1" dirty="0">
                <a:solidFill>
                  <a:schemeClr val="bg1"/>
                </a:solidFill>
                <a:latin typeface="Courier New" panose="02070309020205020404" pitchFamily="49" charset="0"/>
                <a:cs typeface="Courier New" panose="02070309020205020404" pitchFamily="49" charset="0"/>
              </a:rPr>
              <a:t> element is " &lt;&lt; peek()&lt;&lt;</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pop(); </a:t>
            </a:r>
          </a:p>
          <a:p>
            <a:r>
              <a:rPr lang="en-US" sz="2000" b="1" dirty="0">
                <a:solidFill>
                  <a:schemeClr val="bg1"/>
                </a:solidFill>
                <a:latin typeface="Courier New" panose="02070309020205020404" pitchFamily="49" charset="0"/>
                <a:cs typeface="Courier New" panose="02070309020205020404" pitchFamily="49" charset="0"/>
              </a:rPr>
              <a:t>	pop(); </a:t>
            </a:r>
          </a:p>
          <a:p>
            <a:r>
              <a:rPr lang="en-US" sz="2000" b="1" dirty="0">
                <a:solidFill>
                  <a:schemeClr val="bg1"/>
                </a:solidFill>
                <a:latin typeface="Courier New" panose="02070309020205020404" pitchFamily="49" charset="0"/>
                <a:cs typeface="Courier New" panose="02070309020205020404" pitchFamily="49" charset="0"/>
              </a:rPr>
              <a:t>	display();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a:t>
            </a:r>
            <a:r>
              <a:rPr lang="en-US" sz="2000" b="1" dirty="0" err="1">
                <a:solidFill>
                  <a:schemeClr val="bg1"/>
                </a:solidFill>
                <a:latin typeface="Courier New" panose="02070309020205020404" pitchFamily="49" charset="0"/>
                <a:cs typeface="Courier New" panose="02070309020205020404" pitchFamily="49" charset="0"/>
              </a:rPr>
              <a:t>nTop</a:t>
            </a:r>
            <a:r>
              <a:rPr lang="en-US" sz="2000" b="1" dirty="0">
                <a:solidFill>
                  <a:schemeClr val="bg1"/>
                </a:solidFill>
                <a:latin typeface="Courier New" panose="02070309020205020404" pitchFamily="49" charset="0"/>
                <a:cs typeface="Courier New" panose="02070309020205020404" pitchFamily="49" charset="0"/>
              </a:rPr>
              <a:t> element is " &lt;&lt; peek()&lt;&lt;</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return 0; </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197026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0</a:t>
                      </a:r>
                      <a:endParaRPr lang="en-US" sz="2700" b="1" dirty="0">
                        <a:ln>
                          <a:solidFill>
                            <a:schemeClr val="tx1"/>
                          </a:solidFill>
                        </a:ln>
                        <a:solidFill>
                          <a:srgbClr val="FF0000"/>
                        </a:solidFill>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00B05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pic>
        <p:nvPicPr>
          <p:cNvPr id="6" name="Picture 2" descr="Image result for curved arrow png image"/>
          <p:cNvPicPr>
            <a:picLocks noChangeAspect="1" noChangeArrowheads="1"/>
          </p:cNvPicPr>
          <p:nvPr/>
        </p:nvPicPr>
        <p:blipFill>
          <a:blip r:embed="rId2" cstate="print"/>
          <a:srcRect/>
          <a:stretch>
            <a:fillRect/>
          </a:stretch>
        </p:blipFill>
        <p:spPr bwMode="auto">
          <a:xfrm rot="3055175" flipH="1">
            <a:off x="3023121" y="3859050"/>
            <a:ext cx="1246825" cy="1246825"/>
          </a:xfrm>
          <a:prstGeom prst="rect">
            <a:avLst/>
          </a:prstGeom>
          <a:noFill/>
        </p:spPr>
      </p:pic>
      <p:sp>
        <p:nvSpPr>
          <p:cNvPr id="8" name="Rectangle 7"/>
          <p:cNvSpPr/>
          <p:nvPr/>
        </p:nvSpPr>
        <p:spPr>
          <a:xfrm>
            <a:off x="4572000" y="0"/>
            <a:ext cx="5450039" cy="697627"/>
          </a:xfrm>
          <a:prstGeom prst="rect">
            <a:avLst/>
          </a:prstGeom>
        </p:spPr>
        <p:txBody>
          <a:bodyPr wrap="none" lIns="121917" tIns="60958" rIns="121917" bIns="60958">
            <a:spAutoFit/>
          </a:bodyPr>
          <a:lstStyle/>
          <a:p>
            <a:pPr algn="ctr"/>
            <a:r>
              <a:rPr lang="en-US" sz="3700" dirty="0"/>
              <a:t>Insert at the given position</a:t>
            </a:r>
          </a:p>
        </p:txBody>
      </p:sp>
      <p:sp>
        <p:nvSpPr>
          <p:cNvPr id="9" name="Rectangle 8"/>
          <p:cNvSpPr/>
          <p:nvPr/>
        </p:nvSpPr>
        <p:spPr>
          <a:xfrm>
            <a:off x="4572000" y="904558"/>
            <a:ext cx="6439321" cy="861770"/>
          </a:xfrm>
          <a:prstGeom prst="rect">
            <a:avLst/>
          </a:prstGeom>
        </p:spPr>
        <p:txBody>
          <a:bodyPr wrap="none" lIns="121917" tIns="60958" rIns="121917" bIns="60958">
            <a:spAutoFit/>
          </a:bodyPr>
          <a:lstStyle/>
          <a:p>
            <a:r>
              <a:rPr lang="en-US" sz="2400" dirty="0"/>
              <a:t>Let’s try to insert the new node at the 3</a:t>
            </a:r>
            <a:r>
              <a:rPr lang="en-US" sz="2400" baseline="30000" dirty="0"/>
              <a:t>rd</a:t>
            </a:r>
            <a:r>
              <a:rPr lang="en-US" sz="2400" dirty="0"/>
              <a:t> position</a:t>
            </a:r>
          </a:p>
          <a:p>
            <a:endParaRPr lang="en-US" sz="2400" dirty="0"/>
          </a:p>
        </p:txBody>
      </p:sp>
      <p:sp>
        <p:nvSpPr>
          <p:cNvPr id="11" name="Rectangle 10"/>
          <p:cNvSpPr/>
          <p:nvPr/>
        </p:nvSpPr>
        <p:spPr>
          <a:xfrm>
            <a:off x="4978401" y="1397000"/>
            <a:ext cx="6289408" cy="1231102"/>
          </a:xfrm>
          <a:prstGeom prst="rect">
            <a:avLst/>
          </a:prstGeom>
        </p:spPr>
        <p:txBody>
          <a:bodyPr wrap="none" lIns="121917" tIns="60958" rIns="121917" bIns="60958">
            <a:spAutoFit/>
          </a:bodyPr>
          <a:lstStyle/>
          <a:p>
            <a:pPr>
              <a:buFont typeface="Arial" pitchFamily="34" charset="0"/>
              <a:buChar char="•"/>
            </a:pPr>
            <a:r>
              <a:rPr lang="en-US" sz="2400" dirty="0"/>
              <a:t>Step 1. Memory allocation</a:t>
            </a:r>
          </a:p>
          <a:p>
            <a:pPr>
              <a:buFont typeface="Arial" pitchFamily="34" charset="0"/>
              <a:buChar char="•"/>
            </a:pPr>
            <a:r>
              <a:rPr lang="en-US" sz="2400" dirty="0"/>
              <a:t>Step 2. The new node should store the address-</a:t>
            </a:r>
          </a:p>
          <a:p>
            <a:r>
              <a:rPr lang="en-US" sz="2400" dirty="0"/>
              <a:t>               of 3rd node of the list</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p:cNvSpPr/>
          <p:nvPr/>
        </p:nvSpPr>
        <p:spPr>
          <a:xfrm>
            <a:off x="-274" y="1"/>
            <a:ext cx="12192001" cy="6859466"/>
          </a:xfrm>
          <a:prstGeom prst="rect">
            <a:avLst/>
          </a:prstGeom>
          <a:solidFill>
            <a:srgbClr val="000000"/>
          </a:solidFill>
          <a:ln w="12700">
            <a:miter lim="400000"/>
          </a:ln>
        </p:spPr>
        <p:txBody>
          <a:bodyPr lIns="548640" tIns="914400" rIns="640080" bIns="182880" anchor="t" anchorCtr="0"/>
          <a:lstStyle/>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44 33 22 11 </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Top element is 44</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22 11 </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Top element is 22</a:t>
            </a:r>
          </a:p>
        </p:txBody>
      </p:sp>
      <p:sp>
        <p:nvSpPr>
          <p:cNvPr id="5" name="Rectangle 4">
            <a:extLst>
              <a:ext uri="{FF2B5EF4-FFF2-40B4-BE49-F238E27FC236}">
                <a16:creationId xmlns:a16="http://schemas.microsoft.com/office/drawing/2014/main" id="{610CB327-AE30-4B8C-9066-74E6D5D2230B}"/>
              </a:ext>
            </a:extLst>
          </p:cNvPr>
          <p:cNvSpPr/>
          <p:nvPr/>
        </p:nvSpPr>
        <p:spPr>
          <a:xfrm>
            <a:off x="-274" y="-36786"/>
            <a:ext cx="12192000" cy="57018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500" b="1" dirty="0">
                <a:solidFill>
                  <a:schemeClr val="bg1"/>
                </a:solidFill>
                <a:latin typeface="Courier New" panose="02070309020205020404" pitchFamily="49" charset="0"/>
                <a:cs typeface="Courier New" panose="02070309020205020404" pitchFamily="49" charset="0"/>
              </a:rPr>
              <a:t>   OUTPUT</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7756701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3429000"/>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3429000"/>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3837764"/>
            <a:ext cx="5040086" cy="1246495"/>
          </a:xfrm>
          <a:prstGeom prst="rect">
            <a:avLst/>
          </a:prstGeom>
          <a:noFill/>
        </p:spPr>
        <p:txBody>
          <a:bodyPr wrap="square" rtlCol="0">
            <a:spAutoFit/>
          </a:bodyPr>
          <a:lstStyle/>
          <a:p>
            <a:r>
              <a:rPr lang="en-US" sz="2500" dirty="0">
                <a:latin typeface="Nunito Sans" panose="00000500000000000000" pitchFamily="2" charset="0"/>
              </a:rPr>
              <a:t>3</a:t>
            </a:r>
          </a:p>
          <a:p>
            <a:r>
              <a:rPr lang="en-US" sz="2500" dirty="0">
                <a:latin typeface="Nunito Sans" panose="00000500000000000000" pitchFamily="2" charset="0"/>
              </a:rPr>
              <a:t>0</a:t>
            </a:r>
          </a:p>
          <a:p>
            <a:r>
              <a:rPr lang="en-US" sz="2500" dirty="0">
                <a:latin typeface="Nunito Sans" panose="00000500000000000000" pitchFamily="2" charset="0"/>
              </a:rPr>
              <a:t>200</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Application based program</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477054"/>
          </a:xfrm>
          <a:prstGeom prst="rect">
            <a:avLst/>
          </a:prstGeom>
          <a:noFill/>
        </p:spPr>
        <p:txBody>
          <a:bodyPr wrap="square" rtlCol="0">
            <a:spAutoFit/>
          </a:bodyPr>
          <a:lstStyle/>
          <a:p>
            <a:r>
              <a:rPr lang="en-US" sz="2500" dirty="0">
                <a:latin typeface="Nunito Sans" panose="00000500000000000000" pitchFamily="2" charset="0"/>
              </a:rPr>
              <a:t>Program to evaluate the given expression and print the answer.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3947813"/>
            <a:ext cx="5040086" cy="1246495"/>
          </a:xfrm>
          <a:prstGeom prst="rect">
            <a:avLst/>
          </a:prstGeom>
          <a:noFill/>
        </p:spPr>
        <p:txBody>
          <a:bodyPr wrap="square" rtlCol="0">
            <a:spAutoFit/>
          </a:bodyPr>
          <a:lstStyle/>
          <a:p>
            <a:r>
              <a:rPr lang="en-US" sz="2500" dirty="0">
                <a:latin typeface="Nunito Sans" panose="00000500000000000000" pitchFamily="2" charset="0"/>
              </a:rPr>
              <a:t>1 + 2</a:t>
            </a:r>
          </a:p>
          <a:p>
            <a:r>
              <a:rPr lang="en-US" sz="2500" dirty="0">
                <a:latin typeface="Nunito Sans" panose="00000500000000000000" pitchFamily="2" charset="0"/>
              </a:rPr>
              <a:t>( 1 + 2 ) / 5</a:t>
            </a:r>
          </a:p>
          <a:p>
            <a:r>
              <a:rPr lang="en-US" sz="2500" dirty="0">
                <a:latin typeface="Nunito Sans" panose="00000500000000000000" pitchFamily="2" charset="0"/>
              </a:rPr>
              <a:t>10 * 20 </a:t>
            </a:r>
          </a:p>
        </p:txBody>
      </p:sp>
    </p:spTree>
    <p:extLst>
      <p:ext uri="{BB962C8B-B14F-4D97-AF65-F5344CB8AC3E}">
        <p14:creationId xmlns:p14="http://schemas.microsoft.com/office/powerpoint/2010/main" val="15218630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 &lt;bits/</a:t>
            </a:r>
            <a:r>
              <a:rPr lang="en-US" sz="2000" b="1" dirty="0" err="1">
                <a:solidFill>
                  <a:schemeClr val="bg1"/>
                </a:solidFill>
                <a:latin typeface="Courier New" panose="02070309020205020404" pitchFamily="49" charset="0"/>
                <a:cs typeface="Courier New" panose="02070309020205020404" pitchFamily="49" charset="0"/>
              </a:rPr>
              <a:t>stdc</a:t>
            </a:r>
            <a:r>
              <a:rPr lang="en-US" sz="2000" b="1" dirty="0">
                <a:solidFill>
                  <a:schemeClr val="bg1"/>
                </a:solidFill>
                <a:latin typeface="Courier New" panose="02070309020205020404" pitchFamily="49" charset="0"/>
                <a:cs typeface="Courier New" panose="02070309020205020404" pitchFamily="49" charset="0"/>
              </a:rPr>
              <a:t>++.h&gt; </a:t>
            </a:r>
          </a:p>
          <a:p>
            <a:r>
              <a:rPr lang="en-US" sz="2000" b="1" dirty="0">
                <a:solidFill>
                  <a:schemeClr val="bg1"/>
                </a:solidFill>
                <a:latin typeface="Courier New" panose="02070309020205020404" pitchFamily="49" charset="0"/>
                <a:cs typeface="Courier New" panose="02070309020205020404" pitchFamily="49" charset="0"/>
              </a:rPr>
              <a:t>using namespace std; </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int precedence(char op)</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if(op == '+'||op == '-') </a:t>
            </a:r>
          </a:p>
          <a:p>
            <a:r>
              <a:rPr lang="en-US" sz="2000" b="1" dirty="0">
                <a:solidFill>
                  <a:schemeClr val="bg1"/>
                </a:solidFill>
                <a:latin typeface="Courier New" panose="02070309020205020404" pitchFamily="49" charset="0"/>
                <a:cs typeface="Courier New" panose="02070309020205020404" pitchFamily="49" charset="0"/>
              </a:rPr>
              <a:t>	    return 1; </a:t>
            </a:r>
          </a:p>
          <a:p>
            <a:r>
              <a:rPr lang="en-US" sz="2000" b="1" dirty="0">
                <a:solidFill>
                  <a:schemeClr val="bg1"/>
                </a:solidFill>
                <a:latin typeface="Courier New" panose="02070309020205020404" pitchFamily="49" charset="0"/>
                <a:cs typeface="Courier New" panose="02070309020205020404" pitchFamily="49" charset="0"/>
              </a:rPr>
              <a:t>	if(op == '*'||op == '/') </a:t>
            </a:r>
          </a:p>
          <a:p>
            <a:r>
              <a:rPr lang="en-US" sz="2000" b="1" dirty="0">
                <a:solidFill>
                  <a:schemeClr val="bg1"/>
                </a:solidFill>
                <a:latin typeface="Courier New" panose="02070309020205020404" pitchFamily="49" charset="0"/>
                <a:cs typeface="Courier New" panose="02070309020205020404" pitchFamily="49" charset="0"/>
              </a:rPr>
              <a:t>	    return 2; </a:t>
            </a:r>
          </a:p>
          <a:p>
            <a:r>
              <a:rPr lang="en-US" sz="2000" b="1" dirty="0">
                <a:solidFill>
                  <a:schemeClr val="bg1"/>
                </a:solidFill>
                <a:latin typeface="Courier New" panose="02070309020205020404" pitchFamily="49" charset="0"/>
                <a:cs typeface="Courier New" panose="02070309020205020404" pitchFamily="49" charset="0"/>
              </a:rPr>
              <a:t>	return 0;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int </a:t>
            </a:r>
            <a:r>
              <a:rPr lang="en-US" sz="2000" b="1" dirty="0" err="1">
                <a:solidFill>
                  <a:schemeClr val="bg1"/>
                </a:solidFill>
                <a:latin typeface="Courier New" panose="02070309020205020404" pitchFamily="49" charset="0"/>
                <a:cs typeface="Courier New" panose="02070309020205020404" pitchFamily="49" charset="0"/>
              </a:rPr>
              <a:t>applyOp</a:t>
            </a:r>
            <a:r>
              <a:rPr lang="en-US" sz="2000" b="1" dirty="0">
                <a:solidFill>
                  <a:schemeClr val="bg1"/>
                </a:solidFill>
                <a:latin typeface="Courier New" panose="02070309020205020404" pitchFamily="49" charset="0"/>
                <a:cs typeface="Courier New" panose="02070309020205020404" pitchFamily="49" charset="0"/>
              </a:rPr>
              <a:t>(int a, int b, char op)</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switch(op)</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case '+': return a + b; </a:t>
            </a:r>
          </a:p>
          <a:p>
            <a:r>
              <a:rPr lang="en-US" sz="2000" b="1" dirty="0">
                <a:solidFill>
                  <a:schemeClr val="bg1"/>
                </a:solidFill>
                <a:latin typeface="Courier New" panose="02070309020205020404" pitchFamily="49" charset="0"/>
                <a:cs typeface="Courier New" panose="02070309020205020404" pitchFamily="49" charset="0"/>
              </a:rPr>
              <a:t>		case '-': return a - b; </a:t>
            </a:r>
          </a:p>
          <a:p>
            <a:r>
              <a:rPr lang="en-US" sz="2000" b="1" dirty="0">
                <a:solidFill>
                  <a:schemeClr val="bg1"/>
                </a:solidFill>
                <a:latin typeface="Courier New" panose="02070309020205020404" pitchFamily="49" charset="0"/>
                <a:cs typeface="Courier New" panose="02070309020205020404" pitchFamily="49" charset="0"/>
              </a:rPr>
              <a:t>		case '*': return a * b; </a:t>
            </a:r>
          </a:p>
          <a:p>
            <a:r>
              <a:rPr lang="en-US" sz="2000" b="1" dirty="0">
                <a:solidFill>
                  <a:schemeClr val="bg1"/>
                </a:solidFill>
                <a:latin typeface="Courier New" panose="02070309020205020404" pitchFamily="49" charset="0"/>
                <a:cs typeface="Courier New" panose="02070309020205020404" pitchFamily="49" charset="0"/>
              </a:rPr>
              <a:t>		case '/': return a / b;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9673650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int evaluate(string tokens)</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int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stack &lt;int&gt; values; </a:t>
            </a:r>
          </a:p>
          <a:p>
            <a:r>
              <a:rPr lang="en-US" sz="2000" b="1" dirty="0">
                <a:solidFill>
                  <a:schemeClr val="bg1"/>
                </a:solidFill>
                <a:latin typeface="Courier New" panose="02070309020205020404" pitchFamily="49" charset="0"/>
                <a:cs typeface="Courier New" panose="02070309020205020404" pitchFamily="49" charset="0"/>
              </a:rPr>
              <a:t>	stack &lt;char&gt; ops;</a:t>
            </a:r>
          </a:p>
          <a:p>
            <a:r>
              <a:rPr lang="en-US" sz="2000" b="1" dirty="0">
                <a:solidFill>
                  <a:schemeClr val="bg1"/>
                </a:solidFill>
                <a:latin typeface="Courier New" panose="02070309020205020404" pitchFamily="49" charset="0"/>
                <a:cs typeface="Courier New" panose="02070309020205020404" pitchFamily="49" charset="0"/>
              </a:rPr>
              <a:t>	for(</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 0;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&lt; </a:t>
            </a:r>
            <a:r>
              <a:rPr lang="en-US" sz="2000" b="1" dirty="0" err="1">
                <a:solidFill>
                  <a:schemeClr val="bg1"/>
                </a:solidFill>
                <a:latin typeface="Courier New" panose="02070309020205020404" pitchFamily="49" charset="0"/>
                <a:cs typeface="Courier New" panose="02070309020205020404" pitchFamily="49" charset="0"/>
              </a:rPr>
              <a:t>tokens.length</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if(tokens[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 ' ') </a:t>
            </a:r>
          </a:p>
          <a:p>
            <a:r>
              <a:rPr lang="en-US" sz="2000" b="1" dirty="0">
                <a:solidFill>
                  <a:schemeClr val="bg1"/>
                </a:solidFill>
                <a:latin typeface="Courier New" panose="02070309020205020404" pitchFamily="49" charset="0"/>
                <a:cs typeface="Courier New" panose="02070309020205020404" pitchFamily="49" charset="0"/>
              </a:rPr>
              <a:t>			continue; </a:t>
            </a:r>
          </a:p>
          <a:p>
            <a:r>
              <a:rPr lang="en-US" sz="2000" b="1" dirty="0">
                <a:solidFill>
                  <a:schemeClr val="bg1"/>
                </a:solidFill>
                <a:latin typeface="Courier New" panose="02070309020205020404" pitchFamily="49" charset="0"/>
                <a:cs typeface="Courier New" panose="02070309020205020404" pitchFamily="49" charset="0"/>
              </a:rPr>
              <a:t>		else if(tokens[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ops.push</a:t>
            </a:r>
            <a:r>
              <a:rPr lang="en-US" sz="2000" b="1" dirty="0">
                <a:solidFill>
                  <a:schemeClr val="bg1"/>
                </a:solidFill>
                <a:latin typeface="Courier New" panose="02070309020205020404" pitchFamily="49" charset="0"/>
                <a:cs typeface="Courier New" panose="02070309020205020404" pitchFamily="49" charset="0"/>
              </a:rPr>
              <a:t>(tokens[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else if(</a:t>
            </a:r>
            <a:r>
              <a:rPr lang="en-US" sz="2000" b="1" dirty="0" err="1">
                <a:solidFill>
                  <a:schemeClr val="bg1"/>
                </a:solidFill>
                <a:latin typeface="Courier New" panose="02070309020205020404" pitchFamily="49" charset="0"/>
                <a:cs typeface="Courier New" panose="02070309020205020404" pitchFamily="49" charset="0"/>
              </a:rPr>
              <a:t>isdigit</a:t>
            </a:r>
            <a:r>
              <a:rPr lang="en-US" sz="2000" b="1" dirty="0">
                <a:solidFill>
                  <a:schemeClr val="bg1"/>
                </a:solidFill>
                <a:latin typeface="Courier New" panose="02070309020205020404" pitchFamily="49" charset="0"/>
                <a:cs typeface="Courier New" panose="02070309020205020404" pitchFamily="49" charset="0"/>
              </a:rPr>
              <a:t>(tokens[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int </a:t>
            </a:r>
            <a:r>
              <a:rPr lang="en-US" sz="2000" b="1" dirty="0" err="1">
                <a:solidFill>
                  <a:schemeClr val="bg1"/>
                </a:solidFill>
                <a:latin typeface="Courier New" panose="02070309020205020404" pitchFamily="49" charset="0"/>
                <a:cs typeface="Courier New" panose="02070309020205020404" pitchFamily="49" charset="0"/>
              </a:rPr>
              <a:t>val</a:t>
            </a:r>
            <a:r>
              <a:rPr lang="en-US" sz="2000" b="1" dirty="0">
                <a:solidFill>
                  <a:schemeClr val="bg1"/>
                </a:solidFill>
                <a:latin typeface="Courier New" panose="02070309020205020404" pitchFamily="49" charset="0"/>
                <a:cs typeface="Courier New" panose="02070309020205020404" pitchFamily="49" charset="0"/>
              </a:rPr>
              <a:t> = 0; </a:t>
            </a:r>
          </a:p>
          <a:p>
            <a:r>
              <a:rPr lang="en-US" sz="2000" b="1" dirty="0">
                <a:solidFill>
                  <a:schemeClr val="bg1"/>
                </a:solidFill>
                <a:latin typeface="Courier New" panose="02070309020205020404" pitchFamily="49" charset="0"/>
                <a:cs typeface="Courier New" panose="02070309020205020404" pitchFamily="49" charset="0"/>
              </a:rPr>
              <a:t>			while(</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&lt; </a:t>
            </a:r>
            <a:r>
              <a:rPr lang="en-US" sz="2000" b="1" dirty="0" err="1">
                <a:solidFill>
                  <a:schemeClr val="bg1"/>
                </a:solidFill>
                <a:latin typeface="Courier New" panose="02070309020205020404" pitchFamily="49" charset="0"/>
                <a:cs typeface="Courier New" panose="02070309020205020404" pitchFamily="49" charset="0"/>
              </a:rPr>
              <a:t>tokens.length</a:t>
            </a:r>
            <a:r>
              <a:rPr lang="en-US" sz="2000" b="1" dirty="0">
                <a:solidFill>
                  <a:schemeClr val="bg1"/>
                </a:solidFill>
                <a:latin typeface="Courier New" panose="02070309020205020404" pitchFamily="49" charset="0"/>
                <a:cs typeface="Courier New" panose="02070309020205020404" pitchFamily="49" charset="0"/>
              </a:rPr>
              <a:t>() &amp;&amp; </a:t>
            </a:r>
            <a:r>
              <a:rPr lang="en-US" sz="2000" b="1" dirty="0" err="1">
                <a:solidFill>
                  <a:schemeClr val="bg1"/>
                </a:solidFill>
                <a:latin typeface="Courier New" panose="02070309020205020404" pitchFamily="49" charset="0"/>
                <a:cs typeface="Courier New" panose="02070309020205020404" pitchFamily="49" charset="0"/>
              </a:rPr>
              <a:t>isdigit</a:t>
            </a:r>
            <a:r>
              <a:rPr lang="en-US" sz="2000" b="1" dirty="0">
                <a:solidFill>
                  <a:schemeClr val="bg1"/>
                </a:solidFill>
                <a:latin typeface="Courier New" panose="02070309020205020404" pitchFamily="49" charset="0"/>
                <a:cs typeface="Courier New" panose="02070309020205020404" pitchFamily="49" charset="0"/>
              </a:rPr>
              <a:t>(tokens[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val</a:t>
            </a:r>
            <a:r>
              <a:rPr lang="en-US" sz="2000" b="1" dirty="0">
                <a:solidFill>
                  <a:schemeClr val="bg1"/>
                </a:solidFill>
                <a:latin typeface="Courier New" panose="02070309020205020404" pitchFamily="49" charset="0"/>
                <a:cs typeface="Courier New" panose="02070309020205020404" pitchFamily="49" charset="0"/>
              </a:rPr>
              <a:t> = (</a:t>
            </a:r>
            <a:r>
              <a:rPr lang="en-US" sz="2000" b="1" dirty="0" err="1">
                <a:solidFill>
                  <a:schemeClr val="bg1"/>
                </a:solidFill>
                <a:latin typeface="Courier New" panose="02070309020205020404" pitchFamily="49" charset="0"/>
                <a:cs typeface="Courier New" panose="02070309020205020404" pitchFamily="49" charset="0"/>
              </a:rPr>
              <a:t>val</a:t>
            </a:r>
            <a:r>
              <a:rPr lang="en-US" sz="2000" b="1" dirty="0">
                <a:solidFill>
                  <a:schemeClr val="bg1"/>
                </a:solidFill>
                <a:latin typeface="Courier New" panose="02070309020205020404" pitchFamily="49" charset="0"/>
                <a:cs typeface="Courier New" panose="02070309020205020404" pitchFamily="49" charset="0"/>
              </a:rPr>
              <a:t>*10) + (tokens[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]-'0');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values.push</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val</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99328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		else if(tokens[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 ')')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while(!</a:t>
            </a:r>
            <a:r>
              <a:rPr lang="en-US" sz="2000" b="1" dirty="0" err="1">
                <a:solidFill>
                  <a:schemeClr val="bg1"/>
                </a:solidFill>
                <a:latin typeface="Courier New" panose="02070309020205020404" pitchFamily="49" charset="0"/>
                <a:cs typeface="Courier New" panose="02070309020205020404" pitchFamily="49" charset="0"/>
              </a:rPr>
              <a:t>ops.empty</a:t>
            </a:r>
            <a:r>
              <a:rPr lang="en-US" sz="2000" b="1" dirty="0">
                <a:solidFill>
                  <a:schemeClr val="bg1"/>
                </a:solidFill>
                <a:latin typeface="Courier New" panose="02070309020205020404" pitchFamily="49" charset="0"/>
                <a:cs typeface="Courier New" panose="02070309020205020404" pitchFamily="49" charset="0"/>
              </a:rPr>
              <a:t>() &amp;&amp; </a:t>
            </a:r>
            <a:r>
              <a:rPr lang="en-US" sz="2000" b="1" dirty="0" err="1">
                <a:solidFill>
                  <a:schemeClr val="bg1"/>
                </a:solidFill>
                <a:latin typeface="Courier New" panose="02070309020205020404" pitchFamily="49" charset="0"/>
                <a:cs typeface="Courier New" panose="02070309020205020404" pitchFamily="49" charset="0"/>
              </a:rPr>
              <a:t>ops.top</a:t>
            </a:r>
            <a:r>
              <a:rPr lang="en-US" sz="2000" b="1" dirty="0">
                <a:solidFill>
                  <a:schemeClr val="bg1"/>
                </a:solidFill>
                <a:latin typeface="Courier New" panose="02070309020205020404" pitchFamily="49" charset="0"/>
                <a:cs typeface="Courier New" panose="02070309020205020404" pitchFamily="49" charset="0"/>
              </a:rPr>
              <a:t>() != '(')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int val2 = </a:t>
            </a:r>
            <a:r>
              <a:rPr lang="en-US" sz="2000" b="1" dirty="0" err="1">
                <a:solidFill>
                  <a:schemeClr val="bg1"/>
                </a:solidFill>
                <a:latin typeface="Courier New" panose="02070309020205020404" pitchFamily="49" charset="0"/>
                <a:cs typeface="Courier New" panose="02070309020205020404" pitchFamily="49" charset="0"/>
              </a:rPr>
              <a:t>values.top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values.pop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int val1 = </a:t>
            </a:r>
            <a:r>
              <a:rPr lang="en-US" sz="2000" b="1" dirty="0" err="1">
                <a:solidFill>
                  <a:schemeClr val="bg1"/>
                </a:solidFill>
                <a:latin typeface="Courier New" panose="02070309020205020404" pitchFamily="49" charset="0"/>
                <a:cs typeface="Courier New" panose="02070309020205020404" pitchFamily="49" charset="0"/>
              </a:rPr>
              <a:t>values.top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values.pop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char op = </a:t>
            </a:r>
            <a:r>
              <a:rPr lang="en-US" sz="2000" b="1" dirty="0" err="1">
                <a:solidFill>
                  <a:schemeClr val="bg1"/>
                </a:solidFill>
                <a:latin typeface="Courier New" panose="02070309020205020404" pitchFamily="49" charset="0"/>
                <a:cs typeface="Courier New" panose="02070309020205020404" pitchFamily="49" charset="0"/>
              </a:rPr>
              <a:t>ops.top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ops.pop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values.push</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applyOp</a:t>
            </a:r>
            <a:r>
              <a:rPr lang="en-US" sz="2000" b="1" dirty="0">
                <a:solidFill>
                  <a:schemeClr val="bg1"/>
                </a:solidFill>
                <a:latin typeface="Courier New" panose="02070309020205020404" pitchFamily="49" charset="0"/>
                <a:cs typeface="Courier New" panose="02070309020205020404" pitchFamily="49" charset="0"/>
              </a:rPr>
              <a:t>(val1, val2, op));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ops.empty</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ops.pop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1131071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while(!</a:t>
            </a:r>
            <a:r>
              <a:rPr lang="en-US" sz="2000" b="1" dirty="0" err="1">
                <a:solidFill>
                  <a:schemeClr val="bg1"/>
                </a:solidFill>
                <a:latin typeface="Courier New" panose="02070309020205020404" pitchFamily="49" charset="0"/>
                <a:cs typeface="Courier New" panose="02070309020205020404" pitchFamily="49" charset="0"/>
              </a:rPr>
              <a:t>ops.empty</a:t>
            </a:r>
            <a:r>
              <a:rPr lang="en-US" sz="2000" b="1" dirty="0">
                <a:solidFill>
                  <a:schemeClr val="bg1"/>
                </a:solidFill>
                <a:latin typeface="Courier New" panose="02070309020205020404" pitchFamily="49" charset="0"/>
                <a:cs typeface="Courier New" panose="02070309020205020404" pitchFamily="49" charset="0"/>
              </a:rPr>
              <a:t>() &amp;&amp; precedence(</a:t>
            </a:r>
            <a:r>
              <a:rPr lang="en-US" sz="2000" b="1" dirty="0" err="1">
                <a:solidFill>
                  <a:schemeClr val="bg1"/>
                </a:solidFill>
                <a:latin typeface="Courier New" panose="02070309020205020404" pitchFamily="49" charset="0"/>
                <a:cs typeface="Courier New" panose="02070309020205020404" pitchFamily="49" charset="0"/>
              </a:rPr>
              <a:t>ops.top</a:t>
            </a:r>
            <a:r>
              <a:rPr lang="en-US" sz="2000" b="1" dirty="0">
                <a:solidFill>
                  <a:schemeClr val="bg1"/>
                </a:solidFill>
                <a:latin typeface="Courier New" panose="02070309020205020404" pitchFamily="49" charset="0"/>
                <a:cs typeface="Courier New" panose="02070309020205020404" pitchFamily="49" charset="0"/>
              </a:rPr>
              <a:t>()) &gt;= 										precedence(tokens[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int val2 = </a:t>
            </a:r>
            <a:r>
              <a:rPr lang="en-US" sz="2000" b="1" dirty="0" err="1">
                <a:solidFill>
                  <a:schemeClr val="bg1"/>
                </a:solidFill>
                <a:latin typeface="Courier New" panose="02070309020205020404" pitchFamily="49" charset="0"/>
                <a:cs typeface="Courier New" panose="02070309020205020404" pitchFamily="49" charset="0"/>
              </a:rPr>
              <a:t>values.top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values.pop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int val1 = </a:t>
            </a:r>
            <a:r>
              <a:rPr lang="en-US" sz="2000" b="1" dirty="0" err="1">
                <a:solidFill>
                  <a:schemeClr val="bg1"/>
                </a:solidFill>
                <a:latin typeface="Courier New" panose="02070309020205020404" pitchFamily="49" charset="0"/>
                <a:cs typeface="Courier New" panose="02070309020205020404" pitchFamily="49" charset="0"/>
              </a:rPr>
              <a:t>values.top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values.pop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char op = </a:t>
            </a:r>
            <a:r>
              <a:rPr lang="en-US" sz="2000" b="1" dirty="0" err="1">
                <a:solidFill>
                  <a:schemeClr val="bg1"/>
                </a:solidFill>
                <a:latin typeface="Courier New" panose="02070309020205020404" pitchFamily="49" charset="0"/>
                <a:cs typeface="Courier New" panose="02070309020205020404" pitchFamily="49" charset="0"/>
              </a:rPr>
              <a:t>ops.top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ops.pop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values.push</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applyOp</a:t>
            </a:r>
            <a:r>
              <a:rPr lang="en-US" sz="2000" b="1" dirty="0">
                <a:solidFill>
                  <a:schemeClr val="bg1"/>
                </a:solidFill>
                <a:latin typeface="Courier New" panose="02070309020205020404" pitchFamily="49" charset="0"/>
                <a:cs typeface="Courier New" panose="02070309020205020404" pitchFamily="49" charset="0"/>
              </a:rPr>
              <a:t>(val1, val2, op));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ops.push</a:t>
            </a:r>
            <a:r>
              <a:rPr lang="en-US" sz="2000" b="1" dirty="0">
                <a:solidFill>
                  <a:schemeClr val="bg1"/>
                </a:solidFill>
                <a:latin typeface="Courier New" panose="02070309020205020404" pitchFamily="49" charset="0"/>
                <a:cs typeface="Courier New" panose="02070309020205020404" pitchFamily="49" charset="0"/>
              </a:rPr>
              <a:t>(tokens[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3413652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	while(!</a:t>
            </a:r>
            <a:r>
              <a:rPr lang="en-US" sz="2000" b="1" dirty="0" err="1">
                <a:solidFill>
                  <a:schemeClr val="bg1"/>
                </a:solidFill>
                <a:latin typeface="Courier New" panose="02070309020205020404" pitchFamily="49" charset="0"/>
                <a:cs typeface="Courier New" panose="02070309020205020404" pitchFamily="49" charset="0"/>
              </a:rPr>
              <a:t>ops.empty</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int val2 = </a:t>
            </a:r>
            <a:r>
              <a:rPr lang="en-US" sz="2000" b="1" dirty="0" err="1">
                <a:solidFill>
                  <a:schemeClr val="bg1"/>
                </a:solidFill>
                <a:latin typeface="Courier New" panose="02070309020205020404" pitchFamily="49" charset="0"/>
                <a:cs typeface="Courier New" panose="02070309020205020404" pitchFamily="49" charset="0"/>
              </a:rPr>
              <a:t>values.top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values.pop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int val1 = </a:t>
            </a:r>
            <a:r>
              <a:rPr lang="en-US" sz="2000" b="1" dirty="0" err="1">
                <a:solidFill>
                  <a:schemeClr val="bg1"/>
                </a:solidFill>
                <a:latin typeface="Courier New" panose="02070309020205020404" pitchFamily="49" charset="0"/>
                <a:cs typeface="Courier New" panose="02070309020205020404" pitchFamily="49" charset="0"/>
              </a:rPr>
              <a:t>values.top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values.pop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char op = </a:t>
            </a:r>
            <a:r>
              <a:rPr lang="en-US" sz="2000" b="1" dirty="0" err="1">
                <a:solidFill>
                  <a:schemeClr val="bg1"/>
                </a:solidFill>
                <a:latin typeface="Courier New" panose="02070309020205020404" pitchFamily="49" charset="0"/>
                <a:cs typeface="Courier New" panose="02070309020205020404" pitchFamily="49" charset="0"/>
              </a:rPr>
              <a:t>ops.top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ops.pop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values.push</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applyOp</a:t>
            </a:r>
            <a:r>
              <a:rPr lang="en-US" sz="2000" b="1" dirty="0">
                <a:solidFill>
                  <a:schemeClr val="bg1"/>
                </a:solidFill>
                <a:latin typeface="Courier New" panose="02070309020205020404" pitchFamily="49" charset="0"/>
                <a:cs typeface="Courier New" panose="02070309020205020404" pitchFamily="49" charset="0"/>
              </a:rPr>
              <a:t>(val1, val2, op));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return </a:t>
            </a:r>
            <a:r>
              <a:rPr lang="en-US" sz="2000" b="1" dirty="0" err="1">
                <a:solidFill>
                  <a:schemeClr val="bg1"/>
                </a:solidFill>
                <a:latin typeface="Courier New" panose="02070309020205020404" pitchFamily="49" charset="0"/>
                <a:cs typeface="Courier New" panose="02070309020205020404" pitchFamily="49" charset="0"/>
              </a:rPr>
              <a:t>values.top</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8031441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int main()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string exp;</a:t>
            </a:r>
          </a:p>
          <a:p>
            <a:r>
              <a:rPr lang="en-US" sz="2000" b="1" dirty="0">
                <a:solidFill>
                  <a:schemeClr val="bg1"/>
                </a:solidFill>
                <a:latin typeface="Courier New" panose="02070309020205020404" pitchFamily="49" charset="0"/>
                <a:cs typeface="Courier New" panose="02070309020205020404" pitchFamily="49" charset="0"/>
              </a:rPr>
              <a:t>    for(int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=1;i&lt;=3;i++)</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getline</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cin,exp</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evaluate(exp) &lt;&lt; "\n"; </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return 0; </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7302511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a:t>
            </a:r>
            <a:r>
              <a:rPr lang="en-US" sz="4500" b="1" dirty="0" err="1">
                <a:latin typeface="Nunito Sans" panose="020B0604020202020204" charset="0"/>
              </a:rPr>
              <a:t>Adhoc</a:t>
            </a:r>
            <a:r>
              <a:rPr lang="en-US" sz="4500" b="1" dirty="0">
                <a:latin typeface="Nunito Sans" panose="020B0604020202020204" charset="0"/>
              </a:rPr>
              <a:t> Creation</a:t>
            </a:r>
          </a:p>
        </p:txBody>
      </p:sp>
      <p:sp>
        <p:nvSpPr>
          <p:cNvPr id="3" name="Content Placeholder 2"/>
          <p:cNvSpPr>
            <a:spLocks noGrp="1"/>
          </p:cNvSpPr>
          <p:nvPr>
            <p:ph idx="1"/>
          </p:nvPr>
        </p:nvSpPr>
        <p:spPr>
          <a:xfrm>
            <a:off x="609600" y="990600"/>
            <a:ext cx="10972800" cy="4525963"/>
          </a:xfrm>
        </p:spPr>
        <p:txBody>
          <a:bodyPr>
            <a:noAutofit/>
          </a:bodyPr>
          <a:lstStyle/>
          <a:p>
            <a:pPr>
              <a:lnSpc>
                <a:spcPct val="150000"/>
              </a:lnSpc>
              <a:buNone/>
            </a:pPr>
            <a:r>
              <a:rPr lang="en-US" sz="2500" b="1" dirty="0">
                <a:latin typeface="Nunito Sans" panose="020B0604020202020204" charset="0"/>
              </a:rPr>
              <a:t>Input :</a:t>
            </a:r>
          </a:p>
          <a:p>
            <a:pPr>
              <a:lnSpc>
                <a:spcPct val="150000"/>
              </a:lnSpc>
              <a:buNone/>
            </a:pPr>
            <a:r>
              <a:rPr lang="en-US" sz="2500" b="1" dirty="0">
                <a:latin typeface="Nunito Sans" panose="020B0604020202020204" charset="0"/>
              </a:rPr>
              <a:t>          </a:t>
            </a:r>
            <a:r>
              <a:rPr lang="en-US" sz="2500" dirty="0">
                <a:latin typeface="Nunito Sans" panose="020B0604020202020204" charset="0"/>
              </a:rPr>
              <a:t>Create a binary tree by using following numbers </a:t>
            </a:r>
          </a:p>
          <a:p>
            <a:pPr>
              <a:lnSpc>
                <a:spcPct val="150000"/>
              </a:lnSpc>
              <a:buNone/>
            </a:pPr>
            <a:r>
              <a:rPr lang="en-US" sz="2500" dirty="0">
                <a:latin typeface="Nunito Sans" panose="020B0604020202020204" charset="0"/>
              </a:rPr>
              <a:t>          1</a:t>
            </a:r>
            <a:r>
              <a:rPr lang="en-US" sz="2500" baseline="30000" dirty="0">
                <a:latin typeface="Nunito Sans" panose="020B0604020202020204" charset="0"/>
              </a:rPr>
              <a:t>st</a:t>
            </a:r>
            <a:r>
              <a:rPr lang="en-US" sz="2500" dirty="0">
                <a:latin typeface="Nunito Sans" panose="020B0604020202020204" charset="0"/>
              </a:rPr>
              <a:t> element as a Root</a:t>
            </a:r>
          </a:p>
          <a:p>
            <a:pPr>
              <a:lnSpc>
                <a:spcPct val="150000"/>
              </a:lnSpc>
              <a:buNone/>
            </a:pPr>
            <a:r>
              <a:rPr lang="en-US" sz="2500" b="1" dirty="0">
                <a:latin typeface="Nunito Sans" panose="020B0604020202020204" charset="0"/>
              </a:rPr>
              <a:t>          1, 2, 3, 4, 5, 6, 7</a:t>
            </a:r>
          </a:p>
          <a:p>
            <a:pPr>
              <a:lnSpc>
                <a:spcPct val="150000"/>
              </a:lnSpc>
              <a:buNone/>
            </a:pPr>
            <a:r>
              <a:rPr lang="en-US" sz="2500" b="1" dirty="0">
                <a:latin typeface="Nunito Sans" panose="020B0604020202020204" charset="0"/>
              </a:rPr>
              <a:t>Output:</a:t>
            </a:r>
          </a:p>
          <a:p>
            <a:pPr>
              <a:lnSpc>
                <a:spcPct val="150000"/>
              </a:lnSpc>
              <a:buNone/>
            </a:pPr>
            <a:r>
              <a:rPr lang="en-US" sz="2500" dirty="0">
                <a:latin typeface="Nunito Sans" panose="020B0604020202020204" charset="0"/>
              </a:rPr>
              <a:t>                                                               </a:t>
            </a:r>
          </a:p>
          <a:p>
            <a:pPr>
              <a:lnSpc>
                <a:spcPct val="150000"/>
              </a:lnSpc>
              <a:buNone/>
            </a:pPr>
            <a:r>
              <a:rPr lang="en-US" sz="2500" b="1" dirty="0">
                <a:latin typeface="Nunito Sans" panose="020B0604020202020204" charset="0"/>
              </a:rPr>
              <a:t>                                                      </a:t>
            </a:r>
          </a:p>
          <a:p>
            <a:pPr>
              <a:lnSpc>
                <a:spcPct val="150000"/>
              </a:lnSpc>
              <a:buNone/>
            </a:pPr>
            <a:r>
              <a:rPr lang="en-US" sz="2500" b="1" dirty="0">
                <a:latin typeface="Nunito Sans" panose="020B0604020202020204" charset="0"/>
              </a:rPr>
              <a:t>                                                                     </a:t>
            </a:r>
          </a:p>
          <a:p>
            <a:pPr algn="just">
              <a:lnSpc>
                <a:spcPct val="150000"/>
              </a:lnSpc>
              <a:buNone/>
            </a:pPr>
            <a:r>
              <a:rPr lang="en-US" sz="2500" dirty="0">
                <a:latin typeface="Nunito Sans" panose="020B0604020202020204" charset="0"/>
              </a:rPr>
              <a:t>  </a:t>
            </a:r>
          </a:p>
          <a:p>
            <a:pPr algn="just">
              <a:lnSpc>
                <a:spcPct val="150000"/>
              </a:lnSpc>
              <a:buNone/>
            </a:pPr>
            <a:r>
              <a:rPr lang="en-US" sz="2500" dirty="0">
                <a:latin typeface="Nunito Sans" panose="020B0604020202020204" charset="0"/>
              </a:rPr>
              <a:t>  </a:t>
            </a:r>
          </a:p>
          <a:p>
            <a:pPr>
              <a:lnSpc>
                <a:spcPct val="150000"/>
              </a:lnSpc>
              <a:buNone/>
            </a:pPr>
            <a:endParaRPr lang="en-US" sz="2500" dirty="0">
              <a:latin typeface="Nunito Sans" panose="020B0604020202020204" charset="0"/>
            </a:endParaRPr>
          </a:p>
          <a:p>
            <a:pPr>
              <a:lnSpc>
                <a:spcPct val="150000"/>
              </a:lnSpc>
              <a:buNone/>
            </a:pPr>
            <a:endParaRPr lang="en-US" sz="2500" dirty="0">
              <a:latin typeface="Nunito Sans" panose="020B0604020202020204" charset="0"/>
            </a:endParaRPr>
          </a:p>
        </p:txBody>
      </p:sp>
      <p:cxnSp>
        <p:nvCxnSpPr>
          <p:cNvPr id="5" name="Straight Arrow Connector 4"/>
          <p:cNvCxnSpPr/>
          <p:nvPr/>
        </p:nvCxnSpPr>
        <p:spPr>
          <a:xfrm rot="5400000">
            <a:off x="3606800" y="4495800"/>
            <a:ext cx="7112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6200000" flipH="1">
            <a:off x="4419600" y="4495801"/>
            <a:ext cx="711200" cy="6095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064000" y="4038601"/>
            <a:ext cx="609600" cy="461665"/>
          </a:xfrm>
          <a:prstGeom prst="rect">
            <a:avLst/>
          </a:prstGeom>
          <a:noFill/>
        </p:spPr>
        <p:txBody>
          <a:bodyPr wrap="square" rtlCol="0">
            <a:spAutoFit/>
          </a:bodyPr>
          <a:lstStyle/>
          <a:p>
            <a:r>
              <a:rPr lang="en-US" sz="2400" dirty="0"/>
              <a:t>  1</a:t>
            </a:r>
          </a:p>
        </p:txBody>
      </p:sp>
      <p:sp>
        <p:nvSpPr>
          <p:cNvPr id="13" name="TextBox 12"/>
          <p:cNvSpPr txBox="1"/>
          <p:nvPr/>
        </p:nvSpPr>
        <p:spPr>
          <a:xfrm>
            <a:off x="3251200" y="5070158"/>
            <a:ext cx="609600" cy="461665"/>
          </a:xfrm>
          <a:prstGeom prst="rect">
            <a:avLst/>
          </a:prstGeom>
          <a:noFill/>
        </p:spPr>
        <p:txBody>
          <a:bodyPr wrap="square" rtlCol="0">
            <a:spAutoFit/>
          </a:bodyPr>
          <a:lstStyle/>
          <a:p>
            <a:r>
              <a:rPr lang="en-US" sz="2400" dirty="0"/>
              <a:t>  2</a:t>
            </a:r>
          </a:p>
        </p:txBody>
      </p:sp>
      <p:sp>
        <p:nvSpPr>
          <p:cNvPr id="14" name="TextBox 13"/>
          <p:cNvSpPr txBox="1"/>
          <p:nvPr/>
        </p:nvSpPr>
        <p:spPr>
          <a:xfrm>
            <a:off x="4876800" y="5070158"/>
            <a:ext cx="609600" cy="461665"/>
          </a:xfrm>
          <a:prstGeom prst="rect">
            <a:avLst/>
          </a:prstGeom>
          <a:noFill/>
        </p:spPr>
        <p:txBody>
          <a:bodyPr wrap="square" rtlCol="0">
            <a:spAutoFit/>
          </a:bodyPr>
          <a:lstStyle/>
          <a:p>
            <a:r>
              <a:rPr lang="en-US" sz="2400" dirty="0"/>
              <a:t> 3</a:t>
            </a:r>
          </a:p>
        </p:txBody>
      </p:sp>
      <p:cxnSp>
        <p:nvCxnSpPr>
          <p:cNvPr id="15" name="Straight Arrow Connector 14"/>
          <p:cNvCxnSpPr/>
          <p:nvPr/>
        </p:nvCxnSpPr>
        <p:spPr>
          <a:xfrm rot="5400000">
            <a:off x="2946400" y="5562600"/>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4571999" y="5562600"/>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3556000" y="5562600"/>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41600" y="5984558"/>
            <a:ext cx="609600" cy="461665"/>
          </a:xfrm>
          <a:prstGeom prst="rect">
            <a:avLst/>
          </a:prstGeom>
          <a:noFill/>
        </p:spPr>
        <p:txBody>
          <a:bodyPr wrap="square" rtlCol="0">
            <a:spAutoFit/>
          </a:bodyPr>
          <a:lstStyle/>
          <a:p>
            <a:r>
              <a:rPr lang="en-US" sz="2400" dirty="0"/>
              <a:t>  4</a:t>
            </a:r>
          </a:p>
        </p:txBody>
      </p:sp>
      <p:sp>
        <p:nvSpPr>
          <p:cNvPr id="23" name="TextBox 22"/>
          <p:cNvSpPr txBox="1"/>
          <p:nvPr/>
        </p:nvSpPr>
        <p:spPr>
          <a:xfrm>
            <a:off x="3759200" y="5984558"/>
            <a:ext cx="609600" cy="461665"/>
          </a:xfrm>
          <a:prstGeom prst="rect">
            <a:avLst/>
          </a:prstGeom>
          <a:noFill/>
        </p:spPr>
        <p:txBody>
          <a:bodyPr wrap="square" rtlCol="0">
            <a:spAutoFit/>
          </a:bodyPr>
          <a:lstStyle/>
          <a:p>
            <a:r>
              <a:rPr lang="en-US" sz="2400" dirty="0"/>
              <a:t>  5</a:t>
            </a:r>
          </a:p>
        </p:txBody>
      </p:sp>
      <p:sp>
        <p:nvSpPr>
          <p:cNvPr id="24" name="TextBox 23"/>
          <p:cNvSpPr txBox="1"/>
          <p:nvPr/>
        </p:nvSpPr>
        <p:spPr>
          <a:xfrm>
            <a:off x="4267200" y="5984558"/>
            <a:ext cx="609600" cy="461665"/>
          </a:xfrm>
          <a:prstGeom prst="rect">
            <a:avLst/>
          </a:prstGeom>
          <a:noFill/>
        </p:spPr>
        <p:txBody>
          <a:bodyPr wrap="square" rtlCol="0">
            <a:spAutoFit/>
          </a:bodyPr>
          <a:lstStyle/>
          <a:p>
            <a:r>
              <a:rPr lang="en-US" sz="2400" dirty="0"/>
              <a:t>  6</a:t>
            </a:r>
          </a:p>
        </p:txBody>
      </p:sp>
      <p:cxnSp>
        <p:nvCxnSpPr>
          <p:cNvPr id="25" name="Straight Arrow Connector 24"/>
          <p:cNvCxnSpPr/>
          <p:nvPr/>
        </p:nvCxnSpPr>
        <p:spPr>
          <a:xfrm rot="16200000" flipH="1">
            <a:off x="5080000" y="5562600"/>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84800" y="5984558"/>
            <a:ext cx="609600" cy="461665"/>
          </a:xfrm>
          <a:prstGeom prst="rect">
            <a:avLst/>
          </a:prstGeom>
          <a:noFill/>
        </p:spPr>
        <p:txBody>
          <a:bodyPr wrap="square" rtlCol="0">
            <a:spAutoFit/>
          </a:bodyPr>
          <a:lstStyle/>
          <a:p>
            <a:r>
              <a:rPr lang="en-US" sz="2400" dirty="0"/>
              <a:t> 7</a:t>
            </a:r>
          </a:p>
        </p:txBody>
      </p:sp>
      <p:sp>
        <p:nvSpPr>
          <p:cNvPr id="28" name="Rectangle 27"/>
          <p:cNvSpPr/>
          <p:nvPr/>
        </p:nvSpPr>
        <p:spPr>
          <a:xfrm>
            <a:off x="5384800" y="40386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Root</a:t>
            </a:r>
            <a:endParaRPr lang="en-US" sz="2400" b="1" dirty="0"/>
          </a:p>
        </p:txBody>
      </p:sp>
      <p:cxnSp>
        <p:nvCxnSpPr>
          <p:cNvPr id="32" name="Straight Arrow Connector 31"/>
          <p:cNvCxnSpPr>
            <a:stCxn id="28" idx="1"/>
          </p:cNvCxnSpPr>
          <p:nvPr/>
        </p:nvCxnSpPr>
        <p:spPr>
          <a:xfrm rot="10800000">
            <a:off x="4572000" y="42418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320800" y="4953000"/>
            <a:ext cx="1219200" cy="71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Left</a:t>
            </a:r>
          </a:p>
          <a:p>
            <a:pPr algn="ctr"/>
            <a:r>
              <a:rPr lang="en-US" sz="2400" b="1" dirty="0">
                <a:solidFill>
                  <a:schemeClr val="tx1"/>
                </a:solidFill>
              </a:rPr>
              <a:t>Child</a:t>
            </a:r>
            <a:endParaRPr lang="en-US" sz="2400" b="1" dirty="0"/>
          </a:p>
        </p:txBody>
      </p:sp>
      <p:cxnSp>
        <p:nvCxnSpPr>
          <p:cNvPr id="34" name="Straight Arrow Connector 33"/>
          <p:cNvCxnSpPr/>
          <p:nvPr/>
        </p:nvCxnSpPr>
        <p:spPr>
          <a:xfrm>
            <a:off x="2540000" y="52578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197600" y="4953000"/>
            <a:ext cx="1219200" cy="71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Right</a:t>
            </a:r>
          </a:p>
          <a:p>
            <a:pPr algn="ctr"/>
            <a:r>
              <a:rPr lang="en-US" sz="2400" b="1" dirty="0">
                <a:solidFill>
                  <a:schemeClr val="tx1"/>
                </a:solidFill>
              </a:rPr>
              <a:t>Child</a:t>
            </a:r>
            <a:endParaRPr lang="en-US" sz="2400" b="1" dirty="0"/>
          </a:p>
        </p:txBody>
      </p:sp>
      <p:cxnSp>
        <p:nvCxnSpPr>
          <p:cNvPr id="37" name="Straight Arrow Connector 36"/>
          <p:cNvCxnSpPr/>
          <p:nvPr/>
        </p:nvCxnSpPr>
        <p:spPr>
          <a:xfrm rot="10800000">
            <a:off x="5384800" y="5357282"/>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112001" y="6070600"/>
            <a:ext cx="2031999"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Leaf nodes</a:t>
            </a:r>
            <a:endParaRPr lang="en-US" sz="2400" b="1" dirty="0"/>
          </a:p>
        </p:txBody>
      </p:sp>
      <p:cxnSp>
        <p:nvCxnSpPr>
          <p:cNvPr id="39" name="Straight Arrow Connector 38"/>
          <p:cNvCxnSpPr>
            <a:stCxn id="38" idx="1"/>
          </p:cNvCxnSpPr>
          <p:nvPr/>
        </p:nvCxnSpPr>
        <p:spPr>
          <a:xfrm rot="10800000">
            <a:off x="6299206" y="6273800"/>
            <a:ext cx="812796"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04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1000"/>
                                        <p:tgtEl>
                                          <p:spTgt spid="3">
                                            <p:txEl>
                                              <p:pRg st="4" end="4"/>
                                            </p:txEl>
                                          </p:spTgt>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1000"/>
                                        <p:tgtEl>
                                          <p:spTgt spid="11"/>
                                        </p:tgtEl>
                                      </p:cBhvr>
                                    </p:animEffect>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1000"/>
                                        <p:tgtEl>
                                          <p:spTgt spid="5"/>
                                        </p:tgtEl>
                                      </p:cBhvr>
                                    </p:animEffect>
                                  </p:childTnLst>
                                </p:cTn>
                              </p:par>
                              <p:par>
                                <p:cTn id="35" presetID="22" presetClass="entr" presetSubtype="1"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1000"/>
                                        <p:tgtEl>
                                          <p:spTgt spid="7"/>
                                        </p:tgtEl>
                                      </p:cBhvr>
                                    </p:animEffect>
                                  </p:childTnLst>
                                </p:cTn>
                              </p:par>
                            </p:childTnLst>
                          </p:cTn>
                        </p:par>
                        <p:par>
                          <p:cTn id="38" fill="hold">
                            <p:stCondLst>
                              <p:cond delay="3000"/>
                            </p:stCondLst>
                            <p:childTnLst>
                              <p:par>
                                <p:cTn id="39" presetID="3" presetClass="entr" presetSubtype="1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1000"/>
                                        <p:tgtEl>
                                          <p:spTgt spid="13"/>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linds(horizontal)">
                                      <p:cBhvr>
                                        <p:cTn id="44" dur="1000"/>
                                        <p:tgtEl>
                                          <p:spTgt spid="14"/>
                                        </p:tgtEl>
                                      </p:cBhvr>
                                    </p:animEffect>
                                  </p:childTnLst>
                                </p:cTn>
                              </p:par>
                            </p:childTnLst>
                          </p:cTn>
                        </p:par>
                        <p:par>
                          <p:cTn id="45" fill="hold">
                            <p:stCondLst>
                              <p:cond delay="4000"/>
                            </p:stCondLst>
                            <p:childTnLst>
                              <p:par>
                                <p:cTn id="46" presetID="22" presetClass="entr" presetSubtype="1"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1000"/>
                                        <p:tgtEl>
                                          <p:spTgt spid="15"/>
                                        </p:tgtEl>
                                      </p:cBhvr>
                                    </p:animEffect>
                                  </p:childTnLst>
                                </p:cTn>
                              </p:par>
                              <p:par>
                                <p:cTn id="49" presetID="22" presetClass="entr" presetSubtype="1"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up)">
                                      <p:cBhvr>
                                        <p:cTn id="51" dur="1000"/>
                                        <p:tgtEl>
                                          <p:spTgt spid="17"/>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1000"/>
                                        <p:tgtEl>
                                          <p:spTgt spid="22"/>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1000"/>
                                        <p:tgtEl>
                                          <p:spTgt spid="23"/>
                                        </p:tgtEl>
                                      </p:cBhvr>
                                    </p:animEffect>
                                  </p:childTnLst>
                                </p:cTn>
                              </p:par>
                            </p:childTnLst>
                          </p:cTn>
                        </p:par>
                        <p:par>
                          <p:cTn id="58" fill="hold">
                            <p:stCondLst>
                              <p:cond delay="5000"/>
                            </p:stCondLst>
                            <p:childTnLst>
                              <p:par>
                                <p:cTn id="59" presetID="22" presetClass="entr" presetSubtype="1"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up)">
                                      <p:cBhvr>
                                        <p:cTn id="61" dur="1000"/>
                                        <p:tgtEl>
                                          <p:spTgt spid="16"/>
                                        </p:tgtEl>
                                      </p:cBhvr>
                                    </p:animEffect>
                                  </p:childTnLst>
                                </p:cTn>
                              </p:par>
                              <p:par>
                                <p:cTn id="62" presetID="22" presetClass="entr" presetSubtype="1"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up)">
                                      <p:cBhvr>
                                        <p:cTn id="64" dur="1000"/>
                                        <p:tgtEl>
                                          <p:spTgt spid="25"/>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up)">
                                      <p:cBhvr>
                                        <p:cTn id="67" dur="1000"/>
                                        <p:tgtEl>
                                          <p:spTgt spid="24"/>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up)">
                                      <p:cBhvr>
                                        <p:cTn id="70" dur="1000"/>
                                        <p:tgtEl>
                                          <p:spTgt spid="26"/>
                                        </p:tgtEl>
                                      </p:cBhvr>
                                    </p:animEffect>
                                  </p:childTnLst>
                                </p:cTn>
                              </p:par>
                            </p:childTnLst>
                          </p:cTn>
                        </p:par>
                        <p:par>
                          <p:cTn id="71" fill="hold">
                            <p:stCondLst>
                              <p:cond delay="6000"/>
                            </p:stCondLst>
                            <p:childTnLst>
                              <p:par>
                                <p:cTn id="72" presetID="22" presetClass="entr" presetSubtype="2"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right)">
                                      <p:cBhvr>
                                        <p:cTn id="74" dur="1000"/>
                                        <p:tgtEl>
                                          <p:spTgt spid="28"/>
                                        </p:tgtEl>
                                      </p:cBhvr>
                                    </p:animEffect>
                                  </p:childTnLst>
                                </p:cTn>
                              </p:par>
                            </p:childTnLst>
                          </p:cTn>
                        </p:par>
                        <p:par>
                          <p:cTn id="75" fill="hold">
                            <p:stCondLst>
                              <p:cond delay="7000"/>
                            </p:stCondLst>
                            <p:childTnLst>
                              <p:par>
                                <p:cTn id="76" presetID="22" presetClass="entr" presetSubtype="2" fill="hold"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right)">
                                      <p:cBhvr>
                                        <p:cTn id="78" dur="1000"/>
                                        <p:tgtEl>
                                          <p:spTgt spid="32"/>
                                        </p:tgtEl>
                                      </p:cBhvr>
                                    </p:animEffect>
                                  </p:childTnLst>
                                </p:cTn>
                              </p:par>
                            </p:childTnLst>
                          </p:cTn>
                        </p:par>
                        <p:par>
                          <p:cTn id="79" fill="hold">
                            <p:stCondLst>
                              <p:cond delay="8000"/>
                            </p:stCondLst>
                            <p:childTnLst>
                              <p:par>
                                <p:cTn id="80" presetID="22" presetClass="entr" presetSubtype="8" fill="hold" grpId="0" nodeType="after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left)">
                                      <p:cBhvr>
                                        <p:cTn id="82" dur="500"/>
                                        <p:tgtEl>
                                          <p:spTgt spid="33"/>
                                        </p:tgtEl>
                                      </p:cBhvr>
                                    </p:animEffect>
                                  </p:childTnLst>
                                </p:cTn>
                              </p:par>
                            </p:childTnLst>
                          </p:cTn>
                        </p:par>
                        <p:par>
                          <p:cTn id="83" fill="hold">
                            <p:stCondLst>
                              <p:cond delay="8500"/>
                            </p:stCondLst>
                            <p:childTnLst>
                              <p:par>
                                <p:cTn id="84" presetID="22" presetClass="entr" presetSubtype="8" fill="hold"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left)">
                                      <p:cBhvr>
                                        <p:cTn id="86" dur="500"/>
                                        <p:tgtEl>
                                          <p:spTgt spid="34"/>
                                        </p:tgtEl>
                                      </p:cBhvr>
                                    </p:animEffect>
                                  </p:childTnLst>
                                </p:cTn>
                              </p:par>
                            </p:childTnLst>
                          </p:cTn>
                        </p:par>
                        <p:par>
                          <p:cTn id="87" fill="hold">
                            <p:stCondLst>
                              <p:cond delay="9000"/>
                            </p:stCondLst>
                            <p:childTnLst>
                              <p:par>
                                <p:cTn id="88" presetID="22" presetClass="entr" presetSubtype="2" fill="hold" grpId="0" nodeType="after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right)">
                                      <p:cBhvr>
                                        <p:cTn id="90" dur="1000"/>
                                        <p:tgtEl>
                                          <p:spTgt spid="36"/>
                                        </p:tgtEl>
                                      </p:cBhvr>
                                    </p:animEffect>
                                  </p:childTnLst>
                                </p:cTn>
                              </p:par>
                            </p:childTnLst>
                          </p:cTn>
                        </p:par>
                        <p:par>
                          <p:cTn id="91" fill="hold">
                            <p:stCondLst>
                              <p:cond delay="10000"/>
                            </p:stCondLst>
                            <p:childTnLst>
                              <p:par>
                                <p:cTn id="92" presetID="22" presetClass="entr" presetSubtype="2" fill="hold" nodeType="after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right)">
                                      <p:cBhvr>
                                        <p:cTn id="94" dur="1000"/>
                                        <p:tgtEl>
                                          <p:spTgt spid="37"/>
                                        </p:tgtEl>
                                      </p:cBhvr>
                                    </p:animEffect>
                                  </p:childTnLst>
                                </p:cTn>
                              </p:par>
                            </p:childTnLst>
                          </p:cTn>
                        </p:par>
                        <p:par>
                          <p:cTn id="95" fill="hold">
                            <p:stCondLst>
                              <p:cond delay="11000"/>
                            </p:stCondLst>
                            <p:childTnLst>
                              <p:par>
                                <p:cTn id="96" presetID="22" presetClass="entr" presetSubtype="2" fill="hold" grpId="0" nodeType="after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right)">
                                      <p:cBhvr>
                                        <p:cTn id="98" dur="1000"/>
                                        <p:tgtEl>
                                          <p:spTgt spid="38"/>
                                        </p:tgtEl>
                                      </p:cBhvr>
                                    </p:animEffect>
                                  </p:childTnLst>
                                </p:cTn>
                              </p:par>
                            </p:childTnLst>
                          </p:cTn>
                        </p:par>
                        <p:par>
                          <p:cTn id="99" fill="hold">
                            <p:stCondLst>
                              <p:cond delay="12000"/>
                            </p:stCondLst>
                            <p:childTnLst>
                              <p:par>
                                <p:cTn id="100" presetID="22" presetClass="entr" presetSubtype="2" fill="hold" nodeType="after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wipe(right)">
                                      <p:cBhvr>
                                        <p:cTn id="102"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22" grpId="0"/>
      <p:bldP spid="23" grpId="0"/>
      <p:bldP spid="24" grpId="0"/>
      <p:bldP spid="26" grpId="0"/>
      <p:bldP spid="28" grpId="0" animBg="1"/>
      <p:bldP spid="33" grpId="0" animBg="1"/>
      <p:bldP spid="36" grpId="0" animBg="1"/>
      <p:bldP spid="3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solidFill>
                  <a:prstClr val="black"/>
                </a:solidFill>
                <a:latin typeface="Nunito Sans" panose="020B0604020202020204" charset="0"/>
              </a:rPr>
              <a:t>Binary Tree – </a:t>
            </a:r>
            <a:r>
              <a:rPr lang="en-US" sz="4500" b="1" dirty="0" err="1">
                <a:solidFill>
                  <a:prstClr val="black"/>
                </a:solidFill>
                <a:latin typeface="Nunito Sans" panose="020B0604020202020204" charset="0"/>
              </a:rPr>
              <a:t>Adhoc</a:t>
            </a:r>
            <a:r>
              <a:rPr lang="en-US" sz="4500" b="1" dirty="0">
                <a:solidFill>
                  <a:prstClr val="black"/>
                </a:solidFill>
                <a:latin typeface="Nunito Sans" panose="020B0604020202020204" charset="0"/>
              </a:rPr>
              <a:t> Creation</a:t>
            </a:r>
            <a:endParaRPr lang="en-US" sz="4500" dirty="0">
              <a:latin typeface="Nunito Sans" panose="020B0604020202020204" charset="0"/>
            </a:endParaRPr>
          </a:p>
        </p:txBody>
      </p:sp>
      <p:graphicFrame>
        <p:nvGraphicFramePr>
          <p:cNvPr id="5" name="Table 4"/>
          <p:cNvGraphicFramePr>
            <a:graphicFrameLocks noGrp="1"/>
          </p:cNvGraphicFramePr>
          <p:nvPr/>
        </p:nvGraphicFramePr>
        <p:xfrm>
          <a:off x="4267200" y="1905000"/>
          <a:ext cx="2540001" cy="494453"/>
        </p:xfrm>
        <a:graphic>
          <a:graphicData uri="http://schemas.openxmlformats.org/drawingml/2006/table">
            <a:tbl>
              <a:tblPr firstRow="1" bandRow="1">
                <a:tableStyleId>{5940675A-B579-460E-94D1-54222C63F5DA}</a:tableStyleId>
              </a:tblPr>
              <a:tblGrid>
                <a:gridCol w="879231">
                  <a:extLst>
                    <a:ext uri="{9D8B030D-6E8A-4147-A177-3AD203B41FA5}">
                      <a16:colId xmlns:a16="http://schemas.microsoft.com/office/drawing/2014/main" val="20000"/>
                    </a:ext>
                  </a:extLst>
                </a:gridCol>
                <a:gridCol w="683847">
                  <a:extLst>
                    <a:ext uri="{9D8B030D-6E8A-4147-A177-3AD203B41FA5}">
                      <a16:colId xmlns:a16="http://schemas.microsoft.com/office/drawing/2014/main" val="20001"/>
                    </a:ext>
                  </a:extLst>
                </a:gridCol>
                <a:gridCol w="976923">
                  <a:extLst>
                    <a:ext uri="{9D8B030D-6E8A-4147-A177-3AD203B41FA5}">
                      <a16:colId xmlns:a16="http://schemas.microsoft.com/office/drawing/2014/main" val="20002"/>
                    </a:ext>
                  </a:extLst>
                </a:gridCol>
              </a:tblGrid>
              <a:tr h="494453">
                <a:tc>
                  <a:txBody>
                    <a:bodyPr/>
                    <a:lstStyle/>
                    <a:p>
                      <a:r>
                        <a:rPr lang="en-US" sz="2400" dirty="0"/>
                        <a:t> </a:t>
                      </a:r>
                    </a:p>
                  </a:txBody>
                  <a:tcPr marL="121920" marR="121920" marT="60960" marB="60960"/>
                </a:tc>
                <a:tc>
                  <a:txBody>
                    <a:bodyPr/>
                    <a:lstStyle/>
                    <a:p>
                      <a:r>
                        <a:rPr lang="en-US" sz="2400" dirty="0"/>
                        <a:t>  1</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1422400" y="3645747"/>
          <a:ext cx="2540001" cy="494453"/>
        </p:xfrm>
        <a:graphic>
          <a:graphicData uri="http://schemas.openxmlformats.org/drawingml/2006/table">
            <a:tbl>
              <a:tblPr firstRow="1" bandRow="1">
                <a:tableStyleId>{5940675A-B579-460E-94D1-54222C63F5DA}</a:tableStyleId>
              </a:tblPr>
              <a:tblGrid>
                <a:gridCol w="879231">
                  <a:extLst>
                    <a:ext uri="{9D8B030D-6E8A-4147-A177-3AD203B41FA5}">
                      <a16:colId xmlns:a16="http://schemas.microsoft.com/office/drawing/2014/main" val="20000"/>
                    </a:ext>
                  </a:extLst>
                </a:gridCol>
                <a:gridCol w="683847">
                  <a:extLst>
                    <a:ext uri="{9D8B030D-6E8A-4147-A177-3AD203B41FA5}">
                      <a16:colId xmlns:a16="http://schemas.microsoft.com/office/drawing/2014/main" val="20001"/>
                    </a:ext>
                  </a:extLst>
                </a:gridCol>
                <a:gridCol w="976923">
                  <a:extLst>
                    <a:ext uri="{9D8B030D-6E8A-4147-A177-3AD203B41FA5}">
                      <a16:colId xmlns:a16="http://schemas.microsoft.com/office/drawing/2014/main" val="20002"/>
                    </a:ext>
                  </a:extLst>
                </a:gridCol>
              </a:tblGrid>
              <a:tr h="494453">
                <a:tc>
                  <a:txBody>
                    <a:bodyPr/>
                    <a:lstStyle/>
                    <a:p>
                      <a:r>
                        <a:rPr lang="en-US" sz="2400" dirty="0"/>
                        <a:t> 400</a:t>
                      </a:r>
                    </a:p>
                  </a:txBody>
                  <a:tcPr marL="121920" marR="121920" marT="60960" marB="60960"/>
                </a:tc>
                <a:tc>
                  <a:txBody>
                    <a:bodyPr/>
                    <a:lstStyle/>
                    <a:p>
                      <a:r>
                        <a:rPr lang="en-US" sz="2400" dirty="0"/>
                        <a:t>  2</a:t>
                      </a:r>
                    </a:p>
                  </a:txBody>
                  <a:tcPr marL="121920" marR="121920" marT="60960" marB="60960"/>
                </a:tc>
                <a:tc>
                  <a:txBody>
                    <a:bodyPr/>
                    <a:lstStyle/>
                    <a:p>
                      <a:r>
                        <a:rPr lang="en-US" sz="24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7416800" y="3530600"/>
          <a:ext cx="2540001" cy="494453"/>
        </p:xfrm>
        <a:graphic>
          <a:graphicData uri="http://schemas.openxmlformats.org/drawingml/2006/table">
            <a:tbl>
              <a:tblPr firstRow="1" bandRow="1">
                <a:tableStyleId>{5940675A-B579-460E-94D1-54222C63F5DA}</a:tableStyleId>
              </a:tblPr>
              <a:tblGrid>
                <a:gridCol w="879231">
                  <a:extLst>
                    <a:ext uri="{9D8B030D-6E8A-4147-A177-3AD203B41FA5}">
                      <a16:colId xmlns:a16="http://schemas.microsoft.com/office/drawing/2014/main" val="20000"/>
                    </a:ext>
                  </a:extLst>
                </a:gridCol>
                <a:gridCol w="683847">
                  <a:extLst>
                    <a:ext uri="{9D8B030D-6E8A-4147-A177-3AD203B41FA5}">
                      <a16:colId xmlns:a16="http://schemas.microsoft.com/office/drawing/2014/main" val="20001"/>
                    </a:ext>
                  </a:extLst>
                </a:gridCol>
                <a:gridCol w="976923">
                  <a:extLst>
                    <a:ext uri="{9D8B030D-6E8A-4147-A177-3AD203B41FA5}">
                      <a16:colId xmlns:a16="http://schemas.microsoft.com/office/drawing/2014/main" val="20002"/>
                    </a:ext>
                  </a:extLst>
                </a:gridCol>
              </a:tblGrid>
              <a:tr h="494453">
                <a:tc>
                  <a:txBody>
                    <a:bodyPr/>
                    <a:lstStyle/>
                    <a:p>
                      <a:r>
                        <a:rPr lang="en-US" sz="2400" dirty="0"/>
                        <a:t> 600</a:t>
                      </a:r>
                    </a:p>
                  </a:txBody>
                  <a:tcPr marL="121920" marR="121920" marT="60960" marB="60960"/>
                </a:tc>
                <a:tc>
                  <a:txBody>
                    <a:bodyPr/>
                    <a:lstStyle/>
                    <a:p>
                      <a:r>
                        <a:rPr lang="en-US" sz="2400" dirty="0"/>
                        <a:t>  3</a:t>
                      </a:r>
                    </a:p>
                  </a:txBody>
                  <a:tcPr marL="121920" marR="121920" marT="60960" marB="60960"/>
                </a:tc>
                <a:tc>
                  <a:txBody>
                    <a:bodyPr/>
                    <a:lstStyle/>
                    <a:p>
                      <a:r>
                        <a:rPr lang="en-US" sz="2400" dirty="0"/>
                        <a:t>  700</a:t>
                      </a:r>
                    </a:p>
                  </a:txBody>
                  <a:tcPr marL="121920" marR="121920" marT="60960" marB="60960"/>
                </a:tc>
                <a:extLst>
                  <a:ext uri="{0D108BD9-81ED-4DB2-BD59-A6C34878D82A}">
                    <a16:rowId xmlns:a16="http://schemas.microsoft.com/office/drawing/2014/main" val="10000"/>
                  </a:ext>
                </a:extLst>
              </a:tr>
            </a:tbl>
          </a:graphicData>
        </a:graphic>
      </p:graphicFrame>
      <p:cxnSp>
        <p:nvCxnSpPr>
          <p:cNvPr id="8" name="Straight Arrow Connector 7"/>
          <p:cNvCxnSpPr>
            <a:cxnSpLocks/>
          </p:cNvCxnSpPr>
          <p:nvPr/>
        </p:nvCxnSpPr>
        <p:spPr>
          <a:xfrm flipH="1">
            <a:off x="3200400" y="2413000"/>
            <a:ext cx="1168400" cy="1131146"/>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705600" y="2413000"/>
            <a:ext cx="1117602" cy="11176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nvGraphicFramePr>
        <p:xfrm>
          <a:off x="203200" y="5257800"/>
          <a:ext cx="2540001" cy="494453"/>
        </p:xfrm>
        <a:graphic>
          <a:graphicData uri="http://schemas.openxmlformats.org/drawingml/2006/table">
            <a:tbl>
              <a:tblPr firstRow="1" bandRow="1">
                <a:tableStyleId>{5940675A-B579-460E-94D1-54222C63F5DA}</a:tableStyleId>
              </a:tblPr>
              <a:tblGrid>
                <a:gridCol w="879231">
                  <a:extLst>
                    <a:ext uri="{9D8B030D-6E8A-4147-A177-3AD203B41FA5}">
                      <a16:colId xmlns:a16="http://schemas.microsoft.com/office/drawing/2014/main" val="20000"/>
                    </a:ext>
                  </a:extLst>
                </a:gridCol>
                <a:gridCol w="683847">
                  <a:extLst>
                    <a:ext uri="{9D8B030D-6E8A-4147-A177-3AD203B41FA5}">
                      <a16:colId xmlns:a16="http://schemas.microsoft.com/office/drawing/2014/main" val="20001"/>
                    </a:ext>
                  </a:extLst>
                </a:gridCol>
                <a:gridCol w="976923">
                  <a:extLst>
                    <a:ext uri="{9D8B030D-6E8A-4147-A177-3AD203B41FA5}">
                      <a16:colId xmlns:a16="http://schemas.microsoft.com/office/drawing/2014/main" val="20002"/>
                    </a:ext>
                  </a:extLst>
                </a:gridCol>
              </a:tblGrid>
              <a:tr h="494453">
                <a:tc>
                  <a:txBody>
                    <a:bodyPr/>
                    <a:lstStyle/>
                    <a:p>
                      <a:r>
                        <a:rPr lang="en-US" sz="2400" dirty="0"/>
                        <a:t> </a:t>
                      </a:r>
                      <a:r>
                        <a:rPr lang="en-US" sz="2400" baseline="0" dirty="0"/>
                        <a:t> 0</a:t>
                      </a:r>
                      <a:endParaRPr lang="en-US" sz="2400" dirty="0"/>
                    </a:p>
                  </a:txBody>
                  <a:tcPr marL="121920" marR="121920" marT="60960" marB="60960"/>
                </a:tc>
                <a:tc>
                  <a:txBody>
                    <a:bodyPr/>
                    <a:lstStyle/>
                    <a:p>
                      <a:r>
                        <a:rPr lang="en-US" sz="2400" dirty="0"/>
                        <a:t>  4</a:t>
                      </a:r>
                    </a:p>
                  </a:txBody>
                  <a:tcPr marL="121920" marR="121920" marT="60960" marB="60960"/>
                </a:tc>
                <a:tc>
                  <a:txBody>
                    <a:bodyPr/>
                    <a:lstStyle/>
                    <a:p>
                      <a:r>
                        <a:rPr lang="en-US" sz="2400" dirty="0"/>
                        <a:t>  </a:t>
                      </a:r>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nvGraphicFramePr>
        <p:xfrm>
          <a:off x="3352800" y="5257800"/>
          <a:ext cx="2540001" cy="494453"/>
        </p:xfrm>
        <a:graphic>
          <a:graphicData uri="http://schemas.openxmlformats.org/drawingml/2006/table">
            <a:tbl>
              <a:tblPr firstRow="1" bandRow="1">
                <a:tableStyleId>{5940675A-B579-460E-94D1-54222C63F5DA}</a:tableStyleId>
              </a:tblPr>
              <a:tblGrid>
                <a:gridCol w="879231">
                  <a:extLst>
                    <a:ext uri="{9D8B030D-6E8A-4147-A177-3AD203B41FA5}">
                      <a16:colId xmlns:a16="http://schemas.microsoft.com/office/drawing/2014/main" val="20000"/>
                    </a:ext>
                  </a:extLst>
                </a:gridCol>
                <a:gridCol w="683847">
                  <a:extLst>
                    <a:ext uri="{9D8B030D-6E8A-4147-A177-3AD203B41FA5}">
                      <a16:colId xmlns:a16="http://schemas.microsoft.com/office/drawing/2014/main" val="20001"/>
                    </a:ext>
                  </a:extLst>
                </a:gridCol>
                <a:gridCol w="976923">
                  <a:extLst>
                    <a:ext uri="{9D8B030D-6E8A-4147-A177-3AD203B41FA5}">
                      <a16:colId xmlns:a16="http://schemas.microsoft.com/office/drawing/2014/main" val="20002"/>
                    </a:ext>
                  </a:extLst>
                </a:gridCol>
              </a:tblGrid>
              <a:tr h="494453">
                <a:tc>
                  <a:txBody>
                    <a:bodyPr/>
                    <a:lstStyle/>
                    <a:p>
                      <a:r>
                        <a:rPr lang="en-US" sz="2400" dirty="0"/>
                        <a:t> </a:t>
                      </a:r>
                      <a:r>
                        <a:rPr lang="en-US" sz="2400" baseline="0" dirty="0"/>
                        <a:t>  0</a:t>
                      </a:r>
                      <a:endParaRPr lang="en-US" sz="2400" dirty="0"/>
                    </a:p>
                  </a:txBody>
                  <a:tcPr marL="121920" marR="121920" marT="60960" marB="60960"/>
                </a:tc>
                <a:tc>
                  <a:txBody>
                    <a:bodyPr/>
                    <a:lstStyle/>
                    <a:p>
                      <a:r>
                        <a:rPr lang="en-US" sz="2400" dirty="0"/>
                        <a:t>  5</a:t>
                      </a:r>
                    </a:p>
                  </a:txBody>
                  <a:tcPr marL="121920" marR="121920" marT="60960" marB="60960"/>
                </a:tc>
                <a:tc>
                  <a:txBody>
                    <a:bodyPr/>
                    <a:lstStyle/>
                    <a:p>
                      <a:r>
                        <a:rPr lang="en-US" sz="2400" dirty="0"/>
                        <a:t>  </a:t>
                      </a:r>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cxnSp>
        <p:nvCxnSpPr>
          <p:cNvPr id="19" name="Straight Arrow Connector 18"/>
          <p:cNvCxnSpPr>
            <a:cxnSpLocks/>
          </p:cNvCxnSpPr>
          <p:nvPr/>
        </p:nvCxnSpPr>
        <p:spPr>
          <a:xfrm flipH="1">
            <a:off x="1219200" y="4241800"/>
            <a:ext cx="609600" cy="10160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a:off x="3454400" y="4241801"/>
            <a:ext cx="711200" cy="1015999"/>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nvGraphicFramePr>
        <p:xfrm>
          <a:off x="6400800" y="5257800"/>
          <a:ext cx="2540001" cy="494453"/>
        </p:xfrm>
        <a:graphic>
          <a:graphicData uri="http://schemas.openxmlformats.org/drawingml/2006/table">
            <a:tbl>
              <a:tblPr firstRow="1" bandRow="1">
                <a:tableStyleId>{5940675A-B579-460E-94D1-54222C63F5DA}</a:tableStyleId>
              </a:tblPr>
              <a:tblGrid>
                <a:gridCol w="879231">
                  <a:extLst>
                    <a:ext uri="{9D8B030D-6E8A-4147-A177-3AD203B41FA5}">
                      <a16:colId xmlns:a16="http://schemas.microsoft.com/office/drawing/2014/main" val="20000"/>
                    </a:ext>
                  </a:extLst>
                </a:gridCol>
                <a:gridCol w="683847">
                  <a:extLst>
                    <a:ext uri="{9D8B030D-6E8A-4147-A177-3AD203B41FA5}">
                      <a16:colId xmlns:a16="http://schemas.microsoft.com/office/drawing/2014/main" val="20001"/>
                    </a:ext>
                  </a:extLst>
                </a:gridCol>
                <a:gridCol w="976923">
                  <a:extLst>
                    <a:ext uri="{9D8B030D-6E8A-4147-A177-3AD203B41FA5}">
                      <a16:colId xmlns:a16="http://schemas.microsoft.com/office/drawing/2014/main" val="20002"/>
                    </a:ext>
                  </a:extLst>
                </a:gridCol>
              </a:tblGrid>
              <a:tr h="494453">
                <a:tc>
                  <a:txBody>
                    <a:bodyPr/>
                    <a:lstStyle/>
                    <a:p>
                      <a:r>
                        <a:rPr lang="en-US" sz="2400" dirty="0"/>
                        <a:t> </a:t>
                      </a:r>
                      <a:r>
                        <a:rPr lang="en-US" sz="2400" baseline="0" dirty="0"/>
                        <a:t>  0</a:t>
                      </a:r>
                      <a:endParaRPr lang="en-US" sz="2400" dirty="0"/>
                    </a:p>
                  </a:txBody>
                  <a:tcPr marL="121920" marR="121920" marT="60960" marB="60960"/>
                </a:tc>
                <a:tc>
                  <a:txBody>
                    <a:bodyPr/>
                    <a:lstStyle/>
                    <a:p>
                      <a:r>
                        <a:rPr lang="en-US" sz="2400" dirty="0"/>
                        <a:t>  6</a:t>
                      </a:r>
                    </a:p>
                  </a:txBody>
                  <a:tcPr marL="121920" marR="121920" marT="60960" marB="60960"/>
                </a:tc>
                <a:tc>
                  <a:txBody>
                    <a:bodyPr/>
                    <a:lstStyle/>
                    <a:p>
                      <a:r>
                        <a:rPr lang="en-US" sz="2400" dirty="0"/>
                        <a:t>  </a:t>
                      </a:r>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22" name="Table 21"/>
          <p:cNvGraphicFramePr>
            <a:graphicFrameLocks noGrp="1"/>
          </p:cNvGraphicFramePr>
          <p:nvPr/>
        </p:nvGraphicFramePr>
        <p:xfrm>
          <a:off x="9550400" y="5257800"/>
          <a:ext cx="2540001" cy="494453"/>
        </p:xfrm>
        <a:graphic>
          <a:graphicData uri="http://schemas.openxmlformats.org/drawingml/2006/table">
            <a:tbl>
              <a:tblPr firstRow="1" bandRow="1">
                <a:tableStyleId>{5940675A-B579-460E-94D1-54222C63F5DA}</a:tableStyleId>
              </a:tblPr>
              <a:tblGrid>
                <a:gridCol w="879231">
                  <a:extLst>
                    <a:ext uri="{9D8B030D-6E8A-4147-A177-3AD203B41FA5}">
                      <a16:colId xmlns:a16="http://schemas.microsoft.com/office/drawing/2014/main" val="20000"/>
                    </a:ext>
                  </a:extLst>
                </a:gridCol>
                <a:gridCol w="683847">
                  <a:extLst>
                    <a:ext uri="{9D8B030D-6E8A-4147-A177-3AD203B41FA5}">
                      <a16:colId xmlns:a16="http://schemas.microsoft.com/office/drawing/2014/main" val="20001"/>
                    </a:ext>
                  </a:extLst>
                </a:gridCol>
                <a:gridCol w="976923">
                  <a:extLst>
                    <a:ext uri="{9D8B030D-6E8A-4147-A177-3AD203B41FA5}">
                      <a16:colId xmlns:a16="http://schemas.microsoft.com/office/drawing/2014/main" val="20002"/>
                    </a:ext>
                  </a:extLst>
                </a:gridCol>
              </a:tblGrid>
              <a:tr h="494453">
                <a:tc>
                  <a:txBody>
                    <a:bodyPr/>
                    <a:lstStyle/>
                    <a:p>
                      <a:r>
                        <a:rPr lang="en-US" sz="2400" dirty="0"/>
                        <a:t> </a:t>
                      </a:r>
                      <a:r>
                        <a:rPr lang="en-US" sz="2400" baseline="0" dirty="0"/>
                        <a:t>  0</a:t>
                      </a:r>
                      <a:endParaRPr lang="en-US" sz="2400" dirty="0"/>
                    </a:p>
                  </a:txBody>
                  <a:tcPr marL="121920" marR="121920" marT="60960" marB="60960"/>
                </a:tc>
                <a:tc>
                  <a:txBody>
                    <a:bodyPr/>
                    <a:lstStyle/>
                    <a:p>
                      <a:r>
                        <a:rPr lang="en-US" sz="2400" dirty="0"/>
                        <a:t>  7</a:t>
                      </a:r>
                    </a:p>
                  </a:txBody>
                  <a:tcPr marL="121920" marR="121920" marT="60960" marB="60960"/>
                </a:tc>
                <a:tc>
                  <a:txBody>
                    <a:bodyPr/>
                    <a:lstStyle/>
                    <a:p>
                      <a:r>
                        <a:rPr lang="en-US" sz="2400" dirty="0"/>
                        <a:t>  0</a:t>
                      </a:r>
                    </a:p>
                  </a:txBody>
                  <a:tcPr marL="121920" marR="121920" marT="60960" marB="60960"/>
                </a:tc>
                <a:extLst>
                  <a:ext uri="{0D108BD9-81ED-4DB2-BD59-A6C34878D82A}">
                    <a16:rowId xmlns:a16="http://schemas.microsoft.com/office/drawing/2014/main" val="10000"/>
                  </a:ext>
                </a:extLst>
              </a:tr>
            </a:tbl>
          </a:graphicData>
        </a:graphic>
      </p:graphicFrame>
      <p:cxnSp>
        <p:nvCxnSpPr>
          <p:cNvPr id="23" name="Straight Arrow Connector 22"/>
          <p:cNvCxnSpPr>
            <a:cxnSpLocks/>
          </p:cNvCxnSpPr>
          <p:nvPr/>
        </p:nvCxnSpPr>
        <p:spPr>
          <a:xfrm flipH="1">
            <a:off x="7518400" y="4088296"/>
            <a:ext cx="558800" cy="1117599"/>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9753600" y="4140200"/>
            <a:ext cx="711200" cy="10160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080000" y="2311401"/>
            <a:ext cx="812800" cy="461665"/>
          </a:xfrm>
          <a:prstGeom prst="rect">
            <a:avLst/>
          </a:prstGeom>
          <a:noFill/>
        </p:spPr>
        <p:txBody>
          <a:bodyPr wrap="square" rtlCol="0">
            <a:spAutoFit/>
          </a:bodyPr>
          <a:lstStyle/>
          <a:p>
            <a:r>
              <a:rPr lang="en-US" sz="2400" dirty="0"/>
              <a:t>100</a:t>
            </a:r>
          </a:p>
        </p:txBody>
      </p:sp>
      <p:sp>
        <p:nvSpPr>
          <p:cNvPr id="26" name="TextBox 25"/>
          <p:cNvSpPr txBox="1"/>
          <p:nvPr/>
        </p:nvSpPr>
        <p:spPr>
          <a:xfrm>
            <a:off x="7213600" y="5664201"/>
            <a:ext cx="812800" cy="461665"/>
          </a:xfrm>
          <a:prstGeom prst="rect">
            <a:avLst/>
          </a:prstGeom>
          <a:noFill/>
        </p:spPr>
        <p:txBody>
          <a:bodyPr wrap="square" rtlCol="0">
            <a:spAutoFit/>
          </a:bodyPr>
          <a:lstStyle/>
          <a:p>
            <a:r>
              <a:rPr lang="en-US" sz="2400" dirty="0"/>
              <a:t>600</a:t>
            </a:r>
          </a:p>
        </p:txBody>
      </p:sp>
      <p:sp>
        <p:nvSpPr>
          <p:cNvPr id="27" name="TextBox 26"/>
          <p:cNvSpPr txBox="1"/>
          <p:nvPr/>
        </p:nvSpPr>
        <p:spPr>
          <a:xfrm>
            <a:off x="10363200" y="5664201"/>
            <a:ext cx="812800" cy="461665"/>
          </a:xfrm>
          <a:prstGeom prst="rect">
            <a:avLst/>
          </a:prstGeom>
          <a:noFill/>
        </p:spPr>
        <p:txBody>
          <a:bodyPr wrap="square" rtlCol="0">
            <a:spAutoFit/>
          </a:bodyPr>
          <a:lstStyle/>
          <a:p>
            <a:r>
              <a:rPr lang="en-US" sz="2400" dirty="0"/>
              <a:t>700</a:t>
            </a:r>
          </a:p>
        </p:txBody>
      </p:sp>
      <p:sp>
        <p:nvSpPr>
          <p:cNvPr id="28" name="TextBox 27"/>
          <p:cNvSpPr txBox="1"/>
          <p:nvPr/>
        </p:nvSpPr>
        <p:spPr>
          <a:xfrm>
            <a:off x="8534400" y="3937001"/>
            <a:ext cx="812800" cy="461665"/>
          </a:xfrm>
          <a:prstGeom prst="rect">
            <a:avLst/>
          </a:prstGeom>
          <a:noFill/>
        </p:spPr>
        <p:txBody>
          <a:bodyPr wrap="square" rtlCol="0">
            <a:spAutoFit/>
          </a:bodyPr>
          <a:lstStyle/>
          <a:p>
            <a:r>
              <a:rPr lang="en-US" sz="2400" dirty="0"/>
              <a:t>300</a:t>
            </a:r>
          </a:p>
        </p:txBody>
      </p:sp>
      <p:sp>
        <p:nvSpPr>
          <p:cNvPr id="29" name="TextBox 28"/>
          <p:cNvSpPr txBox="1"/>
          <p:nvPr/>
        </p:nvSpPr>
        <p:spPr>
          <a:xfrm>
            <a:off x="2235200" y="4038601"/>
            <a:ext cx="812800" cy="461665"/>
          </a:xfrm>
          <a:prstGeom prst="rect">
            <a:avLst/>
          </a:prstGeom>
          <a:noFill/>
        </p:spPr>
        <p:txBody>
          <a:bodyPr wrap="square" rtlCol="0">
            <a:spAutoFit/>
          </a:bodyPr>
          <a:lstStyle/>
          <a:p>
            <a:r>
              <a:rPr lang="en-US" sz="2400" dirty="0"/>
              <a:t>200</a:t>
            </a:r>
          </a:p>
        </p:txBody>
      </p:sp>
      <p:sp>
        <p:nvSpPr>
          <p:cNvPr id="30" name="TextBox 29"/>
          <p:cNvSpPr txBox="1"/>
          <p:nvPr/>
        </p:nvSpPr>
        <p:spPr>
          <a:xfrm>
            <a:off x="4165600" y="5664201"/>
            <a:ext cx="812800" cy="461665"/>
          </a:xfrm>
          <a:prstGeom prst="rect">
            <a:avLst/>
          </a:prstGeom>
          <a:noFill/>
        </p:spPr>
        <p:txBody>
          <a:bodyPr wrap="square" rtlCol="0">
            <a:spAutoFit/>
          </a:bodyPr>
          <a:lstStyle/>
          <a:p>
            <a:r>
              <a:rPr lang="en-US" sz="2400" dirty="0"/>
              <a:t>500</a:t>
            </a:r>
          </a:p>
        </p:txBody>
      </p:sp>
      <p:sp>
        <p:nvSpPr>
          <p:cNvPr id="31" name="TextBox 30"/>
          <p:cNvSpPr txBox="1"/>
          <p:nvPr/>
        </p:nvSpPr>
        <p:spPr>
          <a:xfrm>
            <a:off x="1016000" y="5664201"/>
            <a:ext cx="812800" cy="461665"/>
          </a:xfrm>
          <a:prstGeom prst="rect">
            <a:avLst/>
          </a:prstGeom>
          <a:noFill/>
        </p:spPr>
        <p:txBody>
          <a:bodyPr wrap="square" rtlCol="0">
            <a:spAutoFit/>
          </a:bodyPr>
          <a:lstStyle/>
          <a:p>
            <a:r>
              <a:rPr lang="en-US" sz="2400" dirty="0"/>
              <a:t>400</a:t>
            </a:r>
          </a:p>
        </p:txBody>
      </p:sp>
      <p:sp>
        <p:nvSpPr>
          <p:cNvPr id="32" name="TextBox 31"/>
          <p:cNvSpPr txBox="1"/>
          <p:nvPr/>
        </p:nvSpPr>
        <p:spPr>
          <a:xfrm>
            <a:off x="609600" y="1275546"/>
            <a:ext cx="1930400" cy="477054"/>
          </a:xfrm>
          <a:prstGeom prst="rect">
            <a:avLst/>
          </a:prstGeom>
          <a:noFill/>
        </p:spPr>
        <p:txBody>
          <a:bodyPr wrap="square" rtlCol="0">
            <a:spAutoFit/>
          </a:bodyPr>
          <a:lstStyle/>
          <a:p>
            <a:r>
              <a:rPr lang="en-US" sz="2500" b="1" dirty="0">
                <a:latin typeface="Nunito Sans" panose="020B0604020202020204" charset="0"/>
              </a:rPr>
              <a:t>Output : </a:t>
            </a:r>
          </a:p>
        </p:txBody>
      </p:sp>
      <p:sp>
        <p:nvSpPr>
          <p:cNvPr id="33" name="TextBox 32"/>
          <p:cNvSpPr txBox="1"/>
          <p:nvPr/>
        </p:nvSpPr>
        <p:spPr>
          <a:xfrm>
            <a:off x="4267200" y="1905001"/>
            <a:ext cx="2540000" cy="461665"/>
          </a:xfrm>
          <a:prstGeom prst="rect">
            <a:avLst/>
          </a:prstGeom>
          <a:noFill/>
        </p:spPr>
        <p:txBody>
          <a:bodyPr wrap="square" rtlCol="0">
            <a:spAutoFit/>
          </a:bodyPr>
          <a:lstStyle/>
          <a:p>
            <a:r>
              <a:rPr lang="en-US" sz="2400" dirty="0"/>
              <a:t> 200                 300</a:t>
            </a:r>
          </a:p>
        </p:txBody>
      </p:sp>
    </p:spTree>
    <p:extLst>
      <p:ext uri="{BB962C8B-B14F-4D97-AF65-F5344CB8AC3E}">
        <p14:creationId xmlns:p14="http://schemas.microsoft.com/office/powerpoint/2010/main" val="117929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par>
                                <p:cTn id="13" presetID="2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000"/>
                                        <p:tgtEl>
                                          <p:spTgt spid="6"/>
                                        </p:tgtEl>
                                      </p:cBhvr>
                                    </p:animEffect>
                                  </p:childTnLst>
                                </p:cTn>
                              </p:par>
                              <p:par>
                                <p:cTn id="16" presetID="22"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1000"/>
                                        <p:tgtEl>
                                          <p:spTgt spid="7"/>
                                        </p:tgtEl>
                                      </p:cBhvr>
                                    </p:animEffect>
                                  </p:childTnLst>
                                </p:cTn>
                              </p:par>
                              <p:par>
                                <p:cTn id="19" presetID="22" presetClass="entr" presetSubtype="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1000"/>
                                        <p:tgtEl>
                                          <p:spTgt spid="8"/>
                                        </p:tgtEl>
                                      </p:cBhvr>
                                    </p:animEffect>
                                  </p:childTnLst>
                                </p:cTn>
                              </p:par>
                              <p:par>
                                <p:cTn id="22" presetID="22" presetClass="entr" presetSubtype="1"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1000"/>
                                        <p:tgtEl>
                                          <p:spTgt spid="11"/>
                                        </p:tgtEl>
                                      </p:cBhvr>
                                    </p:animEffect>
                                  </p:childTnLst>
                                </p:cTn>
                              </p:par>
                              <p:par>
                                <p:cTn id="25" presetID="22" presetClass="entr" presetSubtype="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1000"/>
                                        <p:tgtEl>
                                          <p:spTgt spid="17"/>
                                        </p:tgtEl>
                                      </p:cBhvr>
                                    </p:animEffect>
                                  </p:childTnLst>
                                </p:cTn>
                              </p:par>
                              <p:par>
                                <p:cTn id="28" presetID="22" presetClass="entr" presetSubtype="1"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1000"/>
                                        <p:tgtEl>
                                          <p:spTgt spid="18"/>
                                        </p:tgtEl>
                                      </p:cBhvr>
                                    </p:animEffect>
                                  </p:childTnLst>
                                </p:cTn>
                              </p:par>
                              <p:par>
                                <p:cTn id="31" presetID="22" presetClass="entr" presetSubtype="1"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1000"/>
                                        <p:tgtEl>
                                          <p:spTgt spid="19"/>
                                        </p:tgtEl>
                                      </p:cBhvr>
                                    </p:animEffect>
                                  </p:childTnLst>
                                </p:cTn>
                              </p:par>
                              <p:par>
                                <p:cTn id="34" presetID="22" presetClass="entr" presetSubtype="1"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1000"/>
                                        <p:tgtEl>
                                          <p:spTgt spid="20"/>
                                        </p:tgtEl>
                                      </p:cBhvr>
                                    </p:animEffect>
                                  </p:childTnLst>
                                </p:cTn>
                              </p:par>
                              <p:par>
                                <p:cTn id="37" presetID="22" presetClass="entr" presetSubtype="1"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1000"/>
                                        <p:tgtEl>
                                          <p:spTgt spid="21"/>
                                        </p:tgtEl>
                                      </p:cBhvr>
                                    </p:animEffect>
                                  </p:childTnLst>
                                </p:cTn>
                              </p:par>
                              <p:par>
                                <p:cTn id="40" presetID="22" presetClass="entr" presetSubtype="1"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1000"/>
                                        <p:tgtEl>
                                          <p:spTgt spid="22"/>
                                        </p:tgtEl>
                                      </p:cBhvr>
                                    </p:animEffect>
                                  </p:childTnLst>
                                </p:cTn>
                              </p:par>
                              <p:par>
                                <p:cTn id="43" presetID="22" presetClass="entr" presetSubtype="1"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1000"/>
                                        <p:tgtEl>
                                          <p:spTgt spid="23"/>
                                        </p:tgtEl>
                                      </p:cBhvr>
                                    </p:animEffect>
                                  </p:childTnLst>
                                </p:cTn>
                              </p:par>
                              <p:par>
                                <p:cTn id="46" presetID="22" presetClass="entr" presetSubtype="1"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up)">
                                      <p:cBhvr>
                                        <p:cTn id="48" dur="1000"/>
                                        <p:tgtEl>
                                          <p:spTgt spid="24"/>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1000"/>
                                        <p:tgtEl>
                                          <p:spTgt spid="2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up)">
                                      <p:cBhvr>
                                        <p:cTn id="54" dur="1000"/>
                                        <p:tgtEl>
                                          <p:spTgt spid="26"/>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up)">
                                      <p:cBhvr>
                                        <p:cTn id="57" dur="1000"/>
                                        <p:tgtEl>
                                          <p:spTgt spid="27"/>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up)">
                                      <p:cBhvr>
                                        <p:cTn id="60" dur="1000"/>
                                        <p:tgtEl>
                                          <p:spTgt spid="28"/>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1000"/>
                                        <p:tgtEl>
                                          <p:spTgt spid="29"/>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up)">
                                      <p:cBhvr>
                                        <p:cTn id="66" dur="1000"/>
                                        <p:tgtEl>
                                          <p:spTgt spid="30"/>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up)">
                                      <p:cBhvr>
                                        <p:cTn id="69" dur="1000"/>
                                        <p:tgtEl>
                                          <p:spTgt spid="31"/>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up)">
                                      <p:cBhvr>
                                        <p:cTn id="72"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b="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FF0000"/>
                          </a:solidFill>
                        </a:rPr>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0</a:t>
                      </a:r>
                      <a:endParaRPr lang="en-US" sz="2700" b="1" dirty="0">
                        <a:ln>
                          <a:solidFill>
                            <a:schemeClr val="tx1"/>
                          </a:solidFill>
                        </a:ln>
                        <a:solidFill>
                          <a:srgbClr val="FF0000"/>
                        </a:solidFill>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b="1" dirty="0">
                          <a:solidFill>
                            <a:srgbClr val="FF0000"/>
                          </a:solidFill>
                          <a:effectLst>
                            <a:glow rad="63500">
                              <a:schemeClr val="accent1">
                                <a:satMod val="175000"/>
                                <a:alpha val="40000"/>
                              </a:schemeClr>
                            </a:glow>
                          </a:effectLst>
                        </a:rPr>
                        <a:t>4000</a:t>
                      </a: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00B05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8" name="Rectangle 7"/>
          <p:cNvSpPr/>
          <p:nvPr/>
        </p:nvSpPr>
        <p:spPr>
          <a:xfrm>
            <a:off x="4572000" y="0"/>
            <a:ext cx="5450039" cy="697627"/>
          </a:xfrm>
          <a:prstGeom prst="rect">
            <a:avLst/>
          </a:prstGeom>
        </p:spPr>
        <p:txBody>
          <a:bodyPr wrap="none" lIns="121917" tIns="60958" rIns="121917" bIns="60958">
            <a:spAutoFit/>
          </a:bodyPr>
          <a:lstStyle/>
          <a:p>
            <a:pPr algn="ctr"/>
            <a:r>
              <a:rPr lang="en-US" sz="3700" dirty="0"/>
              <a:t>Insert at the given position</a:t>
            </a:r>
          </a:p>
        </p:txBody>
      </p:sp>
      <p:sp>
        <p:nvSpPr>
          <p:cNvPr id="9" name="Rectangle 8"/>
          <p:cNvSpPr/>
          <p:nvPr/>
        </p:nvSpPr>
        <p:spPr>
          <a:xfrm>
            <a:off x="4572000" y="904558"/>
            <a:ext cx="6439321" cy="861770"/>
          </a:xfrm>
          <a:prstGeom prst="rect">
            <a:avLst/>
          </a:prstGeom>
        </p:spPr>
        <p:txBody>
          <a:bodyPr wrap="none" lIns="121917" tIns="60958" rIns="121917" bIns="60958">
            <a:spAutoFit/>
          </a:bodyPr>
          <a:lstStyle/>
          <a:p>
            <a:r>
              <a:rPr lang="en-US" sz="2400" dirty="0"/>
              <a:t>Let’s try to insert the new node at the 3</a:t>
            </a:r>
            <a:r>
              <a:rPr lang="en-US" sz="2400" baseline="30000" dirty="0"/>
              <a:t>rd</a:t>
            </a:r>
            <a:r>
              <a:rPr lang="en-US" sz="2400" dirty="0"/>
              <a:t> position</a:t>
            </a:r>
          </a:p>
          <a:p>
            <a:endParaRPr lang="en-US" sz="2400" dirty="0"/>
          </a:p>
        </p:txBody>
      </p:sp>
      <p:pic>
        <p:nvPicPr>
          <p:cNvPr id="11" name="Picture 2" descr="Image result for curved arrow png image"/>
          <p:cNvPicPr>
            <a:picLocks noChangeAspect="1" noChangeArrowheads="1"/>
          </p:cNvPicPr>
          <p:nvPr/>
        </p:nvPicPr>
        <p:blipFill>
          <a:blip r:embed="rId2" cstate="print"/>
          <a:srcRect/>
          <a:stretch>
            <a:fillRect/>
          </a:stretch>
        </p:blipFill>
        <p:spPr bwMode="auto">
          <a:xfrm rot="3055175" flipH="1">
            <a:off x="3023121" y="3859050"/>
            <a:ext cx="1246825" cy="1246825"/>
          </a:xfrm>
          <a:prstGeom prst="rect">
            <a:avLst/>
          </a:prstGeom>
          <a:noFill/>
        </p:spPr>
      </p:pic>
      <p:sp>
        <p:nvSpPr>
          <p:cNvPr id="12" name="Rectangle 11"/>
          <p:cNvSpPr/>
          <p:nvPr/>
        </p:nvSpPr>
        <p:spPr>
          <a:xfrm>
            <a:off x="4978401" y="1397001"/>
            <a:ext cx="6289408" cy="1600434"/>
          </a:xfrm>
          <a:prstGeom prst="rect">
            <a:avLst/>
          </a:prstGeom>
        </p:spPr>
        <p:txBody>
          <a:bodyPr wrap="none" lIns="121917" tIns="60958" rIns="121917" bIns="60958">
            <a:spAutoFit/>
          </a:bodyPr>
          <a:lstStyle/>
          <a:p>
            <a:pPr>
              <a:buFont typeface="Arial" pitchFamily="34" charset="0"/>
              <a:buChar char="•"/>
            </a:pPr>
            <a:r>
              <a:rPr lang="en-US" sz="2400" dirty="0"/>
              <a:t>Step 1. Memory allocation</a:t>
            </a:r>
          </a:p>
          <a:p>
            <a:pPr>
              <a:buFont typeface="Arial" pitchFamily="34" charset="0"/>
              <a:buChar char="•"/>
            </a:pPr>
            <a:r>
              <a:rPr lang="en-US" sz="2400" dirty="0"/>
              <a:t>Step 2. The new node should store the address-</a:t>
            </a:r>
          </a:p>
          <a:p>
            <a:r>
              <a:rPr lang="en-US" sz="2400" dirty="0"/>
              <a:t>               of 3rd node of the list</a:t>
            </a:r>
          </a:p>
          <a:p>
            <a:pPr>
              <a:buFont typeface="Arial" pitchFamily="34" charset="0"/>
              <a:buChar char="•"/>
            </a:pP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descr="https://www.amrita.edu/sites/default/files/logo.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lstStyle/>
          <a:p>
            <a:endParaRPr lang="en-US" sz="2400"/>
          </a:p>
        </p:txBody>
      </p:sp>
      <p:sp>
        <p:nvSpPr>
          <p:cNvPr id="2" name="Title 1"/>
          <p:cNvSpPr>
            <a:spLocks noGrp="1"/>
          </p:cNvSpPr>
          <p:nvPr>
            <p:ph type="ctrTitle"/>
          </p:nvPr>
        </p:nvSpPr>
        <p:spPr>
          <a:xfrm>
            <a:off x="914400" y="2365117"/>
            <a:ext cx="10363200" cy="1470283"/>
          </a:xfrm>
        </p:spPr>
        <p:txBody>
          <a:bodyPr>
            <a:normAutofit/>
          </a:bodyPr>
          <a:lstStyle/>
          <a:p>
            <a:r>
              <a:rPr lang="en-US" sz="4500" b="1" dirty="0">
                <a:latin typeface="Nunito Sans" panose="020B0604020202020204" charset="0"/>
              </a:rPr>
              <a:t>Binary Search Tree - Insertion</a:t>
            </a:r>
          </a:p>
        </p:txBody>
      </p:sp>
    </p:spTree>
    <p:extLst>
      <p:ext uri="{BB962C8B-B14F-4D97-AF65-F5344CB8AC3E}">
        <p14:creationId xmlns:p14="http://schemas.microsoft.com/office/powerpoint/2010/main" val="103175891"/>
      </p:ext>
    </p:extLst>
  </p:cSld>
  <p:clrMapOvr>
    <a:masterClrMapping/>
  </p:clrMapOvr>
  <p:transition>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noAutofit/>
          </a:bodyPr>
          <a:lstStyle/>
          <a:p>
            <a:pPr>
              <a:lnSpc>
                <a:spcPct val="110000"/>
              </a:lnSpc>
            </a:pPr>
            <a:r>
              <a:rPr lang="en-US" sz="4500" b="1" dirty="0">
                <a:latin typeface="Nunito Sans" panose="020B0604020202020204" charset="0"/>
              </a:rPr>
              <a:t>Binary Search Tree - Insertion</a:t>
            </a:r>
          </a:p>
        </p:txBody>
      </p:sp>
      <p:sp>
        <p:nvSpPr>
          <p:cNvPr id="31" name="Content Placeholder 30"/>
          <p:cNvSpPr>
            <a:spLocks noGrp="1"/>
          </p:cNvSpPr>
          <p:nvPr>
            <p:ph idx="1"/>
          </p:nvPr>
        </p:nvSpPr>
        <p:spPr>
          <a:xfrm>
            <a:off x="609600" y="1295400"/>
            <a:ext cx="10972800" cy="4526755"/>
          </a:xfrm>
        </p:spPr>
        <p:txBody>
          <a:bodyPr>
            <a:noAutofit/>
          </a:bodyPr>
          <a:lstStyle/>
          <a:p>
            <a:pPr>
              <a:lnSpc>
                <a:spcPct val="150000"/>
              </a:lnSpc>
            </a:pPr>
            <a:r>
              <a:rPr lang="en-US" sz="2500" dirty="0">
                <a:latin typeface="Nunito Sans" panose="020B0604020202020204" charset="0"/>
              </a:rPr>
              <a:t>Create a binary search tree and insert nodes in it. Traverse using In-Order traversal.</a:t>
            </a:r>
          </a:p>
          <a:p>
            <a:pPr>
              <a:lnSpc>
                <a:spcPct val="150000"/>
              </a:lnSpc>
            </a:pPr>
            <a:r>
              <a:rPr lang="en-US" sz="2500" dirty="0">
                <a:latin typeface="Nunito Sans" panose="020B0604020202020204" charset="0"/>
              </a:rPr>
              <a:t>Example:</a:t>
            </a:r>
          </a:p>
          <a:p>
            <a:pPr>
              <a:lnSpc>
                <a:spcPct val="150000"/>
              </a:lnSpc>
            </a:pPr>
            <a:endParaRPr lang="en-US" sz="2500" dirty="0">
              <a:latin typeface="Nunito Sans" panose="020B0604020202020204" charset="0"/>
            </a:endParaRPr>
          </a:p>
        </p:txBody>
      </p:sp>
      <p:cxnSp>
        <p:nvCxnSpPr>
          <p:cNvPr id="5" name="Straight Connector 4"/>
          <p:cNvCxnSpPr>
            <a:stCxn id="10" idx="3"/>
            <a:endCxn id="7" idx="0"/>
          </p:cNvCxnSpPr>
          <p:nvPr/>
        </p:nvCxnSpPr>
        <p:spPr>
          <a:xfrm rot="5400000">
            <a:off x="8534239" y="4354600"/>
            <a:ext cx="529064" cy="25296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6" name="Straight Connector 5"/>
          <p:cNvCxnSpPr>
            <a:stCxn id="11" idx="3"/>
            <a:endCxn id="17" idx="0"/>
          </p:cNvCxnSpPr>
          <p:nvPr/>
        </p:nvCxnSpPr>
        <p:spPr>
          <a:xfrm rot="5400000">
            <a:off x="7173416" y="3050519"/>
            <a:ext cx="529064" cy="833311"/>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7" name="Oval 6"/>
          <p:cNvSpPr/>
          <p:nvPr/>
        </p:nvSpPr>
        <p:spPr>
          <a:xfrm>
            <a:off x="8407400" y="4745612"/>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7</a:t>
            </a:r>
            <a:endParaRPr lang="en-US" sz="2400" dirty="0"/>
          </a:p>
        </p:txBody>
      </p:sp>
      <p:cxnSp>
        <p:nvCxnSpPr>
          <p:cNvPr id="8" name="Straight Connector 7"/>
          <p:cNvCxnSpPr>
            <a:stCxn id="11" idx="5"/>
            <a:endCxn id="10" idx="0"/>
          </p:cNvCxnSpPr>
          <p:nvPr/>
        </p:nvCxnSpPr>
        <p:spPr>
          <a:xfrm rot="16200000" flipH="1">
            <a:off x="8406356" y="3025504"/>
            <a:ext cx="529064" cy="883341"/>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9" name="Straight Connector 8"/>
          <p:cNvCxnSpPr>
            <a:stCxn id="10" idx="5"/>
            <a:endCxn id="12" idx="0"/>
          </p:cNvCxnSpPr>
          <p:nvPr/>
        </p:nvCxnSpPr>
        <p:spPr>
          <a:xfrm rot="16200000" flipH="1">
            <a:off x="9300919" y="4215493"/>
            <a:ext cx="491535" cy="493643"/>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10" name="Oval 9"/>
          <p:cNvSpPr/>
          <p:nvPr/>
        </p:nvSpPr>
        <p:spPr>
          <a:xfrm>
            <a:off x="8847666" y="3731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8</a:t>
            </a:r>
            <a:endParaRPr lang="en-US" sz="2400" dirty="0"/>
          </a:p>
        </p:txBody>
      </p:sp>
      <p:sp>
        <p:nvSpPr>
          <p:cNvPr id="11" name="Oval 10"/>
          <p:cNvSpPr/>
          <p:nvPr/>
        </p:nvSpPr>
        <p:spPr>
          <a:xfrm>
            <a:off x="7777018" y="2717800"/>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6</a:t>
            </a:r>
            <a:endParaRPr lang="en-US" sz="2400" dirty="0"/>
          </a:p>
        </p:txBody>
      </p:sp>
      <p:sp>
        <p:nvSpPr>
          <p:cNvPr id="12" name="Oval 11"/>
          <p:cNvSpPr/>
          <p:nvPr/>
        </p:nvSpPr>
        <p:spPr>
          <a:xfrm>
            <a:off x="9528616" y="4708083"/>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9</a:t>
            </a:r>
            <a:endParaRPr lang="en-US" sz="2400" dirty="0"/>
          </a:p>
        </p:txBody>
      </p:sp>
      <p:cxnSp>
        <p:nvCxnSpPr>
          <p:cNvPr id="13" name="Straight Connector 12"/>
          <p:cNvCxnSpPr>
            <a:stCxn id="17" idx="3"/>
            <a:endCxn id="14" idx="0"/>
          </p:cNvCxnSpPr>
          <p:nvPr/>
        </p:nvCxnSpPr>
        <p:spPr>
          <a:xfrm rot="5400000">
            <a:off x="6351525" y="4225915"/>
            <a:ext cx="491827" cy="47309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14" name="Oval 13"/>
          <p:cNvSpPr/>
          <p:nvPr/>
        </p:nvSpPr>
        <p:spPr>
          <a:xfrm>
            <a:off x="6096001" y="4708375"/>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1</a:t>
            </a:r>
            <a:endParaRPr lang="en-US" sz="2400" dirty="0"/>
          </a:p>
        </p:txBody>
      </p:sp>
      <p:cxnSp>
        <p:nvCxnSpPr>
          <p:cNvPr id="15" name="Straight Connector 14"/>
          <p:cNvCxnSpPr>
            <a:stCxn id="17" idx="5"/>
            <a:endCxn id="16" idx="0"/>
          </p:cNvCxnSpPr>
          <p:nvPr/>
        </p:nvCxnSpPr>
        <p:spPr>
          <a:xfrm rot="16200000" flipH="1">
            <a:off x="7120577" y="4304571"/>
            <a:ext cx="529064" cy="35302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16" name="Oval 15"/>
          <p:cNvSpPr/>
          <p:nvPr/>
        </p:nvSpPr>
        <p:spPr>
          <a:xfrm>
            <a:off x="7296728" y="4745612"/>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4</a:t>
            </a:r>
            <a:endParaRPr lang="en-US" sz="2400" dirty="0"/>
          </a:p>
        </p:txBody>
      </p:sp>
      <p:sp>
        <p:nvSpPr>
          <p:cNvPr id="17" name="Oval 16"/>
          <p:cNvSpPr/>
          <p:nvPr/>
        </p:nvSpPr>
        <p:spPr>
          <a:xfrm>
            <a:off x="6756401" y="3731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cxnSp>
        <p:nvCxnSpPr>
          <p:cNvPr id="18" name="Straight Connector 17"/>
          <p:cNvCxnSpPr>
            <a:stCxn id="16" idx="3"/>
            <a:endCxn id="19" idx="0"/>
          </p:cNvCxnSpPr>
          <p:nvPr/>
        </p:nvCxnSpPr>
        <p:spPr>
          <a:xfrm rot="5400000">
            <a:off x="6896947" y="5365342"/>
            <a:ext cx="612252" cy="342479"/>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19" name="Oval 18"/>
          <p:cNvSpPr/>
          <p:nvPr/>
        </p:nvSpPr>
        <p:spPr>
          <a:xfrm>
            <a:off x="6766942" y="5842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3</a:t>
            </a:r>
            <a:endParaRPr lang="en-US" sz="2400" dirty="0"/>
          </a:p>
        </p:txBody>
      </p:sp>
      <p:cxnSp>
        <p:nvCxnSpPr>
          <p:cNvPr id="20" name="Straight Connector 19"/>
          <p:cNvCxnSpPr>
            <a:stCxn id="16" idx="5"/>
            <a:endCxn id="21" idx="0"/>
          </p:cNvCxnSpPr>
          <p:nvPr/>
        </p:nvCxnSpPr>
        <p:spPr>
          <a:xfrm rot="16200000" flipH="1">
            <a:off x="7668095" y="5311287"/>
            <a:ext cx="574723" cy="413056"/>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1" name="Oval 20"/>
          <p:cNvSpPr/>
          <p:nvPr/>
        </p:nvSpPr>
        <p:spPr>
          <a:xfrm>
            <a:off x="7897092" y="580517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667" b="1" dirty="0">
                <a:solidFill>
                  <a:schemeClr val="tx1"/>
                </a:solidFill>
              </a:rPr>
              <a:t>5</a:t>
            </a:r>
            <a:endParaRPr lang="en-US" sz="2400" b="1" dirty="0">
              <a:solidFill>
                <a:schemeClr val="tx1"/>
              </a:solidFill>
            </a:endParaRPr>
          </a:p>
        </p:txBody>
      </p:sp>
      <p:sp>
        <p:nvSpPr>
          <p:cNvPr id="23" name="Rectangle 22"/>
          <p:cNvSpPr/>
          <p:nvPr/>
        </p:nvSpPr>
        <p:spPr>
          <a:xfrm>
            <a:off x="1016000" y="3835401"/>
            <a:ext cx="3549370" cy="621324"/>
          </a:xfrm>
          <a:prstGeom prst="rect">
            <a:avLst/>
          </a:prstGeom>
        </p:spPr>
        <p:txBody>
          <a:bodyPr wrap="none">
            <a:spAutoFit/>
          </a:bodyPr>
          <a:lstStyle/>
          <a:p>
            <a:pPr>
              <a:lnSpc>
                <a:spcPct val="150000"/>
              </a:lnSpc>
            </a:pPr>
            <a:r>
              <a:rPr lang="en-US" sz="2500" b="1" dirty="0">
                <a:latin typeface="Nunito Sans" panose="020B0604020202020204" charset="0"/>
              </a:rPr>
              <a:t>Input: 6 2 8 7 1 4 5 3 9</a:t>
            </a:r>
          </a:p>
        </p:txBody>
      </p:sp>
      <p:sp>
        <p:nvSpPr>
          <p:cNvPr id="30" name="Rectangle 29"/>
          <p:cNvSpPr/>
          <p:nvPr/>
        </p:nvSpPr>
        <p:spPr>
          <a:xfrm>
            <a:off x="4592423" y="2209800"/>
            <a:ext cx="2207656" cy="621324"/>
          </a:xfrm>
          <a:prstGeom prst="rect">
            <a:avLst/>
          </a:prstGeom>
        </p:spPr>
        <p:txBody>
          <a:bodyPr wrap="none">
            <a:spAutoFit/>
          </a:bodyPr>
          <a:lstStyle/>
          <a:p>
            <a:pPr marL="990575" lvl="1" indent="-380990">
              <a:lnSpc>
                <a:spcPct val="150000"/>
              </a:lnSpc>
              <a:spcBef>
                <a:spcPct val="20000"/>
              </a:spcBef>
            </a:pPr>
            <a:r>
              <a:rPr lang="en-US" sz="2500" b="1" dirty="0">
                <a:solidFill>
                  <a:prstClr val="black"/>
                </a:solidFill>
                <a:latin typeface="Nunito Sans" panose="020B0604020202020204" charset="0"/>
              </a:rPr>
              <a:t>OUTPUT:</a:t>
            </a:r>
          </a:p>
        </p:txBody>
      </p:sp>
    </p:spTree>
    <p:extLst>
      <p:ext uri="{BB962C8B-B14F-4D97-AF65-F5344CB8AC3E}">
        <p14:creationId xmlns:p14="http://schemas.microsoft.com/office/powerpoint/2010/main" val="2214114434"/>
      </p:ext>
    </p:extLst>
  </p:cSld>
  <p:clrMapOvr>
    <a:masterClrMapping/>
  </p:clrMapOvr>
  <p:transition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500"/>
                            </p:stCondLst>
                            <p:childTnLst>
                              <p:par>
                                <p:cTn id="23" presetID="21" presetClass="entr" presetSubtype="1"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par>
                          <p:cTn id="31" fill="hold">
                            <p:stCondLst>
                              <p:cond delay="500"/>
                            </p:stCondLst>
                            <p:childTnLst>
                              <p:par>
                                <p:cTn id="32" presetID="21" presetClass="entr" presetSubtype="1"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heel(1)">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par>
                          <p:cTn id="40" fill="hold">
                            <p:stCondLst>
                              <p:cond delay="500"/>
                            </p:stCondLst>
                            <p:childTnLst>
                              <p:par>
                                <p:cTn id="41" presetID="21" presetClass="entr" presetSubtype="1"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heel(1)">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up)">
                                      <p:cBhvr>
                                        <p:cTn id="48" dur="500"/>
                                        <p:tgtEl>
                                          <p:spTgt spid="13"/>
                                        </p:tgtEl>
                                      </p:cBhvr>
                                    </p:animEffect>
                                  </p:childTnLst>
                                </p:cTn>
                              </p:par>
                            </p:childTnLst>
                          </p:cTn>
                        </p:par>
                        <p:par>
                          <p:cTn id="49" fill="hold">
                            <p:stCondLst>
                              <p:cond delay="500"/>
                            </p:stCondLst>
                            <p:childTnLst>
                              <p:par>
                                <p:cTn id="50" presetID="21" presetClass="entr" presetSubtype="1"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heel(1)">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500"/>
                                        <p:tgtEl>
                                          <p:spTgt spid="15"/>
                                        </p:tgtEl>
                                      </p:cBhvr>
                                    </p:animEffect>
                                  </p:childTnLst>
                                </p:cTn>
                              </p:par>
                            </p:childTnLst>
                          </p:cTn>
                        </p:par>
                        <p:par>
                          <p:cTn id="58" fill="hold">
                            <p:stCondLst>
                              <p:cond delay="500"/>
                            </p:stCondLst>
                            <p:childTnLst>
                              <p:par>
                                <p:cTn id="59" presetID="21" presetClass="entr" presetSubtype="1"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heel(1)">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up)">
                                      <p:cBhvr>
                                        <p:cTn id="66" dur="500"/>
                                        <p:tgtEl>
                                          <p:spTgt spid="20"/>
                                        </p:tgtEl>
                                      </p:cBhvr>
                                    </p:animEffect>
                                  </p:childTnLst>
                                </p:cTn>
                              </p:par>
                            </p:childTnLst>
                          </p:cTn>
                        </p:par>
                        <p:par>
                          <p:cTn id="67" fill="hold">
                            <p:stCondLst>
                              <p:cond delay="500"/>
                            </p:stCondLst>
                            <p:childTnLst>
                              <p:par>
                                <p:cTn id="68" presetID="21" presetClass="entr" presetSubtype="1"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heel(1)">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par>
                          <p:cTn id="76" fill="hold">
                            <p:stCondLst>
                              <p:cond delay="500"/>
                            </p:stCondLst>
                            <p:childTnLst>
                              <p:par>
                                <p:cTn id="77" presetID="21"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heel(1)">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up)">
                                      <p:cBhvr>
                                        <p:cTn id="84" dur="500"/>
                                        <p:tgtEl>
                                          <p:spTgt spid="9"/>
                                        </p:tgtEl>
                                      </p:cBhvr>
                                    </p:animEffect>
                                  </p:childTnLst>
                                </p:cTn>
                              </p:par>
                            </p:childTnLst>
                          </p:cTn>
                        </p:par>
                        <p:par>
                          <p:cTn id="85" fill="hold">
                            <p:stCondLst>
                              <p:cond delay="500"/>
                            </p:stCondLst>
                            <p:childTnLst>
                              <p:par>
                                <p:cTn id="86" presetID="21" presetClass="entr" presetSubtype="1"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wheel(1)">
                                      <p:cBhvr>
                                        <p:cTn id="8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4" grpId="0" animBg="1"/>
      <p:bldP spid="16" grpId="0" animBg="1"/>
      <p:bldP spid="17" grpId="0" animBg="1"/>
      <p:bldP spid="19" grpId="0" animBg="1"/>
      <p:bldP spid="21" grpId="0" animBg="1"/>
      <p:bldP spid="23" grpId="0"/>
      <p:bldP spid="3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descr="https://www.amrita.edu/sites/default/files/logo.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lstStyle/>
          <a:p>
            <a:endParaRPr lang="en-US" sz="2400"/>
          </a:p>
        </p:txBody>
      </p:sp>
      <p:sp>
        <p:nvSpPr>
          <p:cNvPr id="2" name="Title 1"/>
          <p:cNvSpPr>
            <a:spLocks noGrp="1"/>
          </p:cNvSpPr>
          <p:nvPr>
            <p:ph type="ctrTitle"/>
          </p:nvPr>
        </p:nvSpPr>
        <p:spPr>
          <a:xfrm>
            <a:off x="914400" y="2365117"/>
            <a:ext cx="10363200" cy="1470283"/>
          </a:xfrm>
        </p:spPr>
        <p:txBody>
          <a:bodyPr>
            <a:normAutofit/>
          </a:bodyPr>
          <a:lstStyle/>
          <a:p>
            <a:r>
              <a:rPr lang="en-US" sz="4500" b="1" dirty="0">
                <a:latin typeface="Nunito Sans" panose="020B0604020202020204" charset="0"/>
              </a:rPr>
              <a:t>Binary Search Tree - Searching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4293530"/>
      </p:ext>
    </p:extLst>
  </p:cSld>
  <p:clrMapOvr>
    <a:masterClrMapping/>
  </p:clrMapOvr>
  <p:transition>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noAutofit/>
          </a:bodyPr>
          <a:lstStyle/>
          <a:p>
            <a:pPr>
              <a:lnSpc>
                <a:spcPct val="110000"/>
              </a:lnSpc>
            </a:pPr>
            <a:r>
              <a:rPr lang="en-US" sz="4500" b="1" dirty="0">
                <a:latin typeface="Nunito Sans" panose="020B0604020202020204" charset="0"/>
              </a:rPr>
              <a:t>Binary Search Tree - Searching</a:t>
            </a:r>
          </a:p>
        </p:txBody>
      </p:sp>
      <p:sp>
        <p:nvSpPr>
          <p:cNvPr id="31" name="Content Placeholder 30"/>
          <p:cNvSpPr>
            <a:spLocks noGrp="1"/>
          </p:cNvSpPr>
          <p:nvPr>
            <p:ph idx="1"/>
          </p:nvPr>
        </p:nvSpPr>
        <p:spPr>
          <a:xfrm>
            <a:off x="609600" y="1397000"/>
            <a:ext cx="10972800" cy="4526755"/>
          </a:xfrm>
        </p:spPr>
        <p:txBody>
          <a:bodyPr>
            <a:noAutofit/>
          </a:bodyPr>
          <a:lstStyle/>
          <a:p>
            <a:pPr>
              <a:lnSpc>
                <a:spcPct val="150000"/>
              </a:lnSpc>
            </a:pPr>
            <a:r>
              <a:rPr lang="en-US" sz="2500" dirty="0">
                <a:latin typeface="Nunito Sans" panose="020B0604020202020204" charset="0"/>
              </a:rPr>
              <a:t>Given a Binary Search Tree, search and find a value in it.</a:t>
            </a:r>
          </a:p>
          <a:p>
            <a:pPr>
              <a:lnSpc>
                <a:spcPct val="150000"/>
              </a:lnSpc>
            </a:pPr>
            <a:r>
              <a:rPr lang="en-US" sz="2500" dirty="0">
                <a:latin typeface="Nunito Sans" panose="020B0604020202020204" charset="0"/>
              </a:rPr>
              <a:t>Example:</a:t>
            </a:r>
          </a:p>
          <a:p>
            <a:pPr>
              <a:lnSpc>
                <a:spcPct val="150000"/>
              </a:lnSpc>
            </a:pPr>
            <a:endParaRPr lang="en-US" sz="2500" dirty="0">
              <a:latin typeface="Nunito Sans" panose="020B0604020202020204" charset="0"/>
            </a:endParaRPr>
          </a:p>
        </p:txBody>
      </p:sp>
      <p:sp>
        <p:nvSpPr>
          <p:cNvPr id="23" name="Rectangle 22"/>
          <p:cNvSpPr/>
          <p:nvPr/>
        </p:nvSpPr>
        <p:spPr>
          <a:xfrm>
            <a:off x="1087175" y="4011137"/>
            <a:ext cx="1317990" cy="621324"/>
          </a:xfrm>
          <a:prstGeom prst="rect">
            <a:avLst/>
          </a:prstGeom>
        </p:spPr>
        <p:txBody>
          <a:bodyPr wrap="none">
            <a:spAutoFit/>
          </a:bodyPr>
          <a:lstStyle/>
          <a:p>
            <a:pPr>
              <a:lnSpc>
                <a:spcPct val="150000"/>
              </a:lnSpc>
            </a:pPr>
            <a:r>
              <a:rPr lang="en-US" sz="2500" b="1" dirty="0">
                <a:latin typeface="Nunito Sans" panose="020B0604020202020204" charset="0"/>
              </a:rPr>
              <a:t>Input: 4</a:t>
            </a:r>
          </a:p>
        </p:txBody>
      </p:sp>
      <p:sp>
        <p:nvSpPr>
          <p:cNvPr id="24" name="Rectangle 23"/>
          <p:cNvSpPr/>
          <p:nvPr/>
        </p:nvSpPr>
        <p:spPr>
          <a:xfrm>
            <a:off x="8420271" y="4072692"/>
            <a:ext cx="3029997" cy="621324"/>
          </a:xfrm>
          <a:prstGeom prst="rect">
            <a:avLst/>
          </a:prstGeom>
        </p:spPr>
        <p:txBody>
          <a:bodyPr wrap="none">
            <a:spAutoFit/>
          </a:bodyPr>
          <a:lstStyle/>
          <a:p>
            <a:pPr marL="990575" lvl="1" indent="-380990">
              <a:lnSpc>
                <a:spcPct val="150000"/>
              </a:lnSpc>
              <a:spcBef>
                <a:spcPct val="20000"/>
              </a:spcBef>
            </a:pPr>
            <a:r>
              <a:rPr lang="en-US" sz="2500" b="1" dirty="0">
                <a:solidFill>
                  <a:prstClr val="black"/>
                </a:solidFill>
                <a:latin typeface="Nunito Sans" panose="020B0604020202020204" charset="0"/>
              </a:rPr>
              <a:t>Output: Found.</a:t>
            </a:r>
          </a:p>
        </p:txBody>
      </p:sp>
      <p:cxnSp>
        <p:nvCxnSpPr>
          <p:cNvPr id="26" name="Straight Connector 25"/>
          <p:cNvCxnSpPr>
            <a:stCxn id="33" idx="3"/>
            <a:endCxn id="29" idx="0"/>
          </p:cNvCxnSpPr>
          <p:nvPr/>
        </p:nvCxnSpPr>
        <p:spPr>
          <a:xfrm rot="5400000">
            <a:off x="6705439" y="4354600"/>
            <a:ext cx="529064" cy="25296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7" name="Straight Connector 26"/>
          <p:cNvCxnSpPr>
            <a:stCxn id="34" idx="3"/>
            <a:endCxn id="40" idx="0"/>
          </p:cNvCxnSpPr>
          <p:nvPr/>
        </p:nvCxnSpPr>
        <p:spPr>
          <a:xfrm rot="5400000">
            <a:off x="5344616" y="3050519"/>
            <a:ext cx="529064" cy="833311"/>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9" name="Oval 28"/>
          <p:cNvSpPr/>
          <p:nvPr/>
        </p:nvSpPr>
        <p:spPr>
          <a:xfrm>
            <a:off x="6578600" y="4745612"/>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7</a:t>
            </a:r>
            <a:endParaRPr lang="en-US" sz="2400" dirty="0"/>
          </a:p>
        </p:txBody>
      </p:sp>
      <p:cxnSp>
        <p:nvCxnSpPr>
          <p:cNvPr id="30" name="Straight Connector 29"/>
          <p:cNvCxnSpPr>
            <a:stCxn id="34" idx="5"/>
            <a:endCxn id="33" idx="0"/>
          </p:cNvCxnSpPr>
          <p:nvPr/>
        </p:nvCxnSpPr>
        <p:spPr>
          <a:xfrm rot="16200000" flipH="1">
            <a:off x="6577556" y="3025504"/>
            <a:ext cx="529064" cy="883341"/>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2" name="Straight Connector 31"/>
          <p:cNvCxnSpPr>
            <a:stCxn id="33" idx="5"/>
            <a:endCxn id="35" idx="0"/>
          </p:cNvCxnSpPr>
          <p:nvPr/>
        </p:nvCxnSpPr>
        <p:spPr>
          <a:xfrm rot="16200000" flipH="1">
            <a:off x="7472119" y="4215493"/>
            <a:ext cx="491535" cy="493643"/>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3" name="Oval 32"/>
          <p:cNvSpPr/>
          <p:nvPr/>
        </p:nvSpPr>
        <p:spPr>
          <a:xfrm>
            <a:off x="7018866" y="3731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8</a:t>
            </a:r>
            <a:endParaRPr lang="en-US" sz="2400" dirty="0"/>
          </a:p>
        </p:txBody>
      </p:sp>
      <p:sp>
        <p:nvSpPr>
          <p:cNvPr id="34" name="Oval 33"/>
          <p:cNvSpPr/>
          <p:nvPr/>
        </p:nvSpPr>
        <p:spPr>
          <a:xfrm>
            <a:off x="5948218" y="2717800"/>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6</a:t>
            </a:r>
            <a:endParaRPr lang="en-US" sz="2400" dirty="0"/>
          </a:p>
        </p:txBody>
      </p:sp>
      <p:sp>
        <p:nvSpPr>
          <p:cNvPr id="35" name="Oval 34"/>
          <p:cNvSpPr/>
          <p:nvPr/>
        </p:nvSpPr>
        <p:spPr>
          <a:xfrm>
            <a:off x="7699816" y="4708083"/>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9</a:t>
            </a:r>
            <a:endParaRPr lang="en-US" sz="2400" dirty="0"/>
          </a:p>
        </p:txBody>
      </p:sp>
      <p:cxnSp>
        <p:nvCxnSpPr>
          <p:cNvPr id="36" name="Straight Connector 35"/>
          <p:cNvCxnSpPr>
            <a:stCxn id="40" idx="3"/>
            <a:endCxn id="37" idx="0"/>
          </p:cNvCxnSpPr>
          <p:nvPr/>
        </p:nvCxnSpPr>
        <p:spPr>
          <a:xfrm rot="5400000">
            <a:off x="4522725" y="4225915"/>
            <a:ext cx="491827" cy="47309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7" name="Oval 36"/>
          <p:cNvSpPr/>
          <p:nvPr/>
        </p:nvSpPr>
        <p:spPr>
          <a:xfrm>
            <a:off x="4267201" y="4708375"/>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1</a:t>
            </a:r>
            <a:endParaRPr lang="en-US" sz="2400" dirty="0"/>
          </a:p>
        </p:txBody>
      </p:sp>
      <p:cxnSp>
        <p:nvCxnSpPr>
          <p:cNvPr id="38" name="Straight Connector 37"/>
          <p:cNvCxnSpPr>
            <a:stCxn id="40" idx="5"/>
            <a:endCxn id="39" idx="0"/>
          </p:cNvCxnSpPr>
          <p:nvPr/>
        </p:nvCxnSpPr>
        <p:spPr>
          <a:xfrm rot="16200000" flipH="1">
            <a:off x="5291777" y="4304571"/>
            <a:ext cx="529064" cy="35302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9" name="Oval 38"/>
          <p:cNvSpPr/>
          <p:nvPr/>
        </p:nvSpPr>
        <p:spPr>
          <a:xfrm>
            <a:off x="5467928" y="4745612"/>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4</a:t>
            </a:r>
            <a:endParaRPr lang="en-US" sz="2400" dirty="0"/>
          </a:p>
        </p:txBody>
      </p:sp>
      <p:sp>
        <p:nvSpPr>
          <p:cNvPr id="40" name="Oval 39"/>
          <p:cNvSpPr/>
          <p:nvPr/>
        </p:nvSpPr>
        <p:spPr>
          <a:xfrm>
            <a:off x="4927601" y="3731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cxnSp>
        <p:nvCxnSpPr>
          <p:cNvPr id="41" name="Straight Connector 40"/>
          <p:cNvCxnSpPr>
            <a:stCxn id="39" idx="3"/>
            <a:endCxn id="42" idx="0"/>
          </p:cNvCxnSpPr>
          <p:nvPr/>
        </p:nvCxnSpPr>
        <p:spPr>
          <a:xfrm rot="5400000">
            <a:off x="5068147" y="5365342"/>
            <a:ext cx="612252" cy="342479"/>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42" name="Oval 41"/>
          <p:cNvSpPr/>
          <p:nvPr/>
        </p:nvSpPr>
        <p:spPr>
          <a:xfrm>
            <a:off x="4938142" y="5842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3</a:t>
            </a:r>
            <a:endParaRPr lang="en-US" sz="2400" dirty="0"/>
          </a:p>
        </p:txBody>
      </p:sp>
      <p:cxnSp>
        <p:nvCxnSpPr>
          <p:cNvPr id="43" name="Straight Connector 42"/>
          <p:cNvCxnSpPr>
            <a:stCxn id="39" idx="5"/>
            <a:endCxn id="44" idx="0"/>
          </p:cNvCxnSpPr>
          <p:nvPr/>
        </p:nvCxnSpPr>
        <p:spPr>
          <a:xfrm rot="16200000" flipH="1">
            <a:off x="5839295" y="5311287"/>
            <a:ext cx="574723" cy="413056"/>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44" name="Oval 43"/>
          <p:cNvSpPr/>
          <p:nvPr/>
        </p:nvSpPr>
        <p:spPr>
          <a:xfrm>
            <a:off x="6068292" y="580517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667" b="1" dirty="0">
                <a:solidFill>
                  <a:schemeClr val="tx1"/>
                </a:solidFill>
              </a:rPr>
              <a:t>5</a:t>
            </a:r>
            <a:endParaRPr lang="en-US" sz="2400" b="1" dirty="0">
              <a:solidFill>
                <a:schemeClr val="tx1"/>
              </a:solidFill>
            </a:endParaRPr>
          </a:p>
        </p:txBody>
      </p:sp>
      <p:sp>
        <p:nvSpPr>
          <p:cNvPr id="45" name="Oval 44"/>
          <p:cNvSpPr/>
          <p:nvPr/>
        </p:nvSpPr>
        <p:spPr>
          <a:xfrm>
            <a:off x="5486400" y="4749800"/>
            <a:ext cx="609600" cy="568027"/>
          </a:xfrm>
          <a:prstGeom prst="ellipse">
            <a:avLst/>
          </a:prstGeom>
          <a:solidFill>
            <a:srgbClr val="FFFF00"/>
          </a:solidFill>
          <a:ln w="19050"/>
          <a:effectLst>
            <a:glow rad="228600">
              <a:srgbClr val="FF0000">
                <a:alpha val="40000"/>
              </a:srgb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4</a:t>
            </a:r>
            <a:endParaRPr lang="en-US" sz="2400" dirty="0"/>
          </a:p>
        </p:txBody>
      </p:sp>
      <p:sp>
        <p:nvSpPr>
          <p:cNvPr id="46" name="Oval 45"/>
          <p:cNvSpPr/>
          <p:nvPr/>
        </p:nvSpPr>
        <p:spPr>
          <a:xfrm>
            <a:off x="5892800" y="2717800"/>
            <a:ext cx="609600" cy="568027"/>
          </a:xfrm>
          <a:prstGeom prst="ellipse">
            <a:avLst/>
          </a:prstGeom>
          <a:solidFill>
            <a:srgbClr val="FFFF66"/>
          </a:solidFill>
          <a:ln w="19050"/>
          <a:effectLst>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6</a:t>
            </a:r>
            <a:endParaRPr lang="en-US" sz="2400" dirty="0"/>
          </a:p>
        </p:txBody>
      </p:sp>
      <p:sp>
        <p:nvSpPr>
          <p:cNvPr id="47" name="Oval 46"/>
          <p:cNvSpPr/>
          <p:nvPr/>
        </p:nvSpPr>
        <p:spPr>
          <a:xfrm>
            <a:off x="4876800" y="3733800"/>
            <a:ext cx="609600" cy="568027"/>
          </a:xfrm>
          <a:prstGeom prst="ellipse">
            <a:avLst/>
          </a:prstGeom>
          <a:solidFill>
            <a:srgbClr val="FFFF66"/>
          </a:solidFill>
          <a:ln w="19050"/>
          <a:effectLst>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spTree>
    <p:extLst>
      <p:ext uri="{BB962C8B-B14F-4D97-AF65-F5344CB8AC3E}">
        <p14:creationId xmlns:p14="http://schemas.microsoft.com/office/powerpoint/2010/main" val="1325992452"/>
      </p:ext>
    </p:extLst>
  </p:cSld>
  <p:clrMapOvr>
    <a:masterClrMapping/>
  </p:clrMapOvr>
  <p:transition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par>
                                <p:cTn id="12" presetID="26" presetClass="emph" presetSubtype="0" fill="hold" grpId="0" nodeType="withEffect">
                                  <p:stCondLst>
                                    <p:cond delay="0"/>
                                  </p:stCondLst>
                                  <p:childTnLst>
                                    <p:animEffect transition="out" filter="fade">
                                      <p:cBhvr>
                                        <p:cTn id="13" dur="500" tmFilter="0, 0; .2, .5; .8, .5; 1, 0"/>
                                        <p:tgtEl>
                                          <p:spTgt spid="46"/>
                                        </p:tgtEl>
                                      </p:cBhvr>
                                    </p:animEffect>
                                    <p:animScale>
                                      <p:cBhvr>
                                        <p:cTn id="14" dur="250" autoRev="1" fill="hold"/>
                                        <p:tgtEl>
                                          <p:spTgt spid="46"/>
                                        </p:tgtEl>
                                      </p:cBhvr>
                                      <p:by x="105000" y="105000"/>
                                    </p:animScale>
                                  </p:childTnLst>
                                </p:cTn>
                              </p:par>
                            </p:childTnLst>
                          </p:cTn>
                        </p:par>
                        <p:par>
                          <p:cTn id="15" fill="hold">
                            <p:stCondLst>
                              <p:cond delay="500"/>
                            </p:stCondLst>
                            <p:childTnLst>
                              <p:par>
                                <p:cTn id="16" presetID="1" presetClass="entr" presetSubtype="0" fill="hold" grpId="1" nodeType="afterEffect">
                                  <p:stCondLst>
                                    <p:cond delay="0"/>
                                  </p:stCondLst>
                                  <p:childTnLst>
                                    <p:set>
                                      <p:cBhvr>
                                        <p:cTn id="17" dur="1" fill="hold">
                                          <p:stCondLst>
                                            <p:cond delay="0"/>
                                          </p:stCondLst>
                                        </p:cTn>
                                        <p:tgtEl>
                                          <p:spTgt spid="47"/>
                                        </p:tgtEl>
                                        <p:attrNameLst>
                                          <p:attrName>style.visibility</p:attrName>
                                        </p:attrNameLst>
                                      </p:cBhvr>
                                      <p:to>
                                        <p:strVal val="visible"/>
                                      </p:to>
                                    </p:set>
                                  </p:childTnLst>
                                </p:cTn>
                              </p:par>
                              <p:par>
                                <p:cTn id="18" presetID="26" presetClass="emph" presetSubtype="0" fill="hold" grpId="0" nodeType="withEffect">
                                  <p:stCondLst>
                                    <p:cond delay="0"/>
                                  </p:stCondLst>
                                  <p:childTnLst>
                                    <p:animEffect transition="out" filter="fade">
                                      <p:cBhvr>
                                        <p:cTn id="19" dur="500" tmFilter="0, 0; .2, .5; .8, .5; 1, 0"/>
                                        <p:tgtEl>
                                          <p:spTgt spid="47"/>
                                        </p:tgtEl>
                                      </p:cBhvr>
                                    </p:animEffect>
                                    <p:animScale>
                                      <p:cBhvr>
                                        <p:cTn id="20" dur="250" autoRev="1" fill="hold"/>
                                        <p:tgtEl>
                                          <p:spTgt spid="47"/>
                                        </p:tgtEl>
                                      </p:cBhvr>
                                      <p:by x="105000" y="105000"/>
                                    </p:animScale>
                                  </p:childTnLst>
                                </p:cTn>
                              </p:par>
                            </p:childTnLst>
                          </p:cTn>
                        </p:par>
                        <p:par>
                          <p:cTn id="21" fill="hold">
                            <p:stCondLst>
                              <p:cond delay="1000"/>
                            </p:stCondLst>
                            <p:childTnLst>
                              <p:par>
                                <p:cTn id="22" presetID="1" presetClass="entr" presetSubtype="0" fill="hold" grpId="1" nodeType="after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par>
                                <p:cTn id="24" presetID="1" presetClass="exit"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hidden"/>
                                      </p:to>
                                    </p:set>
                                  </p:childTnLst>
                                </p:cTn>
                              </p:par>
                              <p:par>
                                <p:cTn id="26" presetID="26" presetClass="emph" presetSubtype="0" fill="hold" grpId="0" nodeType="withEffect">
                                  <p:stCondLst>
                                    <p:cond delay="0"/>
                                  </p:stCondLst>
                                  <p:childTnLst>
                                    <p:animEffect transition="out" filter="fade">
                                      <p:cBhvr>
                                        <p:cTn id="27" dur="500" tmFilter="0, 0; .2, .5; .8, .5; 1, 0"/>
                                        <p:tgtEl>
                                          <p:spTgt spid="45"/>
                                        </p:tgtEl>
                                      </p:cBhvr>
                                    </p:animEffect>
                                    <p:animScale>
                                      <p:cBhvr>
                                        <p:cTn id="28" dur="250" autoRev="1" fill="hold"/>
                                        <p:tgtEl>
                                          <p:spTgt spid="45"/>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9" grpId="0" animBg="1"/>
      <p:bldP spid="45" grpId="0" animBg="1"/>
      <p:bldP spid="45" grpId="1" animBg="1"/>
      <p:bldP spid="46" grpId="0" animBg="1"/>
      <p:bldP spid="46" grpId="1" animBg="1"/>
      <p:bldP spid="47" grpId="0" animBg="1"/>
      <p:bldP spid="47" grpId="1"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descr="https://www.amrita.edu/sites/default/files/logo.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lstStyle/>
          <a:p>
            <a:endParaRPr lang="en-US" sz="2400"/>
          </a:p>
        </p:txBody>
      </p:sp>
      <p:sp>
        <p:nvSpPr>
          <p:cNvPr id="2" name="Title 1"/>
          <p:cNvSpPr>
            <a:spLocks noGrp="1"/>
          </p:cNvSpPr>
          <p:nvPr>
            <p:ph type="ctrTitle"/>
          </p:nvPr>
        </p:nvSpPr>
        <p:spPr>
          <a:xfrm>
            <a:off x="914400" y="2365117"/>
            <a:ext cx="10363200" cy="1470283"/>
          </a:xfrm>
        </p:spPr>
        <p:txBody>
          <a:bodyPr>
            <a:normAutofit/>
          </a:bodyPr>
          <a:lstStyle/>
          <a:p>
            <a:r>
              <a:rPr lang="en-US" sz="4500" b="1" dirty="0">
                <a:latin typeface="Nunito Sans" panose="020B0604020202020204" charset="0"/>
              </a:rPr>
              <a:t>Binary Search Tree - Deletion</a:t>
            </a:r>
          </a:p>
        </p:txBody>
      </p:sp>
    </p:spTree>
    <p:extLst>
      <p:ext uri="{BB962C8B-B14F-4D97-AF65-F5344CB8AC3E}">
        <p14:creationId xmlns:p14="http://schemas.microsoft.com/office/powerpoint/2010/main" val="991549831"/>
      </p:ext>
    </p:extLst>
  </p:cSld>
  <p:clrMapOvr>
    <a:masterClrMapping/>
  </p:clrMapOvr>
  <p:transition>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noAutofit/>
          </a:bodyPr>
          <a:lstStyle/>
          <a:p>
            <a:pPr>
              <a:lnSpc>
                <a:spcPct val="110000"/>
              </a:lnSpc>
            </a:pPr>
            <a:r>
              <a:rPr lang="en-US" sz="4500" b="1" dirty="0">
                <a:latin typeface="Nunito Sans" panose="020B0604020202020204" charset="0"/>
              </a:rPr>
              <a:t>Binary Search Tree - Deletion</a:t>
            </a:r>
          </a:p>
        </p:txBody>
      </p:sp>
      <p:sp>
        <p:nvSpPr>
          <p:cNvPr id="31" name="Content Placeholder 30"/>
          <p:cNvSpPr>
            <a:spLocks noGrp="1"/>
          </p:cNvSpPr>
          <p:nvPr>
            <p:ph idx="1"/>
          </p:nvPr>
        </p:nvSpPr>
        <p:spPr>
          <a:xfrm>
            <a:off x="609600" y="1397000"/>
            <a:ext cx="10972800" cy="4526755"/>
          </a:xfrm>
        </p:spPr>
        <p:txBody>
          <a:bodyPr>
            <a:noAutofit/>
          </a:bodyPr>
          <a:lstStyle/>
          <a:p>
            <a:pPr>
              <a:lnSpc>
                <a:spcPct val="150000"/>
              </a:lnSpc>
            </a:pPr>
            <a:r>
              <a:rPr lang="en-US" sz="2500" dirty="0">
                <a:latin typeface="Nunito Sans" panose="020B0604020202020204" charset="0"/>
              </a:rPr>
              <a:t>Given a Binary Search Tree, find and delete the given value from it.</a:t>
            </a:r>
          </a:p>
          <a:p>
            <a:pPr>
              <a:lnSpc>
                <a:spcPct val="150000"/>
              </a:lnSpc>
            </a:pPr>
            <a:r>
              <a:rPr lang="en-US" sz="2500" dirty="0">
                <a:latin typeface="Nunito Sans" panose="020B0604020202020204" charset="0"/>
              </a:rPr>
              <a:t>Example:</a:t>
            </a:r>
          </a:p>
          <a:p>
            <a:pPr>
              <a:lnSpc>
                <a:spcPct val="150000"/>
              </a:lnSpc>
            </a:pPr>
            <a:endParaRPr lang="en-US" sz="2500" dirty="0">
              <a:latin typeface="Nunito Sans" panose="020B0604020202020204" charset="0"/>
            </a:endParaRPr>
          </a:p>
        </p:txBody>
      </p:sp>
      <p:cxnSp>
        <p:nvCxnSpPr>
          <p:cNvPr id="24" name="Straight Connector 23"/>
          <p:cNvCxnSpPr>
            <a:stCxn id="30" idx="3"/>
            <a:endCxn id="26" idx="0"/>
          </p:cNvCxnSpPr>
          <p:nvPr/>
        </p:nvCxnSpPr>
        <p:spPr>
          <a:xfrm rot="5400000">
            <a:off x="9245439" y="4354600"/>
            <a:ext cx="529064" cy="25296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5" name="Straight Connector 24"/>
          <p:cNvCxnSpPr>
            <a:stCxn id="32" idx="3"/>
            <a:endCxn id="38" idx="0"/>
          </p:cNvCxnSpPr>
          <p:nvPr/>
        </p:nvCxnSpPr>
        <p:spPr>
          <a:xfrm rot="5400000">
            <a:off x="7884616" y="3050519"/>
            <a:ext cx="529064" cy="833311"/>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6" name="Oval 25"/>
          <p:cNvSpPr/>
          <p:nvPr/>
        </p:nvSpPr>
        <p:spPr>
          <a:xfrm>
            <a:off x="9118600" y="4745612"/>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7</a:t>
            </a:r>
            <a:endParaRPr lang="en-US" sz="2400" dirty="0"/>
          </a:p>
        </p:txBody>
      </p:sp>
      <p:cxnSp>
        <p:nvCxnSpPr>
          <p:cNvPr id="27" name="Straight Connector 26"/>
          <p:cNvCxnSpPr>
            <a:stCxn id="32" idx="5"/>
            <a:endCxn id="30" idx="0"/>
          </p:cNvCxnSpPr>
          <p:nvPr/>
        </p:nvCxnSpPr>
        <p:spPr>
          <a:xfrm rot="16200000" flipH="1">
            <a:off x="9117556" y="3025504"/>
            <a:ext cx="529064" cy="883341"/>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9" name="Straight Connector 28"/>
          <p:cNvCxnSpPr>
            <a:stCxn id="30" idx="5"/>
            <a:endCxn id="33" idx="0"/>
          </p:cNvCxnSpPr>
          <p:nvPr/>
        </p:nvCxnSpPr>
        <p:spPr>
          <a:xfrm rot="16200000" flipH="1">
            <a:off x="10012119" y="4215493"/>
            <a:ext cx="491535" cy="493643"/>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0" name="Oval 29"/>
          <p:cNvSpPr/>
          <p:nvPr/>
        </p:nvSpPr>
        <p:spPr>
          <a:xfrm>
            <a:off x="9558866" y="3731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8</a:t>
            </a:r>
            <a:endParaRPr lang="en-US" sz="2400" dirty="0"/>
          </a:p>
        </p:txBody>
      </p:sp>
      <p:sp>
        <p:nvSpPr>
          <p:cNvPr id="32" name="Oval 31"/>
          <p:cNvSpPr/>
          <p:nvPr/>
        </p:nvSpPr>
        <p:spPr>
          <a:xfrm>
            <a:off x="8488218" y="2717800"/>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6</a:t>
            </a:r>
            <a:endParaRPr lang="en-US" sz="2400" dirty="0"/>
          </a:p>
        </p:txBody>
      </p:sp>
      <p:sp>
        <p:nvSpPr>
          <p:cNvPr id="33" name="Oval 32"/>
          <p:cNvSpPr/>
          <p:nvPr/>
        </p:nvSpPr>
        <p:spPr>
          <a:xfrm>
            <a:off x="10239816" y="4708083"/>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9</a:t>
            </a:r>
            <a:endParaRPr lang="en-US" sz="2400" dirty="0"/>
          </a:p>
        </p:txBody>
      </p:sp>
      <p:cxnSp>
        <p:nvCxnSpPr>
          <p:cNvPr id="34" name="Straight Connector 33"/>
          <p:cNvCxnSpPr>
            <a:stCxn id="38" idx="3"/>
            <a:endCxn id="35" idx="0"/>
          </p:cNvCxnSpPr>
          <p:nvPr/>
        </p:nvCxnSpPr>
        <p:spPr>
          <a:xfrm rot="5400000">
            <a:off x="7062725" y="4225915"/>
            <a:ext cx="491827" cy="47309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5" name="Oval 34"/>
          <p:cNvSpPr/>
          <p:nvPr/>
        </p:nvSpPr>
        <p:spPr>
          <a:xfrm>
            <a:off x="6807201" y="4708375"/>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1</a:t>
            </a:r>
            <a:endParaRPr lang="en-US" sz="2400" dirty="0"/>
          </a:p>
        </p:txBody>
      </p:sp>
      <p:cxnSp>
        <p:nvCxnSpPr>
          <p:cNvPr id="36" name="Straight Connector 35"/>
          <p:cNvCxnSpPr>
            <a:stCxn id="38" idx="5"/>
            <a:endCxn id="37" idx="0"/>
          </p:cNvCxnSpPr>
          <p:nvPr/>
        </p:nvCxnSpPr>
        <p:spPr>
          <a:xfrm rot="16200000" flipH="1">
            <a:off x="7831777" y="4304571"/>
            <a:ext cx="529064" cy="35302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7" name="Oval 36"/>
          <p:cNvSpPr/>
          <p:nvPr/>
        </p:nvSpPr>
        <p:spPr>
          <a:xfrm>
            <a:off x="8007928" y="4745612"/>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4</a:t>
            </a:r>
            <a:endParaRPr lang="en-US" sz="2400" dirty="0"/>
          </a:p>
        </p:txBody>
      </p:sp>
      <p:sp>
        <p:nvSpPr>
          <p:cNvPr id="38" name="Oval 37"/>
          <p:cNvSpPr/>
          <p:nvPr/>
        </p:nvSpPr>
        <p:spPr>
          <a:xfrm>
            <a:off x="7467601" y="3731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cxnSp>
        <p:nvCxnSpPr>
          <p:cNvPr id="39" name="Straight Connector 38"/>
          <p:cNvCxnSpPr>
            <a:stCxn id="37" idx="3"/>
            <a:endCxn id="40" idx="0"/>
          </p:cNvCxnSpPr>
          <p:nvPr/>
        </p:nvCxnSpPr>
        <p:spPr>
          <a:xfrm rot="5400000">
            <a:off x="7608147" y="5365342"/>
            <a:ext cx="612252" cy="342479"/>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40" name="Oval 39"/>
          <p:cNvSpPr/>
          <p:nvPr/>
        </p:nvSpPr>
        <p:spPr>
          <a:xfrm>
            <a:off x="7478142" y="5842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3</a:t>
            </a:r>
            <a:endParaRPr lang="en-US" sz="2400" dirty="0"/>
          </a:p>
        </p:txBody>
      </p:sp>
      <p:cxnSp>
        <p:nvCxnSpPr>
          <p:cNvPr id="41" name="Straight Connector 40"/>
          <p:cNvCxnSpPr>
            <a:stCxn id="37" idx="5"/>
            <a:endCxn id="42" idx="0"/>
          </p:cNvCxnSpPr>
          <p:nvPr/>
        </p:nvCxnSpPr>
        <p:spPr>
          <a:xfrm rot="16200000" flipH="1">
            <a:off x="8379295" y="5311287"/>
            <a:ext cx="574723" cy="413056"/>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42" name="Oval 41"/>
          <p:cNvSpPr/>
          <p:nvPr/>
        </p:nvSpPr>
        <p:spPr>
          <a:xfrm>
            <a:off x="8608292" y="580517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667" b="1" dirty="0">
                <a:solidFill>
                  <a:schemeClr val="tx1"/>
                </a:solidFill>
              </a:rPr>
              <a:t>5</a:t>
            </a:r>
            <a:endParaRPr lang="en-US" sz="2400" b="1" dirty="0">
              <a:solidFill>
                <a:schemeClr val="tx1"/>
              </a:solidFill>
            </a:endParaRPr>
          </a:p>
        </p:txBody>
      </p:sp>
      <p:sp>
        <p:nvSpPr>
          <p:cNvPr id="43" name="Rectangle 42"/>
          <p:cNvSpPr/>
          <p:nvPr/>
        </p:nvSpPr>
        <p:spPr>
          <a:xfrm>
            <a:off x="1016000" y="4038601"/>
            <a:ext cx="1317990" cy="621324"/>
          </a:xfrm>
          <a:prstGeom prst="rect">
            <a:avLst/>
          </a:prstGeom>
        </p:spPr>
        <p:txBody>
          <a:bodyPr wrap="none">
            <a:spAutoFit/>
          </a:bodyPr>
          <a:lstStyle/>
          <a:p>
            <a:pPr>
              <a:lnSpc>
                <a:spcPct val="150000"/>
              </a:lnSpc>
            </a:pPr>
            <a:r>
              <a:rPr lang="en-US" sz="2500" b="1" dirty="0">
                <a:latin typeface="Nunito Sans" panose="020B0604020202020204" charset="0"/>
              </a:rPr>
              <a:t>Input: 3</a:t>
            </a:r>
          </a:p>
        </p:txBody>
      </p:sp>
      <p:sp>
        <p:nvSpPr>
          <p:cNvPr id="44" name="Rectangle 43"/>
          <p:cNvSpPr/>
          <p:nvPr/>
        </p:nvSpPr>
        <p:spPr>
          <a:xfrm>
            <a:off x="1016001" y="3124201"/>
            <a:ext cx="4086375" cy="621324"/>
          </a:xfrm>
          <a:prstGeom prst="rect">
            <a:avLst/>
          </a:prstGeom>
        </p:spPr>
        <p:txBody>
          <a:bodyPr wrap="none">
            <a:spAutoFit/>
          </a:bodyPr>
          <a:lstStyle/>
          <a:p>
            <a:pPr>
              <a:lnSpc>
                <a:spcPct val="150000"/>
              </a:lnSpc>
            </a:pPr>
            <a:r>
              <a:rPr lang="en-US" sz="2500" b="1" dirty="0">
                <a:latin typeface="Nunito Sans" panose="020B0604020202020204" charset="0"/>
              </a:rPr>
              <a:t>Case 1: Delete a leaf node.</a:t>
            </a:r>
          </a:p>
        </p:txBody>
      </p:sp>
    </p:spTree>
    <p:extLst>
      <p:ext uri="{BB962C8B-B14F-4D97-AF65-F5344CB8AC3E}">
        <p14:creationId xmlns:p14="http://schemas.microsoft.com/office/powerpoint/2010/main" val="555768333"/>
      </p:ext>
    </p:extLst>
  </p:cSld>
  <p:clrMapOvr>
    <a:masterClrMapping/>
  </p:clrMapOvr>
  <p:transition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0" nodeType="clickEffect">
                                  <p:stCondLst>
                                    <p:cond delay="0"/>
                                  </p:stCondLst>
                                  <p:childTnLst>
                                    <p:animEffect transition="out" filter="wheel(1)">
                                      <p:cBhvr>
                                        <p:cTn id="15" dur="2000"/>
                                        <p:tgtEl>
                                          <p:spTgt spid="40"/>
                                        </p:tgtEl>
                                      </p:cBhvr>
                                    </p:animEffect>
                                    <p:set>
                                      <p:cBhvr>
                                        <p:cTn id="16" dur="1" fill="hold">
                                          <p:stCondLst>
                                            <p:cond delay="1999"/>
                                          </p:stCondLst>
                                        </p:cTn>
                                        <p:tgtEl>
                                          <p:spTgt spid="40"/>
                                        </p:tgtEl>
                                        <p:attrNameLst>
                                          <p:attrName>style.visibility</p:attrName>
                                        </p:attrNameLst>
                                      </p:cBhvr>
                                      <p:to>
                                        <p:strVal val="hidden"/>
                                      </p:to>
                                    </p:set>
                                  </p:childTnLst>
                                </p:cTn>
                              </p:par>
                            </p:childTnLst>
                          </p:cTn>
                        </p:par>
                        <p:par>
                          <p:cTn id="17" fill="hold">
                            <p:stCondLst>
                              <p:cond delay="2000"/>
                            </p:stCondLst>
                            <p:childTnLst>
                              <p:par>
                                <p:cTn id="18" presetID="22" presetClass="exit" presetSubtype="4" fill="hold" nodeType="afterEffect">
                                  <p:stCondLst>
                                    <p:cond delay="0"/>
                                  </p:stCondLst>
                                  <p:childTnLst>
                                    <p:animEffect transition="out" filter="wipe(down)">
                                      <p:cBhvr>
                                        <p:cTn id="19" dur="500"/>
                                        <p:tgtEl>
                                          <p:spTgt spid="39"/>
                                        </p:tgtEl>
                                      </p:cBhvr>
                                    </p:animEffect>
                                    <p:set>
                                      <p:cBhvr>
                                        <p:cTn id="20"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p:bldP spid="4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noAutofit/>
          </a:bodyPr>
          <a:lstStyle/>
          <a:p>
            <a:pPr>
              <a:lnSpc>
                <a:spcPct val="110000"/>
              </a:lnSpc>
            </a:pPr>
            <a:r>
              <a:rPr lang="en-US" sz="4500" b="1" dirty="0">
                <a:latin typeface="Nunito Sans" panose="020B0604020202020204" charset="0"/>
              </a:rPr>
              <a:t>Binary Search Tree - Deletion</a:t>
            </a:r>
          </a:p>
        </p:txBody>
      </p:sp>
      <p:sp>
        <p:nvSpPr>
          <p:cNvPr id="31" name="Content Placeholder 30"/>
          <p:cNvSpPr>
            <a:spLocks noGrp="1"/>
          </p:cNvSpPr>
          <p:nvPr>
            <p:ph idx="1"/>
          </p:nvPr>
        </p:nvSpPr>
        <p:spPr>
          <a:xfrm>
            <a:off x="609600" y="1397000"/>
            <a:ext cx="10972800" cy="4526755"/>
          </a:xfrm>
        </p:spPr>
        <p:txBody>
          <a:bodyPr>
            <a:noAutofit/>
          </a:bodyPr>
          <a:lstStyle/>
          <a:p>
            <a:pPr>
              <a:lnSpc>
                <a:spcPct val="150000"/>
              </a:lnSpc>
            </a:pPr>
            <a:r>
              <a:rPr lang="en-US" sz="2500" dirty="0">
                <a:latin typeface="Nunito Sans" panose="020B0604020202020204" charset="0"/>
              </a:rPr>
              <a:t>Given a Binary Search Tree, find and delete the given value from it.</a:t>
            </a:r>
          </a:p>
          <a:p>
            <a:pPr>
              <a:lnSpc>
                <a:spcPct val="150000"/>
              </a:lnSpc>
            </a:pPr>
            <a:r>
              <a:rPr lang="en-US" sz="2500" dirty="0">
                <a:latin typeface="Nunito Sans" panose="020B0604020202020204" charset="0"/>
              </a:rPr>
              <a:t>Example:</a:t>
            </a:r>
          </a:p>
          <a:p>
            <a:pPr>
              <a:lnSpc>
                <a:spcPct val="150000"/>
              </a:lnSpc>
            </a:pPr>
            <a:endParaRPr lang="en-US" sz="2500" dirty="0">
              <a:latin typeface="Nunito Sans" panose="020B0604020202020204" charset="0"/>
            </a:endParaRPr>
          </a:p>
        </p:txBody>
      </p:sp>
      <p:cxnSp>
        <p:nvCxnSpPr>
          <p:cNvPr id="24" name="Straight Connector 23"/>
          <p:cNvCxnSpPr>
            <a:stCxn id="30" idx="3"/>
            <a:endCxn id="26" idx="0"/>
          </p:cNvCxnSpPr>
          <p:nvPr/>
        </p:nvCxnSpPr>
        <p:spPr>
          <a:xfrm rot="5400000">
            <a:off x="9245439" y="4354600"/>
            <a:ext cx="529064" cy="25296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5" name="Straight Connector 24"/>
          <p:cNvCxnSpPr>
            <a:stCxn id="32" idx="3"/>
            <a:endCxn id="38" idx="0"/>
          </p:cNvCxnSpPr>
          <p:nvPr/>
        </p:nvCxnSpPr>
        <p:spPr>
          <a:xfrm rot="5400000">
            <a:off x="7884616" y="3050519"/>
            <a:ext cx="529064" cy="833311"/>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6" name="Oval 25"/>
          <p:cNvSpPr/>
          <p:nvPr/>
        </p:nvSpPr>
        <p:spPr>
          <a:xfrm>
            <a:off x="9118600" y="4745612"/>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7</a:t>
            </a:r>
            <a:endParaRPr lang="en-US" sz="2400" dirty="0"/>
          </a:p>
        </p:txBody>
      </p:sp>
      <p:cxnSp>
        <p:nvCxnSpPr>
          <p:cNvPr id="27" name="Straight Connector 26"/>
          <p:cNvCxnSpPr>
            <a:stCxn id="32" idx="5"/>
            <a:endCxn id="30" idx="0"/>
          </p:cNvCxnSpPr>
          <p:nvPr/>
        </p:nvCxnSpPr>
        <p:spPr>
          <a:xfrm rot="16200000" flipH="1">
            <a:off x="9117556" y="3025504"/>
            <a:ext cx="529064" cy="883341"/>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9" name="Straight Connector 28"/>
          <p:cNvCxnSpPr>
            <a:stCxn id="30" idx="5"/>
            <a:endCxn id="33" idx="0"/>
          </p:cNvCxnSpPr>
          <p:nvPr/>
        </p:nvCxnSpPr>
        <p:spPr>
          <a:xfrm rot="16200000" flipH="1">
            <a:off x="10012119" y="4215493"/>
            <a:ext cx="491535" cy="493643"/>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0" name="Oval 29"/>
          <p:cNvSpPr/>
          <p:nvPr/>
        </p:nvSpPr>
        <p:spPr>
          <a:xfrm>
            <a:off x="9558866" y="3731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8</a:t>
            </a:r>
            <a:endParaRPr lang="en-US" sz="2400" dirty="0"/>
          </a:p>
        </p:txBody>
      </p:sp>
      <p:sp>
        <p:nvSpPr>
          <p:cNvPr id="32" name="Oval 31"/>
          <p:cNvSpPr/>
          <p:nvPr/>
        </p:nvSpPr>
        <p:spPr>
          <a:xfrm>
            <a:off x="8488218" y="2717800"/>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6</a:t>
            </a:r>
            <a:endParaRPr lang="en-US" sz="2400" dirty="0"/>
          </a:p>
        </p:txBody>
      </p:sp>
      <p:sp>
        <p:nvSpPr>
          <p:cNvPr id="33" name="Oval 32"/>
          <p:cNvSpPr/>
          <p:nvPr/>
        </p:nvSpPr>
        <p:spPr>
          <a:xfrm>
            <a:off x="10239816" y="4708083"/>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9</a:t>
            </a:r>
            <a:endParaRPr lang="en-US" sz="2400" dirty="0"/>
          </a:p>
        </p:txBody>
      </p:sp>
      <p:cxnSp>
        <p:nvCxnSpPr>
          <p:cNvPr id="34" name="Straight Connector 33"/>
          <p:cNvCxnSpPr>
            <a:stCxn id="38" idx="3"/>
            <a:endCxn id="35" idx="0"/>
          </p:cNvCxnSpPr>
          <p:nvPr/>
        </p:nvCxnSpPr>
        <p:spPr>
          <a:xfrm rot="5400000">
            <a:off x="7062725" y="4225915"/>
            <a:ext cx="491827" cy="47309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5" name="Oval 34"/>
          <p:cNvSpPr/>
          <p:nvPr/>
        </p:nvSpPr>
        <p:spPr>
          <a:xfrm>
            <a:off x="6807201" y="4708375"/>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1</a:t>
            </a:r>
            <a:endParaRPr lang="en-US" sz="2400" dirty="0"/>
          </a:p>
        </p:txBody>
      </p:sp>
      <p:cxnSp>
        <p:nvCxnSpPr>
          <p:cNvPr id="36" name="Straight Connector 35"/>
          <p:cNvCxnSpPr>
            <a:stCxn id="38" idx="5"/>
            <a:endCxn id="37" idx="0"/>
          </p:cNvCxnSpPr>
          <p:nvPr/>
        </p:nvCxnSpPr>
        <p:spPr>
          <a:xfrm rot="16200000" flipH="1">
            <a:off x="7831777" y="4304571"/>
            <a:ext cx="529064" cy="35302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7" name="Oval 36"/>
          <p:cNvSpPr/>
          <p:nvPr/>
        </p:nvSpPr>
        <p:spPr>
          <a:xfrm>
            <a:off x="8007928" y="4745612"/>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4</a:t>
            </a:r>
            <a:endParaRPr lang="en-US" sz="2400" dirty="0"/>
          </a:p>
        </p:txBody>
      </p:sp>
      <p:sp>
        <p:nvSpPr>
          <p:cNvPr id="38" name="Oval 37"/>
          <p:cNvSpPr/>
          <p:nvPr/>
        </p:nvSpPr>
        <p:spPr>
          <a:xfrm>
            <a:off x="7467601" y="3731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cxnSp>
        <p:nvCxnSpPr>
          <p:cNvPr id="41" name="Straight Connector 40"/>
          <p:cNvCxnSpPr>
            <a:stCxn id="37" idx="5"/>
            <a:endCxn id="42" idx="0"/>
          </p:cNvCxnSpPr>
          <p:nvPr/>
        </p:nvCxnSpPr>
        <p:spPr>
          <a:xfrm rot="16200000" flipH="1">
            <a:off x="8379294" y="5311286"/>
            <a:ext cx="574724" cy="413057"/>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42" name="Oval 41"/>
          <p:cNvSpPr/>
          <p:nvPr/>
        </p:nvSpPr>
        <p:spPr>
          <a:xfrm>
            <a:off x="8608292" y="580517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667" b="1" dirty="0">
                <a:solidFill>
                  <a:schemeClr val="tx1"/>
                </a:solidFill>
              </a:rPr>
              <a:t>5</a:t>
            </a:r>
            <a:endParaRPr lang="en-US" sz="2400" b="1" dirty="0">
              <a:solidFill>
                <a:schemeClr val="tx1"/>
              </a:solidFill>
            </a:endParaRPr>
          </a:p>
        </p:txBody>
      </p:sp>
      <p:sp>
        <p:nvSpPr>
          <p:cNvPr id="22" name="Rectangle 21"/>
          <p:cNvSpPr/>
          <p:nvPr/>
        </p:nvSpPr>
        <p:spPr>
          <a:xfrm>
            <a:off x="1016000" y="4038601"/>
            <a:ext cx="1317990" cy="621324"/>
          </a:xfrm>
          <a:prstGeom prst="rect">
            <a:avLst/>
          </a:prstGeom>
        </p:spPr>
        <p:txBody>
          <a:bodyPr wrap="none">
            <a:spAutoFit/>
          </a:bodyPr>
          <a:lstStyle/>
          <a:p>
            <a:pPr>
              <a:lnSpc>
                <a:spcPct val="150000"/>
              </a:lnSpc>
            </a:pPr>
            <a:r>
              <a:rPr lang="en-US" sz="2500" b="1" dirty="0">
                <a:latin typeface="Nunito Sans" panose="020B0604020202020204" charset="0"/>
              </a:rPr>
              <a:t>Input: 4</a:t>
            </a:r>
          </a:p>
        </p:txBody>
      </p:sp>
      <p:sp>
        <p:nvSpPr>
          <p:cNvPr id="23" name="Rectangle 22"/>
          <p:cNvSpPr/>
          <p:nvPr/>
        </p:nvSpPr>
        <p:spPr>
          <a:xfrm>
            <a:off x="1016001" y="3124201"/>
            <a:ext cx="5274201" cy="621324"/>
          </a:xfrm>
          <a:prstGeom prst="rect">
            <a:avLst/>
          </a:prstGeom>
        </p:spPr>
        <p:txBody>
          <a:bodyPr wrap="none">
            <a:spAutoFit/>
          </a:bodyPr>
          <a:lstStyle/>
          <a:p>
            <a:pPr>
              <a:lnSpc>
                <a:spcPct val="150000"/>
              </a:lnSpc>
            </a:pPr>
            <a:r>
              <a:rPr lang="en-US" sz="2500" b="1" dirty="0">
                <a:latin typeface="Nunito Sans" panose="020B0604020202020204" charset="0"/>
              </a:rPr>
              <a:t>Case 2: Delete a node with 1 child.</a:t>
            </a:r>
          </a:p>
        </p:txBody>
      </p:sp>
    </p:spTree>
    <p:extLst>
      <p:ext uri="{BB962C8B-B14F-4D97-AF65-F5344CB8AC3E}">
        <p14:creationId xmlns:p14="http://schemas.microsoft.com/office/powerpoint/2010/main" val="3003414549"/>
      </p:ext>
    </p:extLst>
  </p:cSld>
  <p:clrMapOvr>
    <a:masterClrMapping/>
  </p:clrMapOvr>
  <p:transition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0" nodeType="clickEffect">
                                  <p:stCondLst>
                                    <p:cond delay="0"/>
                                  </p:stCondLst>
                                  <p:childTnLst>
                                    <p:animEffect transition="out" filter="wheel(1)">
                                      <p:cBhvr>
                                        <p:cTn id="15" dur="2000"/>
                                        <p:tgtEl>
                                          <p:spTgt spid="37"/>
                                        </p:tgtEl>
                                      </p:cBhvr>
                                    </p:animEffect>
                                    <p:set>
                                      <p:cBhvr>
                                        <p:cTn id="16" dur="1" fill="hold">
                                          <p:stCondLst>
                                            <p:cond delay="1999"/>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nodeType="clickEffect">
                                  <p:stCondLst>
                                    <p:cond delay="0"/>
                                  </p:stCondLst>
                                  <p:childTnLst>
                                    <p:animEffect transition="out" filter="wipe(down)">
                                      <p:cBhvr>
                                        <p:cTn id="20" dur="1000"/>
                                        <p:tgtEl>
                                          <p:spTgt spid="41"/>
                                        </p:tgtEl>
                                      </p:cBhvr>
                                    </p:animEffect>
                                    <p:set>
                                      <p:cBhvr>
                                        <p:cTn id="21" dur="1" fill="hold">
                                          <p:stCondLst>
                                            <p:cond delay="999"/>
                                          </p:stCondLst>
                                        </p:cTn>
                                        <p:tgtEl>
                                          <p:spTgt spid="41"/>
                                        </p:tgtEl>
                                        <p:attrNameLst>
                                          <p:attrName>style.visibility</p:attrName>
                                        </p:attrNameLst>
                                      </p:cBhvr>
                                      <p:to>
                                        <p:strVal val="hidden"/>
                                      </p:to>
                                    </p:set>
                                  </p:childTnLst>
                                </p:cTn>
                              </p:par>
                              <p:par>
                                <p:cTn id="22" presetID="56" presetClass="path" presetSubtype="0" accel="50000" decel="50000" fill="hold" grpId="0" nodeType="withEffect">
                                  <p:stCondLst>
                                    <p:cond delay="0"/>
                                  </p:stCondLst>
                                  <p:childTnLst>
                                    <p:animMotion origin="layout" path="M 1.11022E-16 -2.06418E-6 L -0.05 -0.1481 " pathEditMode="relative" rAng="0" ptsTypes="AA">
                                      <p:cBhvr>
                                        <p:cTn id="23" dur="2000" fill="hold"/>
                                        <p:tgtEl>
                                          <p:spTgt spid="42"/>
                                        </p:tgtEl>
                                        <p:attrNameLst>
                                          <p:attrName>ppt_x</p:attrName>
                                          <p:attrName>ppt_y</p:attrName>
                                        </p:attrNameLst>
                                      </p:cBhvr>
                                      <p:rCtr x="-2500" y="-7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P spid="22" grpId="0"/>
      <p:bldP spid="2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noAutofit/>
          </a:bodyPr>
          <a:lstStyle/>
          <a:p>
            <a:pPr>
              <a:lnSpc>
                <a:spcPct val="110000"/>
              </a:lnSpc>
            </a:pPr>
            <a:r>
              <a:rPr lang="en-US" sz="4500" b="1" dirty="0">
                <a:latin typeface="Nunito Sans" panose="020B0604020202020204" charset="0"/>
              </a:rPr>
              <a:t>Binary Search Tree - Deletion</a:t>
            </a:r>
          </a:p>
        </p:txBody>
      </p:sp>
      <p:sp>
        <p:nvSpPr>
          <p:cNvPr id="31" name="Content Placeholder 30"/>
          <p:cNvSpPr>
            <a:spLocks noGrp="1"/>
          </p:cNvSpPr>
          <p:nvPr>
            <p:ph idx="1"/>
          </p:nvPr>
        </p:nvSpPr>
        <p:spPr>
          <a:xfrm>
            <a:off x="609600" y="1397000"/>
            <a:ext cx="10972800" cy="4526755"/>
          </a:xfrm>
        </p:spPr>
        <p:txBody>
          <a:bodyPr>
            <a:noAutofit/>
          </a:bodyPr>
          <a:lstStyle/>
          <a:p>
            <a:pPr>
              <a:lnSpc>
                <a:spcPct val="150000"/>
              </a:lnSpc>
            </a:pPr>
            <a:r>
              <a:rPr lang="en-US" sz="2500" dirty="0">
                <a:latin typeface="Nunito Sans" panose="020B0604020202020204" charset="0"/>
              </a:rPr>
              <a:t>Given a Binary Search Tree, find and delete the given value from it.</a:t>
            </a:r>
          </a:p>
          <a:p>
            <a:pPr>
              <a:lnSpc>
                <a:spcPct val="150000"/>
              </a:lnSpc>
            </a:pPr>
            <a:r>
              <a:rPr lang="en-US" sz="2500" dirty="0">
                <a:latin typeface="Nunito Sans" panose="020B0604020202020204" charset="0"/>
              </a:rPr>
              <a:t>Example:</a:t>
            </a:r>
          </a:p>
          <a:p>
            <a:pPr>
              <a:lnSpc>
                <a:spcPct val="150000"/>
              </a:lnSpc>
            </a:pPr>
            <a:endParaRPr lang="en-US" sz="2500" dirty="0">
              <a:latin typeface="Nunito Sans" panose="020B0604020202020204" charset="0"/>
            </a:endParaRPr>
          </a:p>
        </p:txBody>
      </p:sp>
      <p:sp>
        <p:nvSpPr>
          <p:cNvPr id="22" name="Rectangle 21"/>
          <p:cNvSpPr/>
          <p:nvPr/>
        </p:nvSpPr>
        <p:spPr>
          <a:xfrm>
            <a:off x="1016000" y="3632201"/>
            <a:ext cx="1317990" cy="621324"/>
          </a:xfrm>
          <a:prstGeom prst="rect">
            <a:avLst/>
          </a:prstGeom>
        </p:spPr>
        <p:txBody>
          <a:bodyPr wrap="none">
            <a:spAutoFit/>
          </a:bodyPr>
          <a:lstStyle/>
          <a:p>
            <a:pPr>
              <a:lnSpc>
                <a:spcPct val="150000"/>
              </a:lnSpc>
            </a:pPr>
            <a:r>
              <a:rPr lang="en-US" sz="2500" b="1" dirty="0">
                <a:latin typeface="Nunito Sans" panose="020B0604020202020204" charset="0"/>
              </a:rPr>
              <a:t>Input: 5</a:t>
            </a:r>
          </a:p>
        </p:txBody>
      </p:sp>
      <p:sp>
        <p:nvSpPr>
          <p:cNvPr id="23" name="Rectangle 22"/>
          <p:cNvSpPr/>
          <p:nvPr/>
        </p:nvSpPr>
        <p:spPr>
          <a:xfrm>
            <a:off x="1016001" y="3124201"/>
            <a:ext cx="5755102" cy="621324"/>
          </a:xfrm>
          <a:prstGeom prst="rect">
            <a:avLst/>
          </a:prstGeom>
        </p:spPr>
        <p:txBody>
          <a:bodyPr wrap="none">
            <a:spAutoFit/>
          </a:bodyPr>
          <a:lstStyle/>
          <a:p>
            <a:pPr>
              <a:lnSpc>
                <a:spcPct val="150000"/>
              </a:lnSpc>
            </a:pPr>
            <a:r>
              <a:rPr lang="en-US" sz="2500" b="1" dirty="0">
                <a:latin typeface="Nunito Sans" panose="020B0604020202020204" charset="0"/>
              </a:rPr>
              <a:t>Case 3: Delete a node with 2 children.</a:t>
            </a:r>
          </a:p>
        </p:txBody>
      </p:sp>
      <p:grpSp>
        <p:nvGrpSpPr>
          <p:cNvPr id="2" name="Group 45"/>
          <p:cNvGrpSpPr/>
          <p:nvPr/>
        </p:nvGrpSpPr>
        <p:grpSpPr>
          <a:xfrm>
            <a:off x="7213600" y="2717800"/>
            <a:ext cx="3962400" cy="3616027"/>
            <a:chOff x="5334000" y="2038350"/>
            <a:chExt cx="2971800" cy="2712020"/>
          </a:xfrm>
        </p:grpSpPr>
        <p:cxnSp>
          <p:nvCxnSpPr>
            <p:cNvPr id="24" name="Straight Connector 23"/>
            <p:cNvCxnSpPr>
              <a:stCxn id="30" idx="3"/>
              <a:endCxn id="26" idx="0"/>
            </p:cNvCxnSpPr>
            <p:nvPr/>
          </p:nvCxnSpPr>
          <p:spPr>
            <a:xfrm rot="5400000">
              <a:off x="7162679" y="3265950"/>
              <a:ext cx="396798" cy="18972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5" name="Straight Connector 24"/>
            <p:cNvCxnSpPr>
              <a:stCxn id="32" idx="3"/>
              <a:endCxn id="38" idx="0"/>
            </p:cNvCxnSpPr>
            <p:nvPr/>
          </p:nvCxnSpPr>
          <p:spPr>
            <a:xfrm rot="5400000">
              <a:off x="6142062" y="2287889"/>
              <a:ext cx="396798" cy="624983"/>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6" name="Oval 25"/>
            <p:cNvSpPr/>
            <p:nvPr/>
          </p:nvSpPr>
          <p:spPr>
            <a:xfrm>
              <a:off x="7067549" y="3559209"/>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7</a:t>
              </a:r>
              <a:endParaRPr lang="en-US" sz="2400" dirty="0"/>
            </a:p>
          </p:txBody>
        </p:sp>
        <p:cxnSp>
          <p:nvCxnSpPr>
            <p:cNvPr id="27" name="Straight Connector 26"/>
            <p:cNvCxnSpPr>
              <a:stCxn id="32" idx="5"/>
              <a:endCxn id="30" idx="0"/>
            </p:cNvCxnSpPr>
            <p:nvPr/>
          </p:nvCxnSpPr>
          <p:spPr>
            <a:xfrm rot="16200000" flipH="1">
              <a:off x="7066767" y="2269128"/>
              <a:ext cx="396798" cy="662506"/>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9" name="Straight Connector 28"/>
            <p:cNvCxnSpPr>
              <a:stCxn id="30" idx="5"/>
              <a:endCxn id="33" idx="0"/>
            </p:cNvCxnSpPr>
            <p:nvPr/>
          </p:nvCxnSpPr>
          <p:spPr>
            <a:xfrm rot="16200000" flipH="1">
              <a:off x="7737689" y="3161620"/>
              <a:ext cx="368651" cy="3702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0" name="Oval 29"/>
            <p:cNvSpPr/>
            <p:nvPr/>
          </p:nvSpPr>
          <p:spPr>
            <a:xfrm>
              <a:off x="7397749" y="2798780"/>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8</a:t>
              </a:r>
              <a:endParaRPr lang="en-US" sz="2400" dirty="0"/>
            </a:p>
          </p:txBody>
        </p:sp>
        <p:sp>
          <p:nvSpPr>
            <p:cNvPr id="32" name="Oval 31"/>
            <p:cNvSpPr/>
            <p:nvPr/>
          </p:nvSpPr>
          <p:spPr>
            <a:xfrm>
              <a:off x="6594763" y="2038350"/>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5</a:t>
              </a:r>
              <a:endParaRPr lang="en-US" sz="2400" dirty="0"/>
            </a:p>
          </p:txBody>
        </p:sp>
        <p:sp>
          <p:nvSpPr>
            <p:cNvPr id="33" name="Oval 32"/>
            <p:cNvSpPr/>
            <p:nvPr/>
          </p:nvSpPr>
          <p:spPr>
            <a:xfrm>
              <a:off x="7908461" y="3531062"/>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9</a:t>
              </a:r>
              <a:endParaRPr lang="en-US" sz="2400" dirty="0"/>
            </a:p>
          </p:txBody>
        </p:sp>
        <p:cxnSp>
          <p:nvCxnSpPr>
            <p:cNvPr id="34" name="Straight Connector 33"/>
            <p:cNvCxnSpPr>
              <a:stCxn id="38" idx="3"/>
              <a:endCxn id="35" idx="0"/>
            </p:cNvCxnSpPr>
            <p:nvPr/>
          </p:nvCxnSpPr>
          <p:spPr>
            <a:xfrm rot="5400000">
              <a:off x="5525644" y="3169436"/>
              <a:ext cx="368870" cy="354819"/>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5" name="Oval 34"/>
            <p:cNvSpPr/>
            <p:nvPr/>
          </p:nvSpPr>
          <p:spPr>
            <a:xfrm>
              <a:off x="5334000" y="3531281"/>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1</a:t>
              </a:r>
              <a:endParaRPr lang="en-US" sz="2400" dirty="0"/>
            </a:p>
          </p:txBody>
        </p:sp>
        <p:cxnSp>
          <p:nvCxnSpPr>
            <p:cNvPr id="36" name="Straight Connector 35"/>
            <p:cNvCxnSpPr>
              <a:stCxn id="38" idx="5"/>
              <a:endCxn id="37" idx="0"/>
            </p:cNvCxnSpPr>
            <p:nvPr/>
          </p:nvCxnSpPr>
          <p:spPr>
            <a:xfrm rot="16200000" flipH="1">
              <a:off x="6102433" y="3228428"/>
              <a:ext cx="396798" cy="264765"/>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7" name="Oval 36"/>
            <p:cNvSpPr/>
            <p:nvPr/>
          </p:nvSpPr>
          <p:spPr>
            <a:xfrm>
              <a:off x="6234545" y="3559209"/>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4</a:t>
              </a:r>
              <a:endParaRPr lang="en-US" sz="2400" dirty="0"/>
            </a:p>
          </p:txBody>
        </p:sp>
        <p:sp>
          <p:nvSpPr>
            <p:cNvPr id="38" name="Oval 37"/>
            <p:cNvSpPr/>
            <p:nvPr/>
          </p:nvSpPr>
          <p:spPr>
            <a:xfrm>
              <a:off x="5829300" y="2798780"/>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cxnSp>
          <p:nvCxnSpPr>
            <p:cNvPr id="43" name="Straight Connector 42"/>
            <p:cNvCxnSpPr>
              <a:stCxn id="26" idx="3"/>
              <a:endCxn id="44" idx="0"/>
            </p:cNvCxnSpPr>
            <p:nvPr/>
          </p:nvCxnSpPr>
          <p:spPr>
            <a:xfrm rot="5400000">
              <a:off x="6844180" y="4042792"/>
              <a:ext cx="401510" cy="161607"/>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44" name="Oval 43"/>
            <p:cNvSpPr/>
            <p:nvPr/>
          </p:nvSpPr>
          <p:spPr>
            <a:xfrm>
              <a:off x="6765461" y="4324350"/>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6</a:t>
              </a:r>
              <a:endParaRPr lang="en-US" sz="2400" dirty="0"/>
            </a:p>
          </p:txBody>
        </p:sp>
      </p:grpSp>
    </p:spTree>
    <p:extLst>
      <p:ext uri="{BB962C8B-B14F-4D97-AF65-F5344CB8AC3E}">
        <p14:creationId xmlns:p14="http://schemas.microsoft.com/office/powerpoint/2010/main" val="4099457018"/>
      </p:ext>
    </p:extLst>
  </p:cSld>
  <p:clrMapOvr>
    <a:masterClrMapping/>
  </p:clrMapOvr>
  <p:transition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noAutofit/>
          </a:bodyPr>
          <a:lstStyle/>
          <a:p>
            <a:pPr>
              <a:lnSpc>
                <a:spcPct val="110000"/>
              </a:lnSpc>
            </a:pPr>
            <a:r>
              <a:rPr lang="en-US" sz="4500" b="1" dirty="0">
                <a:latin typeface="Nunito Sans" panose="020B0604020202020204" charset="0"/>
              </a:rPr>
              <a:t>Binary Search Tree - Deletion</a:t>
            </a:r>
          </a:p>
        </p:txBody>
      </p:sp>
      <p:sp>
        <p:nvSpPr>
          <p:cNvPr id="31" name="Content Placeholder 30"/>
          <p:cNvSpPr>
            <a:spLocks noGrp="1"/>
          </p:cNvSpPr>
          <p:nvPr>
            <p:ph idx="1"/>
          </p:nvPr>
        </p:nvSpPr>
        <p:spPr>
          <a:xfrm>
            <a:off x="609600" y="1397000"/>
            <a:ext cx="10972800" cy="4526755"/>
          </a:xfrm>
        </p:spPr>
        <p:txBody>
          <a:bodyPr>
            <a:noAutofit/>
          </a:bodyPr>
          <a:lstStyle/>
          <a:p>
            <a:pPr>
              <a:lnSpc>
                <a:spcPct val="150000"/>
              </a:lnSpc>
            </a:pPr>
            <a:r>
              <a:rPr lang="en-US" sz="2500" dirty="0">
                <a:latin typeface="Nunito Sans" panose="020B0604020202020204" charset="0"/>
              </a:rPr>
              <a:t>Given a Binary Search Tree, find and delete the given value from it.</a:t>
            </a:r>
          </a:p>
          <a:p>
            <a:pPr>
              <a:lnSpc>
                <a:spcPct val="150000"/>
              </a:lnSpc>
            </a:pPr>
            <a:r>
              <a:rPr lang="en-US" sz="2500" dirty="0">
                <a:latin typeface="Nunito Sans" panose="020B0604020202020204" charset="0"/>
              </a:rPr>
              <a:t>Example:</a:t>
            </a:r>
          </a:p>
          <a:p>
            <a:pPr>
              <a:lnSpc>
                <a:spcPct val="150000"/>
              </a:lnSpc>
            </a:pPr>
            <a:endParaRPr lang="en-US" sz="2500" dirty="0">
              <a:latin typeface="Nunito Sans" panose="020B0604020202020204" charset="0"/>
            </a:endParaRPr>
          </a:p>
        </p:txBody>
      </p:sp>
      <p:sp>
        <p:nvSpPr>
          <p:cNvPr id="22" name="Rectangle 21"/>
          <p:cNvSpPr/>
          <p:nvPr/>
        </p:nvSpPr>
        <p:spPr>
          <a:xfrm>
            <a:off x="1016000" y="3632201"/>
            <a:ext cx="1317990" cy="621324"/>
          </a:xfrm>
          <a:prstGeom prst="rect">
            <a:avLst/>
          </a:prstGeom>
        </p:spPr>
        <p:txBody>
          <a:bodyPr wrap="none">
            <a:spAutoFit/>
          </a:bodyPr>
          <a:lstStyle/>
          <a:p>
            <a:pPr>
              <a:lnSpc>
                <a:spcPct val="150000"/>
              </a:lnSpc>
            </a:pPr>
            <a:r>
              <a:rPr lang="en-US" sz="2500" b="1" dirty="0">
                <a:latin typeface="Nunito Sans" panose="020B0604020202020204" charset="0"/>
              </a:rPr>
              <a:t>Input: 5</a:t>
            </a:r>
          </a:p>
        </p:txBody>
      </p:sp>
      <p:sp>
        <p:nvSpPr>
          <p:cNvPr id="23" name="Rectangle 22"/>
          <p:cNvSpPr/>
          <p:nvPr/>
        </p:nvSpPr>
        <p:spPr>
          <a:xfrm>
            <a:off x="1016001" y="3124201"/>
            <a:ext cx="5755102" cy="621324"/>
          </a:xfrm>
          <a:prstGeom prst="rect">
            <a:avLst/>
          </a:prstGeom>
        </p:spPr>
        <p:txBody>
          <a:bodyPr wrap="none">
            <a:spAutoFit/>
          </a:bodyPr>
          <a:lstStyle/>
          <a:p>
            <a:pPr>
              <a:lnSpc>
                <a:spcPct val="150000"/>
              </a:lnSpc>
            </a:pPr>
            <a:r>
              <a:rPr lang="en-US" sz="2500" b="1" dirty="0">
                <a:latin typeface="Nunito Sans" panose="020B0604020202020204" charset="0"/>
              </a:rPr>
              <a:t>Case 3: Delete a node with 2 children.</a:t>
            </a:r>
          </a:p>
        </p:txBody>
      </p:sp>
      <p:cxnSp>
        <p:nvCxnSpPr>
          <p:cNvPr id="24" name="Straight Connector 23"/>
          <p:cNvCxnSpPr>
            <a:stCxn id="30" idx="3"/>
            <a:endCxn id="26" idx="0"/>
          </p:cNvCxnSpPr>
          <p:nvPr/>
        </p:nvCxnSpPr>
        <p:spPr>
          <a:xfrm rot="5400000">
            <a:off x="9651839" y="4354600"/>
            <a:ext cx="529064" cy="25296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5" name="Straight Connector 24"/>
          <p:cNvCxnSpPr>
            <a:stCxn id="32" idx="3"/>
            <a:endCxn id="38" idx="0"/>
          </p:cNvCxnSpPr>
          <p:nvPr/>
        </p:nvCxnSpPr>
        <p:spPr>
          <a:xfrm rot="5400000">
            <a:off x="8291016" y="3050519"/>
            <a:ext cx="529064" cy="833311"/>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6" name="Oval 25"/>
          <p:cNvSpPr/>
          <p:nvPr/>
        </p:nvSpPr>
        <p:spPr>
          <a:xfrm>
            <a:off x="9525000" y="4745612"/>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7</a:t>
            </a:r>
            <a:endParaRPr lang="en-US" sz="2400" dirty="0"/>
          </a:p>
        </p:txBody>
      </p:sp>
      <p:cxnSp>
        <p:nvCxnSpPr>
          <p:cNvPr id="27" name="Straight Connector 26"/>
          <p:cNvCxnSpPr>
            <a:stCxn id="32" idx="5"/>
            <a:endCxn id="30" idx="0"/>
          </p:cNvCxnSpPr>
          <p:nvPr/>
        </p:nvCxnSpPr>
        <p:spPr>
          <a:xfrm rot="16200000" flipH="1">
            <a:off x="9523956" y="3025504"/>
            <a:ext cx="529064" cy="883341"/>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9" name="Straight Connector 28"/>
          <p:cNvCxnSpPr>
            <a:stCxn id="30" idx="5"/>
            <a:endCxn id="33" idx="0"/>
          </p:cNvCxnSpPr>
          <p:nvPr/>
        </p:nvCxnSpPr>
        <p:spPr>
          <a:xfrm rot="16200000" flipH="1">
            <a:off x="10418519" y="4215493"/>
            <a:ext cx="491535" cy="493643"/>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0" name="Oval 29"/>
          <p:cNvSpPr/>
          <p:nvPr/>
        </p:nvSpPr>
        <p:spPr>
          <a:xfrm>
            <a:off x="9965266" y="3731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8</a:t>
            </a:r>
            <a:endParaRPr lang="en-US" sz="2400" dirty="0"/>
          </a:p>
        </p:txBody>
      </p:sp>
      <p:sp>
        <p:nvSpPr>
          <p:cNvPr id="32" name="Oval 31"/>
          <p:cNvSpPr/>
          <p:nvPr/>
        </p:nvSpPr>
        <p:spPr>
          <a:xfrm>
            <a:off x="8894618" y="2717800"/>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5</a:t>
            </a:r>
            <a:endParaRPr lang="en-US" sz="2400" dirty="0"/>
          </a:p>
        </p:txBody>
      </p:sp>
      <p:sp>
        <p:nvSpPr>
          <p:cNvPr id="33" name="Oval 32"/>
          <p:cNvSpPr/>
          <p:nvPr/>
        </p:nvSpPr>
        <p:spPr>
          <a:xfrm>
            <a:off x="10646216" y="4708083"/>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9</a:t>
            </a:r>
            <a:endParaRPr lang="en-US" sz="2400" dirty="0"/>
          </a:p>
        </p:txBody>
      </p:sp>
      <p:cxnSp>
        <p:nvCxnSpPr>
          <p:cNvPr id="34" name="Straight Connector 33"/>
          <p:cNvCxnSpPr>
            <a:stCxn id="38" idx="3"/>
            <a:endCxn id="35" idx="0"/>
          </p:cNvCxnSpPr>
          <p:nvPr/>
        </p:nvCxnSpPr>
        <p:spPr>
          <a:xfrm rot="5400000">
            <a:off x="7469125" y="4225915"/>
            <a:ext cx="491827" cy="47309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5" name="Oval 34"/>
          <p:cNvSpPr/>
          <p:nvPr/>
        </p:nvSpPr>
        <p:spPr>
          <a:xfrm>
            <a:off x="7213601" y="4708375"/>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1</a:t>
            </a:r>
            <a:endParaRPr lang="en-US" sz="2400" dirty="0"/>
          </a:p>
        </p:txBody>
      </p:sp>
      <p:cxnSp>
        <p:nvCxnSpPr>
          <p:cNvPr id="36" name="Straight Connector 35"/>
          <p:cNvCxnSpPr>
            <a:stCxn id="38" idx="5"/>
            <a:endCxn id="37" idx="0"/>
          </p:cNvCxnSpPr>
          <p:nvPr/>
        </p:nvCxnSpPr>
        <p:spPr>
          <a:xfrm rot="16200000" flipH="1">
            <a:off x="8238177" y="4304571"/>
            <a:ext cx="529064" cy="35302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7" name="Oval 36"/>
          <p:cNvSpPr/>
          <p:nvPr/>
        </p:nvSpPr>
        <p:spPr>
          <a:xfrm>
            <a:off x="8414328" y="4745612"/>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4</a:t>
            </a:r>
            <a:endParaRPr lang="en-US" sz="2400" dirty="0"/>
          </a:p>
        </p:txBody>
      </p:sp>
      <p:sp>
        <p:nvSpPr>
          <p:cNvPr id="38" name="Oval 37"/>
          <p:cNvSpPr/>
          <p:nvPr/>
        </p:nvSpPr>
        <p:spPr>
          <a:xfrm>
            <a:off x="7874001" y="3731707"/>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cxnSp>
        <p:nvCxnSpPr>
          <p:cNvPr id="43" name="Straight Connector 42"/>
          <p:cNvCxnSpPr>
            <a:stCxn id="26" idx="3"/>
            <a:endCxn id="44" idx="0"/>
          </p:cNvCxnSpPr>
          <p:nvPr/>
        </p:nvCxnSpPr>
        <p:spPr>
          <a:xfrm rot="5400000">
            <a:off x="9227173" y="5390390"/>
            <a:ext cx="535347" cy="215476"/>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44" name="Oval 43"/>
          <p:cNvSpPr/>
          <p:nvPr/>
        </p:nvSpPr>
        <p:spPr>
          <a:xfrm>
            <a:off x="9122216" y="5765800"/>
            <a:ext cx="529785" cy="568027"/>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6</a:t>
            </a:r>
            <a:endParaRPr lang="en-US" sz="2400" dirty="0"/>
          </a:p>
        </p:txBody>
      </p:sp>
      <p:sp>
        <p:nvSpPr>
          <p:cNvPr id="21" name="Rectangle 20"/>
          <p:cNvSpPr/>
          <p:nvPr/>
        </p:nvSpPr>
        <p:spPr>
          <a:xfrm>
            <a:off x="1016001" y="4343401"/>
            <a:ext cx="5524269" cy="621324"/>
          </a:xfrm>
          <a:prstGeom prst="rect">
            <a:avLst/>
          </a:prstGeom>
        </p:spPr>
        <p:txBody>
          <a:bodyPr wrap="none">
            <a:spAutoFit/>
          </a:bodyPr>
          <a:lstStyle/>
          <a:p>
            <a:pPr>
              <a:lnSpc>
                <a:spcPct val="150000"/>
              </a:lnSpc>
            </a:pPr>
            <a:r>
              <a:rPr lang="en-US" sz="2500" b="1" dirty="0">
                <a:latin typeface="Nunito Sans" panose="020B0604020202020204" charset="0"/>
              </a:rPr>
              <a:t>Step 1: Find in-order successor of 5.</a:t>
            </a:r>
          </a:p>
        </p:txBody>
      </p:sp>
      <p:sp>
        <p:nvSpPr>
          <p:cNvPr id="39" name="Rectangle 38"/>
          <p:cNvSpPr/>
          <p:nvPr/>
        </p:nvSpPr>
        <p:spPr>
          <a:xfrm>
            <a:off x="1016001" y="4887545"/>
            <a:ext cx="6497291" cy="621324"/>
          </a:xfrm>
          <a:prstGeom prst="rect">
            <a:avLst/>
          </a:prstGeom>
        </p:spPr>
        <p:txBody>
          <a:bodyPr wrap="none">
            <a:spAutoFit/>
          </a:bodyPr>
          <a:lstStyle/>
          <a:p>
            <a:pPr>
              <a:lnSpc>
                <a:spcPct val="150000"/>
              </a:lnSpc>
            </a:pPr>
            <a:r>
              <a:rPr lang="en-US" sz="2500" b="1" dirty="0">
                <a:latin typeface="Nunito Sans" panose="020B0604020202020204" charset="0"/>
              </a:rPr>
              <a:t>Step 2: Replace 5 with in-order successor .</a:t>
            </a:r>
          </a:p>
        </p:txBody>
      </p:sp>
      <p:sp>
        <p:nvSpPr>
          <p:cNvPr id="40" name="Rectangle 39"/>
          <p:cNvSpPr/>
          <p:nvPr/>
        </p:nvSpPr>
        <p:spPr>
          <a:xfrm>
            <a:off x="1016000" y="5395545"/>
            <a:ext cx="5254965" cy="621324"/>
          </a:xfrm>
          <a:prstGeom prst="rect">
            <a:avLst/>
          </a:prstGeom>
        </p:spPr>
        <p:txBody>
          <a:bodyPr wrap="none">
            <a:spAutoFit/>
          </a:bodyPr>
          <a:lstStyle/>
          <a:p>
            <a:pPr>
              <a:lnSpc>
                <a:spcPct val="150000"/>
              </a:lnSpc>
            </a:pPr>
            <a:r>
              <a:rPr lang="en-US" sz="2500" b="1" dirty="0">
                <a:latin typeface="Nunito Sans" panose="020B0604020202020204" charset="0"/>
              </a:rPr>
              <a:t>Step 3: Delete in-order successor .</a:t>
            </a:r>
          </a:p>
        </p:txBody>
      </p:sp>
      <p:cxnSp>
        <p:nvCxnSpPr>
          <p:cNvPr id="42" name="Straight Connector 41"/>
          <p:cNvCxnSpPr>
            <a:stCxn id="32" idx="5"/>
            <a:endCxn id="30" idx="0"/>
          </p:cNvCxnSpPr>
          <p:nvPr/>
        </p:nvCxnSpPr>
        <p:spPr>
          <a:xfrm rot="16200000" flipH="1">
            <a:off x="9523957" y="3025503"/>
            <a:ext cx="529065" cy="883341"/>
          </a:xfrm>
          <a:prstGeom prst="line">
            <a:avLst/>
          </a:prstGeom>
          <a:ln>
            <a:solidFill>
              <a:srgbClr val="FF0000"/>
            </a:solidFill>
          </a:ln>
          <a:effectLst>
            <a:glow rad="63500">
              <a:schemeClr val="accent6">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45" name="Straight Connector 44"/>
          <p:cNvCxnSpPr>
            <a:stCxn id="30" idx="3"/>
            <a:endCxn id="26" idx="0"/>
          </p:cNvCxnSpPr>
          <p:nvPr/>
        </p:nvCxnSpPr>
        <p:spPr>
          <a:xfrm rot="5400000">
            <a:off x="9651840" y="4354602"/>
            <a:ext cx="529064" cy="252959"/>
          </a:xfrm>
          <a:prstGeom prst="line">
            <a:avLst/>
          </a:prstGeom>
          <a:ln>
            <a:solidFill>
              <a:srgbClr val="FF0000"/>
            </a:solidFill>
          </a:ln>
          <a:effectLst>
            <a:glow rad="101600">
              <a:schemeClr val="accent6">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46" name="Straight Connector 45"/>
          <p:cNvCxnSpPr>
            <a:stCxn id="26" idx="3"/>
            <a:endCxn id="44" idx="0"/>
          </p:cNvCxnSpPr>
          <p:nvPr/>
        </p:nvCxnSpPr>
        <p:spPr>
          <a:xfrm rot="5400000">
            <a:off x="9227173" y="5390390"/>
            <a:ext cx="535347" cy="215476"/>
          </a:xfrm>
          <a:prstGeom prst="line">
            <a:avLst/>
          </a:prstGeom>
          <a:ln>
            <a:solidFill>
              <a:srgbClr val="FF0000"/>
            </a:solidFill>
          </a:ln>
          <a:effectLst>
            <a:glow rad="101600">
              <a:schemeClr val="accent6">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53" name="Oval 52"/>
          <p:cNvSpPr/>
          <p:nvPr/>
        </p:nvSpPr>
        <p:spPr>
          <a:xfrm>
            <a:off x="9144001" y="5765800"/>
            <a:ext cx="529785" cy="568027"/>
          </a:xfrm>
          <a:prstGeom prst="ellipse">
            <a:avLst/>
          </a:prstGeom>
          <a:solidFill>
            <a:srgbClr val="F6FC14"/>
          </a:solidFill>
          <a:ln/>
          <a:effectLst>
            <a:glow rad="1397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6</a:t>
            </a:r>
            <a:endParaRPr lang="en-US" sz="2400" dirty="0"/>
          </a:p>
        </p:txBody>
      </p:sp>
    </p:spTree>
    <p:extLst>
      <p:ext uri="{BB962C8B-B14F-4D97-AF65-F5344CB8AC3E}">
        <p14:creationId xmlns:p14="http://schemas.microsoft.com/office/powerpoint/2010/main" val="3580848463"/>
      </p:ext>
    </p:extLst>
  </p:cSld>
  <p:clrMapOvr>
    <a:masterClrMapping/>
  </p:clrMapOvr>
  <p:transition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up)">
                                      <p:cBhvr>
                                        <p:cTn id="16" dur="500"/>
                                        <p:tgtEl>
                                          <p:spTgt spid="45"/>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up)">
                                      <p:cBhvr>
                                        <p:cTn id="20" dur="500"/>
                                        <p:tgtEl>
                                          <p:spTgt spid="4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par>
                          <p:cTn id="25" fill="hold">
                            <p:stCondLst>
                              <p:cond delay="2000"/>
                            </p:stCondLst>
                            <p:childTnLst>
                              <p:par>
                                <p:cTn id="26" presetID="26" presetClass="emph" presetSubtype="0" fill="hold" grpId="1" nodeType="afterEffect">
                                  <p:stCondLst>
                                    <p:cond delay="0"/>
                                  </p:stCondLst>
                                  <p:childTnLst>
                                    <p:animEffect transition="out" filter="fade">
                                      <p:cBhvr>
                                        <p:cTn id="27" dur="500" tmFilter="0, 0; .2, .5; .8, .5; 1, 0"/>
                                        <p:tgtEl>
                                          <p:spTgt spid="53"/>
                                        </p:tgtEl>
                                      </p:cBhvr>
                                    </p:animEffect>
                                    <p:animScale>
                                      <p:cBhvr>
                                        <p:cTn id="28" dur="250" autoRev="1" fill="hold"/>
                                        <p:tgtEl>
                                          <p:spTgt spid="53"/>
                                        </p:tgtEl>
                                      </p:cBhvr>
                                      <p:by x="105000" y="105000"/>
                                    </p:animScale>
                                  </p:childTnLst>
                                </p:cTn>
                              </p:par>
                            </p:childTnLst>
                          </p:cTn>
                        </p:par>
                        <p:par>
                          <p:cTn id="29" fill="hold">
                            <p:stCondLst>
                              <p:cond delay="2500"/>
                            </p:stCondLst>
                            <p:childTnLst>
                              <p:par>
                                <p:cTn id="30" presetID="10" presetClass="exit" presetSubtype="0" fill="hold" nodeType="afterEffect">
                                  <p:stCondLst>
                                    <p:cond delay="0"/>
                                  </p:stCondLst>
                                  <p:childTnLst>
                                    <p:animEffect transition="out" filter="fade">
                                      <p:cBhvr>
                                        <p:cTn id="31" dur="500"/>
                                        <p:tgtEl>
                                          <p:spTgt spid="42"/>
                                        </p:tgtEl>
                                      </p:cBhvr>
                                    </p:animEffect>
                                    <p:set>
                                      <p:cBhvr>
                                        <p:cTn id="32" dur="1" fill="hold">
                                          <p:stCondLst>
                                            <p:cond delay="499"/>
                                          </p:stCondLst>
                                        </p:cTn>
                                        <p:tgtEl>
                                          <p:spTgt spid="42"/>
                                        </p:tgtEl>
                                        <p:attrNameLst>
                                          <p:attrName>style.visibility</p:attrName>
                                        </p:attrNameLst>
                                      </p:cBhvr>
                                      <p:to>
                                        <p:strVal val="hidden"/>
                                      </p:to>
                                    </p:se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45"/>
                                        </p:tgtEl>
                                      </p:cBhvr>
                                    </p:animEffect>
                                    <p:set>
                                      <p:cBhvr>
                                        <p:cTn id="36" dur="1" fill="hold">
                                          <p:stCondLst>
                                            <p:cond delay="499"/>
                                          </p:stCondLst>
                                        </p:cTn>
                                        <p:tgtEl>
                                          <p:spTgt spid="45"/>
                                        </p:tgtEl>
                                        <p:attrNameLst>
                                          <p:attrName>style.visibility</p:attrName>
                                        </p:attrNameLst>
                                      </p:cBhvr>
                                      <p:to>
                                        <p:strVal val="hidden"/>
                                      </p:to>
                                    </p:set>
                                  </p:childTnLst>
                                </p:cTn>
                              </p:par>
                            </p:childTnLst>
                          </p:cTn>
                        </p:par>
                        <p:par>
                          <p:cTn id="37" fill="hold">
                            <p:stCondLst>
                              <p:cond delay="3500"/>
                            </p:stCondLst>
                            <p:childTnLst>
                              <p:par>
                                <p:cTn id="38" presetID="10" presetClass="exit" presetSubtype="0" fill="hold" nodeType="after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64" presetClass="path" presetSubtype="0" accel="50000" decel="50000" fill="hold" grpId="2" nodeType="clickEffect">
                                  <p:stCondLst>
                                    <p:cond delay="0"/>
                                  </p:stCondLst>
                                  <p:childTnLst>
                                    <p:animMotion origin="layout" path="M 4.72222E-6 3.40327E-6 L -0.01997 -0.44123 " pathEditMode="relative" rAng="0" ptsTypes="AA">
                                      <p:cBhvr>
                                        <p:cTn id="49" dur="2000" fill="hold"/>
                                        <p:tgtEl>
                                          <p:spTgt spid="53"/>
                                        </p:tgtEl>
                                        <p:attrNameLst>
                                          <p:attrName>ppt_x</p:attrName>
                                          <p:attrName>ppt_y</p:attrName>
                                        </p:attrNameLst>
                                      </p:cBhvr>
                                      <p:rCtr x="-1000" y="-22100"/>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xit" presetSubtype="1" fill="hold" grpId="0" nodeType="clickEffect">
                                  <p:stCondLst>
                                    <p:cond delay="0"/>
                                  </p:stCondLst>
                                  <p:childTnLst>
                                    <p:animEffect transition="out" filter="wheel(1)">
                                      <p:cBhvr>
                                        <p:cTn id="58" dur="1000"/>
                                        <p:tgtEl>
                                          <p:spTgt spid="44"/>
                                        </p:tgtEl>
                                      </p:cBhvr>
                                    </p:animEffect>
                                    <p:set>
                                      <p:cBhvr>
                                        <p:cTn id="59" dur="1" fill="hold">
                                          <p:stCondLst>
                                            <p:cond delay="999"/>
                                          </p:stCondLst>
                                        </p:cTn>
                                        <p:tgtEl>
                                          <p:spTgt spid="44"/>
                                        </p:tgtEl>
                                        <p:attrNameLst>
                                          <p:attrName>style.visibility</p:attrName>
                                        </p:attrNameLst>
                                      </p:cBhvr>
                                      <p:to>
                                        <p:strVal val="hidden"/>
                                      </p:to>
                                    </p:set>
                                  </p:childTnLst>
                                </p:cTn>
                              </p:par>
                            </p:childTnLst>
                          </p:cTn>
                        </p:par>
                        <p:par>
                          <p:cTn id="60" fill="hold">
                            <p:stCondLst>
                              <p:cond delay="1000"/>
                            </p:stCondLst>
                            <p:childTnLst>
                              <p:par>
                                <p:cTn id="61" presetID="22" presetClass="exit" presetSubtype="4" fill="hold" nodeType="afterEffect">
                                  <p:stCondLst>
                                    <p:cond delay="0"/>
                                  </p:stCondLst>
                                  <p:childTnLst>
                                    <p:animEffect transition="out" filter="wipe(down)">
                                      <p:cBhvr>
                                        <p:cTn id="62" dur="500"/>
                                        <p:tgtEl>
                                          <p:spTgt spid="43"/>
                                        </p:tgtEl>
                                      </p:cBhvr>
                                    </p:animEffect>
                                    <p:set>
                                      <p:cBhvr>
                                        <p:cTn id="63"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1" grpId="0"/>
      <p:bldP spid="39" grpId="0"/>
      <p:bldP spid="40" grpId="0"/>
      <p:bldP spid="53" grpId="0" animBg="1"/>
      <p:bldP spid="53" grpId="1" animBg="1"/>
      <p:bldP spid="53" grpId="2"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noAutofit/>
          </a:bodyPr>
          <a:lstStyle/>
          <a:p>
            <a:pPr>
              <a:lnSpc>
                <a:spcPct val="110000"/>
              </a:lnSpc>
            </a:pPr>
            <a:r>
              <a:rPr lang="en-US" sz="4500" b="1" dirty="0">
                <a:latin typeface="Nunito Sans" panose="020B0604020202020204" charset="0"/>
              </a:rPr>
              <a:t>Binary Search Tree - Deletion</a:t>
            </a:r>
          </a:p>
        </p:txBody>
      </p:sp>
      <p:sp>
        <p:nvSpPr>
          <p:cNvPr id="31" name="Content Placeholder 30"/>
          <p:cNvSpPr>
            <a:spLocks noGrp="1"/>
          </p:cNvSpPr>
          <p:nvPr>
            <p:ph idx="1"/>
          </p:nvPr>
        </p:nvSpPr>
        <p:spPr>
          <a:xfrm>
            <a:off x="609600" y="1397000"/>
            <a:ext cx="10972800" cy="4526755"/>
          </a:xfrm>
        </p:spPr>
        <p:txBody>
          <a:bodyPr>
            <a:noAutofit/>
          </a:bodyPr>
          <a:lstStyle/>
          <a:p>
            <a:pPr>
              <a:lnSpc>
                <a:spcPct val="150000"/>
              </a:lnSpc>
            </a:pPr>
            <a:r>
              <a:rPr lang="en-US" sz="2500" dirty="0">
                <a:latin typeface="Nunito Sans" panose="020B0604020202020204" charset="0"/>
              </a:rPr>
              <a:t>Given a Binary Search Tree, find and delete the given value from it.</a:t>
            </a:r>
          </a:p>
          <a:p>
            <a:pPr>
              <a:lnSpc>
                <a:spcPct val="150000"/>
              </a:lnSpc>
            </a:pPr>
            <a:r>
              <a:rPr lang="en-US" sz="2500" dirty="0">
                <a:latin typeface="Nunito Sans" panose="020B0604020202020204" charset="0"/>
              </a:rPr>
              <a:t>Example:</a:t>
            </a:r>
          </a:p>
          <a:p>
            <a:pPr>
              <a:lnSpc>
                <a:spcPct val="150000"/>
              </a:lnSpc>
            </a:pPr>
            <a:endParaRPr lang="en-US" sz="2500" dirty="0">
              <a:latin typeface="Nunito Sans" panose="020B0604020202020204" charset="0"/>
            </a:endParaRPr>
          </a:p>
        </p:txBody>
      </p:sp>
      <p:sp>
        <p:nvSpPr>
          <p:cNvPr id="22" name="Rectangle 21"/>
          <p:cNvSpPr/>
          <p:nvPr/>
        </p:nvSpPr>
        <p:spPr>
          <a:xfrm>
            <a:off x="1016000" y="3632201"/>
            <a:ext cx="1317990" cy="621324"/>
          </a:xfrm>
          <a:prstGeom prst="rect">
            <a:avLst/>
          </a:prstGeom>
        </p:spPr>
        <p:txBody>
          <a:bodyPr wrap="none">
            <a:spAutoFit/>
          </a:bodyPr>
          <a:lstStyle/>
          <a:p>
            <a:pPr>
              <a:lnSpc>
                <a:spcPct val="150000"/>
              </a:lnSpc>
            </a:pPr>
            <a:r>
              <a:rPr lang="en-US" sz="2500" b="1" dirty="0">
                <a:latin typeface="Nunito Sans" panose="020B0604020202020204" charset="0"/>
              </a:rPr>
              <a:t>Input: 5</a:t>
            </a:r>
          </a:p>
        </p:txBody>
      </p:sp>
      <p:sp>
        <p:nvSpPr>
          <p:cNvPr id="23" name="Rectangle 22"/>
          <p:cNvSpPr/>
          <p:nvPr/>
        </p:nvSpPr>
        <p:spPr>
          <a:xfrm>
            <a:off x="1016001" y="3124201"/>
            <a:ext cx="5755102" cy="621324"/>
          </a:xfrm>
          <a:prstGeom prst="rect">
            <a:avLst/>
          </a:prstGeom>
        </p:spPr>
        <p:txBody>
          <a:bodyPr wrap="none">
            <a:spAutoFit/>
          </a:bodyPr>
          <a:lstStyle/>
          <a:p>
            <a:pPr>
              <a:lnSpc>
                <a:spcPct val="150000"/>
              </a:lnSpc>
            </a:pPr>
            <a:r>
              <a:rPr lang="en-US" sz="2500" b="1" dirty="0">
                <a:latin typeface="Nunito Sans" panose="020B0604020202020204" charset="0"/>
              </a:rPr>
              <a:t>Case 3: Delete a node with 2 children.</a:t>
            </a:r>
          </a:p>
        </p:txBody>
      </p:sp>
      <p:grpSp>
        <p:nvGrpSpPr>
          <p:cNvPr id="2" name="Group 58"/>
          <p:cNvGrpSpPr/>
          <p:nvPr/>
        </p:nvGrpSpPr>
        <p:grpSpPr>
          <a:xfrm>
            <a:off x="7213600" y="2717801"/>
            <a:ext cx="3962400" cy="2595839"/>
            <a:chOff x="5410200" y="2038350"/>
            <a:chExt cx="2971800" cy="1946879"/>
          </a:xfrm>
        </p:grpSpPr>
        <p:cxnSp>
          <p:nvCxnSpPr>
            <p:cNvPr id="24" name="Straight Connector 23"/>
            <p:cNvCxnSpPr>
              <a:stCxn id="30" idx="3"/>
              <a:endCxn id="26" idx="0"/>
            </p:cNvCxnSpPr>
            <p:nvPr/>
          </p:nvCxnSpPr>
          <p:spPr>
            <a:xfrm rot="5400000">
              <a:off x="7238879" y="3265950"/>
              <a:ext cx="396798" cy="189720"/>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5" name="Straight Connector 24"/>
            <p:cNvCxnSpPr>
              <a:stCxn id="32" idx="3"/>
              <a:endCxn id="38" idx="0"/>
            </p:cNvCxnSpPr>
            <p:nvPr/>
          </p:nvCxnSpPr>
          <p:spPr>
            <a:xfrm rot="5400000">
              <a:off x="6218262" y="2287889"/>
              <a:ext cx="396798" cy="624983"/>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6" name="Oval 25"/>
            <p:cNvSpPr/>
            <p:nvPr/>
          </p:nvSpPr>
          <p:spPr>
            <a:xfrm>
              <a:off x="7143749" y="3559209"/>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7</a:t>
              </a:r>
              <a:endParaRPr lang="en-US" sz="2400" dirty="0"/>
            </a:p>
          </p:txBody>
        </p:sp>
        <p:cxnSp>
          <p:nvCxnSpPr>
            <p:cNvPr id="27" name="Straight Connector 26"/>
            <p:cNvCxnSpPr>
              <a:stCxn id="32" idx="5"/>
              <a:endCxn id="30" idx="0"/>
            </p:cNvCxnSpPr>
            <p:nvPr/>
          </p:nvCxnSpPr>
          <p:spPr>
            <a:xfrm rot="16200000" flipH="1">
              <a:off x="7142967" y="2269128"/>
              <a:ext cx="396798" cy="662506"/>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9" name="Straight Connector 28"/>
            <p:cNvCxnSpPr>
              <a:stCxn id="30" idx="5"/>
              <a:endCxn id="33" idx="0"/>
            </p:cNvCxnSpPr>
            <p:nvPr/>
          </p:nvCxnSpPr>
          <p:spPr>
            <a:xfrm rot="16200000" flipH="1">
              <a:off x="7813889" y="3161620"/>
              <a:ext cx="368651" cy="3702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0" name="Oval 29"/>
            <p:cNvSpPr/>
            <p:nvPr/>
          </p:nvSpPr>
          <p:spPr>
            <a:xfrm>
              <a:off x="7473949" y="2798780"/>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8</a:t>
              </a:r>
              <a:endParaRPr lang="en-US" sz="2400" dirty="0"/>
            </a:p>
          </p:txBody>
        </p:sp>
        <p:sp>
          <p:nvSpPr>
            <p:cNvPr id="32" name="Oval 31"/>
            <p:cNvSpPr/>
            <p:nvPr/>
          </p:nvSpPr>
          <p:spPr>
            <a:xfrm>
              <a:off x="6670963" y="2038350"/>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6</a:t>
              </a:r>
              <a:endParaRPr lang="en-US" sz="2400" dirty="0"/>
            </a:p>
          </p:txBody>
        </p:sp>
        <p:sp>
          <p:nvSpPr>
            <p:cNvPr id="33" name="Oval 32"/>
            <p:cNvSpPr/>
            <p:nvPr/>
          </p:nvSpPr>
          <p:spPr>
            <a:xfrm>
              <a:off x="7984661" y="3531062"/>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9</a:t>
              </a:r>
              <a:endParaRPr lang="en-US" sz="2400" dirty="0"/>
            </a:p>
          </p:txBody>
        </p:sp>
        <p:cxnSp>
          <p:nvCxnSpPr>
            <p:cNvPr id="34" name="Straight Connector 33"/>
            <p:cNvCxnSpPr>
              <a:stCxn id="38" idx="3"/>
              <a:endCxn id="35" idx="0"/>
            </p:cNvCxnSpPr>
            <p:nvPr/>
          </p:nvCxnSpPr>
          <p:spPr>
            <a:xfrm rot="5400000">
              <a:off x="5601844" y="3169436"/>
              <a:ext cx="368870" cy="354819"/>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5" name="Oval 34"/>
            <p:cNvSpPr/>
            <p:nvPr/>
          </p:nvSpPr>
          <p:spPr>
            <a:xfrm>
              <a:off x="5410200" y="3531281"/>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1</a:t>
              </a:r>
              <a:endParaRPr lang="en-US" sz="2400" dirty="0"/>
            </a:p>
          </p:txBody>
        </p:sp>
        <p:cxnSp>
          <p:nvCxnSpPr>
            <p:cNvPr id="36" name="Straight Connector 35"/>
            <p:cNvCxnSpPr>
              <a:stCxn id="38" idx="5"/>
              <a:endCxn id="37" idx="0"/>
            </p:cNvCxnSpPr>
            <p:nvPr/>
          </p:nvCxnSpPr>
          <p:spPr>
            <a:xfrm rot="16200000" flipH="1">
              <a:off x="6178633" y="3228428"/>
              <a:ext cx="396798" cy="264765"/>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7" name="Oval 36"/>
            <p:cNvSpPr/>
            <p:nvPr/>
          </p:nvSpPr>
          <p:spPr>
            <a:xfrm>
              <a:off x="6310745" y="3559209"/>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4</a:t>
              </a:r>
              <a:endParaRPr lang="en-US" sz="2400" dirty="0"/>
            </a:p>
          </p:txBody>
        </p:sp>
        <p:sp>
          <p:nvSpPr>
            <p:cNvPr id="38" name="Oval 37"/>
            <p:cNvSpPr/>
            <p:nvPr/>
          </p:nvSpPr>
          <p:spPr>
            <a:xfrm>
              <a:off x="5905500" y="2798780"/>
              <a:ext cx="397339" cy="426020"/>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grpSp>
      <p:sp>
        <p:nvSpPr>
          <p:cNvPr id="21" name="Rectangle 20"/>
          <p:cNvSpPr/>
          <p:nvPr/>
        </p:nvSpPr>
        <p:spPr>
          <a:xfrm>
            <a:off x="1016001" y="4343401"/>
            <a:ext cx="5524269" cy="621324"/>
          </a:xfrm>
          <a:prstGeom prst="rect">
            <a:avLst/>
          </a:prstGeom>
        </p:spPr>
        <p:txBody>
          <a:bodyPr wrap="none">
            <a:spAutoFit/>
          </a:bodyPr>
          <a:lstStyle/>
          <a:p>
            <a:pPr>
              <a:lnSpc>
                <a:spcPct val="150000"/>
              </a:lnSpc>
            </a:pPr>
            <a:r>
              <a:rPr lang="en-US" sz="2500" b="1" dirty="0">
                <a:latin typeface="Nunito Sans" panose="020B0604020202020204" charset="0"/>
              </a:rPr>
              <a:t>Step 1: Find in-order successor of 5.</a:t>
            </a:r>
          </a:p>
        </p:txBody>
      </p:sp>
      <p:sp>
        <p:nvSpPr>
          <p:cNvPr id="39" name="Rectangle 38"/>
          <p:cNvSpPr/>
          <p:nvPr/>
        </p:nvSpPr>
        <p:spPr>
          <a:xfrm>
            <a:off x="1016001" y="4887545"/>
            <a:ext cx="6497291" cy="621324"/>
          </a:xfrm>
          <a:prstGeom prst="rect">
            <a:avLst/>
          </a:prstGeom>
        </p:spPr>
        <p:txBody>
          <a:bodyPr wrap="none">
            <a:spAutoFit/>
          </a:bodyPr>
          <a:lstStyle/>
          <a:p>
            <a:pPr>
              <a:lnSpc>
                <a:spcPct val="150000"/>
              </a:lnSpc>
            </a:pPr>
            <a:r>
              <a:rPr lang="en-US" sz="2500" b="1" dirty="0">
                <a:latin typeface="Nunito Sans" panose="020B0604020202020204" charset="0"/>
              </a:rPr>
              <a:t>Step 2: Replace 5 with in-order successor .</a:t>
            </a:r>
          </a:p>
        </p:txBody>
      </p:sp>
      <p:sp>
        <p:nvSpPr>
          <p:cNvPr id="40" name="Rectangle 39"/>
          <p:cNvSpPr/>
          <p:nvPr/>
        </p:nvSpPr>
        <p:spPr>
          <a:xfrm>
            <a:off x="1016000" y="5395545"/>
            <a:ext cx="5254965" cy="621324"/>
          </a:xfrm>
          <a:prstGeom prst="rect">
            <a:avLst/>
          </a:prstGeom>
        </p:spPr>
        <p:txBody>
          <a:bodyPr wrap="none">
            <a:spAutoFit/>
          </a:bodyPr>
          <a:lstStyle/>
          <a:p>
            <a:pPr>
              <a:lnSpc>
                <a:spcPct val="150000"/>
              </a:lnSpc>
            </a:pPr>
            <a:r>
              <a:rPr lang="en-US" sz="2500" b="1" dirty="0">
                <a:latin typeface="Nunito Sans" panose="020B0604020202020204" charset="0"/>
              </a:rPr>
              <a:t>Step 3: Delete in-order successor .</a:t>
            </a:r>
          </a:p>
        </p:txBody>
      </p:sp>
    </p:spTree>
    <p:extLst>
      <p:ext uri="{BB962C8B-B14F-4D97-AF65-F5344CB8AC3E}">
        <p14:creationId xmlns:p14="http://schemas.microsoft.com/office/powerpoint/2010/main" val="2918886285"/>
      </p:ext>
    </p:extLst>
  </p:cSld>
  <p:clrMapOvr>
    <a:masterClrMapping/>
  </p:clrMapOvr>
  <p:transition advClick="0">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b="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0</a:t>
                      </a:r>
                      <a:endParaRPr lang="en-US" sz="2700" b="1" dirty="0">
                        <a:ln>
                          <a:solidFill>
                            <a:schemeClr val="tx1"/>
                          </a:solidFill>
                        </a:ln>
                        <a:solidFill>
                          <a:srgbClr val="FF0000"/>
                        </a:solidFill>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b="1" dirty="0">
                          <a:solidFill>
                            <a:srgbClr val="FF0000"/>
                          </a:solidFill>
                          <a:effectLst>
                            <a:glow rad="63500">
                              <a:schemeClr val="accent1">
                                <a:satMod val="175000"/>
                                <a:alpha val="40000"/>
                              </a:schemeClr>
                            </a:glow>
                          </a:effectLst>
                        </a:rPr>
                        <a:t>4000</a:t>
                      </a: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00B05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8" name="Rectangle 7"/>
          <p:cNvSpPr/>
          <p:nvPr/>
        </p:nvSpPr>
        <p:spPr>
          <a:xfrm>
            <a:off x="4572000" y="0"/>
            <a:ext cx="5450039" cy="697627"/>
          </a:xfrm>
          <a:prstGeom prst="rect">
            <a:avLst/>
          </a:prstGeom>
        </p:spPr>
        <p:txBody>
          <a:bodyPr wrap="none" lIns="121917" tIns="60958" rIns="121917" bIns="60958">
            <a:spAutoFit/>
          </a:bodyPr>
          <a:lstStyle/>
          <a:p>
            <a:pPr algn="ctr"/>
            <a:r>
              <a:rPr lang="en-US" sz="3700" dirty="0"/>
              <a:t>Insert at the given position</a:t>
            </a:r>
          </a:p>
        </p:txBody>
      </p:sp>
      <p:sp>
        <p:nvSpPr>
          <p:cNvPr id="9" name="Rectangle 8"/>
          <p:cNvSpPr/>
          <p:nvPr/>
        </p:nvSpPr>
        <p:spPr>
          <a:xfrm>
            <a:off x="4572000" y="904558"/>
            <a:ext cx="6439321" cy="861770"/>
          </a:xfrm>
          <a:prstGeom prst="rect">
            <a:avLst/>
          </a:prstGeom>
        </p:spPr>
        <p:txBody>
          <a:bodyPr wrap="none" lIns="121917" tIns="60958" rIns="121917" bIns="60958">
            <a:spAutoFit/>
          </a:bodyPr>
          <a:lstStyle/>
          <a:p>
            <a:r>
              <a:rPr lang="en-US" sz="2400" dirty="0"/>
              <a:t>Let’s try to insert the new node at the 3</a:t>
            </a:r>
            <a:r>
              <a:rPr lang="en-US" sz="2400" baseline="30000" dirty="0"/>
              <a:t>rd</a:t>
            </a:r>
            <a:r>
              <a:rPr lang="en-US" sz="2400" dirty="0"/>
              <a:t> position</a:t>
            </a:r>
          </a:p>
          <a:p>
            <a:endParaRPr lang="en-US" sz="2400" dirty="0"/>
          </a:p>
        </p:txBody>
      </p:sp>
      <p:pic>
        <p:nvPicPr>
          <p:cNvPr id="10" name="Picture 2" descr="Image result for curved arrow png image"/>
          <p:cNvPicPr>
            <a:picLocks noChangeAspect="1" noChangeArrowheads="1"/>
          </p:cNvPicPr>
          <p:nvPr/>
        </p:nvPicPr>
        <p:blipFill>
          <a:blip r:embed="rId2" cstate="print"/>
          <a:srcRect/>
          <a:stretch>
            <a:fillRect/>
          </a:stretch>
        </p:blipFill>
        <p:spPr bwMode="auto">
          <a:xfrm rot="13597827" flipH="1">
            <a:off x="-161541" y="3117954"/>
            <a:ext cx="2063532" cy="2063532"/>
          </a:xfrm>
          <a:prstGeom prst="rect">
            <a:avLst/>
          </a:prstGeom>
          <a:noFill/>
        </p:spPr>
      </p:pic>
      <p:pic>
        <p:nvPicPr>
          <p:cNvPr id="11" name="Picture 2" descr="Image result for curved arrow png image"/>
          <p:cNvPicPr>
            <a:picLocks noChangeAspect="1" noChangeArrowheads="1"/>
          </p:cNvPicPr>
          <p:nvPr/>
        </p:nvPicPr>
        <p:blipFill>
          <a:blip r:embed="rId2" cstate="print"/>
          <a:srcRect/>
          <a:stretch>
            <a:fillRect/>
          </a:stretch>
        </p:blipFill>
        <p:spPr bwMode="auto">
          <a:xfrm rot="3055175" flipH="1">
            <a:off x="3023121" y="3859050"/>
            <a:ext cx="1246825" cy="1246825"/>
          </a:xfrm>
          <a:prstGeom prst="rect">
            <a:avLst/>
          </a:prstGeom>
          <a:noFill/>
        </p:spPr>
      </p:pic>
      <p:sp>
        <p:nvSpPr>
          <p:cNvPr id="12" name="Rectangle 11"/>
          <p:cNvSpPr/>
          <p:nvPr/>
        </p:nvSpPr>
        <p:spPr>
          <a:xfrm>
            <a:off x="4978401" y="1397001"/>
            <a:ext cx="6289408" cy="2708430"/>
          </a:xfrm>
          <a:prstGeom prst="rect">
            <a:avLst/>
          </a:prstGeom>
        </p:spPr>
        <p:txBody>
          <a:bodyPr wrap="none" lIns="121917" tIns="60958" rIns="121917" bIns="60958">
            <a:spAutoFit/>
          </a:bodyPr>
          <a:lstStyle/>
          <a:p>
            <a:pPr>
              <a:buFont typeface="Arial" pitchFamily="34" charset="0"/>
              <a:buChar char="•"/>
            </a:pPr>
            <a:r>
              <a:rPr lang="en-US" sz="2400" dirty="0"/>
              <a:t>Step 1. Memory allocation</a:t>
            </a:r>
          </a:p>
          <a:p>
            <a:pPr>
              <a:buFont typeface="Arial" pitchFamily="34" charset="0"/>
              <a:buChar char="•"/>
            </a:pPr>
            <a:r>
              <a:rPr lang="en-US" sz="2400" dirty="0"/>
              <a:t>Step 2. The new node should store the address-</a:t>
            </a:r>
          </a:p>
          <a:p>
            <a:r>
              <a:rPr lang="en-US" sz="2400" dirty="0"/>
              <a:t>               of 3rd node of the list</a:t>
            </a:r>
          </a:p>
          <a:p>
            <a:pPr>
              <a:buFont typeface="Arial" pitchFamily="34" charset="0"/>
              <a:buChar char="•"/>
            </a:pPr>
            <a:r>
              <a:rPr lang="en-US" sz="2400" dirty="0"/>
              <a:t>Step 3. The address of new node should be- </a:t>
            </a:r>
          </a:p>
          <a:p>
            <a:r>
              <a:rPr lang="en-US" sz="2400" dirty="0"/>
              <a:t>               stored in the 2</a:t>
            </a:r>
            <a:r>
              <a:rPr lang="en-US" sz="2400" baseline="30000" dirty="0"/>
              <a:t>nd</a:t>
            </a:r>
            <a:r>
              <a:rPr lang="en-US" sz="2400" dirty="0"/>
              <a:t> pointer of the list.</a:t>
            </a:r>
          </a:p>
          <a:p>
            <a:pPr>
              <a:buFont typeface="Arial" pitchFamily="34" charset="0"/>
              <a:buChar char="•"/>
            </a:pPr>
            <a:endParaRPr lang="en-US" sz="2400" dirty="0"/>
          </a:p>
          <a:p>
            <a:pPr>
              <a:buFont typeface="Arial" pitchFamily="34" charset="0"/>
              <a:buChar char="•"/>
            </a:pP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500" b="1" dirty="0">
                <a:latin typeface="Nunito Sans" panose="020B0604020202020204" charset="0"/>
              </a:rPr>
              <a:t>Binary Tree - Traversals</a:t>
            </a:r>
          </a:p>
        </p:txBody>
      </p:sp>
    </p:spTree>
    <p:extLst>
      <p:ext uri="{BB962C8B-B14F-4D97-AF65-F5344CB8AC3E}">
        <p14:creationId xmlns:p14="http://schemas.microsoft.com/office/powerpoint/2010/main" val="3026817310"/>
      </p:ext>
    </p:extLst>
  </p:cSld>
  <p:clrMapOvr>
    <a:masterClrMapping/>
  </p:clrMapOvr>
  <p:transition>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Traversals</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7376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251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5</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016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750</a:t>
                      </a:r>
                    </a:p>
                  </a:txBody>
                  <a:tcPr marL="121920" marR="121920" marT="60960" marB="60960"/>
                </a:tc>
                <a:tc>
                  <a:txBody>
                    <a:bodyPr/>
                    <a:lstStyle/>
                    <a:p>
                      <a:r>
                        <a:rPr lang="en-US" sz="1900" dirty="0"/>
                        <a:t>  4</a:t>
                      </a:r>
                    </a:p>
                  </a:txBody>
                  <a:tcPr marL="121920" marR="121920" marT="60960" marB="60960"/>
                </a:tc>
                <a:tc>
                  <a:txBody>
                    <a:bodyPr/>
                    <a:lstStyle/>
                    <a:p>
                      <a:r>
                        <a:rPr lang="en-US" sz="1900" dirty="0"/>
                        <a:t>  </a:t>
                      </a:r>
                      <a:r>
                        <a:rPr lang="en-US" sz="1900" baseline="0" dirty="0"/>
                        <a:t> 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3</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2</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4384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8</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2946400" y="3225801"/>
            <a:ext cx="7112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3152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4488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9248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0960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4064000" y="4648201"/>
            <a:ext cx="711200" cy="379656"/>
          </a:xfrm>
          <a:prstGeom prst="rect">
            <a:avLst/>
          </a:prstGeom>
          <a:noFill/>
        </p:spPr>
        <p:txBody>
          <a:bodyPr wrap="square" rtlCol="0">
            <a:spAutoFit/>
          </a:bodyPr>
          <a:lstStyle/>
          <a:p>
            <a:r>
              <a:rPr lang="en-US" sz="1867" dirty="0"/>
              <a:t>500</a:t>
            </a:r>
          </a:p>
        </p:txBody>
      </p:sp>
      <p:sp>
        <p:nvSpPr>
          <p:cNvPr id="25" name="TextBox 24"/>
          <p:cNvSpPr txBox="1"/>
          <p:nvPr/>
        </p:nvSpPr>
        <p:spPr>
          <a:xfrm>
            <a:off x="1625600" y="4648201"/>
            <a:ext cx="711200" cy="379656"/>
          </a:xfrm>
          <a:prstGeom prst="rect">
            <a:avLst/>
          </a:prstGeom>
          <a:noFill/>
        </p:spPr>
        <p:txBody>
          <a:bodyPr wrap="square" rtlCol="0">
            <a:spAutoFit/>
          </a:bodyPr>
          <a:lstStyle/>
          <a:p>
            <a:r>
              <a:rPr lang="en-US" sz="1867" dirty="0"/>
              <a:t>400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3048000" y="5969001"/>
            <a:ext cx="711200" cy="379656"/>
          </a:xfrm>
          <a:prstGeom prst="rect">
            <a:avLst/>
          </a:prstGeom>
          <a:noFill/>
        </p:spPr>
        <p:txBody>
          <a:bodyPr wrap="square" rtlCol="0">
            <a:spAutoFit/>
          </a:bodyPr>
          <a:lstStyle/>
          <a:p>
            <a:r>
              <a:rPr lang="en-US" sz="1867" dirty="0"/>
              <a:t>800</a:t>
            </a:r>
          </a:p>
        </p:txBody>
      </p:sp>
      <p:sp>
        <p:nvSpPr>
          <p:cNvPr id="28" name="TextBox 27"/>
          <p:cNvSpPr txBox="1"/>
          <p:nvPr/>
        </p:nvSpPr>
        <p:spPr>
          <a:xfrm>
            <a:off x="711200" y="5969001"/>
            <a:ext cx="711200" cy="379656"/>
          </a:xfrm>
          <a:prstGeom prst="rect">
            <a:avLst/>
          </a:prstGeom>
          <a:noFill/>
        </p:spPr>
        <p:txBody>
          <a:bodyPr wrap="square" rtlCol="0">
            <a:spAutoFit/>
          </a:bodyPr>
          <a:lstStyle/>
          <a:p>
            <a:r>
              <a:rPr lang="en-US" sz="1867" dirty="0"/>
              <a:t>750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132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6576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080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6908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743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518400" y="16002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Root</a:t>
            </a:r>
            <a:endParaRPr lang="en-US" sz="2400" b="1" dirty="0"/>
          </a:p>
        </p:txBody>
      </p:sp>
      <p:cxnSp>
        <p:nvCxnSpPr>
          <p:cNvPr id="51" name="Straight Arrow Connector 50"/>
          <p:cNvCxnSpPr>
            <a:stCxn id="50" idx="1"/>
          </p:cNvCxnSpPr>
          <p:nvPr/>
        </p:nvCxnSpPr>
        <p:spPr>
          <a:xfrm rot="10800000">
            <a:off x="6705600" y="18034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04800" y="2819400"/>
            <a:ext cx="1219200"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b="1" dirty="0">
              <a:solidFill>
                <a:schemeClr val="tx1"/>
              </a:solidFill>
            </a:endParaRPr>
          </a:p>
          <a:p>
            <a:pPr algn="ctr"/>
            <a:r>
              <a:rPr lang="en-US" sz="2400" b="1" dirty="0">
                <a:solidFill>
                  <a:schemeClr val="tx1"/>
                </a:solidFill>
              </a:rPr>
              <a:t>Left</a:t>
            </a:r>
          </a:p>
          <a:p>
            <a:pPr algn="ctr"/>
            <a:endParaRPr lang="en-US" sz="2400" b="1" dirty="0"/>
          </a:p>
        </p:txBody>
      </p:sp>
      <p:cxnSp>
        <p:nvCxnSpPr>
          <p:cNvPr id="53" name="Straight Arrow Connector 52"/>
          <p:cNvCxnSpPr/>
          <p:nvPr/>
        </p:nvCxnSpPr>
        <p:spPr>
          <a:xfrm>
            <a:off x="1524000" y="31242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448800" y="2819400"/>
            <a:ext cx="1219200"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b="1" dirty="0">
              <a:solidFill>
                <a:schemeClr val="tx1"/>
              </a:solidFill>
            </a:endParaRPr>
          </a:p>
          <a:p>
            <a:pPr algn="ctr"/>
            <a:r>
              <a:rPr lang="en-US" sz="2400" b="1" dirty="0">
                <a:solidFill>
                  <a:schemeClr val="tx1"/>
                </a:solidFill>
              </a:rPr>
              <a:t>Right</a:t>
            </a:r>
          </a:p>
          <a:p>
            <a:pPr algn="ctr"/>
            <a:endParaRPr lang="en-US" sz="2400" b="1" dirty="0"/>
          </a:p>
        </p:txBody>
      </p:sp>
      <p:cxnSp>
        <p:nvCxnSpPr>
          <p:cNvPr id="55" name="Straight Arrow Connector 54"/>
          <p:cNvCxnSpPr/>
          <p:nvPr/>
        </p:nvCxnSpPr>
        <p:spPr>
          <a:xfrm rot="10800000">
            <a:off x="8636000" y="3122082"/>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09600" y="1092201"/>
            <a:ext cx="1930400" cy="477054"/>
          </a:xfrm>
          <a:prstGeom prst="rect">
            <a:avLst/>
          </a:prstGeom>
          <a:noFill/>
        </p:spPr>
        <p:txBody>
          <a:bodyPr wrap="square" rtlCol="0">
            <a:spAutoFit/>
          </a:bodyPr>
          <a:lstStyle/>
          <a:p>
            <a:r>
              <a:rPr lang="en-US" sz="2500" b="1" dirty="0">
                <a:latin typeface="Nunito Sans" panose="020B0604020202020204" charset="0"/>
              </a:rPr>
              <a:t>Input : </a:t>
            </a:r>
          </a:p>
        </p:txBody>
      </p:sp>
    </p:spTree>
    <p:extLst>
      <p:ext uri="{BB962C8B-B14F-4D97-AF65-F5344CB8AC3E}">
        <p14:creationId xmlns:p14="http://schemas.microsoft.com/office/powerpoint/2010/main" val="162062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000"/>
                                        <p:tgtEl>
                                          <p:spTgt spid="3"/>
                                        </p:tgtEl>
                                      </p:cBhvr>
                                    </p:animEffect>
                                  </p:childTnLst>
                                </p:cTn>
                              </p:par>
                              <p:par>
                                <p:cTn id="13" presetID="2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1000"/>
                                        <p:tgtEl>
                                          <p:spTgt spid="4"/>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1000"/>
                                        <p:tgtEl>
                                          <p:spTgt spid="5"/>
                                        </p:tgtEl>
                                      </p:cBhvr>
                                    </p:animEffect>
                                  </p:childTnLst>
                                </p:cTn>
                              </p:par>
                              <p:par>
                                <p:cTn id="19" presetID="22"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1000"/>
                                        <p:tgtEl>
                                          <p:spTgt spid="6"/>
                                        </p:tgtEl>
                                      </p:cBhvr>
                                    </p:animEffect>
                                  </p:childTnLst>
                                </p:cTn>
                              </p:par>
                              <p:par>
                                <p:cTn id="22" presetID="22" presetClass="entr" presetSubtype="1"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1000"/>
                                        <p:tgtEl>
                                          <p:spTgt spid="7"/>
                                        </p:tgtEl>
                                      </p:cBhvr>
                                    </p:animEffect>
                                  </p:childTnLst>
                                </p:cTn>
                              </p:par>
                              <p:par>
                                <p:cTn id="25" presetID="22" presetClass="entr" presetSubtype="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1000"/>
                                        <p:tgtEl>
                                          <p:spTgt spid="8"/>
                                        </p:tgtEl>
                                      </p:cBhvr>
                                    </p:animEffect>
                                  </p:childTnLst>
                                </p:cTn>
                              </p:par>
                              <p:par>
                                <p:cTn id="28" presetID="22" presetClass="entr" presetSubtype="1"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1000"/>
                                        <p:tgtEl>
                                          <p:spTgt spid="10"/>
                                        </p:tgtEl>
                                      </p:cBhvr>
                                    </p:animEffect>
                                  </p:childTnLst>
                                </p:cTn>
                              </p:par>
                              <p:par>
                                <p:cTn id="31" presetID="22" presetClass="entr" presetSubtype="1"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1000"/>
                                        <p:tgtEl>
                                          <p:spTgt spid="11"/>
                                        </p:tgtEl>
                                      </p:cBhvr>
                                    </p:animEffect>
                                  </p:childTnLst>
                                </p:cTn>
                              </p:par>
                              <p:par>
                                <p:cTn id="34" presetID="22" presetClass="entr" presetSubtype="1"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up)">
                                      <p:cBhvr>
                                        <p:cTn id="36" dur="1000"/>
                                        <p:tgtEl>
                                          <p:spTgt spid="12"/>
                                        </p:tgtEl>
                                      </p:cBhvr>
                                    </p:animEffect>
                                  </p:childTnLst>
                                </p:cTn>
                              </p:par>
                              <p:par>
                                <p:cTn id="37" presetID="22" presetClass="entr" presetSubtype="1"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1000"/>
                                        <p:tgtEl>
                                          <p:spTgt spid="13"/>
                                        </p:tgtEl>
                                      </p:cBhvr>
                                    </p:animEffect>
                                  </p:childTnLst>
                                </p:cTn>
                              </p:par>
                              <p:par>
                                <p:cTn id="40" presetID="22" presetClass="entr" presetSubtype="1"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1000"/>
                                        <p:tgtEl>
                                          <p:spTgt spid="14"/>
                                        </p:tgtEl>
                                      </p:cBhvr>
                                    </p:animEffect>
                                  </p:childTnLst>
                                </p:cTn>
                              </p:par>
                              <p:par>
                                <p:cTn id="43" presetID="22" presetClass="entr" presetSubtype="1"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1000"/>
                                        <p:tgtEl>
                                          <p:spTgt spid="1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up)">
                                      <p:cBhvr>
                                        <p:cTn id="48" dur="1000"/>
                                        <p:tgtEl>
                                          <p:spTgt spid="16"/>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1000"/>
                                        <p:tgtEl>
                                          <p:spTgt spid="18"/>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up)">
                                      <p:cBhvr>
                                        <p:cTn id="54" dur="1000"/>
                                        <p:tgtEl>
                                          <p:spTgt spid="1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up)">
                                      <p:cBhvr>
                                        <p:cTn id="57" dur="1000"/>
                                        <p:tgtEl>
                                          <p:spTgt spid="20"/>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1000"/>
                                        <p:tgtEl>
                                          <p:spTgt spid="21"/>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1000"/>
                                        <p:tgtEl>
                                          <p:spTgt spid="22"/>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up)">
                                      <p:cBhvr>
                                        <p:cTn id="66" dur="1000"/>
                                        <p:tgtEl>
                                          <p:spTgt spid="23"/>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up)">
                                      <p:cBhvr>
                                        <p:cTn id="69" dur="1000"/>
                                        <p:tgtEl>
                                          <p:spTgt spid="24"/>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10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up)">
                                      <p:cBhvr>
                                        <p:cTn id="75" dur="1000"/>
                                        <p:tgtEl>
                                          <p:spTgt spid="26"/>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up)">
                                      <p:cBhvr>
                                        <p:cTn id="78" dur="1000"/>
                                        <p:tgtEl>
                                          <p:spTgt spid="27"/>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up)">
                                      <p:cBhvr>
                                        <p:cTn id="81" dur="1000"/>
                                        <p:tgtEl>
                                          <p:spTgt spid="28"/>
                                        </p:tgtEl>
                                      </p:cBhvr>
                                    </p:animEffect>
                                  </p:childTnLst>
                                </p:cTn>
                              </p:par>
                              <p:par>
                                <p:cTn id="82" presetID="22" presetClass="entr" presetSubtype="1" fill="hold"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ipe(up)">
                                      <p:cBhvr>
                                        <p:cTn id="84" dur="1000"/>
                                        <p:tgtEl>
                                          <p:spTgt spid="29"/>
                                        </p:tgtEl>
                                      </p:cBhvr>
                                    </p:animEffect>
                                  </p:childTnLst>
                                </p:cTn>
                              </p:par>
                              <p:par>
                                <p:cTn id="85" presetID="22" presetClass="entr" presetSubtype="1"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up)">
                                      <p:cBhvr>
                                        <p:cTn id="87" dur="1000"/>
                                        <p:tgtEl>
                                          <p:spTgt spid="31"/>
                                        </p:tgtEl>
                                      </p:cBhvr>
                                    </p:animEffect>
                                  </p:childTnLst>
                                </p:cTn>
                              </p:par>
                              <p:par>
                                <p:cTn id="88" presetID="22" presetClass="entr" presetSubtype="1"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up)">
                                      <p:cBhvr>
                                        <p:cTn id="90" dur="1000"/>
                                        <p:tgtEl>
                                          <p:spTgt spid="37"/>
                                        </p:tgtEl>
                                      </p:cBhvr>
                                    </p:animEffect>
                                  </p:childTnLst>
                                </p:cTn>
                              </p:par>
                              <p:par>
                                <p:cTn id="91" presetID="22" presetClass="entr" presetSubtype="1"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up)">
                                      <p:cBhvr>
                                        <p:cTn id="93" dur="1000"/>
                                        <p:tgtEl>
                                          <p:spTgt spid="38"/>
                                        </p:tgtEl>
                                      </p:cBhvr>
                                    </p:animEffect>
                                  </p:childTnLst>
                                </p:cTn>
                              </p:par>
                              <p:par>
                                <p:cTn id="94" presetID="22" presetClass="entr" presetSubtype="1"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wipe(up)">
                                      <p:cBhvr>
                                        <p:cTn id="96" dur="1000"/>
                                        <p:tgtEl>
                                          <p:spTgt spid="39"/>
                                        </p:tgtEl>
                                      </p:cBhvr>
                                    </p:animEffect>
                                  </p:childTnLst>
                                </p:cTn>
                              </p:par>
                              <p:par>
                                <p:cTn id="97" presetID="22" presetClass="entr" presetSubtype="1"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wipe(up)">
                                      <p:cBhvr>
                                        <p:cTn id="99" dur="1000"/>
                                        <p:tgtEl>
                                          <p:spTgt spid="40"/>
                                        </p:tgtEl>
                                      </p:cBhvr>
                                    </p:animEffect>
                                  </p:childTnLst>
                                </p:cTn>
                              </p:par>
                              <p:par>
                                <p:cTn id="100" presetID="22" presetClass="entr" presetSubtype="1" fill="hold" nodeType="with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up)">
                                      <p:cBhvr>
                                        <p:cTn id="102" dur="1000"/>
                                        <p:tgtEl>
                                          <p:spTgt spid="42"/>
                                        </p:tgtEl>
                                      </p:cBhvr>
                                    </p:animEffect>
                                  </p:childTnLst>
                                </p:cTn>
                              </p:par>
                              <p:par>
                                <p:cTn id="103" presetID="22" presetClass="entr" presetSubtype="1"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up)">
                                      <p:cBhvr>
                                        <p:cTn id="105" dur="1000"/>
                                        <p:tgtEl>
                                          <p:spTgt spid="44"/>
                                        </p:tgtEl>
                                      </p:cBhvr>
                                    </p:animEffect>
                                  </p:childTnLst>
                                </p:cTn>
                              </p:par>
                              <p:par>
                                <p:cTn id="106" presetID="22" presetClass="entr" presetSubtype="1" fill="hold" nodeType="with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wipe(up)">
                                      <p:cBhvr>
                                        <p:cTn id="108" dur="1000"/>
                                        <p:tgtEl>
                                          <p:spTgt spid="45"/>
                                        </p:tgtEl>
                                      </p:cBhvr>
                                    </p:animEffect>
                                  </p:childTnLst>
                                </p:cTn>
                              </p:par>
                              <p:par>
                                <p:cTn id="109" presetID="22" presetClass="entr" presetSubtype="1"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wipe(up)">
                                      <p:cBhvr>
                                        <p:cTn id="111" dur="1000"/>
                                        <p:tgtEl>
                                          <p:spTgt spid="47"/>
                                        </p:tgtEl>
                                      </p:cBhvr>
                                    </p:animEffect>
                                  </p:childTnLst>
                                </p:cTn>
                              </p:par>
                              <p:par>
                                <p:cTn id="112" presetID="22" presetClass="entr" presetSubtype="1" fill="hold"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wipe(up)">
                                      <p:cBhvr>
                                        <p:cTn id="114" dur="1000"/>
                                        <p:tgtEl>
                                          <p:spTgt spid="48"/>
                                        </p:tgtEl>
                                      </p:cBhvr>
                                    </p:animEffect>
                                  </p:childTnLst>
                                </p:cTn>
                              </p:par>
                            </p:childTnLst>
                          </p:cTn>
                        </p:par>
                        <p:par>
                          <p:cTn id="115" fill="hold">
                            <p:stCondLst>
                              <p:cond delay="1000"/>
                            </p:stCondLst>
                            <p:childTnLst>
                              <p:par>
                                <p:cTn id="116" presetID="22" presetClass="entr" presetSubtype="2" fill="hold" grpId="0" nodeType="afterEffect">
                                  <p:stCondLst>
                                    <p:cond delay="0"/>
                                  </p:stCondLst>
                                  <p:childTnLst>
                                    <p:set>
                                      <p:cBhvr>
                                        <p:cTn id="117" dur="1" fill="hold">
                                          <p:stCondLst>
                                            <p:cond delay="0"/>
                                          </p:stCondLst>
                                        </p:cTn>
                                        <p:tgtEl>
                                          <p:spTgt spid="50"/>
                                        </p:tgtEl>
                                        <p:attrNameLst>
                                          <p:attrName>style.visibility</p:attrName>
                                        </p:attrNameLst>
                                      </p:cBhvr>
                                      <p:to>
                                        <p:strVal val="visible"/>
                                      </p:to>
                                    </p:set>
                                    <p:animEffect transition="in" filter="wipe(right)">
                                      <p:cBhvr>
                                        <p:cTn id="118" dur="1000"/>
                                        <p:tgtEl>
                                          <p:spTgt spid="50"/>
                                        </p:tgtEl>
                                      </p:cBhvr>
                                    </p:animEffect>
                                  </p:childTnLst>
                                </p:cTn>
                              </p:par>
                            </p:childTnLst>
                          </p:cTn>
                        </p:par>
                        <p:par>
                          <p:cTn id="119" fill="hold">
                            <p:stCondLst>
                              <p:cond delay="2000"/>
                            </p:stCondLst>
                            <p:childTnLst>
                              <p:par>
                                <p:cTn id="120" presetID="22" presetClass="entr" presetSubtype="2" fill="hold" nodeType="after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wipe(right)">
                                      <p:cBhvr>
                                        <p:cTn id="122" dur="1000"/>
                                        <p:tgtEl>
                                          <p:spTgt spid="51"/>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52"/>
                                        </p:tgtEl>
                                        <p:attrNameLst>
                                          <p:attrName>style.visibility</p:attrName>
                                        </p:attrNameLst>
                                      </p:cBhvr>
                                      <p:to>
                                        <p:strVal val="visible"/>
                                      </p:to>
                                    </p:set>
                                    <p:animEffect transition="in" filter="wipe(left)">
                                      <p:cBhvr>
                                        <p:cTn id="125" dur="1000"/>
                                        <p:tgtEl>
                                          <p:spTgt spid="52"/>
                                        </p:tgtEl>
                                      </p:cBhvr>
                                    </p:animEffect>
                                  </p:childTnLst>
                                </p:cTn>
                              </p:par>
                            </p:childTnLst>
                          </p:cTn>
                        </p:par>
                        <p:par>
                          <p:cTn id="126" fill="hold">
                            <p:stCondLst>
                              <p:cond delay="3000"/>
                            </p:stCondLst>
                            <p:childTnLst>
                              <p:par>
                                <p:cTn id="127" presetID="22" presetClass="entr" presetSubtype="8" fill="hold" nodeType="afterEffect">
                                  <p:stCondLst>
                                    <p:cond delay="0"/>
                                  </p:stCondLst>
                                  <p:childTnLst>
                                    <p:set>
                                      <p:cBhvr>
                                        <p:cTn id="128" dur="1" fill="hold">
                                          <p:stCondLst>
                                            <p:cond delay="0"/>
                                          </p:stCondLst>
                                        </p:cTn>
                                        <p:tgtEl>
                                          <p:spTgt spid="53"/>
                                        </p:tgtEl>
                                        <p:attrNameLst>
                                          <p:attrName>style.visibility</p:attrName>
                                        </p:attrNameLst>
                                      </p:cBhvr>
                                      <p:to>
                                        <p:strVal val="visible"/>
                                      </p:to>
                                    </p:set>
                                    <p:animEffect transition="in" filter="wipe(left)">
                                      <p:cBhvr>
                                        <p:cTn id="129" dur="1000"/>
                                        <p:tgtEl>
                                          <p:spTgt spid="53"/>
                                        </p:tgtEl>
                                      </p:cBhvr>
                                    </p:animEffect>
                                  </p:childTnLst>
                                </p:cTn>
                              </p:par>
                              <p:par>
                                <p:cTn id="130" presetID="22" presetClass="entr" presetSubtype="2" fill="hold" grpId="0" nodeType="withEffect">
                                  <p:stCondLst>
                                    <p:cond delay="0"/>
                                  </p:stCondLst>
                                  <p:childTnLst>
                                    <p:set>
                                      <p:cBhvr>
                                        <p:cTn id="131" dur="1" fill="hold">
                                          <p:stCondLst>
                                            <p:cond delay="0"/>
                                          </p:stCondLst>
                                        </p:cTn>
                                        <p:tgtEl>
                                          <p:spTgt spid="54"/>
                                        </p:tgtEl>
                                        <p:attrNameLst>
                                          <p:attrName>style.visibility</p:attrName>
                                        </p:attrNameLst>
                                      </p:cBhvr>
                                      <p:to>
                                        <p:strVal val="visible"/>
                                      </p:to>
                                    </p:set>
                                    <p:animEffect transition="in" filter="wipe(right)">
                                      <p:cBhvr>
                                        <p:cTn id="132" dur="1000"/>
                                        <p:tgtEl>
                                          <p:spTgt spid="54"/>
                                        </p:tgtEl>
                                      </p:cBhvr>
                                    </p:animEffect>
                                  </p:childTnLst>
                                </p:cTn>
                              </p:par>
                            </p:childTnLst>
                          </p:cTn>
                        </p:par>
                        <p:par>
                          <p:cTn id="133" fill="hold">
                            <p:stCondLst>
                              <p:cond delay="4000"/>
                            </p:stCondLst>
                            <p:childTnLst>
                              <p:par>
                                <p:cTn id="134" presetID="22" presetClass="entr" presetSubtype="2" fill="hold" nodeType="after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wipe(right)">
                                      <p:cBhvr>
                                        <p:cTn id="136"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P spid="22" grpId="0"/>
      <p:bldP spid="23" grpId="0"/>
      <p:bldP spid="24" grpId="0"/>
      <p:bldP spid="25" grpId="0"/>
      <p:bldP spid="26" grpId="0"/>
      <p:bldP spid="27" grpId="0"/>
      <p:bldP spid="28" grpId="0"/>
      <p:bldP spid="50" grpId="0" animBg="1"/>
      <p:bldP spid="52" grpId="0" animBg="1"/>
      <p:bldP spid="54" grpId="0" animBg="1"/>
      <p:bldP spid="5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Traversals</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7376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251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5</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016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750</a:t>
                      </a:r>
                    </a:p>
                  </a:txBody>
                  <a:tcPr marL="121920" marR="121920" marT="60960" marB="60960"/>
                </a:tc>
                <a:tc>
                  <a:txBody>
                    <a:bodyPr/>
                    <a:lstStyle/>
                    <a:p>
                      <a:r>
                        <a:rPr lang="en-US" sz="1900" dirty="0"/>
                        <a:t>  4</a:t>
                      </a:r>
                    </a:p>
                  </a:txBody>
                  <a:tcPr marL="121920" marR="121920" marT="60960" marB="60960"/>
                </a:tc>
                <a:tc>
                  <a:txBody>
                    <a:bodyPr/>
                    <a:lstStyle/>
                    <a:p>
                      <a:r>
                        <a:rPr lang="en-US" sz="1900" dirty="0"/>
                        <a:t>  </a:t>
                      </a:r>
                      <a:r>
                        <a:rPr lang="en-US" sz="1900" baseline="0" dirty="0"/>
                        <a:t> 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3</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2</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4384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8</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2946400" y="3225801"/>
            <a:ext cx="7112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3152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4488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9248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0960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4064000" y="4648201"/>
            <a:ext cx="711200" cy="379656"/>
          </a:xfrm>
          <a:prstGeom prst="rect">
            <a:avLst/>
          </a:prstGeom>
          <a:noFill/>
        </p:spPr>
        <p:txBody>
          <a:bodyPr wrap="square" rtlCol="0">
            <a:spAutoFit/>
          </a:bodyPr>
          <a:lstStyle/>
          <a:p>
            <a:r>
              <a:rPr lang="en-US" sz="1867" dirty="0"/>
              <a:t>500</a:t>
            </a:r>
          </a:p>
        </p:txBody>
      </p:sp>
      <p:sp>
        <p:nvSpPr>
          <p:cNvPr id="25" name="TextBox 24"/>
          <p:cNvSpPr txBox="1"/>
          <p:nvPr/>
        </p:nvSpPr>
        <p:spPr>
          <a:xfrm>
            <a:off x="1625600" y="4648201"/>
            <a:ext cx="711200" cy="379656"/>
          </a:xfrm>
          <a:prstGeom prst="rect">
            <a:avLst/>
          </a:prstGeom>
          <a:noFill/>
        </p:spPr>
        <p:txBody>
          <a:bodyPr wrap="square" rtlCol="0">
            <a:spAutoFit/>
          </a:bodyPr>
          <a:lstStyle/>
          <a:p>
            <a:r>
              <a:rPr lang="en-US" sz="1867" dirty="0"/>
              <a:t>400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3048000" y="5969001"/>
            <a:ext cx="711200" cy="379656"/>
          </a:xfrm>
          <a:prstGeom prst="rect">
            <a:avLst/>
          </a:prstGeom>
          <a:noFill/>
        </p:spPr>
        <p:txBody>
          <a:bodyPr wrap="square" rtlCol="0">
            <a:spAutoFit/>
          </a:bodyPr>
          <a:lstStyle/>
          <a:p>
            <a:r>
              <a:rPr lang="en-US" sz="1867" dirty="0"/>
              <a:t>800</a:t>
            </a:r>
          </a:p>
        </p:txBody>
      </p:sp>
      <p:sp>
        <p:nvSpPr>
          <p:cNvPr id="28" name="TextBox 27"/>
          <p:cNvSpPr txBox="1"/>
          <p:nvPr/>
        </p:nvSpPr>
        <p:spPr>
          <a:xfrm>
            <a:off x="711200" y="5969001"/>
            <a:ext cx="711200" cy="379656"/>
          </a:xfrm>
          <a:prstGeom prst="rect">
            <a:avLst/>
          </a:prstGeom>
          <a:noFill/>
        </p:spPr>
        <p:txBody>
          <a:bodyPr wrap="square" rtlCol="0">
            <a:spAutoFit/>
          </a:bodyPr>
          <a:lstStyle/>
          <a:p>
            <a:r>
              <a:rPr lang="en-US" sz="1867" dirty="0"/>
              <a:t>750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132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6576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080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6908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743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Rectangular Callout 40"/>
          <p:cNvSpPr/>
          <p:nvPr/>
        </p:nvSpPr>
        <p:spPr>
          <a:xfrm>
            <a:off x="0" y="1168400"/>
            <a:ext cx="3048000" cy="508000"/>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133" b="1" dirty="0"/>
              <a:t>Inorder - Left Root Right  </a:t>
            </a:r>
          </a:p>
        </p:txBody>
      </p:sp>
      <p:sp>
        <p:nvSpPr>
          <p:cNvPr id="49" name="TextBox 48"/>
          <p:cNvSpPr txBox="1"/>
          <p:nvPr/>
        </p:nvSpPr>
        <p:spPr>
          <a:xfrm>
            <a:off x="1320800" y="6070601"/>
            <a:ext cx="609600" cy="379656"/>
          </a:xfrm>
          <a:prstGeom prst="rect">
            <a:avLst/>
          </a:prstGeom>
          <a:noFill/>
        </p:spPr>
        <p:txBody>
          <a:bodyPr wrap="square" rtlCol="0">
            <a:spAutoFit/>
          </a:bodyPr>
          <a:lstStyle/>
          <a:p>
            <a:r>
              <a:rPr lang="en-US" sz="1867" dirty="0"/>
              <a:t>   8</a:t>
            </a:r>
          </a:p>
        </p:txBody>
      </p:sp>
      <p:sp>
        <p:nvSpPr>
          <p:cNvPr id="46" name="TextBox 45"/>
          <p:cNvSpPr txBox="1"/>
          <p:nvPr/>
        </p:nvSpPr>
        <p:spPr>
          <a:xfrm>
            <a:off x="7518400" y="1600201"/>
            <a:ext cx="304800" cy="461665"/>
          </a:xfrm>
          <a:prstGeom prst="rect">
            <a:avLst/>
          </a:prstGeom>
          <a:noFill/>
        </p:spPr>
        <p:txBody>
          <a:bodyPr wrap="square" rtlCol="0">
            <a:spAutoFit/>
          </a:bodyPr>
          <a:lstStyle/>
          <a:p>
            <a:r>
              <a:rPr lang="en-US" sz="2400" b="1" dirty="0"/>
              <a:t>8</a:t>
            </a:r>
          </a:p>
        </p:txBody>
      </p:sp>
      <p:sp>
        <p:nvSpPr>
          <p:cNvPr id="51" name="TextBox 50"/>
          <p:cNvSpPr txBox="1"/>
          <p:nvPr/>
        </p:nvSpPr>
        <p:spPr>
          <a:xfrm>
            <a:off x="7823200" y="1600201"/>
            <a:ext cx="304800" cy="461665"/>
          </a:xfrm>
          <a:prstGeom prst="rect">
            <a:avLst/>
          </a:prstGeom>
          <a:noFill/>
        </p:spPr>
        <p:txBody>
          <a:bodyPr wrap="square" rtlCol="0">
            <a:spAutoFit/>
          </a:bodyPr>
          <a:lstStyle/>
          <a:p>
            <a:r>
              <a:rPr lang="en-US" sz="2400" b="1" dirty="0"/>
              <a:t>4</a:t>
            </a:r>
          </a:p>
        </p:txBody>
      </p:sp>
      <p:sp>
        <p:nvSpPr>
          <p:cNvPr id="52" name="TextBox 51"/>
          <p:cNvSpPr txBox="1"/>
          <p:nvPr/>
        </p:nvSpPr>
        <p:spPr>
          <a:xfrm>
            <a:off x="8128000" y="1600201"/>
            <a:ext cx="304800" cy="461665"/>
          </a:xfrm>
          <a:prstGeom prst="rect">
            <a:avLst/>
          </a:prstGeom>
          <a:noFill/>
        </p:spPr>
        <p:txBody>
          <a:bodyPr wrap="square" rtlCol="0">
            <a:spAutoFit/>
          </a:bodyPr>
          <a:lstStyle/>
          <a:p>
            <a:r>
              <a:rPr lang="en-US" sz="2400" b="1" dirty="0"/>
              <a:t>2</a:t>
            </a:r>
          </a:p>
        </p:txBody>
      </p:sp>
      <p:sp>
        <p:nvSpPr>
          <p:cNvPr id="53" name="TextBox 52"/>
          <p:cNvSpPr txBox="1"/>
          <p:nvPr/>
        </p:nvSpPr>
        <p:spPr>
          <a:xfrm>
            <a:off x="8432800" y="1600201"/>
            <a:ext cx="304800" cy="461665"/>
          </a:xfrm>
          <a:prstGeom prst="rect">
            <a:avLst/>
          </a:prstGeom>
          <a:noFill/>
        </p:spPr>
        <p:txBody>
          <a:bodyPr wrap="square" rtlCol="0">
            <a:spAutoFit/>
          </a:bodyPr>
          <a:lstStyle/>
          <a:p>
            <a:r>
              <a:rPr lang="en-US" sz="2400" b="1" dirty="0"/>
              <a:t>9</a:t>
            </a:r>
          </a:p>
        </p:txBody>
      </p:sp>
      <p:sp>
        <p:nvSpPr>
          <p:cNvPr id="54" name="TextBox 53"/>
          <p:cNvSpPr txBox="1"/>
          <p:nvPr/>
        </p:nvSpPr>
        <p:spPr>
          <a:xfrm>
            <a:off x="8737600" y="1600201"/>
            <a:ext cx="304800" cy="461665"/>
          </a:xfrm>
          <a:prstGeom prst="rect">
            <a:avLst/>
          </a:prstGeom>
          <a:noFill/>
        </p:spPr>
        <p:txBody>
          <a:bodyPr wrap="square" rtlCol="0">
            <a:spAutoFit/>
          </a:bodyPr>
          <a:lstStyle/>
          <a:p>
            <a:r>
              <a:rPr lang="en-US" sz="2400" b="1" dirty="0"/>
              <a:t>5</a:t>
            </a:r>
          </a:p>
        </p:txBody>
      </p:sp>
      <p:sp>
        <p:nvSpPr>
          <p:cNvPr id="55" name="TextBox 54"/>
          <p:cNvSpPr txBox="1"/>
          <p:nvPr/>
        </p:nvSpPr>
        <p:spPr>
          <a:xfrm>
            <a:off x="9042400" y="1600201"/>
            <a:ext cx="609600" cy="461665"/>
          </a:xfrm>
          <a:prstGeom prst="rect">
            <a:avLst/>
          </a:prstGeom>
          <a:noFill/>
        </p:spPr>
        <p:txBody>
          <a:bodyPr wrap="square" rtlCol="0">
            <a:spAutoFit/>
          </a:bodyPr>
          <a:lstStyle/>
          <a:p>
            <a:r>
              <a:rPr lang="en-US" sz="2400" b="1" dirty="0"/>
              <a:t>10</a:t>
            </a:r>
          </a:p>
        </p:txBody>
      </p:sp>
      <p:sp>
        <p:nvSpPr>
          <p:cNvPr id="56" name="TextBox 55"/>
          <p:cNvSpPr txBox="1"/>
          <p:nvPr/>
        </p:nvSpPr>
        <p:spPr>
          <a:xfrm>
            <a:off x="9550400" y="1600201"/>
            <a:ext cx="304800" cy="461665"/>
          </a:xfrm>
          <a:prstGeom prst="rect">
            <a:avLst/>
          </a:prstGeom>
          <a:noFill/>
        </p:spPr>
        <p:txBody>
          <a:bodyPr wrap="square" rtlCol="0">
            <a:spAutoFit/>
          </a:bodyPr>
          <a:lstStyle/>
          <a:p>
            <a:r>
              <a:rPr lang="en-US" sz="2400" b="1" dirty="0"/>
              <a:t>1</a:t>
            </a:r>
          </a:p>
        </p:txBody>
      </p:sp>
      <p:sp>
        <p:nvSpPr>
          <p:cNvPr id="57" name="TextBox 56"/>
          <p:cNvSpPr txBox="1"/>
          <p:nvPr/>
        </p:nvSpPr>
        <p:spPr>
          <a:xfrm>
            <a:off x="9855200" y="1600201"/>
            <a:ext cx="304800" cy="461665"/>
          </a:xfrm>
          <a:prstGeom prst="rect">
            <a:avLst/>
          </a:prstGeom>
          <a:noFill/>
        </p:spPr>
        <p:txBody>
          <a:bodyPr wrap="square" rtlCol="0">
            <a:spAutoFit/>
          </a:bodyPr>
          <a:lstStyle/>
          <a:p>
            <a:r>
              <a:rPr lang="en-US" sz="2400" b="1" dirty="0"/>
              <a:t>6</a:t>
            </a:r>
          </a:p>
        </p:txBody>
      </p:sp>
      <p:sp>
        <p:nvSpPr>
          <p:cNvPr id="58" name="TextBox 57"/>
          <p:cNvSpPr txBox="1"/>
          <p:nvPr/>
        </p:nvSpPr>
        <p:spPr>
          <a:xfrm>
            <a:off x="10160000" y="1600201"/>
            <a:ext cx="609600" cy="461665"/>
          </a:xfrm>
          <a:prstGeom prst="rect">
            <a:avLst/>
          </a:prstGeom>
          <a:noFill/>
        </p:spPr>
        <p:txBody>
          <a:bodyPr wrap="square" rtlCol="0">
            <a:spAutoFit/>
          </a:bodyPr>
          <a:lstStyle/>
          <a:p>
            <a:r>
              <a:rPr lang="en-US" sz="2400" b="1" dirty="0"/>
              <a:t>11</a:t>
            </a:r>
          </a:p>
        </p:txBody>
      </p:sp>
      <p:sp>
        <p:nvSpPr>
          <p:cNvPr id="59" name="TextBox 58"/>
          <p:cNvSpPr txBox="1"/>
          <p:nvPr/>
        </p:nvSpPr>
        <p:spPr>
          <a:xfrm>
            <a:off x="10566400" y="1600201"/>
            <a:ext cx="304800" cy="461665"/>
          </a:xfrm>
          <a:prstGeom prst="rect">
            <a:avLst/>
          </a:prstGeom>
          <a:noFill/>
        </p:spPr>
        <p:txBody>
          <a:bodyPr wrap="square" rtlCol="0">
            <a:spAutoFit/>
          </a:bodyPr>
          <a:lstStyle/>
          <a:p>
            <a:r>
              <a:rPr lang="en-US" sz="2400" b="1" dirty="0"/>
              <a:t>3</a:t>
            </a:r>
          </a:p>
        </p:txBody>
      </p:sp>
      <p:sp>
        <p:nvSpPr>
          <p:cNvPr id="60" name="TextBox 59"/>
          <p:cNvSpPr txBox="1"/>
          <p:nvPr/>
        </p:nvSpPr>
        <p:spPr>
          <a:xfrm>
            <a:off x="10871200" y="1600201"/>
            <a:ext cx="304800" cy="461665"/>
          </a:xfrm>
          <a:prstGeom prst="rect">
            <a:avLst/>
          </a:prstGeom>
          <a:noFill/>
        </p:spPr>
        <p:txBody>
          <a:bodyPr wrap="square" rtlCol="0">
            <a:spAutoFit/>
          </a:bodyPr>
          <a:lstStyle/>
          <a:p>
            <a:r>
              <a:rPr lang="en-US" sz="2400" b="1" dirty="0"/>
              <a:t>7</a:t>
            </a:r>
          </a:p>
        </p:txBody>
      </p:sp>
      <p:sp>
        <p:nvSpPr>
          <p:cNvPr id="61" name="TextBox 60"/>
          <p:cNvSpPr txBox="1"/>
          <p:nvPr/>
        </p:nvSpPr>
        <p:spPr>
          <a:xfrm>
            <a:off x="11074400" y="1600201"/>
            <a:ext cx="609600" cy="461665"/>
          </a:xfrm>
          <a:prstGeom prst="rect">
            <a:avLst/>
          </a:prstGeom>
          <a:noFill/>
        </p:spPr>
        <p:txBody>
          <a:bodyPr wrap="square" rtlCol="0">
            <a:spAutoFit/>
          </a:bodyPr>
          <a:lstStyle/>
          <a:p>
            <a:r>
              <a:rPr lang="en-US" sz="2400" b="1" dirty="0"/>
              <a:t>12</a:t>
            </a:r>
          </a:p>
        </p:txBody>
      </p:sp>
      <p:sp>
        <p:nvSpPr>
          <p:cNvPr id="62" name="Rectangle 61"/>
          <p:cNvSpPr/>
          <p:nvPr/>
        </p:nvSpPr>
        <p:spPr>
          <a:xfrm>
            <a:off x="7416800" y="1295400"/>
            <a:ext cx="4368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63" name="Oval 62"/>
          <p:cNvSpPr/>
          <p:nvPr/>
        </p:nvSpPr>
        <p:spPr>
          <a:xfrm>
            <a:off x="711200" y="5664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4" name="Oval 63"/>
          <p:cNvSpPr/>
          <p:nvPr/>
        </p:nvSpPr>
        <p:spPr>
          <a:xfrm>
            <a:off x="1625600" y="43434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5" name="Oval 64"/>
          <p:cNvSpPr/>
          <p:nvPr/>
        </p:nvSpPr>
        <p:spPr>
          <a:xfrm>
            <a:off x="2946400" y="29210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6" name="Oval 65"/>
          <p:cNvSpPr/>
          <p:nvPr/>
        </p:nvSpPr>
        <p:spPr>
          <a:xfrm>
            <a:off x="2946400" y="5664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7" name="Oval 66"/>
          <p:cNvSpPr/>
          <p:nvPr/>
        </p:nvSpPr>
        <p:spPr>
          <a:xfrm>
            <a:off x="3860800" y="43434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8" name="Oval 67"/>
          <p:cNvSpPr/>
          <p:nvPr/>
        </p:nvSpPr>
        <p:spPr>
          <a:xfrm>
            <a:off x="5283200" y="5664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9" name="Oval 68"/>
          <p:cNvSpPr/>
          <p:nvPr/>
        </p:nvSpPr>
        <p:spPr>
          <a:xfrm>
            <a:off x="5384800" y="1600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70" name="Oval 69"/>
          <p:cNvSpPr/>
          <p:nvPr/>
        </p:nvSpPr>
        <p:spPr>
          <a:xfrm>
            <a:off x="6197600" y="43434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71" name="Oval 70"/>
          <p:cNvSpPr/>
          <p:nvPr/>
        </p:nvSpPr>
        <p:spPr>
          <a:xfrm>
            <a:off x="7721600" y="5664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72" name="Oval 71"/>
          <p:cNvSpPr/>
          <p:nvPr/>
        </p:nvSpPr>
        <p:spPr>
          <a:xfrm>
            <a:off x="7213600" y="29210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74" name="Oval 73"/>
          <p:cNvSpPr/>
          <p:nvPr/>
        </p:nvSpPr>
        <p:spPr>
          <a:xfrm>
            <a:off x="9347200" y="43434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75" name="Oval 74"/>
          <p:cNvSpPr/>
          <p:nvPr/>
        </p:nvSpPr>
        <p:spPr>
          <a:xfrm>
            <a:off x="10566400" y="5664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Tree>
    <p:extLst>
      <p:ext uri="{BB962C8B-B14F-4D97-AF65-F5344CB8AC3E}">
        <p14:creationId xmlns:p14="http://schemas.microsoft.com/office/powerpoint/2010/main" val="154511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290">
                                          <p:stCondLst>
                                            <p:cond delay="0"/>
                                          </p:stCondLst>
                                        </p:cTn>
                                        <p:tgtEl>
                                          <p:spTgt spid="41"/>
                                        </p:tgtEl>
                                      </p:cBhvr>
                                    </p:animEffect>
                                    <p:anim calcmode="lin" valueType="num">
                                      <p:cBhvr>
                                        <p:cTn id="8"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13" dur="13">
                                          <p:stCondLst>
                                            <p:cond delay="325"/>
                                          </p:stCondLst>
                                        </p:cTn>
                                        <p:tgtEl>
                                          <p:spTgt spid="41"/>
                                        </p:tgtEl>
                                      </p:cBhvr>
                                      <p:to x="100000" y="60000"/>
                                    </p:animScale>
                                    <p:animScale>
                                      <p:cBhvr>
                                        <p:cTn id="14" dur="83" decel="50000">
                                          <p:stCondLst>
                                            <p:cond delay="338"/>
                                          </p:stCondLst>
                                        </p:cTn>
                                        <p:tgtEl>
                                          <p:spTgt spid="41"/>
                                        </p:tgtEl>
                                      </p:cBhvr>
                                      <p:to x="100000" y="100000"/>
                                    </p:animScale>
                                    <p:animScale>
                                      <p:cBhvr>
                                        <p:cTn id="15" dur="13">
                                          <p:stCondLst>
                                            <p:cond delay="656"/>
                                          </p:stCondLst>
                                        </p:cTn>
                                        <p:tgtEl>
                                          <p:spTgt spid="41"/>
                                        </p:tgtEl>
                                      </p:cBhvr>
                                      <p:to x="100000" y="80000"/>
                                    </p:animScale>
                                    <p:animScale>
                                      <p:cBhvr>
                                        <p:cTn id="16" dur="83" decel="50000">
                                          <p:stCondLst>
                                            <p:cond delay="669"/>
                                          </p:stCondLst>
                                        </p:cTn>
                                        <p:tgtEl>
                                          <p:spTgt spid="41"/>
                                        </p:tgtEl>
                                      </p:cBhvr>
                                      <p:to x="100000" y="100000"/>
                                    </p:animScale>
                                    <p:animScale>
                                      <p:cBhvr>
                                        <p:cTn id="17" dur="13">
                                          <p:stCondLst>
                                            <p:cond delay="821"/>
                                          </p:stCondLst>
                                        </p:cTn>
                                        <p:tgtEl>
                                          <p:spTgt spid="41"/>
                                        </p:tgtEl>
                                      </p:cBhvr>
                                      <p:to x="100000" y="90000"/>
                                    </p:animScale>
                                    <p:animScale>
                                      <p:cBhvr>
                                        <p:cTn id="18" dur="83" decel="50000">
                                          <p:stCondLst>
                                            <p:cond delay="834"/>
                                          </p:stCondLst>
                                        </p:cTn>
                                        <p:tgtEl>
                                          <p:spTgt spid="41"/>
                                        </p:tgtEl>
                                      </p:cBhvr>
                                      <p:to x="100000" y="100000"/>
                                    </p:animScale>
                                    <p:animScale>
                                      <p:cBhvr>
                                        <p:cTn id="19" dur="13">
                                          <p:stCondLst>
                                            <p:cond delay="904"/>
                                          </p:stCondLst>
                                        </p:cTn>
                                        <p:tgtEl>
                                          <p:spTgt spid="41"/>
                                        </p:tgtEl>
                                      </p:cBhvr>
                                      <p:to x="100000" y="95000"/>
                                    </p:animScale>
                                    <p:animScale>
                                      <p:cBhvr>
                                        <p:cTn id="20" dur="83" decel="50000">
                                          <p:stCondLst>
                                            <p:cond delay="917"/>
                                          </p:stCondLst>
                                        </p:cTn>
                                        <p:tgtEl>
                                          <p:spTgt spid="41"/>
                                        </p:tgtEl>
                                      </p:cBhvr>
                                      <p:to x="100000" y="100000"/>
                                    </p:animScale>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left)">
                                      <p:cBhvr>
                                        <p:cTn id="24" dur="1000"/>
                                        <p:tgtEl>
                                          <p:spTgt spid="63"/>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1000"/>
                                        <p:tgtEl>
                                          <p:spTgt spid="46"/>
                                        </p:tgtEl>
                                      </p:cBhvr>
                                    </p:animEffect>
                                  </p:childTnLst>
                                </p:cTn>
                              </p:par>
                            </p:childTnLst>
                          </p:cTn>
                        </p:par>
                        <p:par>
                          <p:cTn id="29" fill="hold">
                            <p:stCondLst>
                              <p:cond delay="3000"/>
                            </p:stCondLst>
                            <p:childTnLst>
                              <p:par>
                                <p:cTn id="30" presetID="3" presetClass="exit" presetSubtype="10" fill="hold" grpId="1" nodeType="afterEffect">
                                  <p:stCondLst>
                                    <p:cond delay="0"/>
                                  </p:stCondLst>
                                  <p:childTnLst>
                                    <p:animEffect transition="out" filter="blinds(horizontal)">
                                      <p:cBhvr>
                                        <p:cTn id="31" dur="1000"/>
                                        <p:tgtEl>
                                          <p:spTgt spid="63"/>
                                        </p:tgtEl>
                                      </p:cBhvr>
                                    </p:animEffect>
                                    <p:set>
                                      <p:cBhvr>
                                        <p:cTn id="32" dur="1" fill="hold">
                                          <p:stCondLst>
                                            <p:cond delay="999"/>
                                          </p:stCondLst>
                                        </p:cTn>
                                        <p:tgtEl>
                                          <p:spTgt spid="63"/>
                                        </p:tgtEl>
                                        <p:attrNameLst>
                                          <p:attrName>style.visibility</p:attrName>
                                        </p:attrNameLst>
                                      </p:cBhvr>
                                      <p:to>
                                        <p:strVal val="hidden"/>
                                      </p:to>
                                    </p:se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left)">
                                      <p:cBhvr>
                                        <p:cTn id="36" dur="1000"/>
                                        <p:tgtEl>
                                          <p:spTgt spid="64"/>
                                        </p:tgtEl>
                                      </p:cBhvr>
                                    </p:animEffect>
                                  </p:childTnLst>
                                </p:cTn>
                              </p:par>
                            </p:childTnLst>
                          </p:cTn>
                        </p:par>
                        <p:par>
                          <p:cTn id="37" fill="hold">
                            <p:stCondLst>
                              <p:cond delay="5000"/>
                            </p:stCondLst>
                            <p:childTnLst>
                              <p:par>
                                <p:cTn id="38" presetID="22" presetClass="entr" presetSubtype="8" fill="hold" grpId="0"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1000"/>
                                        <p:tgtEl>
                                          <p:spTgt spid="51"/>
                                        </p:tgtEl>
                                      </p:cBhvr>
                                    </p:animEffect>
                                  </p:childTnLst>
                                </p:cTn>
                              </p:par>
                            </p:childTnLst>
                          </p:cTn>
                        </p:par>
                        <p:par>
                          <p:cTn id="41" fill="hold">
                            <p:stCondLst>
                              <p:cond delay="6000"/>
                            </p:stCondLst>
                            <p:childTnLst>
                              <p:par>
                                <p:cTn id="42" presetID="3" presetClass="exit" presetSubtype="10" fill="hold" grpId="1" nodeType="afterEffect">
                                  <p:stCondLst>
                                    <p:cond delay="0"/>
                                  </p:stCondLst>
                                  <p:childTnLst>
                                    <p:animEffect transition="out" filter="blinds(horizontal)">
                                      <p:cBhvr>
                                        <p:cTn id="43" dur="1000"/>
                                        <p:tgtEl>
                                          <p:spTgt spid="64"/>
                                        </p:tgtEl>
                                      </p:cBhvr>
                                    </p:animEffect>
                                    <p:set>
                                      <p:cBhvr>
                                        <p:cTn id="44" dur="1" fill="hold">
                                          <p:stCondLst>
                                            <p:cond delay="999"/>
                                          </p:stCondLst>
                                        </p:cTn>
                                        <p:tgtEl>
                                          <p:spTgt spid="64"/>
                                        </p:tgtEl>
                                        <p:attrNameLst>
                                          <p:attrName>style.visibility</p:attrName>
                                        </p:attrNameLst>
                                      </p:cBhvr>
                                      <p:to>
                                        <p:strVal val="hidden"/>
                                      </p:to>
                                    </p:set>
                                  </p:childTnLst>
                                </p:cTn>
                              </p:par>
                            </p:childTnLst>
                          </p:cTn>
                        </p:par>
                        <p:par>
                          <p:cTn id="45" fill="hold">
                            <p:stCondLst>
                              <p:cond delay="7000"/>
                            </p:stCondLst>
                            <p:childTnLst>
                              <p:par>
                                <p:cTn id="46" presetID="22" presetClass="entr" presetSubtype="8" fill="hold" grpId="0" nodeType="after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left)">
                                      <p:cBhvr>
                                        <p:cTn id="48" dur="1000"/>
                                        <p:tgtEl>
                                          <p:spTgt spid="65"/>
                                        </p:tgtEl>
                                      </p:cBhvr>
                                    </p:animEffect>
                                  </p:childTnLst>
                                </p:cTn>
                              </p:par>
                            </p:childTnLst>
                          </p:cTn>
                        </p:par>
                        <p:par>
                          <p:cTn id="49" fill="hold">
                            <p:stCondLst>
                              <p:cond delay="8000"/>
                            </p:stCondLst>
                            <p:childTnLst>
                              <p:par>
                                <p:cTn id="50" presetID="22" presetClass="entr" presetSubtype="8"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1000"/>
                                        <p:tgtEl>
                                          <p:spTgt spid="52"/>
                                        </p:tgtEl>
                                      </p:cBhvr>
                                    </p:animEffect>
                                  </p:childTnLst>
                                </p:cTn>
                              </p:par>
                            </p:childTnLst>
                          </p:cTn>
                        </p:par>
                        <p:par>
                          <p:cTn id="53" fill="hold">
                            <p:stCondLst>
                              <p:cond delay="9000"/>
                            </p:stCondLst>
                            <p:childTnLst>
                              <p:par>
                                <p:cTn id="54" presetID="3" presetClass="exit" presetSubtype="10" fill="hold" grpId="1" nodeType="afterEffect">
                                  <p:stCondLst>
                                    <p:cond delay="0"/>
                                  </p:stCondLst>
                                  <p:childTnLst>
                                    <p:animEffect transition="out" filter="blinds(horizontal)">
                                      <p:cBhvr>
                                        <p:cTn id="55" dur="1000"/>
                                        <p:tgtEl>
                                          <p:spTgt spid="65"/>
                                        </p:tgtEl>
                                      </p:cBhvr>
                                    </p:animEffect>
                                    <p:set>
                                      <p:cBhvr>
                                        <p:cTn id="56" dur="1" fill="hold">
                                          <p:stCondLst>
                                            <p:cond delay="999"/>
                                          </p:stCondLst>
                                        </p:cTn>
                                        <p:tgtEl>
                                          <p:spTgt spid="65"/>
                                        </p:tgtEl>
                                        <p:attrNameLst>
                                          <p:attrName>style.visibility</p:attrName>
                                        </p:attrNameLst>
                                      </p:cBhvr>
                                      <p:to>
                                        <p:strVal val="hidden"/>
                                      </p:to>
                                    </p:set>
                                  </p:childTnLst>
                                </p:cTn>
                              </p:par>
                            </p:childTnLst>
                          </p:cTn>
                        </p:par>
                        <p:par>
                          <p:cTn id="57" fill="hold">
                            <p:stCondLst>
                              <p:cond delay="10000"/>
                            </p:stCondLst>
                            <p:childTnLst>
                              <p:par>
                                <p:cTn id="58" presetID="22" presetClass="entr" presetSubtype="8" fill="hold" grpId="0" nodeType="after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wipe(left)">
                                      <p:cBhvr>
                                        <p:cTn id="60" dur="1000"/>
                                        <p:tgtEl>
                                          <p:spTgt spid="66"/>
                                        </p:tgtEl>
                                      </p:cBhvr>
                                    </p:animEffect>
                                  </p:childTnLst>
                                </p:cTn>
                              </p:par>
                            </p:childTnLst>
                          </p:cTn>
                        </p:par>
                        <p:par>
                          <p:cTn id="61" fill="hold">
                            <p:stCondLst>
                              <p:cond delay="11000"/>
                            </p:stCondLst>
                            <p:childTnLst>
                              <p:par>
                                <p:cTn id="62" presetID="22" presetClass="entr" presetSubtype="8"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1000"/>
                                        <p:tgtEl>
                                          <p:spTgt spid="53"/>
                                        </p:tgtEl>
                                      </p:cBhvr>
                                    </p:animEffect>
                                  </p:childTnLst>
                                </p:cTn>
                              </p:par>
                            </p:childTnLst>
                          </p:cTn>
                        </p:par>
                        <p:par>
                          <p:cTn id="65" fill="hold">
                            <p:stCondLst>
                              <p:cond delay="12000"/>
                            </p:stCondLst>
                            <p:childTnLst>
                              <p:par>
                                <p:cTn id="66" presetID="3" presetClass="exit" presetSubtype="10" fill="hold" grpId="1" nodeType="afterEffect">
                                  <p:stCondLst>
                                    <p:cond delay="0"/>
                                  </p:stCondLst>
                                  <p:childTnLst>
                                    <p:animEffect transition="out" filter="blinds(horizontal)">
                                      <p:cBhvr>
                                        <p:cTn id="67" dur="1000"/>
                                        <p:tgtEl>
                                          <p:spTgt spid="66"/>
                                        </p:tgtEl>
                                      </p:cBhvr>
                                    </p:animEffect>
                                    <p:set>
                                      <p:cBhvr>
                                        <p:cTn id="68" dur="1" fill="hold">
                                          <p:stCondLst>
                                            <p:cond delay="999"/>
                                          </p:stCondLst>
                                        </p:cTn>
                                        <p:tgtEl>
                                          <p:spTgt spid="66"/>
                                        </p:tgtEl>
                                        <p:attrNameLst>
                                          <p:attrName>style.visibility</p:attrName>
                                        </p:attrNameLst>
                                      </p:cBhvr>
                                      <p:to>
                                        <p:strVal val="hidden"/>
                                      </p:to>
                                    </p:set>
                                  </p:childTnLst>
                                </p:cTn>
                              </p:par>
                            </p:childTnLst>
                          </p:cTn>
                        </p:par>
                        <p:par>
                          <p:cTn id="69" fill="hold">
                            <p:stCondLst>
                              <p:cond delay="13000"/>
                            </p:stCondLst>
                            <p:childTnLst>
                              <p:par>
                                <p:cTn id="70" presetID="22" presetClass="entr" presetSubtype="8" fill="hold" grpId="0" nodeType="after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wipe(left)">
                                      <p:cBhvr>
                                        <p:cTn id="72" dur="1000"/>
                                        <p:tgtEl>
                                          <p:spTgt spid="67"/>
                                        </p:tgtEl>
                                      </p:cBhvr>
                                    </p:animEffect>
                                  </p:childTnLst>
                                </p:cTn>
                              </p:par>
                            </p:childTnLst>
                          </p:cTn>
                        </p:par>
                        <p:par>
                          <p:cTn id="73" fill="hold">
                            <p:stCondLst>
                              <p:cond delay="14000"/>
                            </p:stCondLst>
                            <p:childTnLst>
                              <p:par>
                                <p:cTn id="74" presetID="22" presetClass="entr" presetSubtype="8" fill="hold" grpId="0" nodeType="after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left)">
                                      <p:cBhvr>
                                        <p:cTn id="76" dur="1000"/>
                                        <p:tgtEl>
                                          <p:spTgt spid="54"/>
                                        </p:tgtEl>
                                      </p:cBhvr>
                                    </p:animEffect>
                                  </p:childTnLst>
                                </p:cTn>
                              </p:par>
                            </p:childTnLst>
                          </p:cTn>
                        </p:par>
                        <p:par>
                          <p:cTn id="77" fill="hold">
                            <p:stCondLst>
                              <p:cond delay="15000"/>
                            </p:stCondLst>
                            <p:childTnLst>
                              <p:par>
                                <p:cTn id="78" presetID="3" presetClass="exit" presetSubtype="10" fill="hold" grpId="1" nodeType="afterEffect">
                                  <p:stCondLst>
                                    <p:cond delay="0"/>
                                  </p:stCondLst>
                                  <p:childTnLst>
                                    <p:animEffect transition="out" filter="blinds(horizontal)">
                                      <p:cBhvr>
                                        <p:cTn id="79" dur="1000"/>
                                        <p:tgtEl>
                                          <p:spTgt spid="67"/>
                                        </p:tgtEl>
                                      </p:cBhvr>
                                    </p:animEffect>
                                    <p:set>
                                      <p:cBhvr>
                                        <p:cTn id="80" dur="1" fill="hold">
                                          <p:stCondLst>
                                            <p:cond delay="999"/>
                                          </p:stCondLst>
                                        </p:cTn>
                                        <p:tgtEl>
                                          <p:spTgt spid="67"/>
                                        </p:tgtEl>
                                        <p:attrNameLst>
                                          <p:attrName>style.visibility</p:attrName>
                                        </p:attrNameLst>
                                      </p:cBhvr>
                                      <p:to>
                                        <p:strVal val="hidden"/>
                                      </p:to>
                                    </p:set>
                                  </p:childTnLst>
                                </p:cTn>
                              </p:par>
                            </p:childTnLst>
                          </p:cTn>
                        </p:par>
                        <p:par>
                          <p:cTn id="81" fill="hold">
                            <p:stCondLst>
                              <p:cond delay="16000"/>
                            </p:stCondLst>
                            <p:childTnLst>
                              <p:par>
                                <p:cTn id="82" presetID="22" presetClass="entr" presetSubtype="8" fill="hold" grpId="0" nodeType="after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wipe(left)">
                                      <p:cBhvr>
                                        <p:cTn id="84" dur="1000"/>
                                        <p:tgtEl>
                                          <p:spTgt spid="68"/>
                                        </p:tgtEl>
                                      </p:cBhvr>
                                    </p:animEffect>
                                  </p:childTnLst>
                                </p:cTn>
                              </p:par>
                            </p:childTnLst>
                          </p:cTn>
                        </p:par>
                        <p:par>
                          <p:cTn id="85" fill="hold">
                            <p:stCondLst>
                              <p:cond delay="17000"/>
                            </p:stCondLst>
                            <p:childTnLst>
                              <p:par>
                                <p:cTn id="86" presetID="22" presetClass="entr" presetSubtype="8"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wipe(left)">
                                      <p:cBhvr>
                                        <p:cTn id="88" dur="1000"/>
                                        <p:tgtEl>
                                          <p:spTgt spid="55"/>
                                        </p:tgtEl>
                                      </p:cBhvr>
                                    </p:animEffect>
                                  </p:childTnLst>
                                </p:cTn>
                              </p:par>
                            </p:childTnLst>
                          </p:cTn>
                        </p:par>
                        <p:par>
                          <p:cTn id="89" fill="hold">
                            <p:stCondLst>
                              <p:cond delay="18000"/>
                            </p:stCondLst>
                            <p:childTnLst>
                              <p:par>
                                <p:cTn id="90" presetID="3" presetClass="exit" presetSubtype="10" fill="hold" grpId="1" nodeType="afterEffect">
                                  <p:stCondLst>
                                    <p:cond delay="0"/>
                                  </p:stCondLst>
                                  <p:childTnLst>
                                    <p:animEffect transition="out" filter="blinds(horizontal)">
                                      <p:cBhvr>
                                        <p:cTn id="91" dur="1000"/>
                                        <p:tgtEl>
                                          <p:spTgt spid="68"/>
                                        </p:tgtEl>
                                      </p:cBhvr>
                                    </p:animEffect>
                                    <p:set>
                                      <p:cBhvr>
                                        <p:cTn id="92" dur="1" fill="hold">
                                          <p:stCondLst>
                                            <p:cond delay="999"/>
                                          </p:stCondLst>
                                        </p:cTn>
                                        <p:tgtEl>
                                          <p:spTgt spid="68"/>
                                        </p:tgtEl>
                                        <p:attrNameLst>
                                          <p:attrName>style.visibility</p:attrName>
                                        </p:attrNameLst>
                                      </p:cBhvr>
                                      <p:to>
                                        <p:strVal val="hidden"/>
                                      </p:to>
                                    </p:set>
                                  </p:childTnLst>
                                </p:cTn>
                              </p:par>
                            </p:childTnLst>
                          </p:cTn>
                        </p:par>
                        <p:par>
                          <p:cTn id="93" fill="hold">
                            <p:stCondLst>
                              <p:cond delay="19000"/>
                            </p:stCondLst>
                            <p:childTnLst>
                              <p:par>
                                <p:cTn id="94" presetID="22" presetClass="entr" presetSubtype="8" fill="hold" grpId="0" nodeType="afterEffect">
                                  <p:stCondLst>
                                    <p:cond delay="0"/>
                                  </p:stCondLst>
                                  <p:childTnLst>
                                    <p:set>
                                      <p:cBhvr>
                                        <p:cTn id="95" dur="1" fill="hold">
                                          <p:stCondLst>
                                            <p:cond delay="0"/>
                                          </p:stCondLst>
                                        </p:cTn>
                                        <p:tgtEl>
                                          <p:spTgt spid="69"/>
                                        </p:tgtEl>
                                        <p:attrNameLst>
                                          <p:attrName>style.visibility</p:attrName>
                                        </p:attrNameLst>
                                      </p:cBhvr>
                                      <p:to>
                                        <p:strVal val="visible"/>
                                      </p:to>
                                    </p:set>
                                    <p:animEffect transition="in" filter="wipe(left)">
                                      <p:cBhvr>
                                        <p:cTn id="96" dur="1000"/>
                                        <p:tgtEl>
                                          <p:spTgt spid="69"/>
                                        </p:tgtEl>
                                      </p:cBhvr>
                                    </p:animEffect>
                                  </p:childTnLst>
                                </p:cTn>
                              </p:par>
                            </p:childTnLst>
                          </p:cTn>
                        </p:par>
                        <p:par>
                          <p:cTn id="97" fill="hold">
                            <p:stCondLst>
                              <p:cond delay="200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1000"/>
                                        <p:tgtEl>
                                          <p:spTgt spid="56"/>
                                        </p:tgtEl>
                                      </p:cBhvr>
                                    </p:animEffect>
                                  </p:childTnLst>
                                </p:cTn>
                              </p:par>
                            </p:childTnLst>
                          </p:cTn>
                        </p:par>
                        <p:par>
                          <p:cTn id="101" fill="hold">
                            <p:stCondLst>
                              <p:cond delay="21000"/>
                            </p:stCondLst>
                            <p:childTnLst>
                              <p:par>
                                <p:cTn id="102" presetID="3" presetClass="exit" presetSubtype="10" fill="hold" grpId="1" nodeType="afterEffect">
                                  <p:stCondLst>
                                    <p:cond delay="0"/>
                                  </p:stCondLst>
                                  <p:childTnLst>
                                    <p:animEffect transition="out" filter="blinds(horizontal)">
                                      <p:cBhvr>
                                        <p:cTn id="103" dur="1000"/>
                                        <p:tgtEl>
                                          <p:spTgt spid="69"/>
                                        </p:tgtEl>
                                      </p:cBhvr>
                                    </p:animEffect>
                                    <p:set>
                                      <p:cBhvr>
                                        <p:cTn id="104" dur="1" fill="hold">
                                          <p:stCondLst>
                                            <p:cond delay="999"/>
                                          </p:stCondLst>
                                        </p:cTn>
                                        <p:tgtEl>
                                          <p:spTgt spid="69"/>
                                        </p:tgtEl>
                                        <p:attrNameLst>
                                          <p:attrName>style.visibility</p:attrName>
                                        </p:attrNameLst>
                                      </p:cBhvr>
                                      <p:to>
                                        <p:strVal val="hidden"/>
                                      </p:to>
                                    </p:set>
                                  </p:childTnLst>
                                </p:cTn>
                              </p:par>
                            </p:childTnLst>
                          </p:cTn>
                        </p:par>
                        <p:par>
                          <p:cTn id="105" fill="hold">
                            <p:stCondLst>
                              <p:cond delay="22000"/>
                            </p:stCondLst>
                            <p:childTnLst>
                              <p:par>
                                <p:cTn id="106" presetID="22" presetClass="entr" presetSubtype="8" fill="hold" grpId="0" nodeType="afterEffect">
                                  <p:stCondLst>
                                    <p:cond delay="0"/>
                                  </p:stCondLst>
                                  <p:childTnLst>
                                    <p:set>
                                      <p:cBhvr>
                                        <p:cTn id="107" dur="1" fill="hold">
                                          <p:stCondLst>
                                            <p:cond delay="0"/>
                                          </p:stCondLst>
                                        </p:cTn>
                                        <p:tgtEl>
                                          <p:spTgt spid="70"/>
                                        </p:tgtEl>
                                        <p:attrNameLst>
                                          <p:attrName>style.visibility</p:attrName>
                                        </p:attrNameLst>
                                      </p:cBhvr>
                                      <p:to>
                                        <p:strVal val="visible"/>
                                      </p:to>
                                    </p:set>
                                    <p:animEffect transition="in" filter="wipe(left)">
                                      <p:cBhvr>
                                        <p:cTn id="108" dur="1000"/>
                                        <p:tgtEl>
                                          <p:spTgt spid="70"/>
                                        </p:tgtEl>
                                      </p:cBhvr>
                                    </p:animEffect>
                                  </p:childTnLst>
                                </p:cTn>
                              </p:par>
                            </p:childTnLst>
                          </p:cTn>
                        </p:par>
                        <p:par>
                          <p:cTn id="109" fill="hold">
                            <p:stCondLst>
                              <p:cond delay="23000"/>
                            </p:stCondLst>
                            <p:childTnLst>
                              <p:par>
                                <p:cTn id="110" presetID="22" presetClass="entr" presetSubtype="8" fill="hold" grpId="0" nodeType="after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wipe(left)">
                                      <p:cBhvr>
                                        <p:cTn id="112" dur="1000"/>
                                        <p:tgtEl>
                                          <p:spTgt spid="57"/>
                                        </p:tgtEl>
                                      </p:cBhvr>
                                    </p:animEffect>
                                  </p:childTnLst>
                                </p:cTn>
                              </p:par>
                            </p:childTnLst>
                          </p:cTn>
                        </p:par>
                        <p:par>
                          <p:cTn id="113" fill="hold">
                            <p:stCondLst>
                              <p:cond delay="24000"/>
                            </p:stCondLst>
                            <p:childTnLst>
                              <p:par>
                                <p:cTn id="114" presetID="3" presetClass="exit" presetSubtype="10" fill="hold" grpId="1" nodeType="afterEffect">
                                  <p:stCondLst>
                                    <p:cond delay="0"/>
                                  </p:stCondLst>
                                  <p:childTnLst>
                                    <p:animEffect transition="out" filter="blinds(horizontal)">
                                      <p:cBhvr>
                                        <p:cTn id="115" dur="1000"/>
                                        <p:tgtEl>
                                          <p:spTgt spid="70"/>
                                        </p:tgtEl>
                                      </p:cBhvr>
                                    </p:animEffect>
                                    <p:set>
                                      <p:cBhvr>
                                        <p:cTn id="116" dur="1" fill="hold">
                                          <p:stCondLst>
                                            <p:cond delay="999"/>
                                          </p:stCondLst>
                                        </p:cTn>
                                        <p:tgtEl>
                                          <p:spTgt spid="70"/>
                                        </p:tgtEl>
                                        <p:attrNameLst>
                                          <p:attrName>style.visibility</p:attrName>
                                        </p:attrNameLst>
                                      </p:cBhvr>
                                      <p:to>
                                        <p:strVal val="hidden"/>
                                      </p:to>
                                    </p:set>
                                  </p:childTnLst>
                                </p:cTn>
                              </p:par>
                            </p:childTnLst>
                          </p:cTn>
                        </p:par>
                        <p:par>
                          <p:cTn id="117" fill="hold">
                            <p:stCondLst>
                              <p:cond delay="25000"/>
                            </p:stCondLst>
                            <p:childTnLst>
                              <p:par>
                                <p:cTn id="118" presetID="22" presetClass="entr" presetSubtype="8" fill="hold" grpId="0" nodeType="after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left)">
                                      <p:cBhvr>
                                        <p:cTn id="120" dur="1000"/>
                                        <p:tgtEl>
                                          <p:spTgt spid="71"/>
                                        </p:tgtEl>
                                      </p:cBhvr>
                                    </p:animEffect>
                                  </p:childTnLst>
                                </p:cTn>
                              </p:par>
                            </p:childTnLst>
                          </p:cTn>
                        </p:par>
                        <p:par>
                          <p:cTn id="121" fill="hold">
                            <p:stCondLst>
                              <p:cond delay="26000"/>
                            </p:stCondLst>
                            <p:childTnLst>
                              <p:par>
                                <p:cTn id="122" presetID="22" presetClass="entr" presetSubtype="8" fill="hold" grpId="0" nodeType="after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wipe(left)">
                                      <p:cBhvr>
                                        <p:cTn id="124" dur="1000"/>
                                        <p:tgtEl>
                                          <p:spTgt spid="58"/>
                                        </p:tgtEl>
                                      </p:cBhvr>
                                    </p:animEffect>
                                  </p:childTnLst>
                                </p:cTn>
                              </p:par>
                            </p:childTnLst>
                          </p:cTn>
                        </p:par>
                        <p:par>
                          <p:cTn id="125" fill="hold">
                            <p:stCondLst>
                              <p:cond delay="27000"/>
                            </p:stCondLst>
                            <p:childTnLst>
                              <p:par>
                                <p:cTn id="126" presetID="3" presetClass="exit" presetSubtype="10" fill="hold" grpId="1" nodeType="afterEffect">
                                  <p:stCondLst>
                                    <p:cond delay="0"/>
                                  </p:stCondLst>
                                  <p:childTnLst>
                                    <p:animEffect transition="out" filter="blinds(horizontal)">
                                      <p:cBhvr>
                                        <p:cTn id="127" dur="1000"/>
                                        <p:tgtEl>
                                          <p:spTgt spid="71"/>
                                        </p:tgtEl>
                                      </p:cBhvr>
                                    </p:animEffect>
                                    <p:set>
                                      <p:cBhvr>
                                        <p:cTn id="128" dur="1" fill="hold">
                                          <p:stCondLst>
                                            <p:cond delay="999"/>
                                          </p:stCondLst>
                                        </p:cTn>
                                        <p:tgtEl>
                                          <p:spTgt spid="71"/>
                                        </p:tgtEl>
                                        <p:attrNameLst>
                                          <p:attrName>style.visibility</p:attrName>
                                        </p:attrNameLst>
                                      </p:cBhvr>
                                      <p:to>
                                        <p:strVal val="hidden"/>
                                      </p:to>
                                    </p:set>
                                  </p:childTnLst>
                                </p:cTn>
                              </p:par>
                            </p:childTnLst>
                          </p:cTn>
                        </p:par>
                        <p:par>
                          <p:cTn id="129" fill="hold">
                            <p:stCondLst>
                              <p:cond delay="28000"/>
                            </p:stCondLst>
                            <p:childTnLst>
                              <p:par>
                                <p:cTn id="130" presetID="22" presetClass="entr" presetSubtype="8" fill="hold" grpId="0" nodeType="after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wipe(left)">
                                      <p:cBhvr>
                                        <p:cTn id="132" dur="1000"/>
                                        <p:tgtEl>
                                          <p:spTgt spid="72"/>
                                        </p:tgtEl>
                                      </p:cBhvr>
                                    </p:animEffect>
                                  </p:childTnLst>
                                </p:cTn>
                              </p:par>
                            </p:childTnLst>
                          </p:cTn>
                        </p:par>
                        <p:par>
                          <p:cTn id="133" fill="hold">
                            <p:stCondLst>
                              <p:cond delay="29000"/>
                            </p:stCondLst>
                            <p:childTnLst>
                              <p:par>
                                <p:cTn id="134" presetID="22" presetClass="entr" presetSubtype="8" fill="hold" grpId="0" nodeType="afterEffect">
                                  <p:stCondLst>
                                    <p:cond delay="0"/>
                                  </p:stCondLst>
                                  <p:childTnLst>
                                    <p:set>
                                      <p:cBhvr>
                                        <p:cTn id="135" dur="1" fill="hold">
                                          <p:stCondLst>
                                            <p:cond delay="0"/>
                                          </p:stCondLst>
                                        </p:cTn>
                                        <p:tgtEl>
                                          <p:spTgt spid="59"/>
                                        </p:tgtEl>
                                        <p:attrNameLst>
                                          <p:attrName>style.visibility</p:attrName>
                                        </p:attrNameLst>
                                      </p:cBhvr>
                                      <p:to>
                                        <p:strVal val="visible"/>
                                      </p:to>
                                    </p:set>
                                    <p:animEffect transition="in" filter="wipe(left)">
                                      <p:cBhvr>
                                        <p:cTn id="136" dur="1000"/>
                                        <p:tgtEl>
                                          <p:spTgt spid="59"/>
                                        </p:tgtEl>
                                      </p:cBhvr>
                                    </p:animEffect>
                                  </p:childTnLst>
                                </p:cTn>
                              </p:par>
                            </p:childTnLst>
                          </p:cTn>
                        </p:par>
                        <p:par>
                          <p:cTn id="137" fill="hold">
                            <p:stCondLst>
                              <p:cond delay="30000"/>
                            </p:stCondLst>
                            <p:childTnLst>
                              <p:par>
                                <p:cTn id="138" presetID="3" presetClass="exit" presetSubtype="10" fill="hold" grpId="1" nodeType="afterEffect">
                                  <p:stCondLst>
                                    <p:cond delay="0"/>
                                  </p:stCondLst>
                                  <p:childTnLst>
                                    <p:animEffect transition="out" filter="blinds(horizontal)">
                                      <p:cBhvr>
                                        <p:cTn id="139" dur="1000"/>
                                        <p:tgtEl>
                                          <p:spTgt spid="72"/>
                                        </p:tgtEl>
                                      </p:cBhvr>
                                    </p:animEffect>
                                    <p:set>
                                      <p:cBhvr>
                                        <p:cTn id="140" dur="1" fill="hold">
                                          <p:stCondLst>
                                            <p:cond delay="999"/>
                                          </p:stCondLst>
                                        </p:cTn>
                                        <p:tgtEl>
                                          <p:spTgt spid="72"/>
                                        </p:tgtEl>
                                        <p:attrNameLst>
                                          <p:attrName>style.visibility</p:attrName>
                                        </p:attrNameLst>
                                      </p:cBhvr>
                                      <p:to>
                                        <p:strVal val="hidden"/>
                                      </p:to>
                                    </p:set>
                                  </p:childTnLst>
                                </p:cTn>
                              </p:par>
                            </p:childTnLst>
                          </p:cTn>
                        </p:par>
                        <p:par>
                          <p:cTn id="141" fill="hold">
                            <p:stCondLst>
                              <p:cond delay="31000"/>
                            </p:stCondLst>
                            <p:childTnLst>
                              <p:par>
                                <p:cTn id="142" presetID="22" presetClass="entr" presetSubtype="8" fill="hold" grpId="0" nodeType="afterEffect">
                                  <p:stCondLst>
                                    <p:cond delay="0"/>
                                  </p:stCondLst>
                                  <p:childTnLst>
                                    <p:set>
                                      <p:cBhvr>
                                        <p:cTn id="143" dur="1" fill="hold">
                                          <p:stCondLst>
                                            <p:cond delay="0"/>
                                          </p:stCondLst>
                                        </p:cTn>
                                        <p:tgtEl>
                                          <p:spTgt spid="74"/>
                                        </p:tgtEl>
                                        <p:attrNameLst>
                                          <p:attrName>style.visibility</p:attrName>
                                        </p:attrNameLst>
                                      </p:cBhvr>
                                      <p:to>
                                        <p:strVal val="visible"/>
                                      </p:to>
                                    </p:set>
                                    <p:animEffect transition="in" filter="wipe(left)">
                                      <p:cBhvr>
                                        <p:cTn id="144" dur="1000"/>
                                        <p:tgtEl>
                                          <p:spTgt spid="74"/>
                                        </p:tgtEl>
                                      </p:cBhvr>
                                    </p:animEffect>
                                  </p:childTnLst>
                                </p:cTn>
                              </p:par>
                            </p:childTnLst>
                          </p:cTn>
                        </p:par>
                        <p:par>
                          <p:cTn id="145" fill="hold">
                            <p:stCondLst>
                              <p:cond delay="32000"/>
                            </p:stCondLst>
                            <p:childTnLst>
                              <p:par>
                                <p:cTn id="146" presetID="22" presetClass="entr" presetSubtype="8" fill="hold" grpId="0" nodeType="afterEffect">
                                  <p:stCondLst>
                                    <p:cond delay="0"/>
                                  </p:stCondLst>
                                  <p:childTnLst>
                                    <p:set>
                                      <p:cBhvr>
                                        <p:cTn id="147" dur="1" fill="hold">
                                          <p:stCondLst>
                                            <p:cond delay="0"/>
                                          </p:stCondLst>
                                        </p:cTn>
                                        <p:tgtEl>
                                          <p:spTgt spid="60"/>
                                        </p:tgtEl>
                                        <p:attrNameLst>
                                          <p:attrName>style.visibility</p:attrName>
                                        </p:attrNameLst>
                                      </p:cBhvr>
                                      <p:to>
                                        <p:strVal val="visible"/>
                                      </p:to>
                                    </p:set>
                                    <p:animEffect transition="in" filter="wipe(left)">
                                      <p:cBhvr>
                                        <p:cTn id="148" dur="1000"/>
                                        <p:tgtEl>
                                          <p:spTgt spid="60"/>
                                        </p:tgtEl>
                                      </p:cBhvr>
                                    </p:animEffect>
                                  </p:childTnLst>
                                </p:cTn>
                              </p:par>
                            </p:childTnLst>
                          </p:cTn>
                        </p:par>
                        <p:par>
                          <p:cTn id="149" fill="hold">
                            <p:stCondLst>
                              <p:cond delay="33000"/>
                            </p:stCondLst>
                            <p:childTnLst>
                              <p:par>
                                <p:cTn id="150" presetID="3" presetClass="exit" presetSubtype="10" fill="hold" grpId="1" nodeType="afterEffect">
                                  <p:stCondLst>
                                    <p:cond delay="0"/>
                                  </p:stCondLst>
                                  <p:childTnLst>
                                    <p:animEffect transition="out" filter="blinds(horizontal)">
                                      <p:cBhvr>
                                        <p:cTn id="151" dur="1000"/>
                                        <p:tgtEl>
                                          <p:spTgt spid="74"/>
                                        </p:tgtEl>
                                      </p:cBhvr>
                                    </p:animEffect>
                                    <p:set>
                                      <p:cBhvr>
                                        <p:cTn id="152" dur="1" fill="hold">
                                          <p:stCondLst>
                                            <p:cond delay="999"/>
                                          </p:stCondLst>
                                        </p:cTn>
                                        <p:tgtEl>
                                          <p:spTgt spid="74"/>
                                        </p:tgtEl>
                                        <p:attrNameLst>
                                          <p:attrName>style.visibility</p:attrName>
                                        </p:attrNameLst>
                                      </p:cBhvr>
                                      <p:to>
                                        <p:strVal val="hidden"/>
                                      </p:to>
                                    </p:set>
                                  </p:childTnLst>
                                </p:cTn>
                              </p:par>
                            </p:childTnLst>
                          </p:cTn>
                        </p:par>
                        <p:par>
                          <p:cTn id="153" fill="hold">
                            <p:stCondLst>
                              <p:cond delay="34000"/>
                            </p:stCondLst>
                            <p:childTnLst>
                              <p:par>
                                <p:cTn id="154" presetID="22" presetClass="entr" presetSubtype="8" fill="hold" grpId="0" nodeType="afterEffect">
                                  <p:stCondLst>
                                    <p:cond delay="0"/>
                                  </p:stCondLst>
                                  <p:childTnLst>
                                    <p:set>
                                      <p:cBhvr>
                                        <p:cTn id="155" dur="1" fill="hold">
                                          <p:stCondLst>
                                            <p:cond delay="0"/>
                                          </p:stCondLst>
                                        </p:cTn>
                                        <p:tgtEl>
                                          <p:spTgt spid="75"/>
                                        </p:tgtEl>
                                        <p:attrNameLst>
                                          <p:attrName>style.visibility</p:attrName>
                                        </p:attrNameLst>
                                      </p:cBhvr>
                                      <p:to>
                                        <p:strVal val="visible"/>
                                      </p:to>
                                    </p:set>
                                    <p:animEffect transition="in" filter="wipe(left)">
                                      <p:cBhvr>
                                        <p:cTn id="156" dur="1000"/>
                                        <p:tgtEl>
                                          <p:spTgt spid="75"/>
                                        </p:tgtEl>
                                      </p:cBhvr>
                                    </p:animEffect>
                                  </p:childTnLst>
                                </p:cTn>
                              </p:par>
                            </p:childTnLst>
                          </p:cTn>
                        </p:par>
                        <p:par>
                          <p:cTn id="157" fill="hold">
                            <p:stCondLst>
                              <p:cond delay="35000"/>
                            </p:stCondLst>
                            <p:childTnLst>
                              <p:par>
                                <p:cTn id="158" presetID="22" presetClass="entr" presetSubtype="8" fill="hold" grpId="0" nodeType="after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wipe(left)">
                                      <p:cBhvr>
                                        <p:cTn id="160" dur="1000"/>
                                        <p:tgtEl>
                                          <p:spTgt spid="61"/>
                                        </p:tgtEl>
                                      </p:cBhvr>
                                    </p:animEffect>
                                  </p:childTnLst>
                                </p:cTn>
                              </p:par>
                            </p:childTnLst>
                          </p:cTn>
                        </p:par>
                        <p:par>
                          <p:cTn id="161" fill="hold">
                            <p:stCondLst>
                              <p:cond delay="36000"/>
                            </p:stCondLst>
                            <p:childTnLst>
                              <p:par>
                                <p:cTn id="162" presetID="3" presetClass="exit" presetSubtype="10" fill="hold" grpId="1" nodeType="afterEffect">
                                  <p:stCondLst>
                                    <p:cond delay="0"/>
                                  </p:stCondLst>
                                  <p:childTnLst>
                                    <p:animEffect transition="out" filter="blinds(horizontal)">
                                      <p:cBhvr>
                                        <p:cTn id="163" dur="1000"/>
                                        <p:tgtEl>
                                          <p:spTgt spid="75"/>
                                        </p:tgtEl>
                                      </p:cBhvr>
                                    </p:animEffect>
                                    <p:set>
                                      <p:cBhvr>
                                        <p:cTn id="164" dur="1" fill="hold">
                                          <p:stCondLst>
                                            <p:cond delay="9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6" grpId="0"/>
      <p:bldP spid="51" grpId="0"/>
      <p:bldP spid="52" grpId="0"/>
      <p:bldP spid="53" grpId="0"/>
      <p:bldP spid="54" grpId="0"/>
      <p:bldP spid="55" grpId="0"/>
      <p:bldP spid="56" grpId="0"/>
      <p:bldP spid="57" grpId="0"/>
      <p:bldP spid="58" grpId="0"/>
      <p:bldP spid="59" grpId="0"/>
      <p:bldP spid="60" grpId="0"/>
      <p:bldP spid="61" grpId="0"/>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4" grpId="0" animBg="1"/>
      <p:bldP spid="74" grpId="1" animBg="1"/>
      <p:bldP spid="75" grpId="0" animBg="1"/>
      <p:bldP spid="75" grpId="1"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Traversals</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7376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251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5</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016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750</a:t>
                      </a:r>
                    </a:p>
                  </a:txBody>
                  <a:tcPr marL="121920" marR="121920" marT="60960" marB="60960"/>
                </a:tc>
                <a:tc>
                  <a:txBody>
                    <a:bodyPr/>
                    <a:lstStyle/>
                    <a:p>
                      <a:r>
                        <a:rPr lang="en-US" sz="1900" dirty="0"/>
                        <a:t>  4</a:t>
                      </a:r>
                    </a:p>
                  </a:txBody>
                  <a:tcPr marL="121920" marR="121920" marT="60960" marB="60960"/>
                </a:tc>
                <a:tc>
                  <a:txBody>
                    <a:bodyPr/>
                    <a:lstStyle/>
                    <a:p>
                      <a:r>
                        <a:rPr lang="en-US" sz="1900" dirty="0"/>
                        <a:t>  </a:t>
                      </a:r>
                      <a:r>
                        <a:rPr lang="en-US" sz="1900" baseline="0" dirty="0"/>
                        <a:t> 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3</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2</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4384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2946400" y="3225801"/>
            <a:ext cx="7112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3152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4488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9248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0960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4064000" y="4648201"/>
            <a:ext cx="711200" cy="379656"/>
          </a:xfrm>
          <a:prstGeom prst="rect">
            <a:avLst/>
          </a:prstGeom>
          <a:noFill/>
        </p:spPr>
        <p:txBody>
          <a:bodyPr wrap="square" rtlCol="0">
            <a:spAutoFit/>
          </a:bodyPr>
          <a:lstStyle/>
          <a:p>
            <a:r>
              <a:rPr lang="en-US" sz="1867" dirty="0"/>
              <a:t>500</a:t>
            </a:r>
          </a:p>
        </p:txBody>
      </p:sp>
      <p:sp>
        <p:nvSpPr>
          <p:cNvPr id="25" name="TextBox 24"/>
          <p:cNvSpPr txBox="1"/>
          <p:nvPr/>
        </p:nvSpPr>
        <p:spPr>
          <a:xfrm>
            <a:off x="1625600" y="4648201"/>
            <a:ext cx="711200" cy="379656"/>
          </a:xfrm>
          <a:prstGeom prst="rect">
            <a:avLst/>
          </a:prstGeom>
          <a:noFill/>
        </p:spPr>
        <p:txBody>
          <a:bodyPr wrap="square" rtlCol="0">
            <a:spAutoFit/>
          </a:bodyPr>
          <a:lstStyle/>
          <a:p>
            <a:r>
              <a:rPr lang="en-US" sz="1867" dirty="0"/>
              <a:t>400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3048000" y="5969001"/>
            <a:ext cx="711200" cy="379656"/>
          </a:xfrm>
          <a:prstGeom prst="rect">
            <a:avLst/>
          </a:prstGeom>
          <a:noFill/>
        </p:spPr>
        <p:txBody>
          <a:bodyPr wrap="square" rtlCol="0">
            <a:spAutoFit/>
          </a:bodyPr>
          <a:lstStyle/>
          <a:p>
            <a:r>
              <a:rPr lang="en-US" sz="1867" dirty="0"/>
              <a:t>800</a:t>
            </a:r>
          </a:p>
        </p:txBody>
      </p:sp>
      <p:sp>
        <p:nvSpPr>
          <p:cNvPr id="28" name="TextBox 27"/>
          <p:cNvSpPr txBox="1"/>
          <p:nvPr/>
        </p:nvSpPr>
        <p:spPr>
          <a:xfrm>
            <a:off x="711200" y="5969001"/>
            <a:ext cx="711200" cy="379656"/>
          </a:xfrm>
          <a:prstGeom prst="rect">
            <a:avLst/>
          </a:prstGeom>
          <a:noFill/>
        </p:spPr>
        <p:txBody>
          <a:bodyPr wrap="square" rtlCol="0">
            <a:spAutoFit/>
          </a:bodyPr>
          <a:lstStyle/>
          <a:p>
            <a:r>
              <a:rPr lang="en-US" sz="1867" dirty="0"/>
              <a:t>750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132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6576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080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6908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743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Rectangular Callout 40"/>
          <p:cNvSpPr/>
          <p:nvPr/>
        </p:nvSpPr>
        <p:spPr>
          <a:xfrm>
            <a:off x="0" y="1244600"/>
            <a:ext cx="3556000" cy="508000"/>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133" b="1" dirty="0"/>
              <a:t>Preorder – Root Left Right  </a:t>
            </a:r>
          </a:p>
        </p:txBody>
      </p:sp>
      <p:sp>
        <p:nvSpPr>
          <p:cNvPr id="49" name="TextBox 48"/>
          <p:cNvSpPr txBox="1"/>
          <p:nvPr/>
        </p:nvSpPr>
        <p:spPr>
          <a:xfrm>
            <a:off x="1320800" y="6070601"/>
            <a:ext cx="609600" cy="379656"/>
          </a:xfrm>
          <a:prstGeom prst="rect">
            <a:avLst/>
          </a:prstGeom>
          <a:noFill/>
        </p:spPr>
        <p:txBody>
          <a:bodyPr wrap="square" rtlCol="0">
            <a:spAutoFit/>
          </a:bodyPr>
          <a:lstStyle/>
          <a:p>
            <a:r>
              <a:rPr lang="en-US" sz="1867" dirty="0"/>
              <a:t>   8</a:t>
            </a:r>
          </a:p>
        </p:txBody>
      </p:sp>
      <p:sp>
        <p:nvSpPr>
          <p:cNvPr id="50" name="TextBox 49"/>
          <p:cNvSpPr txBox="1"/>
          <p:nvPr/>
        </p:nvSpPr>
        <p:spPr>
          <a:xfrm>
            <a:off x="812800" y="5664201"/>
            <a:ext cx="508000" cy="379656"/>
          </a:xfrm>
          <a:prstGeom prst="rect">
            <a:avLst/>
          </a:prstGeom>
          <a:noFill/>
        </p:spPr>
        <p:txBody>
          <a:bodyPr wrap="square" rtlCol="0">
            <a:spAutoFit/>
          </a:bodyPr>
          <a:lstStyle/>
          <a:p>
            <a:r>
              <a:rPr lang="en-US" sz="1867" dirty="0"/>
              <a:t>  8</a:t>
            </a:r>
          </a:p>
        </p:txBody>
      </p:sp>
      <p:sp>
        <p:nvSpPr>
          <p:cNvPr id="46" name="TextBox 45"/>
          <p:cNvSpPr txBox="1"/>
          <p:nvPr/>
        </p:nvSpPr>
        <p:spPr>
          <a:xfrm>
            <a:off x="7518400" y="1600201"/>
            <a:ext cx="304800" cy="461665"/>
          </a:xfrm>
          <a:prstGeom prst="rect">
            <a:avLst/>
          </a:prstGeom>
          <a:noFill/>
        </p:spPr>
        <p:txBody>
          <a:bodyPr wrap="square" rtlCol="0">
            <a:spAutoFit/>
          </a:bodyPr>
          <a:lstStyle/>
          <a:p>
            <a:r>
              <a:rPr lang="en-US" sz="2400" b="1" dirty="0"/>
              <a:t>1</a:t>
            </a:r>
          </a:p>
        </p:txBody>
      </p:sp>
      <p:sp>
        <p:nvSpPr>
          <p:cNvPr id="51" name="TextBox 50"/>
          <p:cNvSpPr txBox="1"/>
          <p:nvPr/>
        </p:nvSpPr>
        <p:spPr>
          <a:xfrm>
            <a:off x="7823200" y="1600201"/>
            <a:ext cx="304800" cy="461665"/>
          </a:xfrm>
          <a:prstGeom prst="rect">
            <a:avLst/>
          </a:prstGeom>
          <a:noFill/>
        </p:spPr>
        <p:txBody>
          <a:bodyPr wrap="square" rtlCol="0">
            <a:spAutoFit/>
          </a:bodyPr>
          <a:lstStyle/>
          <a:p>
            <a:r>
              <a:rPr lang="en-US" sz="2400" b="1" dirty="0"/>
              <a:t>2</a:t>
            </a:r>
          </a:p>
        </p:txBody>
      </p:sp>
      <p:sp>
        <p:nvSpPr>
          <p:cNvPr id="52" name="TextBox 51"/>
          <p:cNvSpPr txBox="1"/>
          <p:nvPr/>
        </p:nvSpPr>
        <p:spPr>
          <a:xfrm>
            <a:off x="8128000" y="1600201"/>
            <a:ext cx="304800" cy="461665"/>
          </a:xfrm>
          <a:prstGeom prst="rect">
            <a:avLst/>
          </a:prstGeom>
          <a:noFill/>
        </p:spPr>
        <p:txBody>
          <a:bodyPr wrap="square" rtlCol="0">
            <a:spAutoFit/>
          </a:bodyPr>
          <a:lstStyle/>
          <a:p>
            <a:r>
              <a:rPr lang="en-US" sz="2400" b="1" dirty="0"/>
              <a:t>4</a:t>
            </a:r>
          </a:p>
        </p:txBody>
      </p:sp>
      <p:sp>
        <p:nvSpPr>
          <p:cNvPr id="53" name="TextBox 52"/>
          <p:cNvSpPr txBox="1"/>
          <p:nvPr/>
        </p:nvSpPr>
        <p:spPr>
          <a:xfrm>
            <a:off x="8432800" y="1600201"/>
            <a:ext cx="304800" cy="461665"/>
          </a:xfrm>
          <a:prstGeom prst="rect">
            <a:avLst/>
          </a:prstGeom>
          <a:noFill/>
        </p:spPr>
        <p:txBody>
          <a:bodyPr wrap="square" rtlCol="0">
            <a:spAutoFit/>
          </a:bodyPr>
          <a:lstStyle/>
          <a:p>
            <a:r>
              <a:rPr lang="en-US" sz="2400" b="1" dirty="0"/>
              <a:t>8</a:t>
            </a:r>
          </a:p>
        </p:txBody>
      </p:sp>
      <p:sp>
        <p:nvSpPr>
          <p:cNvPr id="54" name="TextBox 53"/>
          <p:cNvSpPr txBox="1"/>
          <p:nvPr/>
        </p:nvSpPr>
        <p:spPr>
          <a:xfrm>
            <a:off x="8737600" y="1600201"/>
            <a:ext cx="304800" cy="461665"/>
          </a:xfrm>
          <a:prstGeom prst="rect">
            <a:avLst/>
          </a:prstGeom>
          <a:noFill/>
        </p:spPr>
        <p:txBody>
          <a:bodyPr wrap="square" rtlCol="0">
            <a:spAutoFit/>
          </a:bodyPr>
          <a:lstStyle/>
          <a:p>
            <a:r>
              <a:rPr lang="en-US" sz="2400" b="1" dirty="0"/>
              <a:t>5</a:t>
            </a:r>
          </a:p>
        </p:txBody>
      </p:sp>
      <p:sp>
        <p:nvSpPr>
          <p:cNvPr id="55" name="TextBox 54"/>
          <p:cNvSpPr txBox="1"/>
          <p:nvPr/>
        </p:nvSpPr>
        <p:spPr>
          <a:xfrm>
            <a:off x="9042400" y="1600201"/>
            <a:ext cx="406400" cy="461665"/>
          </a:xfrm>
          <a:prstGeom prst="rect">
            <a:avLst/>
          </a:prstGeom>
          <a:noFill/>
        </p:spPr>
        <p:txBody>
          <a:bodyPr wrap="square" rtlCol="0">
            <a:spAutoFit/>
          </a:bodyPr>
          <a:lstStyle/>
          <a:p>
            <a:r>
              <a:rPr lang="en-US" sz="2400" b="1" dirty="0"/>
              <a:t>9</a:t>
            </a:r>
          </a:p>
        </p:txBody>
      </p:sp>
      <p:sp>
        <p:nvSpPr>
          <p:cNvPr id="56" name="TextBox 55"/>
          <p:cNvSpPr txBox="1"/>
          <p:nvPr/>
        </p:nvSpPr>
        <p:spPr>
          <a:xfrm>
            <a:off x="9347200" y="1600201"/>
            <a:ext cx="609600" cy="461665"/>
          </a:xfrm>
          <a:prstGeom prst="rect">
            <a:avLst/>
          </a:prstGeom>
          <a:noFill/>
        </p:spPr>
        <p:txBody>
          <a:bodyPr wrap="square" rtlCol="0">
            <a:spAutoFit/>
          </a:bodyPr>
          <a:lstStyle/>
          <a:p>
            <a:r>
              <a:rPr lang="en-US" sz="2400" b="1" dirty="0"/>
              <a:t>10</a:t>
            </a:r>
          </a:p>
        </p:txBody>
      </p:sp>
      <p:sp>
        <p:nvSpPr>
          <p:cNvPr id="57" name="TextBox 56"/>
          <p:cNvSpPr txBox="1"/>
          <p:nvPr/>
        </p:nvSpPr>
        <p:spPr>
          <a:xfrm>
            <a:off x="9855200" y="1600201"/>
            <a:ext cx="304800" cy="461665"/>
          </a:xfrm>
          <a:prstGeom prst="rect">
            <a:avLst/>
          </a:prstGeom>
          <a:noFill/>
        </p:spPr>
        <p:txBody>
          <a:bodyPr wrap="square" rtlCol="0">
            <a:spAutoFit/>
          </a:bodyPr>
          <a:lstStyle/>
          <a:p>
            <a:r>
              <a:rPr lang="en-US" sz="2400" b="1" dirty="0"/>
              <a:t>3</a:t>
            </a:r>
          </a:p>
        </p:txBody>
      </p:sp>
      <p:sp>
        <p:nvSpPr>
          <p:cNvPr id="58" name="TextBox 57"/>
          <p:cNvSpPr txBox="1"/>
          <p:nvPr/>
        </p:nvSpPr>
        <p:spPr>
          <a:xfrm>
            <a:off x="10464800" y="1600201"/>
            <a:ext cx="609600" cy="461665"/>
          </a:xfrm>
          <a:prstGeom prst="rect">
            <a:avLst/>
          </a:prstGeom>
          <a:noFill/>
        </p:spPr>
        <p:txBody>
          <a:bodyPr wrap="square" rtlCol="0">
            <a:spAutoFit/>
          </a:bodyPr>
          <a:lstStyle/>
          <a:p>
            <a:r>
              <a:rPr lang="en-US" sz="2400" b="1" dirty="0"/>
              <a:t>11</a:t>
            </a:r>
          </a:p>
        </p:txBody>
      </p:sp>
      <p:sp>
        <p:nvSpPr>
          <p:cNvPr id="59" name="TextBox 58"/>
          <p:cNvSpPr txBox="1"/>
          <p:nvPr/>
        </p:nvSpPr>
        <p:spPr>
          <a:xfrm>
            <a:off x="10160000" y="1600201"/>
            <a:ext cx="304800" cy="461665"/>
          </a:xfrm>
          <a:prstGeom prst="rect">
            <a:avLst/>
          </a:prstGeom>
          <a:noFill/>
        </p:spPr>
        <p:txBody>
          <a:bodyPr wrap="square" rtlCol="0">
            <a:spAutoFit/>
          </a:bodyPr>
          <a:lstStyle/>
          <a:p>
            <a:r>
              <a:rPr lang="en-US" sz="2400" b="1" dirty="0"/>
              <a:t>6</a:t>
            </a:r>
          </a:p>
        </p:txBody>
      </p:sp>
      <p:sp>
        <p:nvSpPr>
          <p:cNvPr id="60" name="TextBox 59"/>
          <p:cNvSpPr txBox="1"/>
          <p:nvPr/>
        </p:nvSpPr>
        <p:spPr>
          <a:xfrm>
            <a:off x="10871200" y="1600201"/>
            <a:ext cx="304800" cy="461665"/>
          </a:xfrm>
          <a:prstGeom prst="rect">
            <a:avLst/>
          </a:prstGeom>
          <a:noFill/>
        </p:spPr>
        <p:txBody>
          <a:bodyPr wrap="square" rtlCol="0">
            <a:spAutoFit/>
          </a:bodyPr>
          <a:lstStyle/>
          <a:p>
            <a:r>
              <a:rPr lang="en-US" sz="2400" b="1" dirty="0"/>
              <a:t>7</a:t>
            </a:r>
          </a:p>
        </p:txBody>
      </p:sp>
      <p:sp>
        <p:nvSpPr>
          <p:cNvPr id="61" name="TextBox 60"/>
          <p:cNvSpPr txBox="1"/>
          <p:nvPr/>
        </p:nvSpPr>
        <p:spPr>
          <a:xfrm>
            <a:off x="11074400" y="1600201"/>
            <a:ext cx="609600" cy="461665"/>
          </a:xfrm>
          <a:prstGeom prst="rect">
            <a:avLst/>
          </a:prstGeom>
          <a:noFill/>
        </p:spPr>
        <p:txBody>
          <a:bodyPr wrap="square" rtlCol="0">
            <a:spAutoFit/>
          </a:bodyPr>
          <a:lstStyle/>
          <a:p>
            <a:r>
              <a:rPr lang="en-US" sz="2400" b="1" dirty="0"/>
              <a:t>12</a:t>
            </a:r>
          </a:p>
        </p:txBody>
      </p:sp>
      <p:sp>
        <p:nvSpPr>
          <p:cNvPr id="62" name="Rectangle 61"/>
          <p:cNvSpPr/>
          <p:nvPr/>
        </p:nvSpPr>
        <p:spPr>
          <a:xfrm>
            <a:off x="7416800" y="1295400"/>
            <a:ext cx="4368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Tree>
    <p:extLst>
      <p:ext uri="{BB962C8B-B14F-4D97-AF65-F5344CB8AC3E}">
        <p14:creationId xmlns:p14="http://schemas.microsoft.com/office/powerpoint/2010/main" val="415393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80">
                                          <p:stCondLst>
                                            <p:cond delay="0"/>
                                          </p:stCondLst>
                                        </p:cTn>
                                        <p:tgtEl>
                                          <p:spTgt spid="41"/>
                                        </p:tgtEl>
                                      </p:cBhvr>
                                    </p:animEffect>
                                    <p:anim calcmode="lin" valueType="num">
                                      <p:cBhvr>
                                        <p:cTn id="8"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3" dur="26">
                                          <p:stCondLst>
                                            <p:cond delay="650"/>
                                          </p:stCondLst>
                                        </p:cTn>
                                        <p:tgtEl>
                                          <p:spTgt spid="41"/>
                                        </p:tgtEl>
                                      </p:cBhvr>
                                      <p:to x="100000" y="60000"/>
                                    </p:animScale>
                                    <p:animScale>
                                      <p:cBhvr>
                                        <p:cTn id="14" dur="166" decel="50000">
                                          <p:stCondLst>
                                            <p:cond delay="676"/>
                                          </p:stCondLst>
                                        </p:cTn>
                                        <p:tgtEl>
                                          <p:spTgt spid="41"/>
                                        </p:tgtEl>
                                      </p:cBhvr>
                                      <p:to x="100000" y="100000"/>
                                    </p:animScale>
                                    <p:animScale>
                                      <p:cBhvr>
                                        <p:cTn id="15" dur="26">
                                          <p:stCondLst>
                                            <p:cond delay="1312"/>
                                          </p:stCondLst>
                                        </p:cTn>
                                        <p:tgtEl>
                                          <p:spTgt spid="41"/>
                                        </p:tgtEl>
                                      </p:cBhvr>
                                      <p:to x="100000" y="80000"/>
                                    </p:animScale>
                                    <p:animScale>
                                      <p:cBhvr>
                                        <p:cTn id="16" dur="166" decel="50000">
                                          <p:stCondLst>
                                            <p:cond delay="1338"/>
                                          </p:stCondLst>
                                        </p:cTn>
                                        <p:tgtEl>
                                          <p:spTgt spid="41"/>
                                        </p:tgtEl>
                                      </p:cBhvr>
                                      <p:to x="100000" y="100000"/>
                                    </p:animScale>
                                    <p:animScale>
                                      <p:cBhvr>
                                        <p:cTn id="17" dur="26">
                                          <p:stCondLst>
                                            <p:cond delay="1642"/>
                                          </p:stCondLst>
                                        </p:cTn>
                                        <p:tgtEl>
                                          <p:spTgt spid="41"/>
                                        </p:tgtEl>
                                      </p:cBhvr>
                                      <p:to x="100000" y="90000"/>
                                    </p:animScale>
                                    <p:animScale>
                                      <p:cBhvr>
                                        <p:cTn id="18" dur="166" decel="50000">
                                          <p:stCondLst>
                                            <p:cond delay="1668"/>
                                          </p:stCondLst>
                                        </p:cTn>
                                        <p:tgtEl>
                                          <p:spTgt spid="41"/>
                                        </p:tgtEl>
                                      </p:cBhvr>
                                      <p:to x="100000" y="100000"/>
                                    </p:animScale>
                                    <p:animScale>
                                      <p:cBhvr>
                                        <p:cTn id="19" dur="26">
                                          <p:stCondLst>
                                            <p:cond delay="1808"/>
                                          </p:stCondLst>
                                        </p:cTn>
                                        <p:tgtEl>
                                          <p:spTgt spid="41"/>
                                        </p:tgtEl>
                                      </p:cBhvr>
                                      <p:to x="100000" y="95000"/>
                                    </p:animScale>
                                    <p:animScale>
                                      <p:cBhvr>
                                        <p:cTn id="20" dur="166" decel="50000">
                                          <p:stCondLst>
                                            <p:cond delay="1834"/>
                                          </p:stCondLst>
                                        </p:cTn>
                                        <p:tgtEl>
                                          <p:spTgt spid="41"/>
                                        </p:tgtEl>
                                      </p:cBhvr>
                                      <p:to x="100000" y="100000"/>
                                    </p:animScale>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1000"/>
                                        <p:tgtEl>
                                          <p:spTgt spid="46"/>
                                        </p:tgtEl>
                                      </p:cBhvr>
                                    </p:animEffect>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left)">
                                      <p:cBhvr>
                                        <p:cTn id="28" dur="1000"/>
                                        <p:tgtEl>
                                          <p:spTgt spid="51"/>
                                        </p:tgtEl>
                                      </p:cBhvr>
                                    </p:animEffect>
                                  </p:childTnLst>
                                </p:cTn>
                              </p:par>
                            </p:childTnLst>
                          </p:cTn>
                        </p:par>
                        <p:par>
                          <p:cTn id="29" fill="hold">
                            <p:stCondLst>
                              <p:cond delay="4000"/>
                            </p:stCondLst>
                            <p:childTnLst>
                              <p:par>
                                <p:cTn id="30" presetID="22" presetClass="entr" presetSubtype="8"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1000"/>
                                        <p:tgtEl>
                                          <p:spTgt spid="52"/>
                                        </p:tgtEl>
                                      </p:cBhvr>
                                    </p:animEffect>
                                  </p:childTnLst>
                                </p:cTn>
                              </p:par>
                            </p:childTnLst>
                          </p:cTn>
                        </p:par>
                        <p:par>
                          <p:cTn id="33" fill="hold">
                            <p:stCondLst>
                              <p:cond delay="5000"/>
                            </p:stCondLst>
                            <p:childTnLst>
                              <p:par>
                                <p:cTn id="34" presetID="22" presetClass="entr" presetSubtype="8"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left)">
                                      <p:cBhvr>
                                        <p:cTn id="36" dur="1000"/>
                                        <p:tgtEl>
                                          <p:spTgt spid="53"/>
                                        </p:tgtEl>
                                      </p:cBhvr>
                                    </p:animEffect>
                                  </p:childTnLst>
                                </p:cTn>
                              </p:par>
                            </p:childTnLst>
                          </p:cTn>
                        </p:par>
                        <p:par>
                          <p:cTn id="37" fill="hold">
                            <p:stCondLst>
                              <p:cond delay="6000"/>
                            </p:stCondLst>
                            <p:childTnLst>
                              <p:par>
                                <p:cTn id="38" presetID="22" presetClass="entr" presetSubtype="8"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left)">
                                      <p:cBhvr>
                                        <p:cTn id="40" dur="1000"/>
                                        <p:tgtEl>
                                          <p:spTgt spid="54"/>
                                        </p:tgtEl>
                                      </p:cBhvr>
                                    </p:animEffect>
                                  </p:childTnLst>
                                </p:cTn>
                              </p:par>
                            </p:childTnLst>
                          </p:cTn>
                        </p:par>
                        <p:par>
                          <p:cTn id="41" fill="hold">
                            <p:stCondLst>
                              <p:cond delay="7000"/>
                            </p:stCondLst>
                            <p:childTnLst>
                              <p:par>
                                <p:cTn id="42" presetID="22" presetClass="entr" presetSubtype="8"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1000"/>
                                        <p:tgtEl>
                                          <p:spTgt spid="55"/>
                                        </p:tgtEl>
                                      </p:cBhvr>
                                    </p:animEffect>
                                  </p:childTnLst>
                                </p:cTn>
                              </p:par>
                            </p:childTnLst>
                          </p:cTn>
                        </p:par>
                        <p:par>
                          <p:cTn id="45" fill="hold">
                            <p:stCondLst>
                              <p:cond delay="8000"/>
                            </p:stCondLst>
                            <p:childTnLst>
                              <p:par>
                                <p:cTn id="46" presetID="22" presetClass="entr" presetSubtype="8" fill="hold" grpId="0"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1000"/>
                                        <p:tgtEl>
                                          <p:spTgt spid="56"/>
                                        </p:tgtEl>
                                      </p:cBhvr>
                                    </p:animEffect>
                                  </p:childTnLst>
                                </p:cTn>
                              </p:par>
                            </p:childTnLst>
                          </p:cTn>
                        </p:par>
                        <p:par>
                          <p:cTn id="49" fill="hold">
                            <p:stCondLst>
                              <p:cond delay="9000"/>
                            </p:stCondLst>
                            <p:childTnLst>
                              <p:par>
                                <p:cTn id="50" presetID="22" presetClass="entr" presetSubtype="8"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1000"/>
                                        <p:tgtEl>
                                          <p:spTgt spid="57"/>
                                        </p:tgtEl>
                                      </p:cBhvr>
                                    </p:animEffect>
                                  </p:childTnLst>
                                </p:cTn>
                              </p:par>
                            </p:childTnLst>
                          </p:cTn>
                        </p:par>
                        <p:par>
                          <p:cTn id="53" fill="hold">
                            <p:stCondLst>
                              <p:cond delay="10000"/>
                            </p:stCondLst>
                            <p:childTnLst>
                              <p:par>
                                <p:cTn id="54" presetID="22" presetClass="entr" presetSubtype="8" fill="hold" grpId="0"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left)">
                                      <p:cBhvr>
                                        <p:cTn id="56" dur="1000"/>
                                        <p:tgtEl>
                                          <p:spTgt spid="59"/>
                                        </p:tgtEl>
                                      </p:cBhvr>
                                    </p:animEffect>
                                  </p:childTnLst>
                                </p:cTn>
                              </p:par>
                            </p:childTnLst>
                          </p:cTn>
                        </p:par>
                        <p:par>
                          <p:cTn id="57" fill="hold">
                            <p:stCondLst>
                              <p:cond delay="11000"/>
                            </p:stCondLst>
                            <p:childTnLst>
                              <p:par>
                                <p:cTn id="58" presetID="22" presetClass="entr" presetSubtype="8"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left)">
                                      <p:cBhvr>
                                        <p:cTn id="60" dur="1000"/>
                                        <p:tgtEl>
                                          <p:spTgt spid="58"/>
                                        </p:tgtEl>
                                      </p:cBhvr>
                                    </p:animEffect>
                                  </p:childTnLst>
                                </p:cTn>
                              </p:par>
                            </p:childTnLst>
                          </p:cTn>
                        </p:par>
                        <p:par>
                          <p:cTn id="61" fill="hold">
                            <p:stCondLst>
                              <p:cond delay="12000"/>
                            </p:stCondLst>
                            <p:childTnLst>
                              <p:par>
                                <p:cTn id="62" presetID="22" presetClass="entr" presetSubtype="8" fill="hold" grpId="0" nodeType="after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wipe(left)">
                                      <p:cBhvr>
                                        <p:cTn id="64" dur="1000"/>
                                        <p:tgtEl>
                                          <p:spTgt spid="60"/>
                                        </p:tgtEl>
                                      </p:cBhvr>
                                    </p:animEffect>
                                  </p:childTnLst>
                                </p:cTn>
                              </p:par>
                            </p:childTnLst>
                          </p:cTn>
                        </p:par>
                        <p:par>
                          <p:cTn id="65" fill="hold">
                            <p:stCondLst>
                              <p:cond delay="13000"/>
                            </p:stCondLst>
                            <p:childTnLst>
                              <p:par>
                                <p:cTn id="66" presetID="22" presetClass="entr" presetSubtype="8" fill="hold" grpId="0" nodeType="after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wipe(left)">
                                      <p:cBhvr>
                                        <p:cTn id="68"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6" grpId="0"/>
      <p:bldP spid="51" grpId="0"/>
      <p:bldP spid="52" grpId="0"/>
      <p:bldP spid="53" grpId="0"/>
      <p:bldP spid="54" grpId="0"/>
      <p:bldP spid="55" grpId="0"/>
      <p:bldP spid="56" grpId="0"/>
      <p:bldP spid="57" grpId="0"/>
      <p:bldP spid="58" grpId="0"/>
      <p:bldP spid="59" grpId="0"/>
      <p:bldP spid="60" grpId="0"/>
      <p:bldP spid="6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Traversals</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7376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251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5</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016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750</a:t>
                      </a:r>
                    </a:p>
                  </a:txBody>
                  <a:tcPr marL="121920" marR="121920" marT="60960" marB="60960"/>
                </a:tc>
                <a:tc>
                  <a:txBody>
                    <a:bodyPr/>
                    <a:lstStyle/>
                    <a:p>
                      <a:r>
                        <a:rPr lang="en-US" sz="1900" dirty="0"/>
                        <a:t>  4</a:t>
                      </a:r>
                    </a:p>
                  </a:txBody>
                  <a:tcPr marL="121920" marR="121920" marT="60960" marB="60960"/>
                </a:tc>
                <a:tc>
                  <a:txBody>
                    <a:bodyPr/>
                    <a:lstStyle/>
                    <a:p>
                      <a:r>
                        <a:rPr lang="en-US" sz="1900" dirty="0"/>
                        <a:t>  </a:t>
                      </a:r>
                      <a:r>
                        <a:rPr lang="en-US" sz="1900" baseline="0" dirty="0"/>
                        <a:t> 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3</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2</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4384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2946400" y="3225801"/>
            <a:ext cx="7112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3152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4488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9248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0960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4064000" y="4648201"/>
            <a:ext cx="711200" cy="379656"/>
          </a:xfrm>
          <a:prstGeom prst="rect">
            <a:avLst/>
          </a:prstGeom>
          <a:noFill/>
        </p:spPr>
        <p:txBody>
          <a:bodyPr wrap="square" rtlCol="0">
            <a:spAutoFit/>
          </a:bodyPr>
          <a:lstStyle/>
          <a:p>
            <a:r>
              <a:rPr lang="en-US" sz="1867" dirty="0"/>
              <a:t>500</a:t>
            </a:r>
          </a:p>
        </p:txBody>
      </p:sp>
      <p:sp>
        <p:nvSpPr>
          <p:cNvPr id="25" name="TextBox 24"/>
          <p:cNvSpPr txBox="1"/>
          <p:nvPr/>
        </p:nvSpPr>
        <p:spPr>
          <a:xfrm>
            <a:off x="1625600" y="4648201"/>
            <a:ext cx="711200" cy="379656"/>
          </a:xfrm>
          <a:prstGeom prst="rect">
            <a:avLst/>
          </a:prstGeom>
          <a:noFill/>
        </p:spPr>
        <p:txBody>
          <a:bodyPr wrap="square" rtlCol="0">
            <a:spAutoFit/>
          </a:bodyPr>
          <a:lstStyle/>
          <a:p>
            <a:r>
              <a:rPr lang="en-US" sz="1867" dirty="0"/>
              <a:t>400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3048000" y="5969001"/>
            <a:ext cx="711200" cy="379656"/>
          </a:xfrm>
          <a:prstGeom prst="rect">
            <a:avLst/>
          </a:prstGeom>
          <a:noFill/>
        </p:spPr>
        <p:txBody>
          <a:bodyPr wrap="square" rtlCol="0">
            <a:spAutoFit/>
          </a:bodyPr>
          <a:lstStyle/>
          <a:p>
            <a:r>
              <a:rPr lang="en-US" sz="1867" dirty="0"/>
              <a:t>800</a:t>
            </a:r>
          </a:p>
        </p:txBody>
      </p:sp>
      <p:sp>
        <p:nvSpPr>
          <p:cNvPr id="28" name="TextBox 27"/>
          <p:cNvSpPr txBox="1"/>
          <p:nvPr/>
        </p:nvSpPr>
        <p:spPr>
          <a:xfrm>
            <a:off x="711200" y="5969001"/>
            <a:ext cx="711200" cy="379656"/>
          </a:xfrm>
          <a:prstGeom prst="rect">
            <a:avLst/>
          </a:prstGeom>
          <a:noFill/>
        </p:spPr>
        <p:txBody>
          <a:bodyPr wrap="square" rtlCol="0">
            <a:spAutoFit/>
          </a:bodyPr>
          <a:lstStyle/>
          <a:p>
            <a:r>
              <a:rPr lang="en-US" sz="1867" dirty="0"/>
              <a:t>750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132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6576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080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6908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743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Rectangular Callout 40"/>
          <p:cNvSpPr/>
          <p:nvPr/>
        </p:nvSpPr>
        <p:spPr>
          <a:xfrm>
            <a:off x="0" y="1244600"/>
            <a:ext cx="3454400" cy="508000"/>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133" b="1" dirty="0" err="1"/>
              <a:t>Postorder</a:t>
            </a:r>
            <a:r>
              <a:rPr lang="en-US" sz="2133" b="1" dirty="0"/>
              <a:t> - Left Right Root  </a:t>
            </a:r>
          </a:p>
        </p:txBody>
      </p:sp>
      <p:sp>
        <p:nvSpPr>
          <p:cNvPr id="49" name="TextBox 48"/>
          <p:cNvSpPr txBox="1"/>
          <p:nvPr/>
        </p:nvSpPr>
        <p:spPr>
          <a:xfrm>
            <a:off x="1320800" y="6070601"/>
            <a:ext cx="609600" cy="379656"/>
          </a:xfrm>
          <a:prstGeom prst="rect">
            <a:avLst/>
          </a:prstGeom>
          <a:noFill/>
        </p:spPr>
        <p:txBody>
          <a:bodyPr wrap="square" rtlCol="0">
            <a:spAutoFit/>
          </a:bodyPr>
          <a:lstStyle/>
          <a:p>
            <a:r>
              <a:rPr lang="en-US" sz="1867" dirty="0"/>
              <a:t>   8</a:t>
            </a:r>
          </a:p>
        </p:txBody>
      </p:sp>
      <p:sp>
        <p:nvSpPr>
          <p:cNvPr id="50" name="TextBox 49"/>
          <p:cNvSpPr txBox="1"/>
          <p:nvPr/>
        </p:nvSpPr>
        <p:spPr>
          <a:xfrm>
            <a:off x="812800" y="5664201"/>
            <a:ext cx="508000" cy="379656"/>
          </a:xfrm>
          <a:prstGeom prst="rect">
            <a:avLst/>
          </a:prstGeom>
          <a:noFill/>
        </p:spPr>
        <p:txBody>
          <a:bodyPr wrap="square" rtlCol="0">
            <a:spAutoFit/>
          </a:bodyPr>
          <a:lstStyle/>
          <a:p>
            <a:r>
              <a:rPr lang="en-US" sz="1867" dirty="0"/>
              <a:t>  8</a:t>
            </a:r>
          </a:p>
        </p:txBody>
      </p:sp>
      <p:sp>
        <p:nvSpPr>
          <p:cNvPr id="46" name="TextBox 45"/>
          <p:cNvSpPr txBox="1"/>
          <p:nvPr/>
        </p:nvSpPr>
        <p:spPr>
          <a:xfrm>
            <a:off x="7518400" y="1600201"/>
            <a:ext cx="304800" cy="461665"/>
          </a:xfrm>
          <a:prstGeom prst="rect">
            <a:avLst/>
          </a:prstGeom>
          <a:noFill/>
        </p:spPr>
        <p:txBody>
          <a:bodyPr wrap="square" rtlCol="0">
            <a:spAutoFit/>
          </a:bodyPr>
          <a:lstStyle/>
          <a:p>
            <a:r>
              <a:rPr lang="en-US" sz="2400" b="1" dirty="0"/>
              <a:t>8</a:t>
            </a:r>
          </a:p>
        </p:txBody>
      </p:sp>
      <p:sp>
        <p:nvSpPr>
          <p:cNvPr id="51" name="TextBox 50"/>
          <p:cNvSpPr txBox="1"/>
          <p:nvPr/>
        </p:nvSpPr>
        <p:spPr>
          <a:xfrm>
            <a:off x="7823200" y="1600201"/>
            <a:ext cx="304800" cy="461665"/>
          </a:xfrm>
          <a:prstGeom prst="rect">
            <a:avLst/>
          </a:prstGeom>
          <a:noFill/>
        </p:spPr>
        <p:txBody>
          <a:bodyPr wrap="square" rtlCol="0">
            <a:spAutoFit/>
          </a:bodyPr>
          <a:lstStyle/>
          <a:p>
            <a:r>
              <a:rPr lang="en-US" sz="2400" b="1" dirty="0"/>
              <a:t>4</a:t>
            </a:r>
          </a:p>
        </p:txBody>
      </p:sp>
      <p:sp>
        <p:nvSpPr>
          <p:cNvPr id="52" name="TextBox 51"/>
          <p:cNvSpPr txBox="1"/>
          <p:nvPr/>
        </p:nvSpPr>
        <p:spPr>
          <a:xfrm>
            <a:off x="8128000" y="1600201"/>
            <a:ext cx="304800" cy="461665"/>
          </a:xfrm>
          <a:prstGeom prst="rect">
            <a:avLst/>
          </a:prstGeom>
          <a:noFill/>
        </p:spPr>
        <p:txBody>
          <a:bodyPr wrap="square" rtlCol="0">
            <a:spAutoFit/>
          </a:bodyPr>
          <a:lstStyle/>
          <a:p>
            <a:r>
              <a:rPr lang="en-US" sz="2400" b="1" dirty="0"/>
              <a:t>9</a:t>
            </a:r>
          </a:p>
        </p:txBody>
      </p:sp>
      <p:sp>
        <p:nvSpPr>
          <p:cNvPr id="53" name="TextBox 52"/>
          <p:cNvSpPr txBox="1"/>
          <p:nvPr/>
        </p:nvSpPr>
        <p:spPr>
          <a:xfrm>
            <a:off x="10871200" y="1600201"/>
            <a:ext cx="304800" cy="461665"/>
          </a:xfrm>
          <a:prstGeom prst="rect">
            <a:avLst/>
          </a:prstGeom>
          <a:noFill/>
        </p:spPr>
        <p:txBody>
          <a:bodyPr wrap="square" rtlCol="0">
            <a:spAutoFit/>
          </a:bodyPr>
          <a:lstStyle/>
          <a:p>
            <a:r>
              <a:rPr lang="en-US" sz="2400" b="1" dirty="0"/>
              <a:t>3</a:t>
            </a:r>
          </a:p>
        </p:txBody>
      </p:sp>
      <p:sp>
        <p:nvSpPr>
          <p:cNvPr id="54" name="TextBox 53"/>
          <p:cNvSpPr txBox="1"/>
          <p:nvPr/>
        </p:nvSpPr>
        <p:spPr>
          <a:xfrm>
            <a:off x="8839200" y="1600201"/>
            <a:ext cx="304800" cy="461665"/>
          </a:xfrm>
          <a:prstGeom prst="rect">
            <a:avLst/>
          </a:prstGeom>
          <a:noFill/>
        </p:spPr>
        <p:txBody>
          <a:bodyPr wrap="square" rtlCol="0">
            <a:spAutoFit/>
          </a:bodyPr>
          <a:lstStyle/>
          <a:p>
            <a:r>
              <a:rPr lang="en-US" sz="2400" b="1" dirty="0"/>
              <a:t>5</a:t>
            </a:r>
          </a:p>
        </p:txBody>
      </p:sp>
      <p:sp>
        <p:nvSpPr>
          <p:cNvPr id="55" name="TextBox 54"/>
          <p:cNvSpPr txBox="1"/>
          <p:nvPr/>
        </p:nvSpPr>
        <p:spPr>
          <a:xfrm>
            <a:off x="9144000" y="1600201"/>
            <a:ext cx="406400" cy="461665"/>
          </a:xfrm>
          <a:prstGeom prst="rect">
            <a:avLst/>
          </a:prstGeom>
          <a:noFill/>
        </p:spPr>
        <p:txBody>
          <a:bodyPr wrap="square" rtlCol="0">
            <a:spAutoFit/>
          </a:bodyPr>
          <a:lstStyle/>
          <a:p>
            <a:r>
              <a:rPr lang="en-US" sz="2400" b="1" dirty="0"/>
              <a:t>2</a:t>
            </a:r>
          </a:p>
        </p:txBody>
      </p:sp>
      <p:sp>
        <p:nvSpPr>
          <p:cNvPr id="56" name="TextBox 55"/>
          <p:cNvSpPr txBox="1"/>
          <p:nvPr/>
        </p:nvSpPr>
        <p:spPr>
          <a:xfrm>
            <a:off x="8432800" y="1600201"/>
            <a:ext cx="609600" cy="461665"/>
          </a:xfrm>
          <a:prstGeom prst="rect">
            <a:avLst/>
          </a:prstGeom>
          <a:noFill/>
        </p:spPr>
        <p:txBody>
          <a:bodyPr wrap="square" rtlCol="0">
            <a:spAutoFit/>
          </a:bodyPr>
          <a:lstStyle/>
          <a:p>
            <a:r>
              <a:rPr lang="en-US" sz="2400" b="1" dirty="0"/>
              <a:t>10</a:t>
            </a:r>
          </a:p>
        </p:txBody>
      </p:sp>
      <p:sp>
        <p:nvSpPr>
          <p:cNvPr id="57" name="TextBox 56"/>
          <p:cNvSpPr txBox="1"/>
          <p:nvPr/>
        </p:nvSpPr>
        <p:spPr>
          <a:xfrm>
            <a:off x="9855200" y="1600201"/>
            <a:ext cx="304800" cy="461665"/>
          </a:xfrm>
          <a:prstGeom prst="rect">
            <a:avLst/>
          </a:prstGeom>
          <a:noFill/>
        </p:spPr>
        <p:txBody>
          <a:bodyPr wrap="square" rtlCol="0">
            <a:spAutoFit/>
          </a:bodyPr>
          <a:lstStyle/>
          <a:p>
            <a:r>
              <a:rPr lang="en-US" sz="2400" b="1" dirty="0"/>
              <a:t>6</a:t>
            </a:r>
          </a:p>
        </p:txBody>
      </p:sp>
      <p:sp>
        <p:nvSpPr>
          <p:cNvPr id="58" name="TextBox 57"/>
          <p:cNvSpPr txBox="1"/>
          <p:nvPr/>
        </p:nvSpPr>
        <p:spPr>
          <a:xfrm>
            <a:off x="9448800" y="1600201"/>
            <a:ext cx="609600" cy="461665"/>
          </a:xfrm>
          <a:prstGeom prst="rect">
            <a:avLst/>
          </a:prstGeom>
          <a:noFill/>
        </p:spPr>
        <p:txBody>
          <a:bodyPr wrap="square" rtlCol="0">
            <a:spAutoFit/>
          </a:bodyPr>
          <a:lstStyle/>
          <a:p>
            <a:r>
              <a:rPr lang="en-US" sz="2400" b="1" dirty="0"/>
              <a:t>11</a:t>
            </a:r>
          </a:p>
        </p:txBody>
      </p:sp>
      <p:sp>
        <p:nvSpPr>
          <p:cNvPr id="59" name="TextBox 58"/>
          <p:cNvSpPr txBox="1"/>
          <p:nvPr/>
        </p:nvSpPr>
        <p:spPr>
          <a:xfrm>
            <a:off x="10160000" y="1600201"/>
            <a:ext cx="609600" cy="461665"/>
          </a:xfrm>
          <a:prstGeom prst="rect">
            <a:avLst/>
          </a:prstGeom>
          <a:noFill/>
        </p:spPr>
        <p:txBody>
          <a:bodyPr wrap="square" rtlCol="0">
            <a:spAutoFit/>
          </a:bodyPr>
          <a:lstStyle/>
          <a:p>
            <a:r>
              <a:rPr lang="en-US" sz="2400" b="1" dirty="0"/>
              <a:t>12</a:t>
            </a:r>
          </a:p>
        </p:txBody>
      </p:sp>
      <p:sp>
        <p:nvSpPr>
          <p:cNvPr id="60" name="TextBox 59"/>
          <p:cNvSpPr txBox="1"/>
          <p:nvPr/>
        </p:nvSpPr>
        <p:spPr>
          <a:xfrm>
            <a:off x="10566400" y="1600201"/>
            <a:ext cx="304800" cy="461665"/>
          </a:xfrm>
          <a:prstGeom prst="rect">
            <a:avLst/>
          </a:prstGeom>
          <a:noFill/>
        </p:spPr>
        <p:txBody>
          <a:bodyPr wrap="square" rtlCol="0">
            <a:spAutoFit/>
          </a:bodyPr>
          <a:lstStyle/>
          <a:p>
            <a:r>
              <a:rPr lang="en-US" sz="2400" b="1" dirty="0"/>
              <a:t>7</a:t>
            </a:r>
          </a:p>
        </p:txBody>
      </p:sp>
      <p:sp>
        <p:nvSpPr>
          <p:cNvPr id="61" name="TextBox 60"/>
          <p:cNvSpPr txBox="1"/>
          <p:nvPr/>
        </p:nvSpPr>
        <p:spPr>
          <a:xfrm>
            <a:off x="11176000" y="1615758"/>
            <a:ext cx="508000" cy="461665"/>
          </a:xfrm>
          <a:prstGeom prst="rect">
            <a:avLst/>
          </a:prstGeom>
          <a:noFill/>
        </p:spPr>
        <p:txBody>
          <a:bodyPr wrap="square" rtlCol="0">
            <a:spAutoFit/>
          </a:bodyPr>
          <a:lstStyle/>
          <a:p>
            <a:r>
              <a:rPr lang="en-US" sz="2400" b="1" dirty="0"/>
              <a:t>1</a:t>
            </a:r>
          </a:p>
        </p:txBody>
      </p:sp>
      <p:sp>
        <p:nvSpPr>
          <p:cNvPr id="62" name="Rectangle 61"/>
          <p:cNvSpPr/>
          <p:nvPr/>
        </p:nvSpPr>
        <p:spPr>
          <a:xfrm>
            <a:off x="7416800" y="1295400"/>
            <a:ext cx="4368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Tree>
    <p:extLst>
      <p:ext uri="{BB962C8B-B14F-4D97-AF65-F5344CB8AC3E}">
        <p14:creationId xmlns:p14="http://schemas.microsoft.com/office/powerpoint/2010/main" val="9106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80">
                                          <p:stCondLst>
                                            <p:cond delay="0"/>
                                          </p:stCondLst>
                                        </p:cTn>
                                        <p:tgtEl>
                                          <p:spTgt spid="41"/>
                                        </p:tgtEl>
                                      </p:cBhvr>
                                    </p:animEffect>
                                    <p:anim calcmode="lin" valueType="num">
                                      <p:cBhvr>
                                        <p:cTn id="8"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3" dur="26">
                                          <p:stCondLst>
                                            <p:cond delay="650"/>
                                          </p:stCondLst>
                                        </p:cTn>
                                        <p:tgtEl>
                                          <p:spTgt spid="41"/>
                                        </p:tgtEl>
                                      </p:cBhvr>
                                      <p:to x="100000" y="60000"/>
                                    </p:animScale>
                                    <p:animScale>
                                      <p:cBhvr>
                                        <p:cTn id="14" dur="166" decel="50000">
                                          <p:stCondLst>
                                            <p:cond delay="676"/>
                                          </p:stCondLst>
                                        </p:cTn>
                                        <p:tgtEl>
                                          <p:spTgt spid="41"/>
                                        </p:tgtEl>
                                      </p:cBhvr>
                                      <p:to x="100000" y="100000"/>
                                    </p:animScale>
                                    <p:animScale>
                                      <p:cBhvr>
                                        <p:cTn id="15" dur="26">
                                          <p:stCondLst>
                                            <p:cond delay="1312"/>
                                          </p:stCondLst>
                                        </p:cTn>
                                        <p:tgtEl>
                                          <p:spTgt spid="41"/>
                                        </p:tgtEl>
                                      </p:cBhvr>
                                      <p:to x="100000" y="80000"/>
                                    </p:animScale>
                                    <p:animScale>
                                      <p:cBhvr>
                                        <p:cTn id="16" dur="166" decel="50000">
                                          <p:stCondLst>
                                            <p:cond delay="1338"/>
                                          </p:stCondLst>
                                        </p:cTn>
                                        <p:tgtEl>
                                          <p:spTgt spid="41"/>
                                        </p:tgtEl>
                                      </p:cBhvr>
                                      <p:to x="100000" y="100000"/>
                                    </p:animScale>
                                    <p:animScale>
                                      <p:cBhvr>
                                        <p:cTn id="17" dur="26">
                                          <p:stCondLst>
                                            <p:cond delay="1642"/>
                                          </p:stCondLst>
                                        </p:cTn>
                                        <p:tgtEl>
                                          <p:spTgt spid="41"/>
                                        </p:tgtEl>
                                      </p:cBhvr>
                                      <p:to x="100000" y="90000"/>
                                    </p:animScale>
                                    <p:animScale>
                                      <p:cBhvr>
                                        <p:cTn id="18" dur="166" decel="50000">
                                          <p:stCondLst>
                                            <p:cond delay="1668"/>
                                          </p:stCondLst>
                                        </p:cTn>
                                        <p:tgtEl>
                                          <p:spTgt spid="41"/>
                                        </p:tgtEl>
                                      </p:cBhvr>
                                      <p:to x="100000" y="100000"/>
                                    </p:animScale>
                                    <p:animScale>
                                      <p:cBhvr>
                                        <p:cTn id="19" dur="26">
                                          <p:stCondLst>
                                            <p:cond delay="1808"/>
                                          </p:stCondLst>
                                        </p:cTn>
                                        <p:tgtEl>
                                          <p:spTgt spid="41"/>
                                        </p:tgtEl>
                                      </p:cBhvr>
                                      <p:to x="100000" y="95000"/>
                                    </p:animScale>
                                    <p:animScale>
                                      <p:cBhvr>
                                        <p:cTn id="20" dur="166" decel="50000">
                                          <p:stCondLst>
                                            <p:cond delay="1834"/>
                                          </p:stCondLst>
                                        </p:cTn>
                                        <p:tgtEl>
                                          <p:spTgt spid="41"/>
                                        </p:tgtEl>
                                      </p:cBhvr>
                                      <p:to x="100000" y="100000"/>
                                    </p:animScale>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1000"/>
                                        <p:tgtEl>
                                          <p:spTgt spid="46"/>
                                        </p:tgtEl>
                                      </p:cBhvr>
                                    </p:animEffect>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left)">
                                      <p:cBhvr>
                                        <p:cTn id="28" dur="1000"/>
                                        <p:tgtEl>
                                          <p:spTgt spid="51"/>
                                        </p:tgtEl>
                                      </p:cBhvr>
                                    </p:animEffect>
                                  </p:childTnLst>
                                </p:cTn>
                              </p:par>
                            </p:childTnLst>
                          </p:cTn>
                        </p:par>
                        <p:par>
                          <p:cTn id="29" fill="hold">
                            <p:stCondLst>
                              <p:cond delay="4000"/>
                            </p:stCondLst>
                            <p:childTnLst>
                              <p:par>
                                <p:cTn id="30" presetID="22" presetClass="entr" presetSubtype="8"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1000"/>
                                        <p:tgtEl>
                                          <p:spTgt spid="52"/>
                                        </p:tgtEl>
                                      </p:cBhvr>
                                    </p:animEffect>
                                  </p:childTnLst>
                                </p:cTn>
                              </p:par>
                            </p:childTnLst>
                          </p:cTn>
                        </p:par>
                        <p:par>
                          <p:cTn id="33" fill="hold">
                            <p:stCondLst>
                              <p:cond delay="5000"/>
                            </p:stCondLst>
                            <p:childTnLst>
                              <p:par>
                                <p:cTn id="34" presetID="22" presetClass="entr" presetSubtype="8"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left)">
                                      <p:cBhvr>
                                        <p:cTn id="36" dur="1000"/>
                                        <p:tgtEl>
                                          <p:spTgt spid="56"/>
                                        </p:tgtEl>
                                      </p:cBhvr>
                                    </p:animEffect>
                                  </p:childTnLst>
                                </p:cTn>
                              </p:par>
                            </p:childTnLst>
                          </p:cTn>
                        </p:par>
                        <p:par>
                          <p:cTn id="37" fill="hold">
                            <p:stCondLst>
                              <p:cond delay="6000"/>
                            </p:stCondLst>
                            <p:childTnLst>
                              <p:par>
                                <p:cTn id="38" presetID="22" presetClass="entr" presetSubtype="8"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left)">
                                      <p:cBhvr>
                                        <p:cTn id="40" dur="1000"/>
                                        <p:tgtEl>
                                          <p:spTgt spid="54"/>
                                        </p:tgtEl>
                                      </p:cBhvr>
                                    </p:animEffect>
                                  </p:childTnLst>
                                </p:cTn>
                              </p:par>
                            </p:childTnLst>
                          </p:cTn>
                        </p:par>
                        <p:par>
                          <p:cTn id="41" fill="hold">
                            <p:stCondLst>
                              <p:cond delay="7000"/>
                            </p:stCondLst>
                            <p:childTnLst>
                              <p:par>
                                <p:cTn id="42" presetID="22" presetClass="entr" presetSubtype="8"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1000"/>
                                        <p:tgtEl>
                                          <p:spTgt spid="55"/>
                                        </p:tgtEl>
                                      </p:cBhvr>
                                    </p:animEffect>
                                  </p:childTnLst>
                                </p:cTn>
                              </p:par>
                            </p:childTnLst>
                          </p:cTn>
                        </p:par>
                        <p:par>
                          <p:cTn id="45" fill="hold">
                            <p:stCondLst>
                              <p:cond delay="8000"/>
                            </p:stCondLst>
                            <p:childTnLst>
                              <p:par>
                                <p:cTn id="46" presetID="22" presetClass="entr" presetSubtype="8" fill="hold" grpId="0" nodeType="after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wipe(left)">
                                      <p:cBhvr>
                                        <p:cTn id="48" dur="1000"/>
                                        <p:tgtEl>
                                          <p:spTgt spid="58"/>
                                        </p:tgtEl>
                                      </p:cBhvr>
                                    </p:animEffect>
                                  </p:childTnLst>
                                </p:cTn>
                              </p:par>
                            </p:childTnLst>
                          </p:cTn>
                        </p:par>
                        <p:par>
                          <p:cTn id="49" fill="hold">
                            <p:stCondLst>
                              <p:cond delay="9000"/>
                            </p:stCondLst>
                            <p:childTnLst>
                              <p:par>
                                <p:cTn id="50" presetID="22" presetClass="entr" presetSubtype="8"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1000"/>
                                        <p:tgtEl>
                                          <p:spTgt spid="57"/>
                                        </p:tgtEl>
                                      </p:cBhvr>
                                    </p:animEffect>
                                  </p:childTnLst>
                                </p:cTn>
                              </p:par>
                            </p:childTnLst>
                          </p:cTn>
                        </p:par>
                        <p:par>
                          <p:cTn id="53" fill="hold">
                            <p:stCondLst>
                              <p:cond delay="10000"/>
                            </p:stCondLst>
                            <p:childTnLst>
                              <p:par>
                                <p:cTn id="54" presetID="22" presetClass="entr" presetSubtype="8" fill="hold" grpId="0"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left)">
                                      <p:cBhvr>
                                        <p:cTn id="56" dur="1000"/>
                                        <p:tgtEl>
                                          <p:spTgt spid="59"/>
                                        </p:tgtEl>
                                      </p:cBhvr>
                                    </p:animEffect>
                                  </p:childTnLst>
                                </p:cTn>
                              </p:par>
                            </p:childTnLst>
                          </p:cTn>
                        </p:par>
                        <p:par>
                          <p:cTn id="57" fill="hold">
                            <p:stCondLst>
                              <p:cond delay="11000"/>
                            </p:stCondLst>
                            <p:childTnLst>
                              <p:par>
                                <p:cTn id="58" presetID="22" presetClass="entr" presetSubtype="8" fill="hold" grpId="0" nodeType="after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left)">
                                      <p:cBhvr>
                                        <p:cTn id="60" dur="1000"/>
                                        <p:tgtEl>
                                          <p:spTgt spid="60"/>
                                        </p:tgtEl>
                                      </p:cBhvr>
                                    </p:animEffect>
                                  </p:childTnLst>
                                </p:cTn>
                              </p:par>
                            </p:childTnLst>
                          </p:cTn>
                        </p:par>
                        <p:par>
                          <p:cTn id="61" fill="hold">
                            <p:stCondLst>
                              <p:cond delay="12000"/>
                            </p:stCondLst>
                            <p:childTnLst>
                              <p:par>
                                <p:cTn id="62" presetID="22" presetClass="entr" presetSubtype="8"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1000"/>
                                        <p:tgtEl>
                                          <p:spTgt spid="53"/>
                                        </p:tgtEl>
                                      </p:cBhvr>
                                    </p:animEffect>
                                  </p:childTnLst>
                                </p:cTn>
                              </p:par>
                            </p:childTnLst>
                          </p:cTn>
                        </p:par>
                        <p:par>
                          <p:cTn id="65" fill="hold">
                            <p:stCondLst>
                              <p:cond delay="13000"/>
                            </p:stCondLst>
                            <p:childTnLst>
                              <p:par>
                                <p:cTn id="66" presetID="22" presetClass="entr" presetSubtype="8" fill="hold" grpId="0" nodeType="after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wipe(left)">
                                      <p:cBhvr>
                                        <p:cTn id="68"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6" grpId="0"/>
      <p:bldP spid="51" grpId="0"/>
      <p:bldP spid="52" grpId="0"/>
      <p:bldP spid="53" grpId="0"/>
      <p:bldP spid="54" grpId="0"/>
      <p:bldP spid="55" grpId="0"/>
      <p:bldP spid="56" grpId="0"/>
      <p:bldP spid="57" grpId="0"/>
      <p:bldP spid="58" grpId="0"/>
      <p:bldP spid="59" grpId="0"/>
      <p:bldP spid="60" grpId="0"/>
      <p:bldP spid="6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descr="https://www.amrita.edu/sites/default/files/logo.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lstStyle/>
          <a:p>
            <a:endParaRPr lang="en-US" sz="2400"/>
          </a:p>
        </p:txBody>
      </p:sp>
      <p:sp>
        <p:nvSpPr>
          <p:cNvPr id="2" name="Title 1"/>
          <p:cNvSpPr>
            <a:spLocks noGrp="1"/>
          </p:cNvSpPr>
          <p:nvPr>
            <p:ph type="ctrTitle"/>
          </p:nvPr>
        </p:nvSpPr>
        <p:spPr>
          <a:xfrm>
            <a:off x="914400" y="2365117"/>
            <a:ext cx="10363200" cy="1470283"/>
          </a:xfrm>
        </p:spPr>
        <p:txBody>
          <a:bodyPr>
            <a:normAutofit/>
          </a:bodyPr>
          <a:lstStyle/>
          <a:p>
            <a:r>
              <a:rPr lang="en-US" sz="4500" b="1" dirty="0">
                <a:latin typeface="Nunito Sans" panose="020B0604020202020204" charset="0"/>
              </a:rPr>
              <a:t>Binary tree - Height</a:t>
            </a:r>
          </a:p>
        </p:txBody>
      </p:sp>
    </p:spTree>
    <p:extLst>
      <p:ext uri="{BB962C8B-B14F-4D97-AF65-F5344CB8AC3E}">
        <p14:creationId xmlns:p14="http://schemas.microsoft.com/office/powerpoint/2010/main" val="2865296286"/>
      </p:ext>
    </p:extLst>
  </p:cSld>
  <p:clrMapOvr>
    <a:masterClrMapping/>
  </p:clrMapOvr>
  <p:transition>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noAutofit/>
          </a:bodyPr>
          <a:lstStyle/>
          <a:p>
            <a:pPr>
              <a:lnSpc>
                <a:spcPct val="110000"/>
              </a:lnSpc>
            </a:pPr>
            <a:r>
              <a:rPr lang="en-US" sz="4500" b="1" dirty="0">
                <a:latin typeface="Nunito Sans" panose="020B0604020202020204" charset="0"/>
              </a:rPr>
              <a:t>Binary tree - Height</a:t>
            </a:r>
          </a:p>
        </p:txBody>
      </p:sp>
      <p:sp>
        <p:nvSpPr>
          <p:cNvPr id="31" name="Content Placeholder 30"/>
          <p:cNvSpPr>
            <a:spLocks noGrp="1"/>
          </p:cNvSpPr>
          <p:nvPr>
            <p:ph idx="1"/>
          </p:nvPr>
        </p:nvSpPr>
        <p:spPr>
          <a:xfrm>
            <a:off x="609600" y="1193800"/>
            <a:ext cx="10972800" cy="4526755"/>
          </a:xfrm>
        </p:spPr>
        <p:txBody>
          <a:bodyPr>
            <a:noAutofit/>
          </a:bodyPr>
          <a:lstStyle/>
          <a:p>
            <a:pPr>
              <a:lnSpc>
                <a:spcPct val="150000"/>
              </a:lnSpc>
            </a:pPr>
            <a:r>
              <a:rPr lang="en-US" sz="2500" dirty="0">
                <a:latin typeface="Nunito Sans" panose="020B0604020202020204" charset="0"/>
              </a:rPr>
              <a:t>Given a binary tree, find the height of it.</a:t>
            </a:r>
          </a:p>
          <a:p>
            <a:pPr>
              <a:lnSpc>
                <a:spcPct val="150000"/>
              </a:lnSpc>
            </a:pPr>
            <a:r>
              <a:rPr lang="en-US" sz="2500" dirty="0">
                <a:latin typeface="Nunito Sans" panose="020B0604020202020204" charset="0"/>
              </a:rPr>
              <a:t>Height  - Number of edges on longest path from root to the deepest node.</a:t>
            </a:r>
          </a:p>
          <a:p>
            <a:pPr>
              <a:lnSpc>
                <a:spcPct val="150000"/>
              </a:lnSpc>
            </a:pPr>
            <a:r>
              <a:rPr lang="en-US" sz="2500" dirty="0">
                <a:latin typeface="Nunito Sans" panose="020B0604020202020204" charset="0"/>
              </a:rPr>
              <a:t>Example:</a:t>
            </a:r>
          </a:p>
          <a:p>
            <a:pPr lvl="1">
              <a:lnSpc>
                <a:spcPct val="150000"/>
              </a:lnSpc>
            </a:pPr>
            <a:endParaRPr lang="en-US" sz="2500" dirty="0">
              <a:latin typeface="Nunito Sans" panose="020B0604020202020204" charset="0"/>
            </a:endParaRPr>
          </a:p>
          <a:p>
            <a:pPr lvl="1">
              <a:lnSpc>
                <a:spcPct val="150000"/>
              </a:lnSpc>
            </a:pPr>
            <a:endParaRPr lang="en-US" sz="2500" dirty="0">
              <a:latin typeface="Nunito Sans" panose="020B0604020202020204" charset="0"/>
            </a:endParaRPr>
          </a:p>
          <a:p>
            <a:pPr lvl="1">
              <a:lnSpc>
                <a:spcPct val="150000"/>
              </a:lnSpc>
            </a:pPr>
            <a:endParaRPr lang="en-US" sz="2500" dirty="0">
              <a:latin typeface="Nunito Sans" panose="020B0604020202020204" charset="0"/>
            </a:endParaRPr>
          </a:p>
        </p:txBody>
      </p:sp>
      <p:cxnSp>
        <p:nvCxnSpPr>
          <p:cNvPr id="8" name="Straight Connector 7"/>
          <p:cNvCxnSpPr/>
          <p:nvPr/>
        </p:nvCxnSpPr>
        <p:spPr>
          <a:xfrm>
            <a:off x="3937000" y="3139667"/>
            <a:ext cx="3860800" cy="2117"/>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3000" y="3850867"/>
            <a:ext cx="2844800" cy="2117"/>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562600" y="4763150"/>
            <a:ext cx="2235200" cy="2117"/>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41800" y="5578067"/>
            <a:ext cx="3556000" cy="2117"/>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Down Arrow 11"/>
          <p:cNvSpPr/>
          <p:nvPr/>
        </p:nvSpPr>
        <p:spPr>
          <a:xfrm>
            <a:off x="7797800" y="3139667"/>
            <a:ext cx="203200" cy="71120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Down Arrow 12"/>
          <p:cNvSpPr/>
          <p:nvPr/>
        </p:nvSpPr>
        <p:spPr>
          <a:xfrm>
            <a:off x="7797800" y="3952467"/>
            <a:ext cx="203200" cy="71120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Down Arrow 13"/>
          <p:cNvSpPr/>
          <p:nvPr/>
        </p:nvSpPr>
        <p:spPr>
          <a:xfrm>
            <a:off x="7797800" y="4866867"/>
            <a:ext cx="203200" cy="71120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p:nvSpPr>
        <p:spPr>
          <a:xfrm>
            <a:off x="8102600" y="3139667"/>
            <a:ext cx="812800" cy="60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667" b="1" dirty="0"/>
              <a:t>1</a:t>
            </a:r>
          </a:p>
        </p:txBody>
      </p:sp>
      <p:sp>
        <p:nvSpPr>
          <p:cNvPr id="16" name="Rectangle 15"/>
          <p:cNvSpPr/>
          <p:nvPr/>
        </p:nvSpPr>
        <p:spPr>
          <a:xfrm>
            <a:off x="8102600" y="3952467"/>
            <a:ext cx="812800" cy="60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667" b="1" dirty="0"/>
              <a:t>2</a:t>
            </a:r>
          </a:p>
        </p:txBody>
      </p:sp>
      <p:sp>
        <p:nvSpPr>
          <p:cNvPr id="17" name="Rectangle 16"/>
          <p:cNvSpPr/>
          <p:nvPr/>
        </p:nvSpPr>
        <p:spPr>
          <a:xfrm>
            <a:off x="8102600" y="4866867"/>
            <a:ext cx="812800" cy="60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667" b="1" dirty="0"/>
              <a:t>3</a:t>
            </a:r>
          </a:p>
        </p:txBody>
      </p:sp>
      <p:sp>
        <p:nvSpPr>
          <p:cNvPr id="18" name="Rectangle 17"/>
          <p:cNvSpPr/>
          <p:nvPr/>
        </p:nvSpPr>
        <p:spPr>
          <a:xfrm>
            <a:off x="8592064" y="4241800"/>
            <a:ext cx="2499402" cy="621324"/>
          </a:xfrm>
          <a:prstGeom prst="rect">
            <a:avLst/>
          </a:prstGeom>
        </p:spPr>
        <p:txBody>
          <a:bodyPr wrap="none">
            <a:spAutoFit/>
          </a:bodyPr>
          <a:lstStyle/>
          <a:p>
            <a:pPr marL="990575" lvl="1" indent="-380990">
              <a:lnSpc>
                <a:spcPct val="150000"/>
              </a:lnSpc>
              <a:spcBef>
                <a:spcPct val="20000"/>
              </a:spcBef>
              <a:buFont typeface="Arial" panose="020B0604020202020204" pitchFamily="34" charset="0"/>
              <a:buChar char="–"/>
            </a:pPr>
            <a:r>
              <a:rPr lang="en-US" sz="2500" dirty="0">
                <a:solidFill>
                  <a:prstClr val="black"/>
                </a:solidFill>
                <a:latin typeface="Nunito Sans" panose="020B0604020202020204" charset="0"/>
              </a:rPr>
              <a:t>Height: </a:t>
            </a:r>
            <a:r>
              <a:rPr lang="en-US" sz="2500" b="1" dirty="0">
                <a:solidFill>
                  <a:prstClr val="black"/>
                </a:solidFill>
                <a:latin typeface="Nunito Sans" panose="020B0604020202020204" charset="0"/>
              </a:rPr>
              <a:t>3</a:t>
            </a:r>
          </a:p>
        </p:txBody>
      </p:sp>
      <p:grpSp>
        <p:nvGrpSpPr>
          <p:cNvPr id="2" name="Group 18"/>
          <p:cNvGrpSpPr/>
          <p:nvPr/>
        </p:nvGrpSpPr>
        <p:grpSpPr>
          <a:xfrm>
            <a:off x="2209800" y="2936467"/>
            <a:ext cx="3352801" cy="3083333"/>
            <a:chOff x="1524000" y="717646"/>
            <a:chExt cx="2514601" cy="2312500"/>
          </a:xfrm>
        </p:grpSpPr>
        <p:cxnSp>
          <p:nvCxnSpPr>
            <p:cNvPr id="20" name="Straight Connector 19"/>
            <p:cNvCxnSpPr>
              <a:stCxn id="25" idx="3"/>
              <a:endCxn id="22" idx="0"/>
            </p:cNvCxnSpPr>
            <p:nvPr/>
          </p:nvCxnSpPr>
          <p:spPr>
            <a:xfrm rot="5400000">
              <a:off x="3073572" y="1741539"/>
              <a:ext cx="331298" cy="1605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1" name="Straight Connector 20"/>
            <p:cNvCxnSpPr>
              <a:stCxn id="26" idx="3"/>
              <a:endCxn id="34" idx="0"/>
            </p:cNvCxnSpPr>
            <p:nvPr/>
          </p:nvCxnSpPr>
          <p:spPr>
            <a:xfrm rot="5400000">
              <a:off x="2209972" y="922485"/>
              <a:ext cx="331298" cy="5288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2" name="Oval 21"/>
            <p:cNvSpPr/>
            <p:nvPr/>
          </p:nvSpPr>
          <p:spPr>
            <a:xfrm>
              <a:off x="2990850" y="1987454"/>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8</a:t>
              </a:r>
              <a:endParaRPr lang="en-US" sz="2400" dirty="0"/>
            </a:p>
          </p:txBody>
        </p:sp>
        <p:cxnSp>
          <p:nvCxnSpPr>
            <p:cNvPr id="23" name="Straight Connector 22"/>
            <p:cNvCxnSpPr>
              <a:stCxn id="26" idx="5"/>
              <a:endCxn id="25" idx="0"/>
            </p:cNvCxnSpPr>
            <p:nvPr/>
          </p:nvCxnSpPr>
          <p:spPr>
            <a:xfrm rot="16200000" flipH="1">
              <a:off x="2992415" y="906610"/>
              <a:ext cx="331298" cy="56058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4" name="Straight Connector 23"/>
            <p:cNvCxnSpPr>
              <a:stCxn id="25" idx="5"/>
              <a:endCxn id="27" idx="0"/>
            </p:cNvCxnSpPr>
            <p:nvPr/>
          </p:nvCxnSpPr>
          <p:spPr>
            <a:xfrm rot="16200000" flipH="1">
              <a:off x="3559961" y="1653417"/>
              <a:ext cx="307797" cy="313273"/>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5" name="Oval 24"/>
            <p:cNvSpPr/>
            <p:nvPr/>
          </p:nvSpPr>
          <p:spPr>
            <a:xfrm>
              <a:off x="3270250" y="1352550"/>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5</a:t>
              </a:r>
              <a:endParaRPr lang="en-US" sz="2400" dirty="0"/>
            </a:p>
          </p:txBody>
        </p:sp>
        <p:sp>
          <p:nvSpPr>
            <p:cNvPr id="26" name="Oval 25"/>
            <p:cNvSpPr/>
            <p:nvPr/>
          </p:nvSpPr>
          <p:spPr>
            <a:xfrm>
              <a:off x="2590800" y="717646"/>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sp>
          <p:nvSpPr>
            <p:cNvPr id="27" name="Oval 26"/>
            <p:cNvSpPr/>
            <p:nvPr/>
          </p:nvSpPr>
          <p:spPr>
            <a:xfrm>
              <a:off x="3702391" y="1963953"/>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9</a:t>
              </a:r>
              <a:endParaRPr lang="en-US" sz="2400" dirty="0"/>
            </a:p>
          </p:txBody>
        </p:sp>
        <p:cxnSp>
          <p:nvCxnSpPr>
            <p:cNvPr id="29" name="Straight Connector 28"/>
            <p:cNvCxnSpPr>
              <a:stCxn id="34" idx="3"/>
              <a:endCxn id="30" idx="0"/>
            </p:cNvCxnSpPr>
            <p:nvPr/>
          </p:nvCxnSpPr>
          <p:spPr>
            <a:xfrm rot="5400000">
              <a:off x="1688231" y="1660030"/>
              <a:ext cx="307980" cy="3002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0" name="Oval 29"/>
            <p:cNvSpPr/>
            <p:nvPr/>
          </p:nvSpPr>
          <p:spPr>
            <a:xfrm>
              <a:off x="1524000" y="1964136"/>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cxnSp>
          <p:nvCxnSpPr>
            <p:cNvPr id="32" name="Straight Connector 31"/>
            <p:cNvCxnSpPr>
              <a:stCxn id="34" idx="5"/>
              <a:endCxn id="33" idx="0"/>
            </p:cNvCxnSpPr>
            <p:nvPr/>
          </p:nvCxnSpPr>
          <p:spPr>
            <a:xfrm rot="16200000" flipH="1">
              <a:off x="2176440" y="1709789"/>
              <a:ext cx="331298" cy="2240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3" name="Oval 32"/>
            <p:cNvSpPr/>
            <p:nvPr/>
          </p:nvSpPr>
          <p:spPr>
            <a:xfrm>
              <a:off x="2286000" y="1987454"/>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6</a:t>
              </a:r>
              <a:endParaRPr lang="en-US" sz="2400" dirty="0"/>
            </a:p>
          </p:txBody>
        </p:sp>
        <p:sp>
          <p:nvSpPr>
            <p:cNvPr id="34" name="Oval 33"/>
            <p:cNvSpPr/>
            <p:nvPr/>
          </p:nvSpPr>
          <p:spPr>
            <a:xfrm>
              <a:off x="1943100" y="1352550"/>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7</a:t>
              </a:r>
              <a:endParaRPr lang="en-US" sz="2400" dirty="0"/>
            </a:p>
          </p:txBody>
        </p:sp>
        <p:cxnSp>
          <p:nvCxnSpPr>
            <p:cNvPr id="35" name="Straight Connector 34"/>
            <p:cNvCxnSpPr>
              <a:stCxn id="33" idx="3"/>
              <a:endCxn id="36" idx="0"/>
            </p:cNvCxnSpPr>
            <p:nvPr/>
          </p:nvCxnSpPr>
          <p:spPr>
            <a:xfrm rot="5400000">
              <a:off x="2034871" y="2374084"/>
              <a:ext cx="383390" cy="21734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6" name="Oval 35"/>
            <p:cNvSpPr/>
            <p:nvPr/>
          </p:nvSpPr>
          <p:spPr>
            <a:xfrm>
              <a:off x="1949790" y="2674450"/>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5</a:t>
              </a:r>
              <a:endParaRPr lang="en-US" sz="2400" dirty="0"/>
            </a:p>
          </p:txBody>
        </p:sp>
        <p:cxnSp>
          <p:nvCxnSpPr>
            <p:cNvPr id="37" name="Straight Connector 36"/>
            <p:cNvCxnSpPr>
              <a:stCxn id="33" idx="5"/>
              <a:endCxn id="38" idx="0"/>
            </p:cNvCxnSpPr>
            <p:nvPr/>
          </p:nvCxnSpPr>
          <p:spPr>
            <a:xfrm rot="16200000" flipH="1">
              <a:off x="2524095" y="2339938"/>
              <a:ext cx="359889" cy="2621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8" name="Oval 37"/>
            <p:cNvSpPr/>
            <p:nvPr/>
          </p:nvSpPr>
          <p:spPr>
            <a:xfrm>
              <a:off x="2667000" y="2650949"/>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667" b="1" dirty="0">
                  <a:solidFill>
                    <a:schemeClr val="tx1"/>
                  </a:solidFill>
                </a:rPr>
                <a:t>4</a:t>
              </a:r>
              <a:endParaRPr lang="en-US" sz="2400" b="1" dirty="0">
                <a:solidFill>
                  <a:schemeClr val="tx1"/>
                </a:solidFill>
              </a:endParaRPr>
            </a:p>
          </p:txBody>
        </p:sp>
      </p:grpSp>
      <p:sp>
        <p:nvSpPr>
          <p:cNvPr id="58" name="Rectangle 57"/>
          <p:cNvSpPr/>
          <p:nvPr/>
        </p:nvSpPr>
        <p:spPr>
          <a:xfrm>
            <a:off x="8148423" y="3733800"/>
            <a:ext cx="2207656" cy="621324"/>
          </a:xfrm>
          <a:prstGeom prst="rect">
            <a:avLst/>
          </a:prstGeom>
        </p:spPr>
        <p:txBody>
          <a:bodyPr wrap="none">
            <a:spAutoFit/>
          </a:bodyPr>
          <a:lstStyle/>
          <a:p>
            <a:pPr marL="990575" lvl="1" indent="-380990">
              <a:lnSpc>
                <a:spcPct val="150000"/>
              </a:lnSpc>
              <a:spcBef>
                <a:spcPct val="20000"/>
              </a:spcBef>
            </a:pPr>
            <a:r>
              <a:rPr lang="en-US" sz="2500" b="1" dirty="0">
                <a:solidFill>
                  <a:prstClr val="black"/>
                </a:solidFill>
                <a:latin typeface="Nunito Sans" panose="020B0604020202020204" charset="0"/>
              </a:rPr>
              <a:t>OUTPUT:</a:t>
            </a:r>
          </a:p>
        </p:txBody>
      </p:sp>
    </p:spTree>
    <p:extLst>
      <p:ext uri="{BB962C8B-B14F-4D97-AF65-F5344CB8AC3E}">
        <p14:creationId xmlns:p14="http://schemas.microsoft.com/office/powerpoint/2010/main" val="57523375"/>
      </p:ext>
    </p:extLst>
  </p:cSld>
  <p:clrMapOvr>
    <a:masterClrMapping/>
  </p:clrMapOvr>
  <p:transition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Left)">
                                      <p:cBhvr>
                                        <p:cTn id="12" dur="500"/>
                                        <p:tgtEl>
                                          <p:spTgt spid="8"/>
                                        </p:tgtEl>
                                      </p:cBhvr>
                                    </p:animEffect>
                                  </p:childTnLst>
                                </p:cTn>
                              </p:par>
                              <p:par>
                                <p:cTn id="13" presetID="1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lide(fromLeft)">
                                      <p:cBhvr>
                                        <p:cTn id="15" dur="500"/>
                                        <p:tgtEl>
                                          <p:spTgt spid="9"/>
                                        </p:tgtEl>
                                      </p:cBhvr>
                                    </p:animEffect>
                                  </p:childTnLst>
                                </p:cTn>
                              </p:par>
                              <p:par>
                                <p:cTn id="16" presetID="12" presetClass="entr" presetSubtype="8"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lide(fromLeft)">
                                      <p:cBhvr>
                                        <p:cTn id="18" dur="500"/>
                                        <p:tgtEl>
                                          <p:spTgt spid="10"/>
                                        </p:tgtEl>
                                      </p:cBhvr>
                                    </p:animEffect>
                                  </p:childTnLst>
                                </p:cTn>
                              </p:par>
                              <p:par>
                                <p:cTn id="19" presetID="12" presetClass="entr" presetSubtype="8"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lide(from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slide(fromTop)">
                                      <p:cBhvr>
                                        <p:cTn id="26" dur="500"/>
                                        <p:tgtEl>
                                          <p:spTgt spid="12"/>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1000"/>
                            </p:stCondLst>
                            <p:childTnLst>
                              <p:par>
                                <p:cTn id="32" presetID="12" presetClass="entr" presetSubtype="1"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slide(fromTop)">
                                      <p:cBhvr>
                                        <p:cTn id="34" dur="500"/>
                                        <p:tgtEl>
                                          <p:spTgt spid="13"/>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2000"/>
                            </p:stCondLst>
                            <p:childTnLst>
                              <p:par>
                                <p:cTn id="40" presetID="12" presetClass="entr" presetSubtype="1"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slide(fromTop)">
                                      <p:cBhvr>
                                        <p:cTn id="42" dur="500"/>
                                        <p:tgtEl>
                                          <p:spTgt spid="14"/>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p:bldP spid="5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sz="4500" b="1" dirty="0">
                <a:latin typeface="Nunito Sans" panose="020B0604020202020204" charset="0"/>
              </a:rPr>
              <a:t>Binary tree - Height</a:t>
            </a:r>
            <a:endParaRPr lang="en-US" sz="4500" dirty="0">
              <a:latin typeface="Nunito Sans" panose="020B0604020202020204" charset="0"/>
            </a:endParaRPr>
          </a:p>
        </p:txBody>
      </p:sp>
      <p:sp>
        <p:nvSpPr>
          <p:cNvPr id="4" name="Left Brace 3"/>
          <p:cNvSpPr/>
          <p:nvPr/>
        </p:nvSpPr>
        <p:spPr>
          <a:xfrm>
            <a:off x="2717800" y="2514600"/>
            <a:ext cx="812800" cy="2133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500">
              <a:latin typeface="Nunito Sans" panose="020B0604020202020204" charset="0"/>
            </a:endParaRPr>
          </a:p>
        </p:txBody>
      </p:sp>
      <p:sp>
        <p:nvSpPr>
          <p:cNvPr id="5" name="TextBox 4"/>
          <p:cNvSpPr txBox="1"/>
          <p:nvPr/>
        </p:nvSpPr>
        <p:spPr>
          <a:xfrm>
            <a:off x="3937000" y="2717801"/>
            <a:ext cx="7721600" cy="477054"/>
          </a:xfrm>
          <a:prstGeom prst="rect">
            <a:avLst/>
          </a:prstGeom>
          <a:noFill/>
        </p:spPr>
        <p:txBody>
          <a:bodyPr wrap="square" rtlCol="0">
            <a:spAutoFit/>
          </a:bodyPr>
          <a:lstStyle/>
          <a:p>
            <a:pPr marL="0" lvl="1"/>
            <a:r>
              <a:rPr lang="en-US" sz="2500" dirty="0">
                <a:latin typeface="Nunito Sans" panose="020B0604020202020204" charset="0"/>
              </a:rPr>
              <a:t>  __________________                             root = NULL  </a:t>
            </a:r>
          </a:p>
        </p:txBody>
      </p:sp>
      <p:sp>
        <p:nvSpPr>
          <p:cNvPr id="6" name="TextBox 5"/>
          <p:cNvSpPr txBox="1"/>
          <p:nvPr/>
        </p:nvSpPr>
        <p:spPr>
          <a:xfrm>
            <a:off x="9448800" y="3657600"/>
            <a:ext cx="1727200" cy="477054"/>
          </a:xfrm>
          <a:prstGeom prst="rect">
            <a:avLst/>
          </a:prstGeom>
          <a:noFill/>
        </p:spPr>
        <p:txBody>
          <a:bodyPr wrap="square" rtlCol="0">
            <a:spAutoFit/>
          </a:bodyPr>
          <a:lstStyle/>
          <a:p>
            <a:pPr marL="0" lvl="1"/>
            <a:r>
              <a:rPr lang="en-US" sz="2500" dirty="0">
                <a:latin typeface="Nunito Sans" panose="020B0604020202020204" charset="0"/>
              </a:rPr>
              <a:t>Otherwise</a:t>
            </a:r>
          </a:p>
        </p:txBody>
      </p:sp>
      <p:sp>
        <p:nvSpPr>
          <p:cNvPr id="7" name="TextBox 6"/>
          <p:cNvSpPr txBox="1"/>
          <p:nvPr/>
        </p:nvSpPr>
        <p:spPr>
          <a:xfrm>
            <a:off x="381000" y="3342958"/>
            <a:ext cx="2336800" cy="477054"/>
          </a:xfrm>
          <a:prstGeom prst="rect">
            <a:avLst/>
          </a:prstGeom>
          <a:noFill/>
        </p:spPr>
        <p:txBody>
          <a:bodyPr wrap="square" rtlCol="0">
            <a:spAutoFit/>
          </a:bodyPr>
          <a:lstStyle/>
          <a:p>
            <a:r>
              <a:rPr lang="en-US" sz="2500" dirty="0">
                <a:latin typeface="Nunito Sans" panose="020B0604020202020204" charset="0"/>
              </a:rPr>
              <a:t>height(root) = </a:t>
            </a:r>
          </a:p>
        </p:txBody>
      </p:sp>
      <p:sp>
        <p:nvSpPr>
          <p:cNvPr id="8" name="TextBox 7"/>
          <p:cNvSpPr txBox="1"/>
          <p:nvPr/>
        </p:nvSpPr>
        <p:spPr>
          <a:xfrm>
            <a:off x="5156200" y="2616201"/>
            <a:ext cx="711200" cy="477054"/>
          </a:xfrm>
          <a:prstGeom prst="rect">
            <a:avLst/>
          </a:prstGeom>
          <a:noFill/>
        </p:spPr>
        <p:txBody>
          <a:bodyPr wrap="square" rtlCol="0">
            <a:spAutoFit/>
          </a:bodyPr>
          <a:lstStyle/>
          <a:p>
            <a:pPr marL="0" lvl="1"/>
            <a:r>
              <a:rPr lang="en-US" sz="2500" dirty="0">
                <a:latin typeface="Nunito Sans" panose="020B0604020202020204" charset="0"/>
              </a:rPr>
              <a:t>  0  </a:t>
            </a:r>
          </a:p>
        </p:txBody>
      </p:sp>
      <p:sp>
        <p:nvSpPr>
          <p:cNvPr id="12" name="TextBox 11"/>
          <p:cNvSpPr txBox="1"/>
          <p:nvPr/>
        </p:nvSpPr>
        <p:spPr>
          <a:xfrm>
            <a:off x="3530600" y="3429000"/>
            <a:ext cx="5740400" cy="1198405"/>
          </a:xfrm>
          <a:prstGeom prst="rect">
            <a:avLst/>
          </a:prstGeom>
          <a:noFill/>
        </p:spPr>
        <p:txBody>
          <a:bodyPr wrap="square" rtlCol="0">
            <a:spAutoFit/>
          </a:bodyPr>
          <a:lstStyle/>
          <a:p>
            <a:pPr marL="0" lvl="1">
              <a:lnSpc>
                <a:spcPct val="150000"/>
              </a:lnSpc>
            </a:pPr>
            <a:r>
              <a:rPr lang="en-US" sz="2500" dirty="0">
                <a:latin typeface="Nunito Sans" panose="020B0604020202020204" charset="0"/>
              </a:rPr>
              <a:t> MAX( __________________  ,</a:t>
            </a:r>
          </a:p>
          <a:p>
            <a:pPr marL="0" lvl="1">
              <a:lnSpc>
                <a:spcPct val="150000"/>
              </a:lnSpc>
            </a:pPr>
            <a:r>
              <a:rPr lang="en-US" sz="2500" dirty="0">
                <a:latin typeface="Nunito Sans" panose="020B0604020202020204" charset="0"/>
              </a:rPr>
              <a:t>             __________________   )</a:t>
            </a:r>
          </a:p>
        </p:txBody>
      </p:sp>
      <p:sp>
        <p:nvSpPr>
          <p:cNvPr id="13" name="Rectangle 12"/>
          <p:cNvSpPr/>
          <p:nvPr/>
        </p:nvSpPr>
        <p:spPr>
          <a:xfrm>
            <a:off x="4572000" y="3408452"/>
            <a:ext cx="6883400" cy="1198405"/>
          </a:xfrm>
          <a:prstGeom prst="rect">
            <a:avLst/>
          </a:prstGeom>
        </p:spPr>
        <p:txBody>
          <a:bodyPr wrap="square">
            <a:spAutoFit/>
          </a:bodyPr>
          <a:lstStyle/>
          <a:p>
            <a:pPr marL="0" lvl="1">
              <a:lnSpc>
                <a:spcPct val="150000"/>
              </a:lnSpc>
            </a:pPr>
            <a:r>
              <a:rPr lang="en-US" sz="2500" dirty="0">
                <a:latin typeface="Nunito Sans" panose="020B0604020202020204" charset="0"/>
              </a:rPr>
              <a:t>height(left-sub-tree)</a:t>
            </a:r>
          </a:p>
          <a:p>
            <a:pPr marL="0" lvl="1">
              <a:lnSpc>
                <a:spcPct val="150000"/>
              </a:lnSpc>
            </a:pPr>
            <a:r>
              <a:rPr lang="en-US" sz="2500" dirty="0">
                <a:latin typeface="Nunito Sans" panose="020B0604020202020204" charset="0"/>
              </a:rPr>
              <a:t>height(right-sub-tree)</a:t>
            </a:r>
          </a:p>
        </p:txBody>
      </p:sp>
    </p:spTree>
    <p:extLst>
      <p:ext uri="{BB962C8B-B14F-4D97-AF65-F5344CB8AC3E}">
        <p14:creationId xmlns:p14="http://schemas.microsoft.com/office/powerpoint/2010/main" val="368246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12" grpId="0"/>
      <p:bldP spid="1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sz="4500" b="1" dirty="0">
                <a:latin typeface="Nunito Sans" panose="020B0604020202020204" charset="0"/>
              </a:rPr>
              <a:t>Binary tree - Height</a:t>
            </a:r>
            <a:endParaRPr lang="en-US" sz="4500" dirty="0">
              <a:latin typeface="Nunito Sans" panose="020B0604020202020204" charset="0"/>
            </a:endParaRPr>
          </a:p>
        </p:txBody>
      </p:sp>
      <p:sp>
        <p:nvSpPr>
          <p:cNvPr id="4" name="Left Brace 3"/>
          <p:cNvSpPr/>
          <p:nvPr/>
        </p:nvSpPr>
        <p:spPr>
          <a:xfrm>
            <a:off x="2717800" y="2514600"/>
            <a:ext cx="812800" cy="2133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500">
              <a:latin typeface="Nunito Sans" panose="020B0604020202020204" charset="0"/>
            </a:endParaRPr>
          </a:p>
        </p:txBody>
      </p:sp>
      <p:sp>
        <p:nvSpPr>
          <p:cNvPr id="5" name="TextBox 4"/>
          <p:cNvSpPr txBox="1"/>
          <p:nvPr/>
        </p:nvSpPr>
        <p:spPr>
          <a:xfrm>
            <a:off x="3937000" y="2717801"/>
            <a:ext cx="7721600" cy="477054"/>
          </a:xfrm>
          <a:prstGeom prst="rect">
            <a:avLst/>
          </a:prstGeom>
          <a:noFill/>
        </p:spPr>
        <p:txBody>
          <a:bodyPr wrap="square" rtlCol="0">
            <a:spAutoFit/>
          </a:bodyPr>
          <a:lstStyle/>
          <a:p>
            <a:pPr marL="0" lvl="1"/>
            <a:r>
              <a:rPr lang="en-US" sz="2500" dirty="0">
                <a:latin typeface="Nunito Sans" panose="020B0604020202020204" charset="0"/>
              </a:rPr>
              <a:t>  __________________                             root = NULL  </a:t>
            </a:r>
          </a:p>
        </p:txBody>
      </p:sp>
      <p:sp>
        <p:nvSpPr>
          <p:cNvPr id="6" name="TextBox 5"/>
          <p:cNvSpPr txBox="1"/>
          <p:nvPr/>
        </p:nvSpPr>
        <p:spPr>
          <a:xfrm>
            <a:off x="9448800" y="3657600"/>
            <a:ext cx="1727200" cy="477054"/>
          </a:xfrm>
          <a:prstGeom prst="rect">
            <a:avLst/>
          </a:prstGeom>
          <a:noFill/>
        </p:spPr>
        <p:txBody>
          <a:bodyPr wrap="square" rtlCol="0">
            <a:spAutoFit/>
          </a:bodyPr>
          <a:lstStyle/>
          <a:p>
            <a:pPr marL="0" lvl="1"/>
            <a:r>
              <a:rPr lang="en-US" sz="2500" dirty="0">
                <a:latin typeface="Nunito Sans" panose="020B0604020202020204" charset="0"/>
              </a:rPr>
              <a:t>Otherwise</a:t>
            </a:r>
          </a:p>
        </p:txBody>
      </p:sp>
      <p:sp>
        <p:nvSpPr>
          <p:cNvPr id="7" name="TextBox 6"/>
          <p:cNvSpPr txBox="1"/>
          <p:nvPr/>
        </p:nvSpPr>
        <p:spPr>
          <a:xfrm>
            <a:off x="381000" y="3342958"/>
            <a:ext cx="2336800" cy="477054"/>
          </a:xfrm>
          <a:prstGeom prst="rect">
            <a:avLst/>
          </a:prstGeom>
          <a:noFill/>
        </p:spPr>
        <p:txBody>
          <a:bodyPr wrap="square" rtlCol="0">
            <a:spAutoFit/>
          </a:bodyPr>
          <a:lstStyle/>
          <a:p>
            <a:r>
              <a:rPr lang="en-US" sz="2500" dirty="0">
                <a:latin typeface="Nunito Sans" panose="020B0604020202020204" charset="0"/>
              </a:rPr>
              <a:t>height(root) = </a:t>
            </a:r>
          </a:p>
        </p:txBody>
      </p:sp>
      <p:sp>
        <p:nvSpPr>
          <p:cNvPr id="8" name="TextBox 7"/>
          <p:cNvSpPr txBox="1"/>
          <p:nvPr/>
        </p:nvSpPr>
        <p:spPr>
          <a:xfrm>
            <a:off x="5156200" y="2616201"/>
            <a:ext cx="711200" cy="477054"/>
          </a:xfrm>
          <a:prstGeom prst="rect">
            <a:avLst/>
          </a:prstGeom>
          <a:noFill/>
        </p:spPr>
        <p:txBody>
          <a:bodyPr wrap="square" rtlCol="0">
            <a:spAutoFit/>
          </a:bodyPr>
          <a:lstStyle/>
          <a:p>
            <a:pPr marL="0" lvl="1"/>
            <a:r>
              <a:rPr lang="en-US" sz="2500" dirty="0">
                <a:latin typeface="Nunito Sans" panose="020B0604020202020204" charset="0"/>
              </a:rPr>
              <a:t>  0  </a:t>
            </a:r>
          </a:p>
        </p:txBody>
      </p:sp>
      <p:sp>
        <p:nvSpPr>
          <p:cNvPr id="12" name="TextBox 11"/>
          <p:cNvSpPr txBox="1"/>
          <p:nvPr/>
        </p:nvSpPr>
        <p:spPr>
          <a:xfrm>
            <a:off x="3530600" y="3429000"/>
            <a:ext cx="5740400" cy="1198405"/>
          </a:xfrm>
          <a:prstGeom prst="rect">
            <a:avLst/>
          </a:prstGeom>
          <a:noFill/>
        </p:spPr>
        <p:txBody>
          <a:bodyPr wrap="square" rtlCol="0">
            <a:spAutoFit/>
          </a:bodyPr>
          <a:lstStyle/>
          <a:p>
            <a:pPr marL="0" lvl="1">
              <a:lnSpc>
                <a:spcPct val="150000"/>
              </a:lnSpc>
            </a:pPr>
            <a:r>
              <a:rPr lang="en-US" sz="2500" dirty="0">
                <a:latin typeface="Nunito Sans" panose="020B0604020202020204" charset="0"/>
              </a:rPr>
              <a:t> MAX( __________________  ,</a:t>
            </a:r>
          </a:p>
          <a:p>
            <a:pPr marL="0" lvl="1">
              <a:lnSpc>
                <a:spcPct val="150000"/>
              </a:lnSpc>
            </a:pPr>
            <a:r>
              <a:rPr lang="en-US" sz="2500" dirty="0">
                <a:latin typeface="Nunito Sans" panose="020B0604020202020204" charset="0"/>
              </a:rPr>
              <a:t>             __________________   )</a:t>
            </a:r>
          </a:p>
        </p:txBody>
      </p:sp>
      <p:sp>
        <p:nvSpPr>
          <p:cNvPr id="13" name="Rectangle 12"/>
          <p:cNvSpPr/>
          <p:nvPr/>
        </p:nvSpPr>
        <p:spPr>
          <a:xfrm>
            <a:off x="4495800" y="3408452"/>
            <a:ext cx="6883400" cy="1198405"/>
          </a:xfrm>
          <a:prstGeom prst="rect">
            <a:avLst/>
          </a:prstGeom>
        </p:spPr>
        <p:txBody>
          <a:bodyPr wrap="square">
            <a:spAutoFit/>
          </a:bodyPr>
          <a:lstStyle/>
          <a:p>
            <a:pPr marL="0" lvl="1">
              <a:lnSpc>
                <a:spcPct val="150000"/>
              </a:lnSpc>
            </a:pPr>
            <a:r>
              <a:rPr lang="en-US" sz="2500" dirty="0">
                <a:latin typeface="Nunito Sans" panose="020B0604020202020204" charset="0"/>
              </a:rPr>
              <a:t>1 + height(root-&gt;left)</a:t>
            </a:r>
          </a:p>
          <a:p>
            <a:pPr marL="0" lvl="1">
              <a:lnSpc>
                <a:spcPct val="150000"/>
              </a:lnSpc>
            </a:pPr>
            <a:r>
              <a:rPr lang="en-US" sz="2500" dirty="0">
                <a:latin typeface="Nunito Sans" panose="020B0604020202020204" charset="0"/>
              </a:rPr>
              <a:t>1 + height(root-&gt;right)</a:t>
            </a:r>
          </a:p>
        </p:txBody>
      </p:sp>
    </p:spTree>
    <p:extLst>
      <p:ext uri="{BB962C8B-B14F-4D97-AF65-F5344CB8AC3E}">
        <p14:creationId xmlns:p14="http://schemas.microsoft.com/office/powerpoint/2010/main" val="79258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12" grpId="0"/>
      <p:bldP spid="13"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500" b="1" dirty="0">
                <a:latin typeface="Nunito Sans" panose="020B0604020202020204" charset="0"/>
              </a:rPr>
              <a:t>Binary Tree – Sum</a:t>
            </a:r>
          </a:p>
        </p:txBody>
      </p:sp>
    </p:spTree>
    <p:extLst>
      <p:ext uri="{BB962C8B-B14F-4D97-AF65-F5344CB8AC3E}">
        <p14:creationId xmlns:p14="http://schemas.microsoft.com/office/powerpoint/2010/main" val="1330525346"/>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b="1" dirty="0">
                          <a:solidFill>
                            <a:srgbClr val="FF0000"/>
                          </a:solidFill>
                          <a:effectLst>
                            <a:glow rad="63500">
                              <a:schemeClr val="accent1">
                                <a:satMod val="175000"/>
                                <a:alpha val="40000"/>
                              </a:schemeClr>
                            </a:glow>
                          </a:effectLst>
                        </a:rPr>
                        <a:t>4050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0</a:t>
                      </a:r>
                      <a:endParaRPr lang="en-US" sz="2700" b="1" dirty="0">
                        <a:ln>
                          <a:solidFill>
                            <a:schemeClr val="tx1"/>
                          </a:solidFill>
                        </a:ln>
                        <a:solidFill>
                          <a:srgbClr val="FF0000"/>
                        </a:solidFill>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FF0000"/>
                          </a:solidFill>
                        </a:rPr>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b="1" dirty="0">
                          <a:solidFill>
                            <a:srgbClr val="FF0000"/>
                          </a:solidFill>
                          <a:effectLst>
                            <a:glow rad="63500">
                              <a:schemeClr val="accent1">
                                <a:satMod val="175000"/>
                                <a:alpha val="40000"/>
                              </a:schemeClr>
                            </a:glow>
                          </a:effectLst>
                        </a:rPr>
                        <a:t>4000</a:t>
                      </a: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00B05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7" name="Rectangle 6"/>
          <p:cNvSpPr/>
          <p:nvPr/>
        </p:nvSpPr>
        <p:spPr>
          <a:xfrm>
            <a:off x="4978401" y="1397001"/>
            <a:ext cx="6289408" cy="2708430"/>
          </a:xfrm>
          <a:prstGeom prst="rect">
            <a:avLst/>
          </a:prstGeom>
        </p:spPr>
        <p:txBody>
          <a:bodyPr wrap="none" lIns="121917" tIns="60958" rIns="121917" bIns="60958">
            <a:spAutoFit/>
          </a:bodyPr>
          <a:lstStyle/>
          <a:p>
            <a:pPr>
              <a:buFont typeface="Arial" pitchFamily="34" charset="0"/>
              <a:buChar char="•"/>
            </a:pPr>
            <a:r>
              <a:rPr lang="en-US" sz="2400" dirty="0"/>
              <a:t>Step 1. Memory allocation</a:t>
            </a:r>
          </a:p>
          <a:p>
            <a:pPr>
              <a:buFont typeface="Arial" pitchFamily="34" charset="0"/>
              <a:buChar char="•"/>
            </a:pPr>
            <a:r>
              <a:rPr lang="en-US" sz="2400" dirty="0"/>
              <a:t>Step 2. The new node should store the address-</a:t>
            </a:r>
          </a:p>
          <a:p>
            <a:r>
              <a:rPr lang="en-US" sz="2400" dirty="0"/>
              <a:t>               of 3rd node of the list</a:t>
            </a:r>
          </a:p>
          <a:p>
            <a:pPr>
              <a:buFont typeface="Arial" pitchFamily="34" charset="0"/>
              <a:buChar char="•"/>
            </a:pPr>
            <a:r>
              <a:rPr lang="en-US" sz="2400" dirty="0"/>
              <a:t>Step 3. The address of new node should be- </a:t>
            </a:r>
          </a:p>
          <a:p>
            <a:r>
              <a:rPr lang="en-US" sz="2400" dirty="0"/>
              <a:t>               stored in the 2</a:t>
            </a:r>
            <a:r>
              <a:rPr lang="en-US" sz="2400" baseline="30000" dirty="0"/>
              <a:t>nd</a:t>
            </a:r>
            <a:r>
              <a:rPr lang="en-US" sz="2400" dirty="0"/>
              <a:t> pointer of the list.</a:t>
            </a:r>
          </a:p>
          <a:p>
            <a:pPr>
              <a:buFont typeface="Arial" pitchFamily="34" charset="0"/>
              <a:buChar char="•"/>
            </a:pPr>
            <a:endParaRPr lang="en-US" sz="2400" dirty="0"/>
          </a:p>
          <a:p>
            <a:pPr>
              <a:buFont typeface="Arial" pitchFamily="34" charset="0"/>
              <a:buChar char="•"/>
            </a:pPr>
            <a:endParaRPr lang="en-US" sz="2400" dirty="0"/>
          </a:p>
        </p:txBody>
      </p:sp>
      <p:sp>
        <p:nvSpPr>
          <p:cNvPr id="8" name="Rectangle 7"/>
          <p:cNvSpPr/>
          <p:nvPr/>
        </p:nvSpPr>
        <p:spPr>
          <a:xfrm>
            <a:off x="4572000" y="0"/>
            <a:ext cx="5450039" cy="697627"/>
          </a:xfrm>
          <a:prstGeom prst="rect">
            <a:avLst/>
          </a:prstGeom>
        </p:spPr>
        <p:txBody>
          <a:bodyPr wrap="none" lIns="121917" tIns="60958" rIns="121917" bIns="60958">
            <a:spAutoFit/>
          </a:bodyPr>
          <a:lstStyle/>
          <a:p>
            <a:pPr algn="ctr"/>
            <a:r>
              <a:rPr lang="en-US" sz="3700" dirty="0"/>
              <a:t>Insert at the given position</a:t>
            </a:r>
          </a:p>
        </p:txBody>
      </p:sp>
      <p:sp>
        <p:nvSpPr>
          <p:cNvPr id="9" name="Rectangle 8"/>
          <p:cNvSpPr/>
          <p:nvPr/>
        </p:nvSpPr>
        <p:spPr>
          <a:xfrm>
            <a:off x="4572000" y="904558"/>
            <a:ext cx="6439321" cy="861770"/>
          </a:xfrm>
          <a:prstGeom prst="rect">
            <a:avLst/>
          </a:prstGeom>
        </p:spPr>
        <p:txBody>
          <a:bodyPr wrap="none" lIns="121917" tIns="60958" rIns="121917" bIns="60958">
            <a:spAutoFit/>
          </a:bodyPr>
          <a:lstStyle/>
          <a:p>
            <a:r>
              <a:rPr lang="en-US" sz="2400" dirty="0"/>
              <a:t>Let’s try to insert the new node at the 3</a:t>
            </a:r>
            <a:r>
              <a:rPr lang="en-US" sz="2400" baseline="30000" dirty="0"/>
              <a:t>rd</a:t>
            </a:r>
            <a:r>
              <a:rPr lang="en-US" sz="2400" dirty="0"/>
              <a:t> position</a:t>
            </a:r>
          </a:p>
          <a:p>
            <a:endParaRPr lang="en-US" sz="2400" dirty="0"/>
          </a:p>
        </p:txBody>
      </p:sp>
      <p:pic>
        <p:nvPicPr>
          <p:cNvPr id="10" name="Picture 2" descr="Image result for curved arrow png image"/>
          <p:cNvPicPr>
            <a:picLocks noChangeAspect="1" noChangeArrowheads="1"/>
          </p:cNvPicPr>
          <p:nvPr/>
        </p:nvPicPr>
        <p:blipFill>
          <a:blip r:embed="rId2" cstate="print"/>
          <a:srcRect/>
          <a:stretch>
            <a:fillRect/>
          </a:stretch>
        </p:blipFill>
        <p:spPr bwMode="auto">
          <a:xfrm rot="13597827" flipH="1">
            <a:off x="-161541" y="3117954"/>
            <a:ext cx="2063532" cy="2063532"/>
          </a:xfrm>
          <a:prstGeom prst="rect">
            <a:avLst/>
          </a:prstGeom>
          <a:noFill/>
        </p:spPr>
      </p:pic>
      <p:pic>
        <p:nvPicPr>
          <p:cNvPr id="11" name="Picture 2" descr="Image result for curved arrow png image"/>
          <p:cNvPicPr>
            <a:picLocks noChangeAspect="1" noChangeArrowheads="1"/>
          </p:cNvPicPr>
          <p:nvPr/>
        </p:nvPicPr>
        <p:blipFill>
          <a:blip r:embed="rId2" cstate="print"/>
          <a:srcRect/>
          <a:stretch>
            <a:fillRect/>
          </a:stretch>
        </p:blipFill>
        <p:spPr bwMode="auto">
          <a:xfrm rot="3055175" flipH="1">
            <a:off x="3023121" y="3859050"/>
            <a:ext cx="1246825" cy="1246825"/>
          </a:xfrm>
          <a:prstGeom prst="rect">
            <a:avLst/>
          </a:prstGeom>
          <a:noFill/>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Sum</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7376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251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5</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016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750</a:t>
                      </a:r>
                    </a:p>
                  </a:txBody>
                  <a:tcPr marL="121920" marR="121920" marT="60960" marB="60960"/>
                </a:tc>
                <a:tc>
                  <a:txBody>
                    <a:bodyPr/>
                    <a:lstStyle/>
                    <a:p>
                      <a:r>
                        <a:rPr lang="en-US" sz="1900" dirty="0"/>
                        <a:t>  4</a:t>
                      </a:r>
                    </a:p>
                  </a:txBody>
                  <a:tcPr marL="121920" marR="121920" marT="60960" marB="60960"/>
                </a:tc>
                <a:tc>
                  <a:txBody>
                    <a:bodyPr/>
                    <a:lstStyle/>
                    <a:p>
                      <a:r>
                        <a:rPr lang="en-US" sz="1900" dirty="0"/>
                        <a:t>  </a:t>
                      </a:r>
                      <a:r>
                        <a:rPr lang="en-US" sz="1900" baseline="0" dirty="0"/>
                        <a:t> 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3</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2</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4384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8</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2946400" y="3225801"/>
            <a:ext cx="7112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3152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4488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9248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0960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4064000" y="4648201"/>
            <a:ext cx="711200" cy="379656"/>
          </a:xfrm>
          <a:prstGeom prst="rect">
            <a:avLst/>
          </a:prstGeom>
          <a:noFill/>
        </p:spPr>
        <p:txBody>
          <a:bodyPr wrap="square" rtlCol="0">
            <a:spAutoFit/>
          </a:bodyPr>
          <a:lstStyle/>
          <a:p>
            <a:r>
              <a:rPr lang="en-US" sz="1867" dirty="0"/>
              <a:t>500</a:t>
            </a:r>
          </a:p>
        </p:txBody>
      </p:sp>
      <p:sp>
        <p:nvSpPr>
          <p:cNvPr id="25" name="TextBox 24"/>
          <p:cNvSpPr txBox="1"/>
          <p:nvPr/>
        </p:nvSpPr>
        <p:spPr>
          <a:xfrm>
            <a:off x="1625600" y="4648201"/>
            <a:ext cx="711200" cy="379656"/>
          </a:xfrm>
          <a:prstGeom prst="rect">
            <a:avLst/>
          </a:prstGeom>
          <a:noFill/>
        </p:spPr>
        <p:txBody>
          <a:bodyPr wrap="square" rtlCol="0">
            <a:spAutoFit/>
          </a:bodyPr>
          <a:lstStyle/>
          <a:p>
            <a:r>
              <a:rPr lang="en-US" sz="1867" dirty="0"/>
              <a:t>400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3048000" y="5969001"/>
            <a:ext cx="711200" cy="379656"/>
          </a:xfrm>
          <a:prstGeom prst="rect">
            <a:avLst/>
          </a:prstGeom>
          <a:noFill/>
        </p:spPr>
        <p:txBody>
          <a:bodyPr wrap="square" rtlCol="0">
            <a:spAutoFit/>
          </a:bodyPr>
          <a:lstStyle/>
          <a:p>
            <a:r>
              <a:rPr lang="en-US" sz="1867" dirty="0"/>
              <a:t>800</a:t>
            </a:r>
          </a:p>
        </p:txBody>
      </p:sp>
      <p:sp>
        <p:nvSpPr>
          <p:cNvPr id="28" name="TextBox 27"/>
          <p:cNvSpPr txBox="1"/>
          <p:nvPr/>
        </p:nvSpPr>
        <p:spPr>
          <a:xfrm>
            <a:off x="711200" y="5969001"/>
            <a:ext cx="711200" cy="379656"/>
          </a:xfrm>
          <a:prstGeom prst="rect">
            <a:avLst/>
          </a:prstGeom>
          <a:noFill/>
        </p:spPr>
        <p:txBody>
          <a:bodyPr wrap="square" rtlCol="0">
            <a:spAutoFit/>
          </a:bodyPr>
          <a:lstStyle/>
          <a:p>
            <a:r>
              <a:rPr lang="en-US" sz="1867" dirty="0"/>
              <a:t>750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132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6576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080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6908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743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518400" y="16002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Root</a:t>
            </a:r>
            <a:endParaRPr lang="en-US" sz="2400" b="1" dirty="0"/>
          </a:p>
        </p:txBody>
      </p:sp>
      <p:cxnSp>
        <p:nvCxnSpPr>
          <p:cNvPr id="51" name="Straight Arrow Connector 50"/>
          <p:cNvCxnSpPr>
            <a:stCxn id="50" idx="1"/>
          </p:cNvCxnSpPr>
          <p:nvPr/>
        </p:nvCxnSpPr>
        <p:spPr>
          <a:xfrm rot="10800000">
            <a:off x="6705600" y="18034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03200" y="1092201"/>
            <a:ext cx="1930400" cy="477054"/>
          </a:xfrm>
          <a:prstGeom prst="rect">
            <a:avLst/>
          </a:prstGeom>
          <a:noFill/>
        </p:spPr>
        <p:txBody>
          <a:bodyPr wrap="square" rtlCol="0">
            <a:spAutoFit/>
          </a:bodyPr>
          <a:lstStyle/>
          <a:p>
            <a:r>
              <a:rPr lang="en-US" sz="2500" b="1" dirty="0">
                <a:latin typeface="Nunito Sans" panose="020B0604020202020204" charset="0"/>
              </a:rPr>
              <a:t>Input : </a:t>
            </a:r>
          </a:p>
        </p:txBody>
      </p:sp>
      <p:sp>
        <p:nvSpPr>
          <p:cNvPr id="46" name="TextBox 45"/>
          <p:cNvSpPr txBox="1"/>
          <p:nvPr/>
        </p:nvSpPr>
        <p:spPr>
          <a:xfrm>
            <a:off x="203200" y="1615758"/>
            <a:ext cx="2133600" cy="477054"/>
          </a:xfrm>
          <a:prstGeom prst="rect">
            <a:avLst/>
          </a:prstGeom>
          <a:noFill/>
        </p:spPr>
        <p:txBody>
          <a:bodyPr wrap="square" rtlCol="0">
            <a:spAutoFit/>
          </a:bodyPr>
          <a:lstStyle/>
          <a:p>
            <a:r>
              <a:rPr lang="en-US" sz="2500" dirty="0">
                <a:latin typeface="Nunito Sans" panose="020B0604020202020204" charset="0"/>
              </a:rPr>
              <a:t>- Binary Tree: </a:t>
            </a:r>
          </a:p>
        </p:txBody>
      </p:sp>
      <p:sp>
        <p:nvSpPr>
          <p:cNvPr id="43" name="TextBox 42"/>
          <p:cNvSpPr txBox="1"/>
          <p:nvPr/>
        </p:nvSpPr>
        <p:spPr>
          <a:xfrm>
            <a:off x="8940800" y="1498601"/>
            <a:ext cx="1930400" cy="461665"/>
          </a:xfrm>
          <a:prstGeom prst="rect">
            <a:avLst/>
          </a:prstGeom>
          <a:noFill/>
        </p:spPr>
        <p:txBody>
          <a:bodyPr wrap="square" rtlCol="0">
            <a:spAutoFit/>
          </a:bodyPr>
          <a:lstStyle/>
          <a:p>
            <a:r>
              <a:rPr lang="en-US" sz="2400" b="1" dirty="0"/>
              <a:t>Output : </a:t>
            </a:r>
          </a:p>
        </p:txBody>
      </p:sp>
      <p:sp>
        <p:nvSpPr>
          <p:cNvPr id="49" name="TextBox 48"/>
          <p:cNvSpPr txBox="1"/>
          <p:nvPr/>
        </p:nvSpPr>
        <p:spPr>
          <a:xfrm>
            <a:off x="9245600" y="2108201"/>
            <a:ext cx="1930400" cy="461665"/>
          </a:xfrm>
          <a:prstGeom prst="rect">
            <a:avLst/>
          </a:prstGeom>
          <a:noFill/>
        </p:spPr>
        <p:txBody>
          <a:bodyPr wrap="square" rtlCol="0">
            <a:spAutoFit/>
          </a:bodyPr>
          <a:lstStyle/>
          <a:p>
            <a:r>
              <a:rPr lang="en-US" sz="2400" b="1" dirty="0"/>
              <a:t>Sum = 78 </a:t>
            </a:r>
          </a:p>
        </p:txBody>
      </p:sp>
    </p:spTree>
    <p:extLst>
      <p:ext uri="{BB962C8B-B14F-4D97-AF65-F5344CB8AC3E}">
        <p14:creationId xmlns:p14="http://schemas.microsoft.com/office/powerpoint/2010/main" val="191848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1000"/>
                                        <p:tgtEl>
                                          <p:spTgt spid="5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1000"/>
                                        <p:tgtEl>
                                          <p:spTgt spid="46"/>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1000"/>
                                        <p:tgtEl>
                                          <p:spTgt spid="3"/>
                                        </p:tgtEl>
                                      </p:cBhvr>
                                    </p:animEffect>
                                  </p:childTnLst>
                                </p:cTn>
                              </p:par>
                              <p:par>
                                <p:cTn id="16" presetID="22" presetClass="entr" presetSubtype="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1000"/>
                                        <p:tgtEl>
                                          <p:spTgt spid="4"/>
                                        </p:tgtEl>
                                      </p:cBhvr>
                                    </p:animEffect>
                                  </p:childTnLst>
                                </p:cTn>
                              </p:par>
                              <p:par>
                                <p:cTn id="19" presetID="22" presetClass="entr" presetSubtype="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1000"/>
                                        <p:tgtEl>
                                          <p:spTgt spid="5"/>
                                        </p:tgtEl>
                                      </p:cBhvr>
                                    </p:animEffect>
                                  </p:childTnLst>
                                </p:cTn>
                              </p:par>
                              <p:par>
                                <p:cTn id="22" presetID="22" presetClass="entr" presetSubtype="1"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1000"/>
                                        <p:tgtEl>
                                          <p:spTgt spid="6"/>
                                        </p:tgtEl>
                                      </p:cBhvr>
                                    </p:animEffect>
                                  </p:childTnLst>
                                </p:cTn>
                              </p:par>
                              <p:par>
                                <p:cTn id="25" presetID="22" presetClass="entr" presetSubtype="1"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1000"/>
                                        <p:tgtEl>
                                          <p:spTgt spid="7"/>
                                        </p:tgtEl>
                                      </p:cBhvr>
                                    </p:animEffect>
                                  </p:childTnLst>
                                </p:cTn>
                              </p:par>
                              <p:par>
                                <p:cTn id="28" presetID="22" presetClass="entr" presetSubtype="1"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1000"/>
                                        <p:tgtEl>
                                          <p:spTgt spid="8"/>
                                        </p:tgtEl>
                                      </p:cBhvr>
                                    </p:animEffect>
                                  </p:childTnLst>
                                </p:cTn>
                              </p:par>
                              <p:par>
                                <p:cTn id="31" presetID="2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1000"/>
                                        <p:tgtEl>
                                          <p:spTgt spid="10"/>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1000"/>
                                        <p:tgtEl>
                                          <p:spTgt spid="11"/>
                                        </p:tgtEl>
                                      </p:cBhvr>
                                    </p:animEffect>
                                  </p:childTnLst>
                                </p:cTn>
                              </p:par>
                              <p:par>
                                <p:cTn id="37" presetID="22" presetClass="entr" presetSubtype="1"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1000"/>
                                        <p:tgtEl>
                                          <p:spTgt spid="12"/>
                                        </p:tgtEl>
                                      </p:cBhvr>
                                    </p:animEffect>
                                  </p:childTnLst>
                                </p:cTn>
                              </p:par>
                              <p:par>
                                <p:cTn id="40" presetID="2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1000"/>
                                        <p:tgtEl>
                                          <p:spTgt spid="13"/>
                                        </p:tgtEl>
                                      </p:cBhvr>
                                    </p:animEffect>
                                  </p:childTnLst>
                                </p:cTn>
                              </p:par>
                              <p:par>
                                <p:cTn id="43" presetID="22" presetClass="entr" presetSubtype="1"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1000"/>
                                        <p:tgtEl>
                                          <p:spTgt spid="14"/>
                                        </p:tgtEl>
                                      </p:cBhvr>
                                    </p:animEffect>
                                  </p:childTnLst>
                                </p:cTn>
                              </p:par>
                              <p:par>
                                <p:cTn id="46" presetID="22" presetClass="entr" presetSubtype="1"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1000"/>
                                        <p:tgtEl>
                                          <p:spTgt spid="15"/>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1000"/>
                                        <p:tgtEl>
                                          <p:spTgt spid="16"/>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up)">
                                      <p:cBhvr>
                                        <p:cTn id="54" dur="1000"/>
                                        <p:tgtEl>
                                          <p:spTgt spid="18"/>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1000"/>
                                        <p:tgtEl>
                                          <p:spTgt spid="19"/>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1000"/>
                                        <p:tgtEl>
                                          <p:spTgt spid="2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1000"/>
                                        <p:tgtEl>
                                          <p:spTgt spid="21"/>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1000"/>
                                        <p:tgtEl>
                                          <p:spTgt spid="2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up)">
                                      <p:cBhvr>
                                        <p:cTn id="69" dur="1000"/>
                                        <p:tgtEl>
                                          <p:spTgt spid="23"/>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up)">
                                      <p:cBhvr>
                                        <p:cTn id="72" dur="1000"/>
                                        <p:tgtEl>
                                          <p:spTgt spid="24"/>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up)">
                                      <p:cBhvr>
                                        <p:cTn id="75" dur="1000"/>
                                        <p:tgtEl>
                                          <p:spTgt spid="25"/>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up)">
                                      <p:cBhvr>
                                        <p:cTn id="78" dur="1000"/>
                                        <p:tgtEl>
                                          <p:spTgt spid="26"/>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up)">
                                      <p:cBhvr>
                                        <p:cTn id="81" dur="1000"/>
                                        <p:tgtEl>
                                          <p:spTgt spid="27"/>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1000"/>
                                        <p:tgtEl>
                                          <p:spTgt spid="28"/>
                                        </p:tgtEl>
                                      </p:cBhvr>
                                    </p:animEffect>
                                  </p:childTnLst>
                                </p:cTn>
                              </p:par>
                              <p:par>
                                <p:cTn id="85" presetID="22" presetClass="entr" presetSubtype="1"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up)">
                                      <p:cBhvr>
                                        <p:cTn id="87" dur="1000"/>
                                        <p:tgtEl>
                                          <p:spTgt spid="29"/>
                                        </p:tgtEl>
                                      </p:cBhvr>
                                    </p:animEffect>
                                  </p:childTnLst>
                                </p:cTn>
                              </p:par>
                              <p:par>
                                <p:cTn id="88" presetID="22" presetClass="entr" presetSubtype="1"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ipe(up)">
                                      <p:cBhvr>
                                        <p:cTn id="90" dur="1000"/>
                                        <p:tgtEl>
                                          <p:spTgt spid="31"/>
                                        </p:tgtEl>
                                      </p:cBhvr>
                                    </p:animEffect>
                                  </p:childTnLst>
                                </p:cTn>
                              </p:par>
                              <p:par>
                                <p:cTn id="91" presetID="22" presetClass="entr" presetSubtype="1"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up)">
                                      <p:cBhvr>
                                        <p:cTn id="93" dur="1000"/>
                                        <p:tgtEl>
                                          <p:spTgt spid="37"/>
                                        </p:tgtEl>
                                      </p:cBhvr>
                                    </p:animEffect>
                                  </p:childTnLst>
                                </p:cTn>
                              </p:par>
                              <p:par>
                                <p:cTn id="94" presetID="22" presetClass="entr" presetSubtype="1" fill="hold" nodeType="with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wipe(up)">
                                      <p:cBhvr>
                                        <p:cTn id="96" dur="1000"/>
                                        <p:tgtEl>
                                          <p:spTgt spid="38"/>
                                        </p:tgtEl>
                                      </p:cBhvr>
                                    </p:animEffect>
                                  </p:childTnLst>
                                </p:cTn>
                              </p:par>
                              <p:par>
                                <p:cTn id="97" presetID="22" presetClass="entr" presetSubtype="1"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wipe(up)">
                                      <p:cBhvr>
                                        <p:cTn id="99" dur="1000"/>
                                        <p:tgtEl>
                                          <p:spTgt spid="39"/>
                                        </p:tgtEl>
                                      </p:cBhvr>
                                    </p:animEffect>
                                  </p:childTnLst>
                                </p:cTn>
                              </p:par>
                              <p:par>
                                <p:cTn id="100" presetID="22" presetClass="entr" presetSubtype="1" fill="hold"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up)">
                                      <p:cBhvr>
                                        <p:cTn id="102" dur="1000"/>
                                        <p:tgtEl>
                                          <p:spTgt spid="40"/>
                                        </p:tgtEl>
                                      </p:cBhvr>
                                    </p:animEffect>
                                  </p:childTnLst>
                                </p:cTn>
                              </p:par>
                              <p:par>
                                <p:cTn id="103" presetID="22" presetClass="entr" presetSubtype="1"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wipe(up)">
                                      <p:cBhvr>
                                        <p:cTn id="105" dur="1000"/>
                                        <p:tgtEl>
                                          <p:spTgt spid="42"/>
                                        </p:tgtEl>
                                      </p:cBhvr>
                                    </p:animEffect>
                                  </p:childTnLst>
                                </p:cTn>
                              </p:par>
                              <p:par>
                                <p:cTn id="106" presetID="22" presetClass="entr" presetSubtype="1" fill="hold"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wipe(up)">
                                      <p:cBhvr>
                                        <p:cTn id="108" dur="1000"/>
                                        <p:tgtEl>
                                          <p:spTgt spid="44"/>
                                        </p:tgtEl>
                                      </p:cBhvr>
                                    </p:animEffect>
                                  </p:childTnLst>
                                </p:cTn>
                              </p:par>
                              <p:par>
                                <p:cTn id="109" presetID="22" presetClass="entr" presetSubtype="1"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wipe(up)">
                                      <p:cBhvr>
                                        <p:cTn id="111" dur="1000"/>
                                        <p:tgtEl>
                                          <p:spTgt spid="45"/>
                                        </p:tgtEl>
                                      </p:cBhvr>
                                    </p:animEffect>
                                  </p:childTnLst>
                                </p:cTn>
                              </p:par>
                              <p:par>
                                <p:cTn id="112" presetID="22" presetClass="entr" presetSubtype="1"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up)">
                                      <p:cBhvr>
                                        <p:cTn id="114" dur="1000"/>
                                        <p:tgtEl>
                                          <p:spTgt spid="47"/>
                                        </p:tgtEl>
                                      </p:cBhvr>
                                    </p:animEffect>
                                  </p:childTnLst>
                                </p:cTn>
                              </p:par>
                              <p:par>
                                <p:cTn id="115" presetID="22" presetClass="entr" presetSubtype="1"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up)">
                                      <p:cBhvr>
                                        <p:cTn id="117" dur="1000"/>
                                        <p:tgtEl>
                                          <p:spTgt spid="48"/>
                                        </p:tgtEl>
                                      </p:cBhvr>
                                    </p:animEffect>
                                  </p:childTnLst>
                                </p:cTn>
                              </p:par>
                            </p:childTnLst>
                          </p:cTn>
                        </p:par>
                        <p:par>
                          <p:cTn id="118" fill="hold">
                            <p:stCondLst>
                              <p:cond delay="3000"/>
                            </p:stCondLst>
                            <p:childTnLst>
                              <p:par>
                                <p:cTn id="119" presetID="22" presetClass="entr" presetSubtype="2" fill="hold" grpId="0" nodeType="after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wipe(right)">
                                      <p:cBhvr>
                                        <p:cTn id="121" dur="1000"/>
                                        <p:tgtEl>
                                          <p:spTgt spid="50"/>
                                        </p:tgtEl>
                                      </p:cBhvr>
                                    </p:animEffect>
                                  </p:childTnLst>
                                </p:cTn>
                              </p:par>
                            </p:childTnLst>
                          </p:cTn>
                        </p:par>
                        <p:par>
                          <p:cTn id="122" fill="hold">
                            <p:stCondLst>
                              <p:cond delay="4000"/>
                            </p:stCondLst>
                            <p:childTnLst>
                              <p:par>
                                <p:cTn id="123" presetID="22" presetClass="entr" presetSubtype="2" fill="hold" nodeType="afterEffect">
                                  <p:stCondLst>
                                    <p:cond delay="0"/>
                                  </p:stCondLst>
                                  <p:childTnLst>
                                    <p:set>
                                      <p:cBhvr>
                                        <p:cTn id="124" dur="1" fill="hold">
                                          <p:stCondLst>
                                            <p:cond delay="0"/>
                                          </p:stCondLst>
                                        </p:cTn>
                                        <p:tgtEl>
                                          <p:spTgt spid="51"/>
                                        </p:tgtEl>
                                        <p:attrNameLst>
                                          <p:attrName>style.visibility</p:attrName>
                                        </p:attrNameLst>
                                      </p:cBhvr>
                                      <p:to>
                                        <p:strVal val="visible"/>
                                      </p:to>
                                    </p:set>
                                    <p:animEffect transition="in" filter="wipe(right)">
                                      <p:cBhvr>
                                        <p:cTn id="125" dur="1000"/>
                                        <p:tgtEl>
                                          <p:spTgt spid="51"/>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wipe(left)">
                                      <p:cBhvr>
                                        <p:cTn id="130" dur="1000"/>
                                        <p:tgtEl>
                                          <p:spTgt spid="43"/>
                                        </p:tgtEl>
                                      </p:cBhvr>
                                    </p:animEffect>
                                  </p:childTnLst>
                                </p:cTn>
                              </p:par>
                            </p:childTnLst>
                          </p:cTn>
                        </p:par>
                        <p:par>
                          <p:cTn id="131" fill="hold">
                            <p:stCondLst>
                              <p:cond delay="1000"/>
                            </p:stCondLst>
                            <p:childTnLst>
                              <p:par>
                                <p:cTn id="132" presetID="22" presetClass="entr" presetSubtype="8" fill="hold" grpId="0" nodeType="afterEffect">
                                  <p:stCondLst>
                                    <p:cond delay="0"/>
                                  </p:stCondLst>
                                  <p:childTnLst>
                                    <p:set>
                                      <p:cBhvr>
                                        <p:cTn id="133" dur="1" fill="hold">
                                          <p:stCondLst>
                                            <p:cond delay="0"/>
                                          </p:stCondLst>
                                        </p:cTn>
                                        <p:tgtEl>
                                          <p:spTgt spid="49"/>
                                        </p:tgtEl>
                                        <p:attrNameLst>
                                          <p:attrName>style.visibility</p:attrName>
                                        </p:attrNameLst>
                                      </p:cBhvr>
                                      <p:to>
                                        <p:strVal val="visible"/>
                                      </p:to>
                                    </p:set>
                                    <p:animEffect transition="in" filter="wipe(left)">
                                      <p:cBhvr>
                                        <p:cTn id="13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P spid="22" grpId="0"/>
      <p:bldP spid="23" grpId="0"/>
      <p:bldP spid="24" grpId="0"/>
      <p:bldP spid="25" grpId="0"/>
      <p:bldP spid="26" grpId="0"/>
      <p:bldP spid="27" grpId="0"/>
      <p:bldP spid="28" grpId="0"/>
      <p:bldP spid="50" grpId="0" animBg="1"/>
      <p:bldP spid="56" grpId="0"/>
      <p:bldP spid="46" grpId="0"/>
      <p:bldP spid="43" grpId="0"/>
      <p:bldP spid="4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Sum</a:t>
            </a:r>
            <a:endParaRPr lang="en-US" sz="4500" dirty="0">
              <a:latin typeface="Nunito Sans" panose="020B0604020202020204" charset="0"/>
            </a:endParaRPr>
          </a:p>
        </p:txBody>
      </p:sp>
      <p:sp>
        <p:nvSpPr>
          <p:cNvPr id="3" name="Left Brace 2"/>
          <p:cNvSpPr/>
          <p:nvPr/>
        </p:nvSpPr>
        <p:spPr>
          <a:xfrm>
            <a:off x="2362200" y="2514600"/>
            <a:ext cx="812800" cy="2133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500">
              <a:latin typeface="Nunito Sans" panose="020B0604020202020204" charset="0"/>
            </a:endParaRPr>
          </a:p>
        </p:txBody>
      </p:sp>
      <p:sp>
        <p:nvSpPr>
          <p:cNvPr id="4" name="TextBox 3"/>
          <p:cNvSpPr txBox="1"/>
          <p:nvPr/>
        </p:nvSpPr>
        <p:spPr>
          <a:xfrm>
            <a:off x="2590799" y="2751504"/>
            <a:ext cx="9092096" cy="477054"/>
          </a:xfrm>
          <a:prstGeom prst="rect">
            <a:avLst/>
          </a:prstGeom>
          <a:noFill/>
        </p:spPr>
        <p:txBody>
          <a:bodyPr wrap="square" rtlCol="0">
            <a:spAutoFit/>
          </a:bodyPr>
          <a:lstStyle/>
          <a:p>
            <a:pPr marL="0" lvl="1"/>
            <a:r>
              <a:rPr lang="en-US" sz="2500" dirty="0">
                <a:latin typeface="Nunito Sans" panose="020B0604020202020204" charset="0"/>
              </a:rPr>
              <a:t>   ____________                                                           root = NULL  </a:t>
            </a:r>
          </a:p>
        </p:txBody>
      </p:sp>
      <p:sp>
        <p:nvSpPr>
          <p:cNvPr id="5" name="TextBox 4"/>
          <p:cNvSpPr txBox="1"/>
          <p:nvPr/>
        </p:nvSpPr>
        <p:spPr>
          <a:xfrm>
            <a:off x="9773479" y="3835400"/>
            <a:ext cx="1727200" cy="477054"/>
          </a:xfrm>
          <a:prstGeom prst="rect">
            <a:avLst/>
          </a:prstGeom>
          <a:noFill/>
        </p:spPr>
        <p:txBody>
          <a:bodyPr wrap="square" rtlCol="0">
            <a:spAutoFit/>
          </a:bodyPr>
          <a:lstStyle/>
          <a:p>
            <a:pPr marL="0" lvl="1"/>
            <a:r>
              <a:rPr lang="en-US" sz="2500" dirty="0">
                <a:latin typeface="Nunito Sans" panose="020B0604020202020204" charset="0"/>
              </a:rPr>
              <a:t>Otherwise</a:t>
            </a:r>
          </a:p>
        </p:txBody>
      </p:sp>
      <p:sp>
        <p:nvSpPr>
          <p:cNvPr id="6" name="TextBox 5"/>
          <p:cNvSpPr txBox="1"/>
          <p:nvPr/>
        </p:nvSpPr>
        <p:spPr>
          <a:xfrm>
            <a:off x="509105" y="3342958"/>
            <a:ext cx="2336800" cy="477054"/>
          </a:xfrm>
          <a:prstGeom prst="rect">
            <a:avLst/>
          </a:prstGeom>
          <a:noFill/>
        </p:spPr>
        <p:txBody>
          <a:bodyPr wrap="square" rtlCol="0">
            <a:spAutoFit/>
          </a:bodyPr>
          <a:lstStyle/>
          <a:p>
            <a:r>
              <a:rPr lang="en-US" sz="2500" dirty="0">
                <a:latin typeface="Nunito Sans" panose="020B0604020202020204" charset="0"/>
              </a:rPr>
              <a:t>sum(root) = </a:t>
            </a:r>
          </a:p>
        </p:txBody>
      </p:sp>
      <p:sp>
        <p:nvSpPr>
          <p:cNvPr id="7" name="TextBox 6"/>
          <p:cNvSpPr txBox="1"/>
          <p:nvPr/>
        </p:nvSpPr>
        <p:spPr>
          <a:xfrm>
            <a:off x="3413539" y="2616201"/>
            <a:ext cx="711200" cy="477054"/>
          </a:xfrm>
          <a:prstGeom prst="rect">
            <a:avLst/>
          </a:prstGeom>
          <a:noFill/>
        </p:spPr>
        <p:txBody>
          <a:bodyPr wrap="square" rtlCol="0">
            <a:spAutoFit/>
          </a:bodyPr>
          <a:lstStyle/>
          <a:p>
            <a:pPr marL="0" lvl="1"/>
            <a:r>
              <a:rPr lang="en-US" sz="2500" dirty="0">
                <a:latin typeface="Nunito Sans" panose="020B0604020202020204" charset="0"/>
              </a:rPr>
              <a:t>  0  </a:t>
            </a:r>
          </a:p>
        </p:txBody>
      </p:sp>
      <p:sp>
        <p:nvSpPr>
          <p:cNvPr id="8" name="TextBox 7"/>
          <p:cNvSpPr txBox="1"/>
          <p:nvPr/>
        </p:nvSpPr>
        <p:spPr>
          <a:xfrm>
            <a:off x="2768599" y="3256608"/>
            <a:ext cx="6557065" cy="1198405"/>
          </a:xfrm>
          <a:prstGeom prst="rect">
            <a:avLst/>
          </a:prstGeom>
          <a:noFill/>
        </p:spPr>
        <p:txBody>
          <a:bodyPr wrap="square" rtlCol="0">
            <a:spAutoFit/>
          </a:bodyPr>
          <a:lstStyle/>
          <a:p>
            <a:pPr marL="0" lvl="1">
              <a:lnSpc>
                <a:spcPct val="150000"/>
              </a:lnSpc>
            </a:pPr>
            <a:r>
              <a:rPr lang="en-US" sz="2500" dirty="0">
                <a:latin typeface="Nunito Sans" panose="020B0604020202020204" charset="0"/>
              </a:rPr>
              <a:t> ____________</a:t>
            </a:r>
          </a:p>
          <a:p>
            <a:pPr marL="0" lvl="1">
              <a:lnSpc>
                <a:spcPct val="150000"/>
              </a:lnSpc>
            </a:pPr>
            <a:r>
              <a:rPr lang="en-US" sz="2500" dirty="0">
                <a:latin typeface="Nunito Sans" panose="020B0604020202020204" charset="0"/>
              </a:rPr>
              <a:t> _______________________________________</a:t>
            </a:r>
          </a:p>
        </p:txBody>
      </p:sp>
      <p:sp>
        <p:nvSpPr>
          <p:cNvPr id="9" name="Rectangle 8"/>
          <p:cNvSpPr/>
          <p:nvPr/>
        </p:nvSpPr>
        <p:spPr>
          <a:xfrm>
            <a:off x="2866335" y="3114049"/>
            <a:ext cx="6426200" cy="1198405"/>
          </a:xfrm>
          <a:prstGeom prst="rect">
            <a:avLst/>
          </a:prstGeom>
        </p:spPr>
        <p:txBody>
          <a:bodyPr wrap="square">
            <a:spAutoFit/>
          </a:bodyPr>
          <a:lstStyle/>
          <a:p>
            <a:pPr marL="0" lvl="1">
              <a:lnSpc>
                <a:spcPct val="150000"/>
              </a:lnSpc>
            </a:pPr>
            <a:r>
              <a:rPr lang="en-US" sz="2500" dirty="0">
                <a:latin typeface="Nunito Sans" panose="020B0604020202020204" charset="0"/>
              </a:rPr>
              <a:t>root-&gt;data  +   </a:t>
            </a:r>
          </a:p>
          <a:p>
            <a:pPr marL="0" lvl="1">
              <a:lnSpc>
                <a:spcPct val="150000"/>
              </a:lnSpc>
            </a:pPr>
            <a:r>
              <a:rPr lang="en-US" sz="2500" dirty="0">
                <a:latin typeface="Nunito Sans" panose="020B0604020202020204" charset="0"/>
              </a:rPr>
              <a:t>sum(left-sub-tree)   +   sum(right-sub-tree)</a:t>
            </a:r>
          </a:p>
        </p:txBody>
      </p:sp>
    </p:spTree>
    <p:extLst>
      <p:ext uri="{BB962C8B-B14F-4D97-AF65-F5344CB8AC3E}">
        <p14:creationId xmlns:p14="http://schemas.microsoft.com/office/powerpoint/2010/main" val="298885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p:bldP spid="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Sum</a:t>
            </a:r>
            <a:endParaRPr lang="en-US" sz="4500" dirty="0">
              <a:latin typeface="Nunito Sans" panose="020B0604020202020204" charset="0"/>
            </a:endParaRPr>
          </a:p>
        </p:txBody>
      </p:sp>
      <p:sp>
        <p:nvSpPr>
          <p:cNvPr id="3" name="Left Brace 2"/>
          <p:cNvSpPr/>
          <p:nvPr/>
        </p:nvSpPr>
        <p:spPr>
          <a:xfrm>
            <a:off x="2362200" y="2514600"/>
            <a:ext cx="812800" cy="2133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500">
              <a:latin typeface="Nunito Sans" panose="020B0604020202020204" charset="0"/>
            </a:endParaRPr>
          </a:p>
        </p:txBody>
      </p:sp>
      <p:sp>
        <p:nvSpPr>
          <p:cNvPr id="4" name="TextBox 3"/>
          <p:cNvSpPr txBox="1"/>
          <p:nvPr/>
        </p:nvSpPr>
        <p:spPr>
          <a:xfrm>
            <a:off x="2590799" y="2751504"/>
            <a:ext cx="9092096" cy="477054"/>
          </a:xfrm>
          <a:prstGeom prst="rect">
            <a:avLst/>
          </a:prstGeom>
          <a:noFill/>
        </p:spPr>
        <p:txBody>
          <a:bodyPr wrap="square" rtlCol="0">
            <a:spAutoFit/>
          </a:bodyPr>
          <a:lstStyle/>
          <a:p>
            <a:pPr marL="0" lvl="1"/>
            <a:r>
              <a:rPr lang="en-US" sz="2500" dirty="0">
                <a:latin typeface="Nunito Sans" panose="020B0604020202020204" charset="0"/>
              </a:rPr>
              <a:t>   ____________                                                           root = NULL  </a:t>
            </a:r>
          </a:p>
        </p:txBody>
      </p:sp>
      <p:sp>
        <p:nvSpPr>
          <p:cNvPr id="5" name="TextBox 4"/>
          <p:cNvSpPr txBox="1"/>
          <p:nvPr/>
        </p:nvSpPr>
        <p:spPr>
          <a:xfrm>
            <a:off x="9773479" y="3835400"/>
            <a:ext cx="1727200" cy="477054"/>
          </a:xfrm>
          <a:prstGeom prst="rect">
            <a:avLst/>
          </a:prstGeom>
          <a:noFill/>
        </p:spPr>
        <p:txBody>
          <a:bodyPr wrap="square" rtlCol="0">
            <a:spAutoFit/>
          </a:bodyPr>
          <a:lstStyle/>
          <a:p>
            <a:pPr marL="0" lvl="1"/>
            <a:r>
              <a:rPr lang="en-US" sz="2500" dirty="0">
                <a:latin typeface="Nunito Sans" panose="020B0604020202020204" charset="0"/>
              </a:rPr>
              <a:t>Otherwise</a:t>
            </a:r>
          </a:p>
        </p:txBody>
      </p:sp>
      <p:sp>
        <p:nvSpPr>
          <p:cNvPr id="6" name="TextBox 5"/>
          <p:cNvSpPr txBox="1"/>
          <p:nvPr/>
        </p:nvSpPr>
        <p:spPr>
          <a:xfrm>
            <a:off x="509105" y="3342958"/>
            <a:ext cx="2336800" cy="477054"/>
          </a:xfrm>
          <a:prstGeom prst="rect">
            <a:avLst/>
          </a:prstGeom>
          <a:noFill/>
        </p:spPr>
        <p:txBody>
          <a:bodyPr wrap="square" rtlCol="0">
            <a:spAutoFit/>
          </a:bodyPr>
          <a:lstStyle/>
          <a:p>
            <a:r>
              <a:rPr lang="en-US" sz="2500" dirty="0">
                <a:latin typeface="Nunito Sans" panose="020B0604020202020204" charset="0"/>
              </a:rPr>
              <a:t>sum(root) = </a:t>
            </a:r>
          </a:p>
        </p:txBody>
      </p:sp>
      <p:sp>
        <p:nvSpPr>
          <p:cNvPr id="7" name="TextBox 6"/>
          <p:cNvSpPr txBox="1"/>
          <p:nvPr/>
        </p:nvSpPr>
        <p:spPr>
          <a:xfrm>
            <a:off x="3413539" y="2616201"/>
            <a:ext cx="711200" cy="477054"/>
          </a:xfrm>
          <a:prstGeom prst="rect">
            <a:avLst/>
          </a:prstGeom>
          <a:noFill/>
        </p:spPr>
        <p:txBody>
          <a:bodyPr wrap="square" rtlCol="0">
            <a:spAutoFit/>
          </a:bodyPr>
          <a:lstStyle/>
          <a:p>
            <a:pPr marL="0" lvl="1"/>
            <a:r>
              <a:rPr lang="en-US" sz="2500" dirty="0">
                <a:latin typeface="Nunito Sans" panose="020B0604020202020204" charset="0"/>
              </a:rPr>
              <a:t>  0  </a:t>
            </a:r>
          </a:p>
        </p:txBody>
      </p:sp>
      <p:sp>
        <p:nvSpPr>
          <p:cNvPr id="8" name="TextBox 7"/>
          <p:cNvSpPr txBox="1"/>
          <p:nvPr/>
        </p:nvSpPr>
        <p:spPr>
          <a:xfrm>
            <a:off x="2768599" y="3256608"/>
            <a:ext cx="6557065" cy="1198405"/>
          </a:xfrm>
          <a:prstGeom prst="rect">
            <a:avLst/>
          </a:prstGeom>
          <a:noFill/>
        </p:spPr>
        <p:txBody>
          <a:bodyPr wrap="square" rtlCol="0">
            <a:spAutoFit/>
          </a:bodyPr>
          <a:lstStyle/>
          <a:p>
            <a:pPr marL="0" lvl="1">
              <a:lnSpc>
                <a:spcPct val="150000"/>
              </a:lnSpc>
            </a:pPr>
            <a:r>
              <a:rPr lang="en-US" sz="2500" dirty="0">
                <a:latin typeface="Nunito Sans" panose="020B0604020202020204" charset="0"/>
              </a:rPr>
              <a:t> ____________</a:t>
            </a:r>
          </a:p>
          <a:p>
            <a:pPr marL="0" lvl="1">
              <a:lnSpc>
                <a:spcPct val="150000"/>
              </a:lnSpc>
            </a:pPr>
            <a:r>
              <a:rPr lang="en-US" sz="2500" dirty="0">
                <a:latin typeface="Nunito Sans" panose="020B0604020202020204" charset="0"/>
              </a:rPr>
              <a:t> _______________________________________</a:t>
            </a:r>
          </a:p>
        </p:txBody>
      </p:sp>
      <p:sp>
        <p:nvSpPr>
          <p:cNvPr id="9" name="Rectangle 8"/>
          <p:cNvSpPr/>
          <p:nvPr/>
        </p:nvSpPr>
        <p:spPr>
          <a:xfrm>
            <a:off x="2866335" y="3114049"/>
            <a:ext cx="6426200" cy="1198405"/>
          </a:xfrm>
          <a:prstGeom prst="rect">
            <a:avLst/>
          </a:prstGeom>
        </p:spPr>
        <p:txBody>
          <a:bodyPr wrap="square">
            <a:spAutoFit/>
          </a:bodyPr>
          <a:lstStyle/>
          <a:p>
            <a:pPr marL="0" lvl="1">
              <a:lnSpc>
                <a:spcPct val="150000"/>
              </a:lnSpc>
            </a:pPr>
            <a:r>
              <a:rPr lang="en-US" sz="2500" dirty="0">
                <a:latin typeface="Nunito Sans" panose="020B0604020202020204" charset="0"/>
              </a:rPr>
              <a:t>root-&gt;data  +   </a:t>
            </a:r>
          </a:p>
          <a:p>
            <a:pPr marL="0" lvl="1">
              <a:lnSpc>
                <a:spcPct val="150000"/>
              </a:lnSpc>
            </a:pPr>
            <a:r>
              <a:rPr lang="en-US" sz="2500" dirty="0">
                <a:latin typeface="Nunito Sans" panose="020B0604020202020204" charset="0"/>
              </a:rPr>
              <a:t>sum(root-&gt;left)   +   sum(root-&gt;right)</a:t>
            </a:r>
          </a:p>
        </p:txBody>
      </p:sp>
    </p:spTree>
    <p:extLst>
      <p:ext uri="{BB962C8B-B14F-4D97-AF65-F5344CB8AC3E}">
        <p14:creationId xmlns:p14="http://schemas.microsoft.com/office/powerpoint/2010/main" val="186912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p:bldP spid="9"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descr="https://www.amrita.edu/sites/default/files/logo.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lstStyle/>
          <a:p>
            <a:endParaRPr lang="en-US" sz="2400"/>
          </a:p>
        </p:txBody>
      </p:sp>
      <p:sp>
        <p:nvSpPr>
          <p:cNvPr id="2" name="Title 1"/>
          <p:cNvSpPr>
            <a:spLocks noGrp="1"/>
          </p:cNvSpPr>
          <p:nvPr>
            <p:ph type="ctrTitle"/>
          </p:nvPr>
        </p:nvSpPr>
        <p:spPr>
          <a:xfrm>
            <a:off x="914400" y="2365117"/>
            <a:ext cx="10363200" cy="1470283"/>
          </a:xfrm>
        </p:spPr>
        <p:txBody>
          <a:bodyPr>
            <a:normAutofit/>
          </a:bodyPr>
          <a:lstStyle/>
          <a:p>
            <a:r>
              <a:rPr lang="en-US" sz="4500" b="1" dirty="0">
                <a:latin typeface="Nunito Sans" panose="020B0604020202020204" charset="0"/>
              </a:rPr>
              <a:t>Binary tree - Find max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82489421"/>
      </p:ext>
    </p:extLst>
  </p:cSld>
  <p:clrMapOvr>
    <a:masterClrMapping/>
  </p:clrMapOvr>
  <p:transition>
    <p:wip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noAutofit/>
          </a:bodyPr>
          <a:lstStyle/>
          <a:p>
            <a:pPr>
              <a:lnSpc>
                <a:spcPct val="110000"/>
              </a:lnSpc>
            </a:pPr>
            <a:r>
              <a:rPr lang="en-US" sz="4500" b="1" dirty="0">
                <a:latin typeface="Nunito Sans" panose="020B0604020202020204" charset="0"/>
              </a:rPr>
              <a:t>Binary tree - Find max</a:t>
            </a:r>
          </a:p>
        </p:txBody>
      </p:sp>
      <p:sp>
        <p:nvSpPr>
          <p:cNvPr id="31" name="Content Placeholder 30"/>
          <p:cNvSpPr>
            <a:spLocks noGrp="1"/>
          </p:cNvSpPr>
          <p:nvPr>
            <p:ph idx="1"/>
          </p:nvPr>
        </p:nvSpPr>
        <p:spPr/>
        <p:txBody>
          <a:bodyPr>
            <a:noAutofit/>
          </a:bodyPr>
          <a:lstStyle/>
          <a:p>
            <a:pPr>
              <a:lnSpc>
                <a:spcPct val="150000"/>
              </a:lnSpc>
            </a:pPr>
            <a:r>
              <a:rPr lang="en-US" sz="2500" dirty="0">
                <a:latin typeface="Nunito Sans" panose="020B0604020202020204" charset="0"/>
              </a:rPr>
              <a:t>Given a binary tree, find the greatest value in it.</a:t>
            </a:r>
          </a:p>
          <a:p>
            <a:pPr>
              <a:lnSpc>
                <a:spcPct val="150000"/>
              </a:lnSpc>
            </a:pPr>
            <a:r>
              <a:rPr lang="en-US" sz="2500" dirty="0">
                <a:latin typeface="Nunito Sans" panose="020B0604020202020204" charset="0"/>
              </a:rPr>
              <a:t>Example:</a:t>
            </a:r>
          </a:p>
          <a:p>
            <a:pPr>
              <a:lnSpc>
                <a:spcPct val="150000"/>
              </a:lnSpc>
            </a:pPr>
            <a:endParaRPr lang="en-US" sz="2500" dirty="0">
              <a:latin typeface="Nunito Sans" panose="020B0604020202020204" charset="0"/>
            </a:endParaRPr>
          </a:p>
        </p:txBody>
      </p:sp>
      <p:grpSp>
        <p:nvGrpSpPr>
          <p:cNvPr id="2" name="Group 3"/>
          <p:cNvGrpSpPr/>
          <p:nvPr/>
        </p:nvGrpSpPr>
        <p:grpSpPr>
          <a:xfrm>
            <a:off x="1727201" y="3225800"/>
            <a:ext cx="3352801" cy="3083333"/>
            <a:chOff x="1524000" y="717646"/>
            <a:chExt cx="2514601" cy="2312500"/>
          </a:xfrm>
        </p:grpSpPr>
        <p:cxnSp>
          <p:nvCxnSpPr>
            <p:cNvPr id="5" name="Straight Connector 4"/>
            <p:cNvCxnSpPr>
              <a:stCxn id="10" idx="3"/>
              <a:endCxn id="7" idx="0"/>
            </p:cNvCxnSpPr>
            <p:nvPr/>
          </p:nvCxnSpPr>
          <p:spPr>
            <a:xfrm rot="5400000">
              <a:off x="3073572" y="1741539"/>
              <a:ext cx="331298" cy="1605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6" name="Straight Connector 5"/>
            <p:cNvCxnSpPr>
              <a:stCxn id="11" idx="3"/>
              <a:endCxn id="17" idx="0"/>
            </p:cNvCxnSpPr>
            <p:nvPr/>
          </p:nvCxnSpPr>
          <p:spPr>
            <a:xfrm rot="5400000">
              <a:off x="2209972" y="922485"/>
              <a:ext cx="331298" cy="5288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7" name="Oval 6"/>
            <p:cNvSpPr/>
            <p:nvPr/>
          </p:nvSpPr>
          <p:spPr>
            <a:xfrm>
              <a:off x="2990850" y="1987454"/>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8</a:t>
              </a:r>
              <a:endParaRPr lang="en-US" sz="2400" dirty="0"/>
            </a:p>
          </p:txBody>
        </p:sp>
        <p:cxnSp>
          <p:nvCxnSpPr>
            <p:cNvPr id="8" name="Straight Connector 7"/>
            <p:cNvCxnSpPr>
              <a:stCxn id="11" idx="5"/>
              <a:endCxn id="10" idx="0"/>
            </p:cNvCxnSpPr>
            <p:nvPr/>
          </p:nvCxnSpPr>
          <p:spPr>
            <a:xfrm rot="16200000" flipH="1">
              <a:off x="2992415" y="906610"/>
              <a:ext cx="331298" cy="56058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9" name="Straight Connector 8"/>
            <p:cNvCxnSpPr>
              <a:stCxn id="10" idx="5"/>
              <a:endCxn id="12" idx="0"/>
            </p:cNvCxnSpPr>
            <p:nvPr/>
          </p:nvCxnSpPr>
          <p:spPr>
            <a:xfrm rot="16200000" flipH="1">
              <a:off x="3559961" y="1653417"/>
              <a:ext cx="307797" cy="313273"/>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10" name="Oval 9"/>
            <p:cNvSpPr/>
            <p:nvPr/>
          </p:nvSpPr>
          <p:spPr>
            <a:xfrm>
              <a:off x="3270250" y="1352550"/>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5</a:t>
              </a:r>
              <a:endParaRPr lang="en-US" sz="2400" dirty="0"/>
            </a:p>
          </p:txBody>
        </p:sp>
        <p:sp>
          <p:nvSpPr>
            <p:cNvPr id="11" name="Oval 10"/>
            <p:cNvSpPr/>
            <p:nvPr/>
          </p:nvSpPr>
          <p:spPr>
            <a:xfrm>
              <a:off x="2590800" y="717646"/>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sp>
          <p:nvSpPr>
            <p:cNvPr id="12" name="Oval 11"/>
            <p:cNvSpPr/>
            <p:nvPr/>
          </p:nvSpPr>
          <p:spPr>
            <a:xfrm>
              <a:off x="3702391" y="1963953"/>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9</a:t>
              </a:r>
              <a:endParaRPr lang="en-US" sz="2400" dirty="0"/>
            </a:p>
          </p:txBody>
        </p:sp>
        <p:cxnSp>
          <p:nvCxnSpPr>
            <p:cNvPr id="13" name="Straight Connector 12"/>
            <p:cNvCxnSpPr>
              <a:stCxn id="17" idx="3"/>
              <a:endCxn id="14" idx="0"/>
            </p:cNvCxnSpPr>
            <p:nvPr/>
          </p:nvCxnSpPr>
          <p:spPr>
            <a:xfrm rot="5400000">
              <a:off x="1688231" y="1660030"/>
              <a:ext cx="307980" cy="3002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14" name="Oval 13"/>
            <p:cNvSpPr/>
            <p:nvPr/>
          </p:nvSpPr>
          <p:spPr>
            <a:xfrm>
              <a:off x="1524000" y="1964136"/>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cxnSp>
          <p:nvCxnSpPr>
            <p:cNvPr id="15" name="Straight Connector 14"/>
            <p:cNvCxnSpPr>
              <a:stCxn id="17" idx="5"/>
              <a:endCxn id="16" idx="0"/>
            </p:cNvCxnSpPr>
            <p:nvPr/>
          </p:nvCxnSpPr>
          <p:spPr>
            <a:xfrm rot="16200000" flipH="1">
              <a:off x="2176440" y="1709789"/>
              <a:ext cx="331298" cy="2240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16" name="Oval 15"/>
            <p:cNvSpPr/>
            <p:nvPr/>
          </p:nvSpPr>
          <p:spPr>
            <a:xfrm>
              <a:off x="2286000" y="1987454"/>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6</a:t>
              </a:r>
              <a:endParaRPr lang="en-US" sz="2400" dirty="0"/>
            </a:p>
          </p:txBody>
        </p:sp>
        <p:sp>
          <p:nvSpPr>
            <p:cNvPr id="17" name="Oval 16"/>
            <p:cNvSpPr/>
            <p:nvPr/>
          </p:nvSpPr>
          <p:spPr>
            <a:xfrm>
              <a:off x="1943100" y="1352550"/>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7</a:t>
              </a:r>
              <a:endParaRPr lang="en-US" sz="2400" dirty="0"/>
            </a:p>
          </p:txBody>
        </p:sp>
        <p:cxnSp>
          <p:nvCxnSpPr>
            <p:cNvPr id="18" name="Straight Connector 17"/>
            <p:cNvCxnSpPr>
              <a:stCxn id="16" idx="3"/>
              <a:endCxn id="19" idx="0"/>
            </p:cNvCxnSpPr>
            <p:nvPr/>
          </p:nvCxnSpPr>
          <p:spPr>
            <a:xfrm rot="5400000">
              <a:off x="2034871" y="2374084"/>
              <a:ext cx="383390" cy="21734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19" name="Oval 18"/>
            <p:cNvSpPr/>
            <p:nvPr/>
          </p:nvSpPr>
          <p:spPr>
            <a:xfrm>
              <a:off x="1949790" y="2674450"/>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5</a:t>
              </a:r>
              <a:endParaRPr lang="en-US" sz="2400" dirty="0"/>
            </a:p>
          </p:txBody>
        </p:sp>
        <p:cxnSp>
          <p:nvCxnSpPr>
            <p:cNvPr id="20" name="Straight Connector 19"/>
            <p:cNvCxnSpPr>
              <a:stCxn id="16" idx="5"/>
              <a:endCxn id="21" idx="0"/>
            </p:cNvCxnSpPr>
            <p:nvPr/>
          </p:nvCxnSpPr>
          <p:spPr>
            <a:xfrm rot="16200000" flipH="1">
              <a:off x="2524095" y="2339938"/>
              <a:ext cx="359889" cy="2621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1" name="Oval 20"/>
            <p:cNvSpPr/>
            <p:nvPr/>
          </p:nvSpPr>
          <p:spPr>
            <a:xfrm>
              <a:off x="2667000" y="2650949"/>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667" b="1" dirty="0">
                  <a:solidFill>
                    <a:schemeClr val="tx1"/>
                  </a:solidFill>
                </a:rPr>
                <a:t>4</a:t>
              </a:r>
              <a:endParaRPr lang="en-US" sz="2400" b="1" dirty="0">
                <a:solidFill>
                  <a:schemeClr val="tx1"/>
                </a:solidFill>
              </a:endParaRPr>
            </a:p>
          </p:txBody>
        </p:sp>
      </p:grpSp>
      <p:sp>
        <p:nvSpPr>
          <p:cNvPr id="22" name="Rectangle 21"/>
          <p:cNvSpPr/>
          <p:nvPr/>
        </p:nvSpPr>
        <p:spPr>
          <a:xfrm>
            <a:off x="8469928" y="4241800"/>
            <a:ext cx="2140330" cy="621324"/>
          </a:xfrm>
          <a:prstGeom prst="rect">
            <a:avLst/>
          </a:prstGeom>
        </p:spPr>
        <p:txBody>
          <a:bodyPr wrap="none">
            <a:spAutoFit/>
          </a:bodyPr>
          <a:lstStyle/>
          <a:p>
            <a:pPr marL="990575" lvl="1" indent="-380990">
              <a:lnSpc>
                <a:spcPct val="150000"/>
              </a:lnSpc>
              <a:spcBef>
                <a:spcPct val="20000"/>
              </a:spcBef>
              <a:buFont typeface="Arial" panose="020B0604020202020204" pitchFamily="34" charset="0"/>
              <a:buChar char="–"/>
            </a:pPr>
            <a:r>
              <a:rPr lang="en-US" sz="2500" dirty="0">
                <a:solidFill>
                  <a:prstClr val="black"/>
                </a:solidFill>
                <a:latin typeface="Nunito Sans" panose="020B0604020202020204" charset="0"/>
              </a:rPr>
              <a:t>Max: </a:t>
            </a:r>
            <a:r>
              <a:rPr lang="en-US" sz="2500" b="1" dirty="0">
                <a:solidFill>
                  <a:prstClr val="black"/>
                </a:solidFill>
                <a:latin typeface="Nunito Sans" panose="020B0604020202020204" charset="0"/>
              </a:rPr>
              <a:t>9</a:t>
            </a:r>
          </a:p>
        </p:txBody>
      </p:sp>
      <p:sp>
        <p:nvSpPr>
          <p:cNvPr id="23" name="Oval 22"/>
          <p:cNvSpPr/>
          <p:nvPr/>
        </p:nvSpPr>
        <p:spPr>
          <a:xfrm>
            <a:off x="4572000" y="4851400"/>
            <a:ext cx="508000" cy="508000"/>
          </a:xfrm>
          <a:prstGeom prst="ellipse">
            <a:avLst/>
          </a:prstGeom>
          <a:solidFill>
            <a:srgbClr val="FFFF00"/>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9</a:t>
            </a:r>
            <a:endParaRPr lang="en-US" sz="2400" dirty="0"/>
          </a:p>
        </p:txBody>
      </p:sp>
      <p:sp>
        <p:nvSpPr>
          <p:cNvPr id="24" name="Rectangle 23"/>
          <p:cNvSpPr/>
          <p:nvPr/>
        </p:nvSpPr>
        <p:spPr>
          <a:xfrm>
            <a:off x="7315200" y="3733800"/>
            <a:ext cx="2207656" cy="621324"/>
          </a:xfrm>
          <a:prstGeom prst="rect">
            <a:avLst/>
          </a:prstGeom>
        </p:spPr>
        <p:txBody>
          <a:bodyPr wrap="none">
            <a:spAutoFit/>
          </a:bodyPr>
          <a:lstStyle/>
          <a:p>
            <a:pPr marL="990575" lvl="1" indent="-380990">
              <a:lnSpc>
                <a:spcPct val="150000"/>
              </a:lnSpc>
              <a:spcBef>
                <a:spcPct val="20000"/>
              </a:spcBef>
            </a:pPr>
            <a:r>
              <a:rPr lang="en-US" sz="2500" b="1" dirty="0">
                <a:solidFill>
                  <a:prstClr val="black"/>
                </a:solidFill>
                <a:latin typeface="Nunito Sans" panose="020B0604020202020204" charset="0"/>
              </a:rPr>
              <a:t>OUTPUT:</a:t>
            </a:r>
          </a:p>
        </p:txBody>
      </p:sp>
    </p:spTree>
    <p:extLst>
      <p:ext uri="{BB962C8B-B14F-4D97-AF65-F5344CB8AC3E}">
        <p14:creationId xmlns:p14="http://schemas.microsoft.com/office/powerpoint/2010/main" val="2811465464"/>
      </p:ext>
    </p:extLst>
  </p:cSld>
  <p:clrMapOvr>
    <a:masterClrMapping/>
  </p:clrMapOvr>
  <p:transition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par>
                                <p:cTn id="12" presetID="26" presetClass="emph" presetSubtype="0" fill="hold" grpId="0" nodeType="withEffect">
                                  <p:stCondLst>
                                    <p:cond delay="0"/>
                                  </p:stCondLst>
                                  <p:childTnLst>
                                    <p:animEffect transition="out" filter="fade">
                                      <p:cBhvr>
                                        <p:cTn id="13" dur="500" tmFilter="0, 0; .2, .5; .8, .5; 1, 0"/>
                                        <p:tgtEl>
                                          <p:spTgt spid="23"/>
                                        </p:tgtEl>
                                      </p:cBhvr>
                                    </p:animEffect>
                                    <p:animScale>
                                      <p:cBhvr>
                                        <p:cTn id="14" dur="250" autoRev="1" fill="hold"/>
                                        <p:tgtEl>
                                          <p:spTgt spid="23"/>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3" grpId="1" animBg="1"/>
      <p:bldP spid="2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solidFill>
                  <a:prstClr val="black"/>
                </a:solidFill>
                <a:latin typeface="Nunito Sans" panose="020B0604020202020204" charset="0"/>
              </a:rPr>
              <a:t>Binary tree - Find max</a:t>
            </a:r>
            <a:endParaRPr lang="en-US" sz="4500" dirty="0">
              <a:latin typeface="Nunito Sans" panose="020B0604020202020204" charset="0"/>
            </a:endParaRPr>
          </a:p>
        </p:txBody>
      </p:sp>
      <p:sp>
        <p:nvSpPr>
          <p:cNvPr id="11" name="Left Brace 10"/>
          <p:cNvSpPr/>
          <p:nvPr/>
        </p:nvSpPr>
        <p:spPr>
          <a:xfrm>
            <a:off x="3759200" y="5238591"/>
            <a:ext cx="711200" cy="1117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12" name="TextBox 11"/>
          <p:cNvSpPr txBox="1"/>
          <p:nvPr/>
        </p:nvSpPr>
        <p:spPr>
          <a:xfrm>
            <a:off x="4572000" y="4851400"/>
            <a:ext cx="6197600" cy="2131674"/>
          </a:xfrm>
          <a:prstGeom prst="rect">
            <a:avLst/>
          </a:prstGeom>
          <a:noFill/>
        </p:spPr>
        <p:txBody>
          <a:bodyPr wrap="square" rtlCol="0">
            <a:spAutoFit/>
          </a:bodyPr>
          <a:lstStyle/>
          <a:p>
            <a:pPr>
              <a:lnSpc>
                <a:spcPct val="150000"/>
              </a:lnSpc>
            </a:pPr>
            <a:r>
              <a:rPr lang="en-US" sz="2267" dirty="0"/>
              <a:t> </a:t>
            </a:r>
          </a:p>
          <a:p>
            <a:pPr>
              <a:lnSpc>
                <a:spcPct val="150000"/>
              </a:lnSpc>
            </a:pPr>
            <a:r>
              <a:rPr lang="en-US" sz="2267" dirty="0"/>
              <a:t>MAX(  root-&gt;data,  left-sub-tree, right-sub-tree)</a:t>
            </a:r>
          </a:p>
          <a:p>
            <a:pPr marL="0" lvl="1">
              <a:lnSpc>
                <a:spcPct val="150000"/>
              </a:lnSpc>
            </a:pPr>
            <a:endParaRPr lang="en-US" sz="2267" dirty="0"/>
          </a:p>
          <a:p>
            <a:pPr>
              <a:lnSpc>
                <a:spcPct val="150000"/>
              </a:lnSpc>
            </a:pPr>
            <a:endParaRPr lang="en-US" sz="2267" dirty="0"/>
          </a:p>
        </p:txBody>
      </p:sp>
      <p:sp>
        <p:nvSpPr>
          <p:cNvPr id="13" name="TextBox 12"/>
          <p:cNvSpPr txBox="1"/>
          <p:nvPr/>
        </p:nvSpPr>
        <p:spPr>
          <a:xfrm>
            <a:off x="1879600" y="5559413"/>
            <a:ext cx="3149600" cy="477054"/>
          </a:xfrm>
          <a:prstGeom prst="rect">
            <a:avLst/>
          </a:prstGeom>
          <a:noFill/>
        </p:spPr>
        <p:txBody>
          <a:bodyPr wrap="square" rtlCol="0">
            <a:spAutoFit/>
          </a:bodyPr>
          <a:lstStyle/>
          <a:p>
            <a:r>
              <a:rPr lang="en-US" sz="2500" dirty="0">
                <a:latin typeface="Nunito Sans" panose="020B0604020202020204" charset="0"/>
              </a:rPr>
              <a:t>MAX(root) = </a:t>
            </a:r>
          </a:p>
        </p:txBody>
      </p:sp>
      <p:sp>
        <p:nvSpPr>
          <p:cNvPr id="14" name="TextBox 13"/>
          <p:cNvSpPr txBox="1"/>
          <p:nvPr/>
        </p:nvSpPr>
        <p:spPr>
          <a:xfrm>
            <a:off x="4271490" y="5523764"/>
            <a:ext cx="7315200" cy="621324"/>
          </a:xfrm>
          <a:prstGeom prst="rect">
            <a:avLst/>
          </a:prstGeom>
          <a:noFill/>
        </p:spPr>
        <p:txBody>
          <a:bodyPr wrap="square" rtlCol="0">
            <a:spAutoFit/>
          </a:bodyPr>
          <a:lstStyle/>
          <a:p>
            <a:pPr marL="0" lvl="1">
              <a:lnSpc>
                <a:spcPct val="150000"/>
              </a:lnSpc>
            </a:pPr>
            <a:r>
              <a:rPr lang="en-US" sz="2500" dirty="0">
                <a:latin typeface="Nunito Sans" panose="020B0604020202020204" charset="0"/>
              </a:rPr>
              <a:t>   ___________________________________</a:t>
            </a:r>
          </a:p>
        </p:txBody>
      </p:sp>
      <p:grpSp>
        <p:nvGrpSpPr>
          <p:cNvPr id="3" name="Group 18"/>
          <p:cNvGrpSpPr/>
          <p:nvPr/>
        </p:nvGrpSpPr>
        <p:grpSpPr>
          <a:xfrm>
            <a:off x="3759200" y="1768067"/>
            <a:ext cx="3352801" cy="3083333"/>
            <a:chOff x="1524000" y="717646"/>
            <a:chExt cx="2514601" cy="2312500"/>
          </a:xfrm>
        </p:grpSpPr>
        <p:cxnSp>
          <p:nvCxnSpPr>
            <p:cNvPr id="20" name="Straight Connector 19"/>
            <p:cNvCxnSpPr>
              <a:stCxn id="25" idx="3"/>
              <a:endCxn id="22" idx="0"/>
            </p:cNvCxnSpPr>
            <p:nvPr/>
          </p:nvCxnSpPr>
          <p:spPr>
            <a:xfrm rot="5400000">
              <a:off x="3073572" y="1741539"/>
              <a:ext cx="331298" cy="1605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1" name="Straight Connector 20"/>
            <p:cNvCxnSpPr>
              <a:stCxn id="26" idx="3"/>
              <a:endCxn id="32" idx="0"/>
            </p:cNvCxnSpPr>
            <p:nvPr/>
          </p:nvCxnSpPr>
          <p:spPr>
            <a:xfrm rot="5400000">
              <a:off x="2209972" y="922485"/>
              <a:ext cx="331298" cy="5288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2" name="Oval 21"/>
            <p:cNvSpPr/>
            <p:nvPr/>
          </p:nvSpPr>
          <p:spPr>
            <a:xfrm>
              <a:off x="2990850" y="1987454"/>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8</a:t>
              </a:r>
              <a:endParaRPr lang="en-US" sz="2400" dirty="0"/>
            </a:p>
          </p:txBody>
        </p:sp>
        <p:cxnSp>
          <p:nvCxnSpPr>
            <p:cNvPr id="23" name="Straight Connector 22"/>
            <p:cNvCxnSpPr>
              <a:stCxn id="26" idx="5"/>
              <a:endCxn id="25" idx="0"/>
            </p:cNvCxnSpPr>
            <p:nvPr/>
          </p:nvCxnSpPr>
          <p:spPr>
            <a:xfrm rot="16200000" flipH="1">
              <a:off x="2992415" y="906610"/>
              <a:ext cx="331298" cy="56058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4" name="Straight Connector 23"/>
            <p:cNvCxnSpPr>
              <a:stCxn id="25" idx="5"/>
              <a:endCxn id="27" idx="0"/>
            </p:cNvCxnSpPr>
            <p:nvPr/>
          </p:nvCxnSpPr>
          <p:spPr>
            <a:xfrm rot="16200000" flipH="1">
              <a:off x="3559961" y="1653417"/>
              <a:ext cx="307797" cy="313273"/>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5" name="Oval 24"/>
            <p:cNvSpPr/>
            <p:nvPr/>
          </p:nvSpPr>
          <p:spPr>
            <a:xfrm>
              <a:off x="3270250" y="1352550"/>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5</a:t>
              </a:r>
              <a:endParaRPr lang="en-US" sz="2400" dirty="0"/>
            </a:p>
          </p:txBody>
        </p:sp>
        <p:sp>
          <p:nvSpPr>
            <p:cNvPr id="26" name="Oval 25"/>
            <p:cNvSpPr/>
            <p:nvPr/>
          </p:nvSpPr>
          <p:spPr>
            <a:xfrm>
              <a:off x="2590800" y="717646"/>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sp>
          <p:nvSpPr>
            <p:cNvPr id="27" name="Oval 26"/>
            <p:cNvSpPr/>
            <p:nvPr/>
          </p:nvSpPr>
          <p:spPr>
            <a:xfrm>
              <a:off x="3702391" y="1963953"/>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9</a:t>
              </a:r>
              <a:endParaRPr lang="en-US" sz="2400" dirty="0"/>
            </a:p>
          </p:txBody>
        </p:sp>
        <p:cxnSp>
          <p:nvCxnSpPr>
            <p:cNvPr id="28" name="Straight Connector 27"/>
            <p:cNvCxnSpPr>
              <a:stCxn id="32" idx="3"/>
              <a:endCxn id="29" idx="0"/>
            </p:cNvCxnSpPr>
            <p:nvPr/>
          </p:nvCxnSpPr>
          <p:spPr>
            <a:xfrm rot="5400000">
              <a:off x="1688231" y="1660030"/>
              <a:ext cx="307980" cy="3002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9" name="Oval 28"/>
            <p:cNvSpPr/>
            <p:nvPr/>
          </p:nvSpPr>
          <p:spPr>
            <a:xfrm>
              <a:off x="1524000" y="1964136"/>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2</a:t>
              </a:r>
              <a:endParaRPr lang="en-US" sz="2400" dirty="0"/>
            </a:p>
          </p:txBody>
        </p:sp>
        <p:cxnSp>
          <p:nvCxnSpPr>
            <p:cNvPr id="30" name="Straight Connector 29"/>
            <p:cNvCxnSpPr>
              <a:stCxn id="32" idx="5"/>
              <a:endCxn id="31" idx="0"/>
            </p:cNvCxnSpPr>
            <p:nvPr/>
          </p:nvCxnSpPr>
          <p:spPr>
            <a:xfrm rot="16200000" flipH="1">
              <a:off x="2176440" y="1709789"/>
              <a:ext cx="331298" cy="2240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1" name="Oval 30"/>
            <p:cNvSpPr/>
            <p:nvPr/>
          </p:nvSpPr>
          <p:spPr>
            <a:xfrm>
              <a:off x="2286000" y="1987454"/>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6</a:t>
              </a:r>
              <a:endParaRPr lang="en-US" sz="2400" dirty="0"/>
            </a:p>
          </p:txBody>
        </p:sp>
        <p:sp>
          <p:nvSpPr>
            <p:cNvPr id="32" name="Oval 31"/>
            <p:cNvSpPr/>
            <p:nvPr/>
          </p:nvSpPr>
          <p:spPr>
            <a:xfrm>
              <a:off x="1943100" y="1352550"/>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7</a:t>
              </a:r>
              <a:endParaRPr lang="en-US" sz="2400" dirty="0"/>
            </a:p>
          </p:txBody>
        </p:sp>
        <p:cxnSp>
          <p:nvCxnSpPr>
            <p:cNvPr id="33" name="Straight Connector 32"/>
            <p:cNvCxnSpPr>
              <a:stCxn id="31" idx="3"/>
              <a:endCxn id="34" idx="0"/>
            </p:cNvCxnSpPr>
            <p:nvPr/>
          </p:nvCxnSpPr>
          <p:spPr>
            <a:xfrm rot="5400000">
              <a:off x="2034871" y="2374084"/>
              <a:ext cx="383390" cy="21734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4" name="Oval 33"/>
            <p:cNvSpPr/>
            <p:nvPr/>
          </p:nvSpPr>
          <p:spPr>
            <a:xfrm>
              <a:off x="1949790" y="2674450"/>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tx1"/>
                  </a:solidFill>
                </a:rPr>
                <a:t>5</a:t>
              </a:r>
              <a:endParaRPr lang="en-US" sz="2400" dirty="0"/>
            </a:p>
          </p:txBody>
        </p:sp>
        <p:cxnSp>
          <p:nvCxnSpPr>
            <p:cNvPr id="35" name="Straight Connector 34"/>
            <p:cNvCxnSpPr>
              <a:stCxn id="31" idx="5"/>
              <a:endCxn id="36" idx="0"/>
            </p:cNvCxnSpPr>
            <p:nvPr/>
          </p:nvCxnSpPr>
          <p:spPr>
            <a:xfrm rot="16200000" flipH="1">
              <a:off x="2524095" y="2339938"/>
              <a:ext cx="359889" cy="262132"/>
            </a:xfrm>
            <a:prstGeom prst="line">
              <a:avLst/>
            </a:prstGeom>
            <a:ln w="19050"/>
            <a:effectLst>
              <a:glow rad="63500">
                <a:schemeClr val="accent5">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6" name="Oval 35"/>
            <p:cNvSpPr/>
            <p:nvPr/>
          </p:nvSpPr>
          <p:spPr>
            <a:xfrm>
              <a:off x="2667000" y="2650949"/>
              <a:ext cx="336210" cy="355696"/>
            </a:xfrm>
            <a:prstGeom prst="ellipse">
              <a:avLst/>
            </a:prstGeom>
            <a:solidFill>
              <a:schemeClr val="bg1"/>
            </a:solidFill>
            <a:ln w="19050"/>
            <a:effectLst>
              <a:glow rad="101600">
                <a:schemeClr val="accent5">
                  <a:satMod val="175000"/>
                  <a:alpha val="40000"/>
                </a:schemeClr>
              </a:glow>
              <a:outerShdw blurRad="40000" dist="23000" dir="54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2667" b="1" dirty="0">
                  <a:solidFill>
                    <a:schemeClr val="tx1"/>
                  </a:solidFill>
                </a:rPr>
                <a:t>4</a:t>
              </a:r>
              <a:endParaRPr lang="en-US" sz="2400" b="1" dirty="0">
                <a:solidFill>
                  <a:schemeClr val="tx1"/>
                </a:solidFill>
              </a:endParaRPr>
            </a:p>
          </p:txBody>
        </p:sp>
      </p:grpSp>
      <p:sp>
        <p:nvSpPr>
          <p:cNvPr id="37" name="Oval 36"/>
          <p:cNvSpPr/>
          <p:nvPr/>
        </p:nvSpPr>
        <p:spPr>
          <a:xfrm>
            <a:off x="3454400" y="2616200"/>
            <a:ext cx="2540000" cy="2540000"/>
          </a:xfrm>
          <a:prstGeom prst="ellipse">
            <a:avLst/>
          </a:prstGeom>
          <a:noFill/>
          <a:ln w="28575">
            <a:solidFill>
              <a:srgbClr val="F72A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p:cNvSpPr/>
          <p:nvPr/>
        </p:nvSpPr>
        <p:spPr>
          <a:xfrm>
            <a:off x="5689600" y="2413000"/>
            <a:ext cx="1625600" cy="2032000"/>
          </a:xfrm>
          <a:prstGeom prst="ellipse">
            <a:avLst/>
          </a:prstGeom>
          <a:noFill/>
          <a:ln w="28575">
            <a:solidFill>
              <a:srgbClr val="F72A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p:cNvSpPr/>
          <p:nvPr/>
        </p:nvSpPr>
        <p:spPr>
          <a:xfrm>
            <a:off x="4978400" y="1701800"/>
            <a:ext cx="914400" cy="711200"/>
          </a:xfrm>
          <a:prstGeom prst="ellipse">
            <a:avLst/>
          </a:prstGeom>
          <a:noFill/>
          <a:ln w="28575">
            <a:solidFill>
              <a:srgbClr val="F72A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55768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wipe(down)">
                                      <p:cBhvr>
                                        <p:cTn id="18" dur="1000"/>
                                        <p:tgtEl>
                                          <p:spTgt spid="1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10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1000"/>
                                        <p:tgtEl>
                                          <p:spTgt spid="3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10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2">
                                            <p:txEl>
                                              <p:pRg st="1" end="1"/>
                                            </p:txEl>
                                          </p:spTgt>
                                        </p:tgtEl>
                                        <p:attrNameLst>
                                          <p:attrName>style.visibility</p:attrName>
                                        </p:attrNameLst>
                                      </p:cBhvr>
                                      <p:to>
                                        <p:strVal val="visible"/>
                                      </p:to>
                                    </p:set>
                                    <p:animEffect transition="in" filter="blinds(horizontal)">
                                      <p:cBhvr>
                                        <p:cTn id="36"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build="allAtOnce"/>
      <p:bldP spid="37" grpId="0" animBg="1"/>
      <p:bldP spid="38" grpId="0" animBg="1"/>
      <p:bldP spid="3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500" b="1" dirty="0">
                <a:latin typeface="Nunito Sans" panose="020B0604020202020204" charset="0"/>
              </a:rPr>
              <a:t>Binary Tree - Diameter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74540181"/>
      </p:ext>
    </p:extLst>
  </p:cSld>
  <p:clrMapOvr>
    <a:masterClrMapping/>
  </p:clrMapOvr>
  <p:transition>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Diameter</a:t>
            </a:r>
          </a:p>
        </p:txBody>
      </p:sp>
      <p:cxnSp>
        <p:nvCxnSpPr>
          <p:cNvPr id="4" name="Straight Arrow Connector 3"/>
          <p:cNvCxnSpPr/>
          <p:nvPr/>
        </p:nvCxnSpPr>
        <p:spPr>
          <a:xfrm rot="5400000">
            <a:off x="4826000" y="2158999"/>
            <a:ext cx="7112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6200000" flipH="1">
            <a:off x="5943600" y="2158999"/>
            <a:ext cx="711200" cy="6095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4165600" y="3530596"/>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6096000" y="3530596"/>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4876800" y="3530596"/>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92800" y="4155755"/>
            <a:ext cx="609600" cy="461665"/>
          </a:xfrm>
          <a:prstGeom prst="rect">
            <a:avLst/>
          </a:prstGeom>
          <a:noFill/>
        </p:spPr>
        <p:txBody>
          <a:bodyPr wrap="square" rtlCol="0">
            <a:spAutoFit/>
          </a:bodyPr>
          <a:lstStyle/>
          <a:p>
            <a:r>
              <a:rPr lang="en-US" sz="2400" dirty="0"/>
              <a:t>  6</a:t>
            </a:r>
          </a:p>
        </p:txBody>
      </p:sp>
      <p:cxnSp>
        <p:nvCxnSpPr>
          <p:cNvPr id="15" name="Straight Arrow Connector 14"/>
          <p:cNvCxnSpPr/>
          <p:nvPr/>
        </p:nvCxnSpPr>
        <p:spPr>
          <a:xfrm rot="16200000" flipH="1">
            <a:off x="6807200" y="3530596"/>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010400" y="4155756"/>
            <a:ext cx="609600" cy="461665"/>
          </a:xfrm>
          <a:prstGeom prst="rect">
            <a:avLst/>
          </a:prstGeom>
          <a:noFill/>
        </p:spPr>
        <p:txBody>
          <a:bodyPr wrap="square" rtlCol="0">
            <a:spAutoFit/>
          </a:bodyPr>
          <a:lstStyle/>
          <a:p>
            <a:r>
              <a:rPr lang="en-US" sz="2400" dirty="0"/>
              <a:t> 7</a:t>
            </a:r>
          </a:p>
        </p:txBody>
      </p:sp>
      <p:sp>
        <p:nvSpPr>
          <p:cNvPr id="19" name="Oval 18"/>
          <p:cNvSpPr/>
          <p:nvPr/>
        </p:nvSpPr>
        <p:spPr>
          <a:xfrm>
            <a:off x="5384801" y="1498598"/>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0" name="Oval 19"/>
          <p:cNvSpPr/>
          <p:nvPr/>
        </p:nvSpPr>
        <p:spPr>
          <a:xfrm>
            <a:off x="6197600" y="2819398"/>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1" name="Oval 20"/>
          <p:cNvSpPr/>
          <p:nvPr/>
        </p:nvSpPr>
        <p:spPr>
          <a:xfrm>
            <a:off x="4470400" y="2819398"/>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22" name="Oval 21"/>
          <p:cNvSpPr/>
          <p:nvPr/>
        </p:nvSpPr>
        <p:spPr>
          <a:xfrm>
            <a:off x="3759200" y="4038597"/>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23" name="Oval 22"/>
          <p:cNvSpPr/>
          <p:nvPr/>
        </p:nvSpPr>
        <p:spPr>
          <a:xfrm>
            <a:off x="4876800" y="4038597"/>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9</a:t>
            </a:r>
          </a:p>
        </p:txBody>
      </p:sp>
      <p:sp>
        <p:nvSpPr>
          <p:cNvPr id="24" name="Oval 23"/>
          <p:cNvSpPr/>
          <p:nvPr/>
        </p:nvSpPr>
        <p:spPr>
          <a:xfrm>
            <a:off x="5791200" y="4038597"/>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25" name="Oval 24"/>
          <p:cNvSpPr/>
          <p:nvPr/>
        </p:nvSpPr>
        <p:spPr>
          <a:xfrm>
            <a:off x="6908800" y="4038594"/>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cxnSp>
        <p:nvCxnSpPr>
          <p:cNvPr id="28" name="Straight Arrow Connector 27"/>
          <p:cNvCxnSpPr/>
          <p:nvPr/>
        </p:nvCxnSpPr>
        <p:spPr>
          <a:xfrm rot="16200000" flipH="1">
            <a:off x="4267200" y="4749801"/>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368800" y="5257798"/>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cxnSp>
        <p:nvCxnSpPr>
          <p:cNvPr id="35" name="Straight Arrow Connector 34"/>
          <p:cNvCxnSpPr/>
          <p:nvPr/>
        </p:nvCxnSpPr>
        <p:spPr>
          <a:xfrm rot="16200000" flipH="1">
            <a:off x="7518400" y="4648199"/>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7721600" y="5156198"/>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41" name="TextBox 40"/>
          <p:cNvSpPr txBox="1"/>
          <p:nvPr/>
        </p:nvSpPr>
        <p:spPr>
          <a:xfrm>
            <a:off x="304800" y="1107758"/>
            <a:ext cx="1930400" cy="461665"/>
          </a:xfrm>
          <a:prstGeom prst="rect">
            <a:avLst/>
          </a:prstGeom>
          <a:noFill/>
        </p:spPr>
        <p:txBody>
          <a:bodyPr wrap="square" rtlCol="0">
            <a:spAutoFit/>
          </a:bodyPr>
          <a:lstStyle/>
          <a:p>
            <a:r>
              <a:rPr lang="en-US" sz="2400" b="1" dirty="0">
                <a:latin typeface="Nunito Sans" panose="020B0604020202020204" charset="0"/>
              </a:rPr>
              <a:t>Input : </a:t>
            </a:r>
          </a:p>
        </p:txBody>
      </p:sp>
      <p:sp>
        <p:nvSpPr>
          <p:cNvPr id="42" name="TextBox 41"/>
          <p:cNvSpPr txBox="1"/>
          <p:nvPr/>
        </p:nvSpPr>
        <p:spPr>
          <a:xfrm>
            <a:off x="203200" y="1615757"/>
            <a:ext cx="2540000" cy="420564"/>
          </a:xfrm>
          <a:prstGeom prst="rect">
            <a:avLst/>
          </a:prstGeom>
          <a:noFill/>
        </p:spPr>
        <p:txBody>
          <a:bodyPr wrap="square" rtlCol="0">
            <a:spAutoFit/>
          </a:bodyPr>
          <a:lstStyle/>
          <a:p>
            <a:r>
              <a:rPr lang="en-US" sz="2133" dirty="0">
                <a:latin typeface="Nunito Sans" panose="020B0604020202020204" charset="0"/>
              </a:rPr>
              <a:t>- Binary Tree : </a:t>
            </a:r>
          </a:p>
        </p:txBody>
      </p:sp>
      <p:sp>
        <p:nvSpPr>
          <p:cNvPr id="92" name="TextBox 91"/>
          <p:cNvSpPr txBox="1"/>
          <p:nvPr/>
        </p:nvSpPr>
        <p:spPr>
          <a:xfrm>
            <a:off x="7823200" y="1397001"/>
            <a:ext cx="1930400" cy="461665"/>
          </a:xfrm>
          <a:prstGeom prst="rect">
            <a:avLst/>
          </a:prstGeom>
          <a:noFill/>
        </p:spPr>
        <p:txBody>
          <a:bodyPr wrap="square" rtlCol="0">
            <a:spAutoFit/>
          </a:bodyPr>
          <a:lstStyle/>
          <a:p>
            <a:r>
              <a:rPr lang="en-US" sz="2400" b="1" dirty="0">
                <a:latin typeface="Nunito Sans" panose="020B0604020202020204" charset="0"/>
              </a:rPr>
              <a:t>Output : </a:t>
            </a:r>
          </a:p>
        </p:txBody>
      </p:sp>
      <p:sp>
        <p:nvSpPr>
          <p:cNvPr id="67" name="TextBox 66"/>
          <p:cNvSpPr txBox="1"/>
          <p:nvPr/>
        </p:nvSpPr>
        <p:spPr>
          <a:xfrm>
            <a:off x="8432800" y="2006601"/>
            <a:ext cx="1930400" cy="461665"/>
          </a:xfrm>
          <a:prstGeom prst="rect">
            <a:avLst/>
          </a:prstGeom>
          <a:noFill/>
        </p:spPr>
        <p:txBody>
          <a:bodyPr wrap="square" rtlCol="0">
            <a:spAutoFit/>
          </a:bodyPr>
          <a:lstStyle/>
          <a:p>
            <a:r>
              <a:rPr lang="en-US" sz="2400" b="1" dirty="0">
                <a:latin typeface="Nunito Sans" panose="020B0604020202020204" charset="0"/>
              </a:rPr>
              <a:t>         7 </a:t>
            </a:r>
          </a:p>
        </p:txBody>
      </p:sp>
      <p:cxnSp>
        <p:nvCxnSpPr>
          <p:cNvPr id="68" name="Straight Connector 67"/>
          <p:cNvCxnSpPr/>
          <p:nvPr/>
        </p:nvCxnSpPr>
        <p:spPr>
          <a:xfrm rot="5400000" flipH="1" flipV="1">
            <a:off x="3657600" y="3225800"/>
            <a:ext cx="812800" cy="609600"/>
          </a:xfrm>
          <a:prstGeom prst="line">
            <a:avLst/>
          </a:prstGeom>
          <a:ln w="190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2" name="Straight Connector 71"/>
          <p:cNvCxnSpPr/>
          <p:nvPr/>
        </p:nvCxnSpPr>
        <p:spPr>
          <a:xfrm rot="16200000" flipV="1">
            <a:off x="3454400" y="4953000"/>
            <a:ext cx="1016000" cy="609600"/>
          </a:xfrm>
          <a:prstGeom prst="line">
            <a:avLst/>
          </a:prstGeom>
          <a:ln w="190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7" name="Straight Connector 86"/>
          <p:cNvCxnSpPr/>
          <p:nvPr/>
        </p:nvCxnSpPr>
        <p:spPr>
          <a:xfrm rot="5400000" flipH="1" flipV="1">
            <a:off x="4521200" y="1955800"/>
            <a:ext cx="812800" cy="711200"/>
          </a:xfrm>
          <a:prstGeom prst="line">
            <a:avLst/>
          </a:prstGeom>
          <a:ln w="190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9" name="Straight Connector 88"/>
          <p:cNvCxnSpPr/>
          <p:nvPr/>
        </p:nvCxnSpPr>
        <p:spPr>
          <a:xfrm rot="16200000" flipV="1">
            <a:off x="6197600" y="1905000"/>
            <a:ext cx="914400" cy="711200"/>
          </a:xfrm>
          <a:prstGeom prst="line">
            <a:avLst/>
          </a:prstGeom>
          <a:ln w="190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5" name="Straight Connector 94"/>
          <p:cNvCxnSpPr/>
          <p:nvPr/>
        </p:nvCxnSpPr>
        <p:spPr>
          <a:xfrm rot="16200000" flipV="1">
            <a:off x="7010400" y="3225800"/>
            <a:ext cx="914400" cy="711200"/>
          </a:xfrm>
          <a:prstGeom prst="line">
            <a:avLst/>
          </a:prstGeom>
          <a:ln w="190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6" name="Straight Connector 95"/>
          <p:cNvCxnSpPr/>
          <p:nvPr/>
        </p:nvCxnSpPr>
        <p:spPr>
          <a:xfrm rot="16200000" flipV="1">
            <a:off x="7823200" y="4343400"/>
            <a:ext cx="914400" cy="711200"/>
          </a:xfrm>
          <a:prstGeom prst="line">
            <a:avLst/>
          </a:prstGeom>
          <a:ln w="1905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9124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1000"/>
                                        <p:tgtEl>
                                          <p:spTgt spid="42"/>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1000"/>
                                        <p:tgtEl>
                                          <p:spTgt spid="4"/>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1000"/>
                                        <p:tgtEl>
                                          <p:spTgt spid="5"/>
                                        </p:tgtEl>
                                      </p:cBhvr>
                                    </p:animEffect>
                                  </p:childTnLst>
                                </p:cTn>
                              </p:par>
                              <p:par>
                                <p:cTn id="19" presetID="22" presetClass="entr" presetSubtype="1"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1000"/>
                                        <p:tgtEl>
                                          <p:spTgt spid="9"/>
                                        </p:tgtEl>
                                      </p:cBhvr>
                                    </p:animEffect>
                                  </p:childTnLst>
                                </p:cTn>
                              </p:par>
                              <p:par>
                                <p:cTn id="22" presetID="22"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1000"/>
                                        <p:tgtEl>
                                          <p:spTgt spid="10"/>
                                        </p:tgtEl>
                                      </p:cBhvr>
                                    </p:animEffect>
                                  </p:childTnLst>
                                </p:cTn>
                              </p:par>
                              <p:par>
                                <p:cTn id="25" presetID="22" presetClass="entr" presetSubtype="1"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1000"/>
                                        <p:tgtEl>
                                          <p:spTgt spid="11"/>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1000"/>
                                        <p:tgtEl>
                                          <p:spTgt spid="14"/>
                                        </p:tgtEl>
                                      </p:cBhvr>
                                    </p:animEffect>
                                  </p:childTnLst>
                                </p:cTn>
                              </p:par>
                              <p:par>
                                <p:cTn id="31" presetID="22" presetClass="entr" presetSubtype="1"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1000"/>
                                        <p:tgtEl>
                                          <p:spTgt spid="15"/>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up)">
                                      <p:cBhvr>
                                        <p:cTn id="36" dur="1000"/>
                                        <p:tgtEl>
                                          <p:spTgt spid="16"/>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1000"/>
                                        <p:tgtEl>
                                          <p:spTgt spid="2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1000"/>
                                        <p:tgtEl>
                                          <p:spTgt spid="21"/>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up)">
                                      <p:cBhvr>
                                        <p:cTn id="48" dur="1000"/>
                                        <p:tgtEl>
                                          <p:spTgt spid="22"/>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1000"/>
                                        <p:tgtEl>
                                          <p:spTgt spid="23"/>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up)">
                                      <p:cBhvr>
                                        <p:cTn id="54" dur="1000"/>
                                        <p:tgtEl>
                                          <p:spTgt spid="24"/>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1000"/>
                                        <p:tgtEl>
                                          <p:spTgt spid="25"/>
                                        </p:tgtEl>
                                      </p:cBhvr>
                                    </p:animEffect>
                                  </p:childTnLst>
                                </p:cTn>
                              </p:par>
                              <p:par>
                                <p:cTn id="58" presetID="22" presetClass="entr" presetSubtype="1"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up)">
                                      <p:cBhvr>
                                        <p:cTn id="60" dur="1000"/>
                                        <p:tgtEl>
                                          <p:spTgt spid="28"/>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up)">
                                      <p:cBhvr>
                                        <p:cTn id="63" dur="1000"/>
                                        <p:tgtEl>
                                          <p:spTgt spid="31"/>
                                        </p:tgtEl>
                                      </p:cBhvr>
                                    </p:animEffect>
                                  </p:childTnLst>
                                </p:cTn>
                              </p:par>
                              <p:par>
                                <p:cTn id="64" presetID="22" presetClass="entr" presetSubtype="1"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up)">
                                      <p:cBhvr>
                                        <p:cTn id="66" dur="1000"/>
                                        <p:tgtEl>
                                          <p:spTgt spid="35"/>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1000"/>
                                        <p:tgtEl>
                                          <p:spTgt spid="3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92"/>
                                        </p:tgtEl>
                                        <p:attrNameLst>
                                          <p:attrName>style.visibility</p:attrName>
                                        </p:attrNameLst>
                                      </p:cBhvr>
                                      <p:to>
                                        <p:strVal val="visible"/>
                                      </p:to>
                                    </p:set>
                                    <p:animEffect transition="in" filter="wipe(left)">
                                      <p:cBhvr>
                                        <p:cTn id="74" dur="1000"/>
                                        <p:tgtEl>
                                          <p:spTgt spid="92"/>
                                        </p:tgtEl>
                                      </p:cBhvr>
                                    </p:animEffect>
                                  </p:childTnLst>
                                </p:cTn>
                              </p:par>
                            </p:childTnLst>
                          </p:cTn>
                        </p:par>
                        <p:par>
                          <p:cTn id="75" fill="hold">
                            <p:stCondLst>
                              <p:cond delay="1000"/>
                            </p:stCondLst>
                            <p:childTnLst>
                              <p:par>
                                <p:cTn id="76" presetID="22" presetClass="entr" presetSubtype="4" fill="hold" nodeType="after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wipe(down)">
                                      <p:cBhvr>
                                        <p:cTn id="78" dur="1000"/>
                                        <p:tgtEl>
                                          <p:spTgt spid="72"/>
                                        </p:tgtEl>
                                      </p:cBhvr>
                                    </p:animEffect>
                                  </p:childTnLst>
                                </p:cTn>
                              </p:par>
                            </p:childTnLst>
                          </p:cTn>
                        </p:par>
                        <p:par>
                          <p:cTn id="79" fill="hold">
                            <p:stCondLst>
                              <p:cond delay="2000"/>
                            </p:stCondLst>
                            <p:childTnLst>
                              <p:par>
                                <p:cTn id="80" presetID="22" presetClass="entr" presetSubtype="4" fill="hold"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wipe(down)">
                                      <p:cBhvr>
                                        <p:cTn id="82" dur="1000"/>
                                        <p:tgtEl>
                                          <p:spTgt spid="68"/>
                                        </p:tgtEl>
                                      </p:cBhvr>
                                    </p:animEffect>
                                  </p:childTnLst>
                                </p:cTn>
                              </p:par>
                            </p:childTnLst>
                          </p:cTn>
                        </p:par>
                        <p:par>
                          <p:cTn id="83" fill="hold">
                            <p:stCondLst>
                              <p:cond delay="3000"/>
                            </p:stCondLst>
                            <p:childTnLst>
                              <p:par>
                                <p:cTn id="84" presetID="22" presetClass="entr" presetSubtype="4" fill="hold" nodeType="afterEffect">
                                  <p:stCondLst>
                                    <p:cond delay="0"/>
                                  </p:stCondLst>
                                  <p:childTnLst>
                                    <p:set>
                                      <p:cBhvr>
                                        <p:cTn id="85" dur="1" fill="hold">
                                          <p:stCondLst>
                                            <p:cond delay="0"/>
                                          </p:stCondLst>
                                        </p:cTn>
                                        <p:tgtEl>
                                          <p:spTgt spid="87"/>
                                        </p:tgtEl>
                                        <p:attrNameLst>
                                          <p:attrName>style.visibility</p:attrName>
                                        </p:attrNameLst>
                                      </p:cBhvr>
                                      <p:to>
                                        <p:strVal val="visible"/>
                                      </p:to>
                                    </p:set>
                                    <p:animEffect transition="in" filter="wipe(down)">
                                      <p:cBhvr>
                                        <p:cTn id="86" dur="1000"/>
                                        <p:tgtEl>
                                          <p:spTgt spid="87"/>
                                        </p:tgtEl>
                                      </p:cBhvr>
                                    </p:animEffect>
                                  </p:childTnLst>
                                </p:cTn>
                              </p:par>
                            </p:childTnLst>
                          </p:cTn>
                        </p:par>
                        <p:par>
                          <p:cTn id="87" fill="hold">
                            <p:stCondLst>
                              <p:cond delay="4000"/>
                            </p:stCondLst>
                            <p:childTnLst>
                              <p:par>
                                <p:cTn id="88" presetID="22" presetClass="entr" presetSubtype="1" fill="hold" nodeType="after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wipe(up)">
                                      <p:cBhvr>
                                        <p:cTn id="90" dur="1000"/>
                                        <p:tgtEl>
                                          <p:spTgt spid="89"/>
                                        </p:tgtEl>
                                      </p:cBhvr>
                                    </p:animEffect>
                                  </p:childTnLst>
                                </p:cTn>
                              </p:par>
                            </p:childTnLst>
                          </p:cTn>
                        </p:par>
                        <p:par>
                          <p:cTn id="91" fill="hold">
                            <p:stCondLst>
                              <p:cond delay="5000"/>
                            </p:stCondLst>
                            <p:childTnLst>
                              <p:par>
                                <p:cTn id="92" presetID="22" presetClass="entr" presetSubtype="1" fill="hold" nodeType="afterEffect">
                                  <p:stCondLst>
                                    <p:cond delay="0"/>
                                  </p:stCondLst>
                                  <p:childTnLst>
                                    <p:set>
                                      <p:cBhvr>
                                        <p:cTn id="93" dur="1" fill="hold">
                                          <p:stCondLst>
                                            <p:cond delay="0"/>
                                          </p:stCondLst>
                                        </p:cTn>
                                        <p:tgtEl>
                                          <p:spTgt spid="95"/>
                                        </p:tgtEl>
                                        <p:attrNameLst>
                                          <p:attrName>style.visibility</p:attrName>
                                        </p:attrNameLst>
                                      </p:cBhvr>
                                      <p:to>
                                        <p:strVal val="visible"/>
                                      </p:to>
                                    </p:set>
                                    <p:animEffect transition="in" filter="wipe(up)">
                                      <p:cBhvr>
                                        <p:cTn id="94" dur="1000"/>
                                        <p:tgtEl>
                                          <p:spTgt spid="95"/>
                                        </p:tgtEl>
                                      </p:cBhvr>
                                    </p:animEffect>
                                  </p:childTnLst>
                                </p:cTn>
                              </p:par>
                            </p:childTnLst>
                          </p:cTn>
                        </p:par>
                        <p:par>
                          <p:cTn id="95" fill="hold">
                            <p:stCondLst>
                              <p:cond delay="6000"/>
                            </p:stCondLst>
                            <p:childTnLst>
                              <p:par>
                                <p:cTn id="96" presetID="22" presetClass="entr" presetSubtype="1" fill="hold" nodeType="afterEffect">
                                  <p:stCondLst>
                                    <p:cond delay="0"/>
                                  </p:stCondLst>
                                  <p:childTnLst>
                                    <p:set>
                                      <p:cBhvr>
                                        <p:cTn id="97" dur="1" fill="hold">
                                          <p:stCondLst>
                                            <p:cond delay="0"/>
                                          </p:stCondLst>
                                        </p:cTn>
                                        <p:tgtEl>
                                          <p:spTgt spid="96"/>
                                        </p:tgtEl>
                                        <p:attrNameLst>
                                          <p:attrName>style.visibility</p:attrName>
                                        </p:attrNameLst>
                                      </p:cBhvr>
                                      <p:to>
                                        <p:strVal val="visible"/>
                                      </p:to>
                                    </p:set>
                                    <p:animEffect transition="in" filter="wipe(up)">
                                      <p:cBhvr>
                                        <p:cTn id="98" dur="1000"/>
                                        <p:tgtEl>
                                          <p:spTgt spid="9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67"/>
                                        </p:tgtEl>
                                        <p:attrNameLst>
                                          <p:attrName>style.visibility</p:attrName>
                                        </p:attrNameLst>
                                      </p:cBhvr>
                                      <p:to>
                                        <p:strVal val="visible"/>
                                      </p:to>
                                    </p:set>
                                    <p:animEffect transition="in" filter="wipe(left)">
                                      <p:cBhvr>
                                        <p:cTn id="103"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animBg="1"/>
      <p:bldP spid="20" grpId="0" animBg="1"/>
      <p:bldP spid="21" grpId="0" animBg="1"/>
      <p:bldP spid="22" grpId="0" animBg="1"/>
      <p:bldP spid="23" grpId="0" animBg="1"/>
      <p:bldP spid="24" grpId="0" animBg="1"/>
      <p:bldP spid="25" grpId="0" animBg="1"/>
      <p:bldP spid="31" grpId="0" animBg="1"/>
      <p:bldP spid="37" grpId="0" animBg="1"/>
      <p:bldP spid="41" grpId="0"/>
      <p:bldP spid="42" grpId="0"/>
      <p:bldP spid="92" grpId="0"/>
      <p:bldP spid="6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1252200" cy="1250555"/>
          </a:xfrm>
        </p:spPr>
        <p:txBody>
          <a:bodyPr>
            <a:normAutofit/>
          </a:bodyPr>
          <a:lstStyle/>
          <a:p>
            <a:r>
              <a:rPr lang="en-US" sz="2500" b="1" dirty="0">
                <a:solidFill>
                  <a:prstClr val="black"/>
                </a:solidFill>
                <a:latin typeface="Nunito Sans" panose="020B0604020202020204" charset="0"/>
              </a:rPr>
              <a:t>Binary Tree – Diameter</a:t>
            </a:r>
            <a:endParaRPr lang="en-US" sz="2500" dirty="0">
              <a:latin typeface="Nunito Sans" panose="020B0604020202020204" charset="0"/>
            </a:endParaRPr>
          </a:p>
        </p:txBody>
      </p:sp>
      <p:sp>
        <p:nvSpPr>
          <p:cNvPr id="3" name="Content Placeholder 2"/>
          <p:cNvSpPr>
            <a:spLocks noGrp="1"/>
          </p:cNvSpPr>
          <p:nvPr>
            <p:ph idx="1"/>
          </p:nvPr>
        </p:nvSpPr>
        <p:spPr>
          <a:xfrm>
            <a:off x="711200" y="1600481"/>
            <a:ext cx="11252200" cy="4952719"/>
          </a:xfrm>
        </p:spPr>
        <p:txBody>
          <a:bodyPr>
            <a:noAutofit/>
          </a:bodyPr>
          <a:lstStyle/>
          <a:p>
            <a:pPr>
              <a:buNone/>
            </a:pPr>
            <a:endParaRPr lang="en-US" sz="2500" dirty="0">
              <a:latin typeface="Nunito Sans" panose="020B0604020202020204" charset="0"/>
            </a:endParaRPr>
          </a:p>
          <a:p>
            <a:pPr>
              <a:buNone/>
            </a:pPr>
            <a:endParaRPr lang="en-US" sz="2500" dirty="0">
              <a:latin typeface="Nunito Sans" panose="020B0604020202020204" charset="0"/>
            </a:endParaRPr>
          </a:p>
          <a:p>
            <a:pPr>
              <a:buNone/>
            </a:pPr>
            <a:endParaRPr lang="en-US" sz="2500" dirty="0">
              <a:latin typeface="Nunito Sans" panose="020B0604020202020204" charset="0"/>
            </a:endParaRPr>
          </a:p>
          <a:p>
            <a:pPr>
              <a:buNone/>
            </a:pPr>
            <a:endParaRPr lang="en-US" sz="2500" dirty="0">
              <a:latin typeface="Nunito Sans" panose="020B0604020202020204" charset="0"/>
            </a:endParaRPr>
          </a:p>
          <a:p>
            <a:pPr>
              <a:buNone/>
            </a:pPr>
            <a:endParaRPr lang="en-US" sz="2500" dirty="0">
              <a:latin typeface="Nunito Sans" panose="020B0604020202020204" charset="0"/>
            </a:endParaRPr>
          </a:p>
          <a:p>
            <a:pPr>
              <a:buNone/>
            </a:pPr>
            <a:endParaRPr lang="en-US" sz="2500" dirty="0">
              <a:latin typeface="Nunito Sans" panose="020B0604020202020204" charset="0"/>
            </a:endParaRPr>
          </a:p>
          <a:p>
            <a:pPr>
              <a:buNone/>
            </a:pPr>
            <a:r>
              <a:rPr lang="en-US" sz="2500" dirty="0">
                <a:latin typeface="Nunito Sans" panose="020B0604020202020204" charset="0"/>
              </a:rPr>
              <a:t>Declaration</a:t>
            </a:r>
          </a:p>
          <a:p>
            <a:pPr>
              <a:buNone/>
            </a:pPr>
            <a:endParaRPr lang="en-US" sz="2500" dirty="0">
              <a:latin typeface="Nunito Sans" panose="020B0604020202020204" charset="0"/>
            </a:endParaRPr>
          </a:p>
          <a:p>
            <a:pPr>
              <a:buNone/>
            </a:pPr>
            <a:r>
              <a:rPr lang="en-US" sz="2500" dirty="0">
                <a:latin typeface="Nunito Sans" panose="020B0604020202020204" charset="0"/>
              </a:rPr>
              <a:t>diameter(node)</a:t>
            </a:r>
          </a:p>
          <a:p>
            <a:pPr>
              <a:buNone/>
            </a:pPr>
            <a:r>
              <a:rPr lang="en-US" sz="2500" dirty="0">
                <a:latin typeface="Nunito Sans" panose="020B0604020202020204" charset="0"/>
              </a:rPr>
              <a:t>       1+(</a:t>
            </a:r>
            <a:r>
              <a:rPr lang="en-US" sz="2500" dirty="0" err="1">
                <a:latin typeface="Nunito Sans" panose="020B0604020202020204" charset="0"/>
              </a:rPr>
              <a:t>max_height</a:t>
            </a:r>
            <a:r>
              <a:rPr lang="en-US" sz="2500" dirty="0">
                <a:latin typeface="Nunito Sans" panose="020B0604020202020204" charset="0"/>
              </a:rPr>
              <a:t>(node-&gt;</a:t>
            </a:r>
            <a:r>
              <a:rPr lang="en-US" sz="2500" dirty="0" err="1">
                <a:latin typeface="Nunito Sans" panose="020B0604020202020204" charset="0"/>
              </a:rPr>
              <a:t>left_sub_tree</a:t>
            </a:r>
            <a:r>
              <a:rPr lang="en-US" sz="2500" dirty="0">
                <a:latin typeface="Nunito Sans" panose="020B0604020202020204" charset="0"/>
              </a:rPr>
              <a:t>)+</a:t>
            </a:r>
            <a:r>
              <a:rPr lang="en-US" sz="2500" dirty="0" err="1">
                <a:latin typeface="Nunito Sans" panose="020B0604020202020204" charset="0"/>
              </a:rPr>
              <a:t>max_height</a:t>
            </a:r>
            <a:r>
              <a:rPr lang="en-US" sz="2500" dirty="0">
                <a:latin typeface="Nunito Sans" panose="020B0604020202020204" charset="0"/>
              </a:rPr>
              <a:t>(node-&gt;</a:t>
            </a:r>
            <a:r>
              <a:rPr lang="en-US" sz="2500" dirty="0" err="1">
                <a:latin typeface="Nunito Sans" panose="020B0604020202020204" charset="0"/>
              </a:rPr>
              <a:t>right_sub_tree</a:t>
            </a:r>
            <a:r>
              <a:rPr lang="en-US" sz="2500" dirty="0">
                <a:latin typeface="Nunito Sans" panose="020B0604020202020204" charset="0"/>
              </a:rPr>
              <a:t>))</a:t>
            </a:r>
          </a:p>
          <a:p>
            <a:pPr>
              <a:buNone/>
            </a:pPr>
            <a:endParaRPr lang="en-US" sz="2500" dirty="0">
              <a:latin typeface="Nunito Sans" panose="020B0604020202020204" charset="0"/>
            </a:endParaRPr>
          </a:p>
        </p:txBody>
      </p:sp>
      <p:cxnSp>
        <p:nvCxnSpPr>
          <p:cNvPr id="11" name="Straight Arrow Connector 10"/>
          <p:cNvCxnSpPr/>
          <p:nvPr/>
        </p:nvCxnSpPr>
        <p:spPr>
          <a:xfrm rot="5400000">
            <a:off x="4826000" y="2158999"/>
            <a:ext cx="7112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6200000" flipH="1">
            <a:off x="5943600" y="2158999"/>
            <a:ext cx="711200" cy="6095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4165600" y="3530596"/>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6096000" y="3530596"/>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4876800" y="3530596"/>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92800" y="4155755"/>
            <a:ext cx="609600" cy="461665"/>
          </a:xfrm>
          <a:prstGeom prst="rect">
            <a:avLst/>
          </a:prstGeom>
          <a:noFill/>
        </p:spPr>
        <p:txBody>
          <a:bodyPr wrap="square" rtlCol="0">
            <a:spAutoFit/>
          </a:bodyPr>
          <a:lstStyle/>
          <a:p>
            <a:r>
              <a:rPr lang="en-US" sz="2400" dirty="0"/>
              <a:t>  6</a:t>
            </a:r>
          </a:p>
        </p:txBody>
      </p:sp>
      <p:cxnSp>
        <p:nvCxnSpPr>
          <p:cNvPr id="17" name="Straight Arrow Connector 16"/>
          <p:cNvCxnSpPr/>
          <p:nvPr/>
        </p:nvCxnSpPr>
        <p:spPr>
          <a:xfrm rot="16200000" flipH="1">
            <a:off x="6807200" y="3530596"/>
            <a:ext cx="609600" cy="406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010400" y="4155756"/>
            <a:ext cx="609600" cy="461665"/>
          </a:xfrm>
          <a:prstGeom prst="rect">
            <a:avLst/>
          </a:prstGeom>
          <a:noFill/>
        </p:spPr>
        <p:txBody>
          <a:bodyPr wrap="square" rtlCol="0">
            <a:spAutoFit/>
          </a:bodyPr>
          <a:lstStyle/>
          <a:p>
            <a:r>
              <a:rPr lang="en-US" sz="2400" dirty="0"/>
              <a:t> 7</a:t>
            </a:r>
          </a:p>
        </p:txBody>
      </p:sp>
      <p:sp>
        <p:nvSpPr>
          <p:cNvPr id="19" name="Oval 18"/>
          <p:cNvSpPr/>
          <p:nvPr/>
        </p:nvSpPr>
        <p:spPr>
          <a:xfrm>
            <a:off x="5384801" y="1498598"/>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0" name="Oval 19"/>
          <p:cNvSpPr/>
          <p:nvPr/>
        </p:nvSpPr>
        <p:spPr>
          <a:xfrm>
            <a:off x="6197600" y="2819398"/>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1" name="Oval 20"/>
          <p:cNvSpPr/>
          <p:nvPr/>
        </p:nvSpPr>
        <p:spPr>
          <a:xfrm>
            <a:off x="4470400" y="2819398"/>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22" name="Oval 21"/>
          <p:cNvSpPr/>
          <p:nvPr/>
        </p:nvSpPr>
        <p:spPr>
          <a:xfrm>
            <a:off x="3759200" y="4038597"/>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23" name="Oval 22"/>
          <p:cNvSpPr/>
          <p:nvPr/>
        </p:nvSpPr>
        <p:spPr>
          <a:xfrm>
            <a:off x="4876800" y="4038597"/>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9</a:t>
            </a:r>
          </a:p>
        </p:txBody>
      </p:sp>
      <p:sp>
        <p:nvSpPr>
          <p:cNvPr id="24" name="Oval 23"/>
          <p:cNvSpPr/>
          <p:nvPr/>
        </p:nvSpPr>
        <p:spPr>
          <a:xfrm>
            <a:off x="5791200" y="4038597"/>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25" name="Oval 24"/>
          <p:cNvSpPr/>
          <p:nvPr/>
        </p:nvSpPr>
        <p:spPr>
          <a:xfrm>
            <a:off x="6908800" y="4038594"/>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sp>
        <p:nvSpPr>
          <p:cNvPr id="63" name="Oval 62"/>
          <p:cNvSpPr/>
          <p:nvPr/>
        </p:nvSpPr>
        <p:spPr>
          <a:xfrm>
            <a:off x="3657600" y="2717800"/>
            <a:ext cx="2133600" cy="2336800"/>
          </a:xfrm>
          <a:prstGeom prst="ellipse">
            <a:avLst/>
          </a:prstGeom>
          <a:noFill/>
          <a:ln w="28575">
            <a:solidFill>
              <a:srgbClr val="F72A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4" name="Oval 63"/>
          <p:cNvSpPr/>
          <p:nvPr/>
        </p:nvSpPr>
        <p:spPr>
          <a:xfrm>
            <a:off x="5689600" y="2616200"/>
            <a:ext cx="2235200" cy="2336800"/>
          </a:xfrm>
          <a:prstGeom prst="ellipse">
            <a:avLst/>
          </a:prstGeom>
          <a:noFill/>
          <a:ln w="28575">
            <a:solidFill>
              <a:srgbClr val="F72A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0686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1000"/>
                                        <p:tgtEl>
                                          <p:spTgt spid="12"/>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1000"/>
                                        <p:tgtEl>
                                          <p:spTgt spid="13"/>
                                        </p:tgtEl>
                                      </p:cBhvr>
                                    </p:animEffect>
                                  </p:childTnLst>
                                </p:cTn>
                              </p:par>
                              <p:par>
                                <p:cTn id="14" presetID="22"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1000"/>
                                        <p:tgtEl>
                                          <p:spTgt spid="14"/>
                                        </p:tgtEl>
                                      </p:cBhvr>
                                    </p:animEffect>
                                  </p:childTnLst>
                                </p:cTn>
                              </p:par>
                              <p:par>
                                <p:cTn id="17" presetID="22" presetClass="entr" presetSubtype="1"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1000"/>
                                        <p:tgtEl>
                                          <p:spTgt spid="1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1000"/>
                                        <p:tgtEl>
                                          <p:spTgt spid="16"/>
                                        </p:tgtEl>
                                      </p:cBhvr>
                                    </p:animEffect>
                                  </p:childTnLst>
                                </p:cTn>
                              </p:par>
                              <p:par>
                                <p:cTn id="23" presetID="22" presetClass="entr" presetSubtype="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1000"/>
                                        <p:tgtEl>
                                          <p:spTgt spid="17"/>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1000"/>
                                        <p:tgtEl>
                                          <p:spTgt spid="18"/>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1000"/>
                                        <p:tgtEl>
                                          <p:spTgt spid="1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1000"/>
                                        <p:tgtEl>
                                          <p:spTgt spid="2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1000"/>
                                        <p:tgtEl>
                                          <p:spTgt spid="21"/>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up)">
                                      <p:cBhvr>
                                        <p:cTn id="40" dur="1000"/>
                                        <p:tgtEl>
                                          <p:spTgt spid="2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1000"/>
                                        <p:tgtEl>
                                          <p:spTgt spid="2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up)">
                                      <p:cBhvr>
                                        <p:cTn id="46" dur="1000"/>
                                        <p:tgtEl>
                                          <p:spTgt spid="2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10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blinds(horizontal)">
                                      <p:cBhvr>
                                        <p:cTn id="54" dur="500"/>
                                        <p:tgtEl>
                                          <p:spTgt spid="3">
                                            <p:txEl>
                                              <p:pRg st="6" end="6"/>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blinds(horizontal)">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left)">
                                      <p:cBhvr>
                                        <p:cTn id="62" dur="1000"/>
                                        <p:tgtEl>
                                          <p:spTgt spid="63"/>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wipe(left)">
                                      <p:cBhvr>
                                        <p:cTn id="66" dur="1000"/>
                                        <p:tgtEl>
                                          <p:spTgt spid="64"/>
                                        </p:tgtEl>
                                      </p:cBhvr>
                                    </p:animEffect>
                                  </p:childTnLst>
                                </p:cTn>
                              </p:par>
                              <p:par>
                                <p:cTn id="67" presetID="3" presetClass="entr" presetSubtype="10" fill="hold" nodeType="with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animEffect transition="in" filter="blinds(horizontal)">
                                      <p:cBhvr>
                                        <p:cTn id="6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animBg="1"/>
      <p:bldP spid="20" grpId="0" animBg="1"/>
      <p:bldP spid="21" grpId="0" animBg="1"/>
      <p:bldP spid="22" grpId="0" animBg="1"/>
      <p:bldP spid="23" grpId="0" animBg="1"/>
      <p:bldP spid="24" grpId="0" animBg="1"/>
      <p:bldP spid="25" grpId="0" animBg="1"/>
      <p:bldP spid="63" grpId="0" animBg="1"/>
      <p:bldP spid="6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500" b="1" dirty="0">
                <a:latin typeface="Nunito Sans" panose="020B0604020202020204" charset="0"/>
              </a:rPr>
              <a:t>Binary Tree – Mirror Image</a:t>
            </a:r>
          </a:p>
        </p:txBody>
      </p:sp>
    </p:spTree>
    <p:extLst>
      <p:ext uri="{BB962C8B-B14F-4D97-AF65-F5344CB8AC3E}">
        <p14:creationId xmlns:p14="http://schemas.microsoft.com/office/powerpoint/2010/main" val="428276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b="1" dirty="0">
                          <a:effectLst>
                            <a:glow rad="63500">
                              <a:schemeClr val="accent1">
                                <a:satMod val="175000"/>
                                <a:alpha val="40000"/>
                              </a:schemeClr>
                            </a:glow>
                          </a:effectLst>
                        </a:rPr>
                        <a:t>4050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0</a:t>
                      </a:r>
                      <a:endParaRPr lang="en-US" sz="2700" b="1" dirty="0">
                        <a:ln>
                          <a:solidFill>
                            <a:schemeClr val="tx1"/>
                          </a:solidFill>
                        </a:ln>
                        <a:solidFill>
                          <a:srgbClr val="FF0000"/>
                        </a:solidFill>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b="1" dirty="0">
                          <a:effectLst>
                            <a:glow rad="63500">
                              <a:schemeClr val="accent1">
                                <a:satMod val="175000"/>
                                <a:alpha val="40000"/>
                              </a:schemeClr>
                            </a:glow>
                          </a:effectLst>
                        </a:rPr>
                        <a:t>4000</a:t>
                      </a: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00B05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7" name="Rectangle 6"/>
          <p:cNvSpPr/>
          <p:nvPr/>
        </p:nvSpPr>
        <p:spPr>
          <a:xfrm>
            <a:off x="4978401" y="1397001"/>
            <a:ext cx="6289408" cy="1969766"/>
          </a:xfrm>
          <a:prstGeom prst="rect">
            <a:avLst/>
          </a:prstGeom>
        </p:spPr>
        <p:txBody>
          <a:bodyPr wrap="none" lIns="121917" tIns="60958" rIns="121917" bIns="60958">
            <a:spAutoFit/>
          </a:bodyPr>
          <a:lstStyle/>
          <a:p>
            <a:pPr>
              <a:buFont typeface="Arial" pitchFamily="34" charset="0"/>
              <a:buChar char="•"/>
            </a:pPr>
            <a:r>
              <a:rPr lang="en-US" sz="2400" dirty="0"/>
              <a:t>Step 1. Memory allocation</a:t>
            </a:r>
          </a:p>
          <a:p>
            <a:pPr>
              <a:buFont typeface="Arial" pitchFamily="34" charset="0"/>
              <a:buChar char="•"/>
            </a:pPr>
            <a:r>
              <a:rPr lang="en-US" sz="2400" dirty="0"/>
              <a:t>Step 2. The new node should store the address-</a:t>
            </a:r>
          </a:p>
          <a:p>
            <a:r>
              <a:rPr lang="en-US" sz="2400" dirty="0"/>
              <a:t>               of 3rd node of the list</a:t>
            </a:r>
          </a:p>
          <a:p>
            <a:pPr>
              <a:buFont typeface="Arial" pitchFamily="34" charset="0"/>
              <a:buChar char="•"/>
            </a:pPr>
            <a:r>
              <a:rPr lang="en-US" sz="2400" dirty="0"/>
              <a:t>Step 3. The address of new node should be- </a:t>
            </a:r>
          </a:p>
          <a:p>
            <a:r>
              <a:rPr lang="en-US" sz="2400" dirty="0"/>
              <a:t>               stored in the 2</a:t>
            </a:r>
            <a:r>
              <a:rPr lang="en-US" sz="2400" baseline="30000" dirty="0"/>
              <a:t>nd</a:t>
            </a:r>
            <a:r>
              <a:rPr lang="en-US" sz="2400" dirty="0"/>
              <a:t> pointer of the list.</a:t>
            </a:r>
          </a:p>
        </p:txBody>
      </p:sp>
      <p:sp>
        <p:nvSpPr>
          <p:cNvPr id="8" name="Rectangle 7"/>
          <p:cNvSpPr/>
          <p:nvPr/>
        </p:nvSpPr>
        <p:spPr>
          <a:xfrm>
            <a:off x="4572000" y="0"/>
            <a:ext cx="5450039" cy="697627"/>
          </a:xfrm>
          <a:prstGeom prst="rect">
            <a:avLst/>
          </a:prstGeom>
        </p:spPr>
        <p:txBody>
          <a:bodyPr wrap="none" lIns="121917" tIns="60958" rIns="121917" bIns="60958">
            <a:spAutoFit/>
          </a:bodyPr>
          <a:lstStyle/>
          <a:p>
            <a:pPr algn="ctr"/>
            <a:r>
              <a:rPr lang="en-US" sz="3700" dirty="0"/>
              <a:t>Insert at the given position</a:t>
            </a:r>
          </a:p>
        </p:txBody>
      </p:sp>
      <p:sp>
        <p:nvSpPr>
          <p:cNvPr id="9" name="Rectangle 8"/>
          <p:cNvSpPr/>
          <p:nvPr/>
        </p:nvSpPr>
        <p:spPr>
          <a:xfrm>
            <a:off x="4572000" y="904558"/>
            <a:ext cx="6439321" cy="861770"/>
          </a:xfrm>
          <a:prstGeom prst="rect">
            <a:avLst/>
          </a:prstGeom>
        </p:spPr>
        <p:txBody>
          <a:bodyPr wrap="none" lIns="121917" tIns="60958" rIns="121917" bIns="60958">
            <a:spAutoFit/>
          </a:bodyPr>
          <a:lstStyle/>
          <a:p>
            <a:r>
              <a:rPr lang="en-US" sz="2400" dirty="0"/>
              <a:t>Let’s try to insert the new node at the 3</a:t>
            </a:r>
            <a:r>
              <a:rPr lang="en-US" sz="2400" baseline="30000" dirty="0"/>
              <a:t>rd</a:t>
            </a:r>
            <a:r>
              <a:rPr lang="en-US" sz="2400" dirty="0"/>
              <a:t> position</a:t>
            </a:r>
          </a:p>
          <a:p>
            <a:endParaRPr lang="en-US" sz="2400" dirty="0"/>
          </a:p>
        </p:txBody>
      </p:sp>
      <p:pic>
        <p:nvPicPr>
          <p:cNvPr id="10" name="Picture 2" descr="Image result for curved arrow png image"/>
          <p:cNvPicPr>
            <a:picLocks noChangeAspect="1" noChangeArrowheads="1"/>
          </p:cNvPicPr>
          <p:nvPr/>
        </p:nvPicPr>
        <p:blipFill>
          <a:blip r:embed="rId2" cstate="print"/>
          <a:srcRect/>
          <a:stretch>
            <a:fillRect/>
          </a:stretch>
        </p:blipFill>
        <p:spPr bwMode="auto">
          <a:xfrm rot="13597827" flipH="1">
            <a:off x="-161541" y="3117954"/>
            <a:ext cx="2063532" cy="2063532"/>
          </a:xfrm>
          <a:prstGeom prst="rect">
            <a:avLst/>
          </a:prstGeom>
          <a:noFill/>
        </p:spPr>
      </p:pic>
      <p:pic>
        <p:nvPicPr>
          <p:cNvPr id="11" name="Picture 2" descr="Image result for curved arrow png image"/>
          <p:cNvPicPr>
            <a:picLocks noChangeAspect="1" noChangeArrowheads="1"/>
          </p:cNvPicPr>
          <p:nvPr/>
        </p:nvPicPr>
        <p:blipFill>
          <a:blip r:embed="rId2" cstate="print"/>
          <a:srcRect/>
          <a:stretch>
            <a:fillRect/>
          </a:stretch>
        </p:blipFill>
        <p:spPr bwMode="auto">
          <a:xfrm rot="3055175" flipH="1">
            <a:off x="3023121" y="3859050"/>
            <a:ext cx="1246825" cy="1246825"/>
          </a:xfrm>
          <a:prstGeom prst="rect">
            <a:avLst/>
          </a:prstGeom>
          <a:noFill/>
        </p:spPr>
      </p:pic>
      <p:sp>
        <p:nvSpPr>
          <p:cNvPr id="12" name="Rectangle 11"/>
          <p:cNvSpPr/>
          <p:nvPr/>
        </p:nvSpPr>
        <p:spPr>
          <a:xfrm>
            <a:off x="4724394" y="3848974"/>
            <a:ext cx="1270007" cy="615553"/>
          </a:xfrm>
          <a:prstGeom prst="rect">
            <a:avLst/>
          </a:prstGeom>
        </p:spPr>
        <p:txBody>
          <a:bodyPr wrap="none" lIns="121917" tIns="60958" rIns="121917" bIns="60958">
            <a:spAutoFit/>
          </a:bodyPr>
          <a:lstStyle/>
          <a:p>
            <a:pPr algn="ctr"/>
            <a:r>
              <a:rPr lang="en-US" sz="3200" dirty="0"/>
              <a:t>Done!</a:t>
            </a:r>
            <a:endParaRPr lang="en-US" sz="37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Mirror Image</a:t>
            </a:r>
          </a:p>
        </p:txBody>
      </p:sp>
      <p:sp>
        <p:nvSpPr>
          <p:cNvPr id="3" name="Content Placeholder 2"/>
          <p:cNvSpPr>
            <a:spLocks noGrp="1"/>
          </p:cNvSpPr>
          <p:nvPr>
            <p:ph idx="1"/>
          </p:nvPr>
        </p:nvSpPr>
        <p:spPr>
          <a:xfrm>
            <a:off x="508000" y="1600200"/>
            <a:ext cx="10972800" cy="4526755"/>
          </a:xfrm>
        </p:spPr>
        <p:txBody>
          <a:bodyPr>
            <a:normAutofit/>
          </a:bodyPr>
          <a:lstStyle/>
          <a:p>
            <a:pPr>
              <a:lnSpc>
                <a:spcPct val="150000"/>
              </a:lnSpc>
              <a:buNone/>
            </a:pPr>
            <a:r>
              <a:rPr lang="en-US" sz="2400" b="1" dirty="0"/>
              <a:t>Input:</a:t>
            </a:r>
          </a:p>
          <a:p>
            <a:pPr>
              <a:lnSpc>
                <a:spcPct val="150000"/>
              </a:lnSpc>
              <a:buNone/>
            </a:pPr>
            <a:r>
              <a:rPr lang="en-US" sz="2400" dirty="0"/>
              <a:t>                                                               </a:t>
            </a:r>
          </a:p>
          <a:p>
            <a:pPr>
              <a:lnSpc>
                <a:spcPct val="150000"/>
              </a:lnSpc>
              <a:buNone/>
            </a:pPr>
            <a:r>
              <a:rPr lang="en-US" sz="2400" b="1" dirty="0"/>
              <a:t>                                                      </a:t>
            </a:r>
          </a:p>
          <a:p>
            <a:pPr>
              <a:lnSpc>
                <a:spcPct val="150000"/>
              </a:lnSpc>
              <a:buNone/>
            </a:pPr>
            <a:r>
              <a:rPr lang="en-US" sz="2400" b="1" dirty="0"/>
              <a:t>                                                                     </a:t>
            </a:r>
          </a:p>
          <a:p>
            <a:pPr algn="just">
              <a:lnSpc>
                <a:spcPct val="150000"/>
              </a:lnSpc>
              <a:buNone/>
            </a:pPr>
            <a:r>
              <a:rPr lang="en-US" sz="2133" dirty="0"/>
              <a:t>  </a:t>
            </a:r>
          </a:p>
          <a:p>
            <a:pPr algn="just">
              <a:lnSpc>
                <a:spcPct val="150000"/>
              </a:lnSpc>
              <a:buNone/>
            </a:pPr>
            <a:r>
              <a:rPr lang="en-US" sz="2133" dirty="0"/>
              <a:t>  </a:t>
            </a:r>
          </a:p>
          <a:p>
            <a:pPr>
              <a:lnSpc>
                <a:spcPct val="150000"/>
              </a:lnSpc>
              <a:buNone/>
            </a:pPr>
            <a:endParaRPr lang="en-US" sz="2133" dirty="0"/>
          </a:p>
          <a:p>
            <a:pPr>
              <a:lnSpc>
                <a:spcPct val="150000"/>
              </a:lnSpc>
              <a:buNone/>
            </a:pPr>
            <a:endParaRPr lang="en-US" sz="2133" dirty="0"/>
          </a:p>
        </p:txBody>
      </p:sp>
      <p:cxnSp>
        <p:nvCxnSpPr>
          <p:cNvPr id="5" name="Straight Arrow Connector 4"/>
          <p:cNvCxnSpPr/>
          <p:nvPr/>
        </p:nvCxnSpPr>
        <p:spPr>
          <a:xfrm rot="5400000">
            <a:off x="4216400" y="2260600"/>
            <a:ext cx="711200" cy="609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6200000" flipH="1">
            <a:off x="5232400" y="2260602"/>
            <a:ext cx="711200" cy="60959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251200" y="35306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5588000" y="35306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4165600" y="3530601"/>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6299200" y="35306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299200" y="16002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Root</a:t>
            </a:r>
            <a:endParaRPr lang="en-US" sz="2400" b="1" dirty="0"/>
          </a:p>
        </p:txBody>
      </p:sp>
      <p:cxnSp>
        <p:nvCxnSpPr>
          <p:cNvPr id="32" name="Straight Arrow Connector 31"/>
          <p:cNvCxnSpPr>
            <a:stCxn id="28" idx="1"/>
          </p:cNvCxnSpPr>
          <p:nvPr/>
        </p:nvCxnSpPr>
        <p:spPr>
          <a:xfrm rot="10800000">
            <a:off x="5486400" y="18034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727200" y="2819400"/>
            <a:ext cx="1219200" cy="71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Left</a:t>
            </a:r>
          </a:p>
          <a:p>
            <a:pPr algn="ctr"/>
            <a:r>
              <a:rPr lang="en-US" sz="2400" b="1" dirty="0">
                <a:solidFill>
                  <a:schemeClr val="tx1"/>
                </a:solidFill>
              </a:rPr>
              <a:t>Child</a:t>
            </a:r>
            <a:endParaRPr lang="en-US" sz="2400" b="1" dirty="0"/>
          </a:p>
        </p:txBody>
      </p:sp>
      <p:cxnSp>
        <p:nvCxnSpPr>
          <p:cNvPr id="34" name="Straight Arrow Connector 33"/>
          <p:cNvCxnSpPr/>
          <p:nvPr/>
        </p:nvCxnSpPr>
        <p:spPr>
          <a:xfrm>
            <a:off x="2946400" y="31242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416800" y="2717800"/>
            <a:ext cx="1219200" cy="71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Right</a:t>
            </a:r>
          </a:p>
          <a:p>
            <a:pPr algn="ctr"/>
            <a:r>
              <a:rPr lang="en-US" sz="2400" b="1" dirty="0">
                <a:solidFill>
                  <a:schemeClr val="tx1"/>
                </a:solidFill>
              </a:rPr>
              <a:t>Child</a:t>
            </a:r>
            <a:endParaRPr lang="en-US" sz="2400" b="1" dirty="0"/>
          </a:p>
        </p:txBody>
      </p:sp>
      <p:cxnSp>
        <p:nvCxnSpPr>
          <p:cNvPr id="37" name="Straight Arrow Connector 36"/>
          <p:cNvCxnSpPr/>
          <p:nvPr/>
        </p:nvCxnSpPr>
        <p:spPr>
          <a:xfrm rot="10800000">
            <a:off x="6604000" y="31242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775201" y="1701799"/>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9" name="Oval 28"/>
          <p:cNvSpPr/>
          <p:nvPr/>
        </p:nvSpPr>
        <p:spPr>
          <a:xfrm>
            <a:off x="5892800" y="2819401"/>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0" name="Oval 29"/>
          <p:cNvSpPr/>
          <p:nvPr/>
        </p:nvSpPr>
        <p:spPr>
          <a:xfrm>
            <a:off x="3759200" y="2921002"/>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31" name="Oval 30"/>
          <p:cNvSpPr/>
          <p:nvPr/>
        </p:nvSpPr>
        <p:spPr>
          <a:xfrm>
            <a:off x="2946400" y="4038601"/>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35" name="Oval 34"/>
          <p:cNvSpPr/>
          <p:nvPr/>
        </p:nvSpPr>
        <p:spPr>
          <a:xfrm>
            <a:off x="4572000" y="4038601"/>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0" name="Oval 39"/>
          <p:cNvSpPr/>
          <p:nvPr/>
        </p:nvSpPr>
        <p:spPr>
          <a:xfrm>
            <a:off x="5384800" y="4038601"/>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41" name="Oval 40"/>
          <p:cNvSpPr/>
          <p:nvPr/>
        </p:nvSpPr>
        <p:spPr>
          <a:xfrm>
            <a:off x="6705600" y="3937001"/>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cxnSp>
        <p:nvCxnSpPr>
          <p:cNvPr id="66" name="Straight Arrow Connector 65"/>
          <p:cNvCxnSpPr/>
          <p:nvPr/>
        </p:nvCxnSpPr>
        <p:spPr>
          <a:xfrm rot="5400000">
            <a:off x="4165600" y="47498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a:off x="2540000" y="47498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6200000" flipH="1">
            <a:off x="4876800" y="47498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6200000" flipH="1">
            <a:off x="5689600" y="47498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3860800" y="5257801"/>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9</a:t>
            </a:r>
          </a:p>
        </p:txBody>
      </p:sp>
      <p:sp>
        <p:nvSpPr>
          <p:cNvPr id="76" name="Oval 75"/>
          <p:cNvSpPr/>
          <p:nvPr/>
        </p:nvSpPr>
        <p:spPr>
          <a:xfrm>
            <a:off x="2235200" y="5257802"/>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77" name="Oval 76"/>
          <p:cNvSpPr/>
          <p:nvPr/>
        </p:nvSpPr>
        <p:spPr>
          <a:xfrm>
            <a:off x="5994400" y="5257802"/>
            <a:ext cx="8128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cxnSp>
        <p:nvCxnSpPr>
          <p:cNvPr id="78" name="Straight Arrow Connector 77"/>
          <p:cNvCxnSpPr/>
          <p:nvPr/>
        </p:nvCxnSpPr>
        <p:spPr>
          <a:xfrm rot="16200000" flipH="1">
            <a:off x="7112000" y="46482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7416800" y="5156202"/>
            <a:ext cx="8128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83" name="Oval 82"/>
          <p:cNvSpPr/>
          <p:nvPr/>
        </p:nvSpPr>
        <p:spPr>
          <a:xfrm>
            <a:off x="5080000" y="5257802"/>
            <a:ext cx="829733"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Tree>
    <p:extLst>
      <p:ext uri="{BB962C8B-B14F-4D97-AF65-F5344CB8AC3E}">
        <p14:creationId xmlns:p14="http://schemas.microsoft.com/office/powerpoint/2010/main" val="289491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par>
                                <p:cTn id="12" presetID="22" presetClass="entr" presetSubtype="1"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1000"/>
                                        <p:tgtEl>
                                          <p:spTgt spid="7"/>
                                        </p:tgtEl>
                                      </p:cBhvr>
                                    </p:animEffect>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1000"/>
                                        <p:tgtEl>
                                          <p:spTgt spid="16"/>
                                        </p:tgtEl>
                                      </p:cBhvr>
                                    </p:animEffect>
                                  </p:childTnLst>
                                </p:cTn>
                              </p:par>
                              <p:par>
                                <p:cTn id="21" presetID="22" presetClass="entr" presetSubtype="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1000"/>
                                        <p:tgtEl>
                                          <p:spTgt spid="17"/>
                                        </p:tgtEl>
                                      </p:cBhvr>
                                    </p:animEffect>
                                  </p:childTnLst>
                                </p:cTn>
                              </p:par>
                              <p:par>
                                <p:cTn id="24" presetID="22" presetClass="entr" presetSubtype="1"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1000"/>
                                        <p:tgtEl>
                                          <p:spTgt spid="2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right)">
                                      <p:cBhvr>
                                        <p:cTn id="29" dur="1000"/>
                                        <p:tgtEl>
                                          <p:spTgt spid="28"/>
                                        </p:tgtEl>
                                      </p:cBhvr>
                                    </p:animEffect>
                                  </p:childTnLst>
                                </p:cTn>
                              </p:par>
                              <p:par>
                                <p:cTn id="30" presetID="22" presetClass="entr" presetSubtype="2"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right)">
                                      <p:cBhvr>
                                        <p:cTn id="32" dur="10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1000"/>
                                        <p:tgtEl>
                                          <p:spTgt spid="33"/>
                                        </p:tgtEl>
                                      </p:cBhvr>
                                    </p:animEffect>
                                  </p:childTnLst>
                                </p:cTn>
                              </p:par>
                              <p:par>
                                <p:cTn id="36" presetID="22" presetClass="entr" presetSubtype="8"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1000"/>
                                        <p:tgtEl>
                                          <p:spTgt spid="34"/>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right)">
                                      <p:cBhvr>
                                        <p:cTn id="41" dur="1000"/>
                                        <p:tgtEl>
                                          <p:spTgt spid="36"/>
                                        </p:tgtEl>
                                      </p:cBhvr>
                                    </p:animEffect>
                                  </p:childTnLst>
                                </p:cTn>
                              </p:par>
                              <p:par>
                                <p:cTn id="42" presetID="22" presetClass="entr" presetSubtype="2"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right)">
                                      <p:cBhvr>
                                        <p:cTn id="44" dur="10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0"/>
                                        <p:tgtEl>
                                          <p:spTgt spid="3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1000"/>
                                        <p:tgtEl>
                                          <p:spTgt spid="27"/>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up)">
                                      <p:cBhvr>
                                        <p:cTn id="53" dur="1000"/>
                                        <p:tgtEl>
                                          <p:spTgt spid="29"/>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up)">
                                      <p:cBhvr>
                                        <p:cTn id="56" dur="1000"/>
                                        <p:tgtEl>
                                          <p:spTgt spid="31"/>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1000"/>
                                        <p:tgtEl>
                                          <p:spTgt spid="3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up)">
                                      <p:cBhvr>
                                        <p:cTn id="62" dur="1000"/>
                                        <p:tgtEl>
                                          <p:spTgt spid="40"/>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up)">
                                      <p:cBhvr>
                                        <p:cTn id="65" dur="1000"/>
                                        <p:tgtEl>
                                          <p:spTgt spid="41"/>
                                        </p:tgtEl>
                                      </p:cBhvr>
                                    </p:animEffect>
                                  </p:childTnLst>
                                </p:cTn>
                              </p:par>
                              <p:par>
                                <p:cTn id="66" presetID="22" presetClass="entr" presetSubtype="1" fill="hold"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up)">
                                      <p:cBhvr>
                                        <p:cTn id="68" dur="1000"/>
                                        <p:tgtEl>
                                          <p:spTgt spid="66"/>
                                        </p:tgtEl>
                                      </p:cBhvr>
                                    </p:animEffect>
                                  </p:childTnLst>
                                </p:cTn>
                              </p:par>
                              <p:par>
                                <p:cTn id="69" presetID="22" presetClass="entr" presetSubtype="1"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up)">
                                      <p:cBhvr>
                                        <p:cTn id="71" dur="1000"/>
                                        <p:tgtEl>
                                          <p:spTgt spid="67"/>
                                        </p:tgtEl>
                                      </p:cBhvr>
                                    </p:animEffect>
                                  </p:childTnLst>
                                </p:cTn>
                              </p:par>
                              <p:par>
                                <p:cTn id="72" presetID="22" presetClass="entr" presetSubtype="1" fill="hold"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up)">
                                      <p:cBhvr>
                                        <p:cTn id="74" dur="1000"/>
                                        <p:tgtEl>
                                          <p:spTgt spid="68"/>
                                        </p:tgtEl>
                                      </p:cBhvr>
                                    </p:animEffect>
                                  </p:childTnLst>
                                </p:cTn>
                              </p:par>
                              <p:par>
                                <p:cTn id="75" presetID="22" presetClass="entr" presetSubtype="1" fill="hold" nodeType="with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wipe(up)">
                                      <p:cBhvr>
                                        <p:cTn id="77" dur="1000"/>
                                        <p:tgtEl>
                                          <p:spTgt spid="7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wipe(up)">
                                      <p:cBhvr>
                                        <p:cTn id="80" dur="1000"/>
                                        <p:tgtEl>
                                          <p:spTgt spid="75"/>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wipe(up)">
                                      <p:cBhvr>
                                        <p:cTn id="83" dur="1000"/>
                                        <p:tgtEl>
                                          <p:spTgt spid="76"/>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wipe(up)">
                                      <p:cBhvr>
                                        <p:cTn id="86" dur="1000"/>
                                        <p:tgtEl>
                                          <p:spTgt spid="77"/>
                                        </p:tgtEl>
                                      </p:cBhvr>
                                    </p:animEffect>
                                  </p:childTnLst>
                                </p:cTn>
                              </p:par>
                              <p:par>
                                <p:cTn id="87" presetID="22" presetClass="entr" presetSubtype="1" fill="hold" nodeType="with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wipe(up)">
                                      <p:cBhvr>
                                        <p:cTn id="89" dur="1000"/>
                                        <p:tgtEl>
                                          <p:spTgt spid="78"/>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wipe(up)">
                                      <p:cBhvr>
                                        <p:cTn id="92" dur="1000"/>
                                        <p:tgtEl>
                                          <p:spTgt spid="79"/>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wipe(up)">
                                      <p:cBhvr>
                                        <p:cTn id="95"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animBg="1"/>
      <p:bldP spid="36" grpId="0" animBg="1"/>
      <p:bldP spid="27" grpId="0" animBg="1"/>
      <p:bldP spid="29" grpId="0" animBg="1"/>
      <p:bldP spid="30" grpId="0" animBg="1"/>
      <p:bldP spid="31" grpId="0" animBg="1"/>
      <p:bldP spid="35" grpId="0" animBg="1"/>
      <p:bldP spid="40" grpId="0" animBg="1"/>
      <p:bldP spid="41" grpId="0" animBg="1"/>
      <p:bldP spid="75" grpId="0" animBg="1"/>
      <p:bldP spid="76" grpId="0" animBg="1"/>
      <p:bldP spid="77" grpId="0" animBg="1"/>
      <p:bldP spid="79" grpId="0" animBg="1"/>
      <p:bldP spid="83"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Mirror Image</a:t>
            </a:r>
          </a:p>
        </p:txBody>
      </p:sp>
      <p:sp>
        <p:nvSpPr>
          <p:cNvPr id="3" name="Content Placeholder 2"/>
          <p:cNvSpPr>
            <a:spLocks noGrp="1"/>
          </p:cNvSpPr>
          <p:nvPr>
            <p:ph idx="1"/>
          </p:nvPr>
        </p:nvSpPr>
        <p:spPr>
          <a:xfrm>
            <a:off x="508000" y="1600200"/>
            <a:ext cx="10972800" cy="4526755"/>
          </a:xfrm>
        </p:spPr>
        <p:txBody>
          <a:bodyPr>
            <a:normAutofit/>
          </a:bodyPr>
          <a:lstStyle/>
          <a:p>
            <a:pPr>
              <a:lnSpc>
                <a:spcPct val="150000"/>
              </a:lnSpc>
              <a:buNone/>
            </a:pPr>
            <a:r>
              <a:rPr lang="en-US" sz="2400" b="1" dirty="0"/>
              <a:t>Output:</a:t>
            </a:r>
          </a:p>
          <a:p>
            <a:pPr>
              <a:lnSpc>
                <a:spcPct val="150000"/>
              </a:lnSpc>
              <a:buNone/>
            </a:pPr>
            <a:r>
              <a:rPr lang="en-US" sz="2400" dirty="0"/>
              <a:t>                                                               </a:t>
            </a:r>
          </a:p>
          <a:p>
            <a:pPr>
              <a:lnSpc>
                <a:spcPct val="150000"/>
              </a:lnSpc>
              <a:buNone/>
            </a:pPr>
            <a:r>
              <a:rPr lang="en-US" sz="2400" b="1" dirty="0"/>
              <a:t>                                                      </a:t>
            </a:r>
          </a:p>
          <a:p>
            <a:pPr>
              <a:lnSpc>
                <a:spcPct val="150000"/>
              </a:lnSpc>
              <a:buNone/>
            </a:pPr>
            <a:r>
              <a:rPr lang="en-US" sz="2400" b="1" dirty="0"/>
              <a:t>                                                                     </a:t>
            </a:r>
          </a:p>
          <a:p>
            <a:pPr algn="just">
              <a:lnSpc>
                <a:spcPct val="150000"/>
              </a:lnSpc>
              <a:buNone/>
            </a:pPr>
            <a:r>
              <a:rPr lang="en-US" sz="2133" dirty="0"/>
              <a:t>  </a:t>
            </a:r>
          </a:p>
          <a:p>
            <a:pPr algn="just">
              <a:lnSpc>
                <a:spcPct val="150000"/>
              </a:lnSpc>
              <a:buNone/>
            </a:pPr>
            <a:r>
              <a:rPr lang="en-US" sz="2133" dirty="0"/>
              <a:t>  </a:t>
            </a:r>
          </a:p>
          <a:p>
            <a:pPr>
              <a:lnSpc>
                <a:spcPct val="150000"/>
              </a:lnSpc>
              <a:buNone/>
            </a:pPr>
            <a:endParaRPr lang="en-US" sz="2133" dirty="0"/>
          </a:p>
          <a:p>
            <a:pPr>
              <a:lnSpc>
                <a:spcPct val="150000"/>
              </a:lnSpc>
              <a:buNone/>
            </a:pPr>
            <a:endParaRPr lang="en-US" sz="2133" dirty="0"/>
          </a:p>
        </p:txBody>
      </p:sp>
      <p:cxnSp>
        <p:nvCxnSpPr>
          <p:cNvPr id="5" name="Straight Arrow Connector 4"/>
          <p:cNvCxnSpPr/>
          <p:nvPr/>
        </p:nvCxnSpPr>
        <p:spPr>
          <a:xfrm rot="5400000">
            <a:off x="4216400" y="2260600"/>
            <a:ext cx="711200" cy="609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6200000" flipH="1">
            <a:off x="5232400" y="2260602"/>
            <a:ext cx="711200" cy="60959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251200" y="35306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5588000" y="35306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4165600" y="3530601"/>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6299200" y="35306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299200" y="16002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Root</a:t>
            </a:r>
            <a:endParaRPr lang="en-US" sz="2400" b="1" dirty="0"/>
          </a:p>
        </p:txBody>
      </p:sp>
      <p:cxnSp>
        <p:nvCxnSpPr>
          <p:cNvPr id="32" name="Straight Arrow Connector 31"/>
          <p:cNvCxnSpPr>
            <a:stCxn id="28" idx="1"/>
          </p:cNvCxnSpPr>
          <p:nvPr/>
        </p:nvCxnSpPr>
        <p:spPr>
          <a:xfrm rot="10800000">
            <a:off x="5486400" y="18034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727200" y="2819400"/>
            <a:ext cx="1219200" cy="71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Left</a:t>
            </a:r>
          </a:p>
          <a:p>
            <a:pPr algn="ctr"/>
            <a:r>
              <a:rPr lang="en-US" sz="2400" b="1" dirty="0">
                <a:solidFill>
                  <a:schemeClr val="tx1"/>
                </a:solidFill>
              </a:rPr>
              <a:t>Child</a:t>
            </a:r>
            <a:endParaRPr lang="en-US" sz="2400" b="1" dirty="0"/>
          </a:p>
        </p:txBody>
      </p:sp>
      <p:cxnSp>
        <p:nvCxnSpPr>
          <p:cNvPr id="34" name="Straight Arrow Connector 33"/>
          <p:cNvCxnSpPr/>
          <p:nvPr/>
        </p:nvCxnSpPr>
        <p:spPr>
          <a:xfrm>
            <a:off x="2946400" y="31242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416800" y="2717800"/>
            <a:ext cx="1219200" cy="71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Right</a:t>
            </a:r>
          </a:p>
          <a:p>
            <a:pPr algn="ctr"/>
            <a:r>
              <a:rPr lang="en-US" sz="2400" b="1" dirty="0">
                <a:solidFill>
                  <a:schemeClr val="tx1"/>
                </a:solidFill>
              </a:rPr>
              <a:t>Child</a:t>
            </a:r>
            <a:endParaRPr lang="en-US" sz="2400" b="1" dirty="0"/>
          </a:p>
        </p:txBody>
      </p:sp>
      <p:cxnSp>
        <p:nvCxnSpPr>
          <p:cNvPr id="37" name="Straight Arrow Connector 36"/>
          <p:cNvCxnSpPr/>
          <p:nvPr/>
        </p:nvCxnSpPr>
        <p:spPr>
          <a:xfrm rot="10800000">
            <a:off x="6604000" y="31242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775201" y="1701799"/>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9" name="Oval 28"/>
          <p:cNvSpPr/>
          <p:nvPr/>
        </p:nvSpPr>
        <p:spPr>
          <a:xfrm>
            <a:off x="5892800" y="2819401"/>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30" name="Oval 29"/>
          <p:cNvSpPr/>
          <p:nvPr/>
        </p:nvSpPr>
        <p:spPr>
          <a:xfrm>
            <a:off x="3759200" y="2921002"/>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1" name="Oval 30"/>
          <p:cNvSpPr/>
          <p:nvPr/>
        </p:nvSpPr>
        <p:spPr>
          <a:xfrm>
            <a:off x="2946400" y="4038601"/>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sp>
        <p:nvSpPr>
          <p:cNvPr id="35" name="Oval 34"/>
          <p:cNvSpPr/>
          <p:nvPr/>
        </p:nvSpPr>
        <p:spPr>
          <a:xfrm>
            <a:off x="4572000" y="4038601"/>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40" name="Oval 39"/>
          <p:cNvSpPr/>
          <p:nvPr/>
        </p:nvSpPr>
        <p:spPr>
          <a:xfrm>
            <a:off x="5384800" y="4038601"/>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1" name="Oval 40"/>
          <p:cNvSpPr/>
          <p:nvPr/>
        </p:nvSpPr>
        <p:spPr>
          <a:xfrm>
            <a:off x="6705600" y="3937001"/>
            <a:ext cx="7112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cxnSp>
        <p:nvCxnSpPr>
          <p:cNvPr id="66" name="Straight Arrow Connector 65"/>
          <p:cNvCxnSpPr/>
          <p:nvPr/>
        </p:nvCxnSpPr>
        <p:spPr>
          <a:xfrm rot="5400000">
            <a:off x="4165600" y="47498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a:off x="2540000" y="47498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5400000">
            <a:off x="5120844" y="4810556"/>
            <a:ext cx="609600" cy="2848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6200000" flipH="1">
            <a:off x="5791200" y="47498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3759200" y="5257801"/>
            <a:ext cx="8128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76" name="Oval 75"/>
          <p:cNvSpPr/>
          <p:nvPr/>
        </p:nvSpPr>
        <p:spPr>
          <a:xfrm>
            <a:off x="2235200" y="5257802"/>
            <a:ext cx="8128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77" name="Oval 76"/>
          <p:cNvSpPr/>
          <p:nvPr/>
        </p:nvSpPr>
        <p:spPr>
          <a:xfrm>
            <a:off x="5994400" y="5257802"/>
            <a:ext cx="8128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9</a:t>
            </a:r>
          </a:p>
        </p:txBody>
      </p:sp>
      <p:cxnSp>
        <p:nvCxnSpPr>
          <p:cNvPr id="78" name="Straight Arrow Connector 77"/>
          <p:cNvCxnSpPr/>
          <p:nvPr/>
        </p:nvCxnSpPr>
        <p:spPr>
          <a:xfrm rot="16200000" flipH="1">
            <a:off x="7112000" y="46482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7416800" y="5156202"/>
            <a:ext cx="812800"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83" name="Oval 82"/>
          <p:cNvSpPr/>
          <p:nvPr/>
        </p:nvSpPr>
        <p:spPr>
          <a:xfrm>
            <a:off x="4775200" y="5257802"/>
            <a:ext cx="829733" cy="609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Tree>
    <p:extLst>
      <p:ext uri="{BB962C8B-B14F-4D97-AF65-F5344CB8AC3E}">
        <p14:creationId xmlns:p14="http://schemas.microsoft.com/office/powerpoint/2010/main" val="283344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par>
                                <p:cTn id="12" presetID="22" presetClass="entr" presetSubtype="1"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1000"/>
                                        <p:tgtEl>
                                          <p:spTgt spid="7"/>
                                        </p:tgtEl>
                                      </p:cBhvr>
                                    </p:animEffect>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1000"/>
                                        <p:tgtEl>
                                          <p:spTgt spid="16"/>
                                        </p:tgtEl>
                                      </p:cBhvr>
                                    </p:animEffect>
                                  </p:childTnLst>
                                </p:cTn>
                              </p:par>
                              <p:par>
                                <p:cTn id="21" presetID="22" presetClass="entr" presetSubtype="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1000"/>
                                        <p:tgtEl>
                                          <p:spTgt spid="17"/>
                                        </p:tgtEl>
                                      </p:cBhvr>
                                    </p:animEffect>
                                  </p:childTnLst>
                                </p:cTn>
                              </p:par>
                              <p:par>
                                <p:cTn id="24" presetID="22" presetClass="entr" presetSubtype="1"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1000"/>
                                        <p:tgtEl>
                                          <p:spTgt spid="2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right)">
                                      <p:cBhvr>
                                        <p:cTn id="29" dur="1000"/>
                                        <p:tgtEl>
                                          <p:spTgt spid="28"/>
                                        </p:tgtEl>
                                      </p:cBhvr>
                                    </p:animEffect>
                                  </p:childTnLst>
                                </p:cTn>
                              </p:par>
                              <p:par>
                                <p:cTn id="30" presetID="22" presetClass="entr" presetSubtype="2"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right)">
                                      <p:cBhvr>
                                        <p:cTn id="32" dur="10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1000"/>
                                        <p:tgtEl>
                                          <p:spTgt spid="33"/>
                                        </p:tgtEl>
                                      </p:cBhvr>
                                    </p:animEffect>
                                  </p:childTnLst>
                                </p:cTn>
                              </p:par>
                              <p:par>
                                <p:cTn id="36" presetID="22" presetClass="entr" presetSubtype="8"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1000"/>
                                        <p:tgtEl>
                                          <p:spTgt spid="34"/>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right)">
                                      <p:cBhvr>
                                        <p:cTn id="41" dur="1000"/>
                                        <p:tgtEl>
                                          <p:spTgt spid="36"/>
                                        </p:tgtEl>
                                      </p:cBhvr>
                                    </p:animEffect>
                                  </p:childTnLst>
                                </p:cTn>
                              </p:par>
                              <p:par>
                                <p:cTn id="42" presetID="22" presetClass="entr" presetSubtype="2"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right)">
                                      <p:cBhvr>
                                        <p:cTn id="44" dur="10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0"/>
                                        <p:tgtEl>
                                          <p:spTgt spid="3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1000"/>
                                        <p:tgtEl>
                                          <p:spTgt spid="27"/>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up)">
                                      <p:cBhvr>
                                        <p:cTn id="53" dur="1000"/>
                                        <p:tgtEl>
                                          <p:spTgt spid="29"/>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up)">
                                      <p:cBhvr>
                                        <p:cTn id="56" dur="1000"/>
                                        <p:tgtEl>
                                          <p:spTgt spid="31"/>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1000"/>
                                        <p:tgtEl>
                                          <p:spTgt spid="3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up)">
                                      <p:cBhvr>
                                        <p:cTn id="62" dur="1000"/>
                                        <p:tgtEl>
                                          <p:spTgt spid="40"/>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up)">
                                      <p:cBhvr>
                                        <p:cTn id="65" dur="1000"/>
                                        <p:tgtEl>
                                          <p:spTgt spid="41"/>
                                        </p:tgtEl>
                                      </p:cBhvr>
                                    </p:animEffect>
                                  </p:childTnLst>
                                </p:cTn>
                              </p:par>
                              <p:par>
                                <p:cTn id="66" presetID="22" presetClass="entr" presetSubtype="1" fill="hold"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up)">
                                      <p:cBhvr>
                                        <p:cTn id="68" dur="1000"/>
                                        <p:tgtEl>
                                          <p:spTgt spid="66"/>
                                        </p:tgtEl>
                                      </p:cBhvr>
                                    </p:animEffect>
                                  </p:childTnLst>
                                </p:cTn>
                              </p:par>
                              <p:par>
                                <p:cTn id="69" presetID="22" presetClass="entr" presetSubtype="1"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up)">
                                      <p:cBhvr>
                                        <p:cTn id="71" dur="1000"/>
                                        <p:tgtEl>
                                          <p:spTgt spid="67"/>
                                        </p:tgtEl>
                                      </p:cBhvr>
                                    </p:animEffect>
                                  </p:childTnLst>
                                </p:cTn>
                              </p:par>
                              <p:par>
                                <p:cTn id="72" presetID="22" presetClass="entr" presetSubtype="1" fill="hold"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up)">
                                      <p:cBhvr>
                                        <p:cTn id="74" dur="1000"/>
                                        <p:tgtEl>
                                          <p:spTgt spid="68"/>
                                        </p:tgtEl>
                                      </p:cBhvr>
                                    </p:animEffect>
                                  </p:childTnLst>
                                </p:cTn>
                              </p:par>
                              <p:par>
                                <p:cTn id="75" presetID="22" presetClass="entr" presetSubtype="1" fill="hold" nodeType="with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wipe(up)">
                                      <p:cBhvr>
                                        <p:cTn id="77" dur="1000"/>
                                        <p:tgtEl>
                                          <p:spTgt spid="7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wipe(up)">
                                      <p:cBhvr>
                                        <p:cTn id="80" dur="1000"/>
                                        <p:tgtEl>
                                          <p:spTgt spid="75"/>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wipe(up)">
                                      <p:cBhvr>
                                        <p:cTn id="83" dur="1000"/>
                                        <p:tgtEl>
                                          <p:spTgt spid="76"/>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wipe(up)">
                                      <p:cBhvr>
                                        <p:cTn id="86" dur="1000"/>
                                        <p:tgtEl>
                                          <p:spTgt spid="77"/>
                                        </p:tgtEl>
                                      </p:cBhvr>
                                    </p:animEffect>
                                  </p:childTnLst>
                                </p:cTn>
                              </p:par>
                              <p:par>
                                <p:cTn id="87" presetID="22" presetClass="entr" presetSubtype="1" fill="hold" nodeType="with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wipe(up)">
                                      <p:cBhvr>
                                        <p:cTn id="89" dur="1000"/>
                                        <p:tgtEl>
                                          <p:spTgt spid="78"/>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wipe(up)">
                                      <p:cBhvr>
                                        <p:cTn id="92" dur="1000"/>
                                        <p:tgtEl>
                                          <p:spTgt spid="79"/>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wipe(up)">
                                      <p:cBhvr>
                                        <p:cTn id="95"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animBg="1"/>
      <p:bldP spid="36" grpId="0" animBg="1"/>
      <p:bldP spid="27" grpId="0" animBg="1"/>
      <p:bldP spid="29" grpId="0" animBg="1"/>
      <p:bldP spid="30" grpId="0" animBg="1"/>
      <p:bldP spid="31" grpId="0" animBg="1"/>
      <p:bldP spid="35" grpId="0" animBg="1"/>
      <p:bldP spid="40" grpId="0" animBg="1"/>
      <p:bldP spid="41" grpId="0" animBg="1"/>
      <p:bldP spid="75" grpId="0" animBg="1"/>
      <p:bldP spid="76" grpId="0" animBg="1"/>
      <p:bldP spid="77" grpId="0" animBg="1"/>
      <p:bldP spid="79" grpId="0" animBg="1"/>
      <p:bldP spid="83"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latin typeface="Nunito Sans" panose="020B0604020202020204" charset="0"/>
              </a:rPr>
              <a:t>Binary Tree – Mirror Image - Memory Impact</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7376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251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5</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016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750</a:t>
                      </a:r>
                    </a:p>
                  </a:txBody>
                  <a:tcPr marL="121920" marR="121920" marT="60960" marB="60960"/>
                </a:tc>
                <a:tc>
                  <a:txBody>
                    <a:bodyPr/>
                    <a:lstStyle/>
                    <a:p>
                      <a:r>
                        <a:rPr lang="en-US" sz="1900" dirty="0"/>
                        <a:t>  4</a:t>
                      </a:r>
                    </a:p>
                  </a:txBody>
                  <a:tcPr marL="121920" marR="121920" marT="60960" marB="60960"/>
                </a:tc>
                <a:tc>
                  <a:txBody>
                    <a:bodyPr/>
                    <a:lstStyle/>
                    <a:p>
                      <a:r>
                        <a:rPr lang="en-US" sz="1900" dirty="0"/>
                        <a:t>  </a:t>
                      </a:r>
                      <a:r>
                        <a:rPr lang="en-US" sz="1900" baseline="0" dirty="0"/>
                        <a:t> 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3</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2</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4384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8</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2946400" y="3225801"/>
            <a:ext cx="7112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3152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4488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9248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0960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4064000" y="4648201"/>
            <a:ext cx="711200" cy="379656"/>
          </a:xfrm>
          <a:prstGeom prst="rect">
            <a:avLst/>
          </a:prstGeom>
          <a:noFill/>
        </p:spPr>
        <p:txBody>
          <a:bodyPr wrap="square" rtlCol="0">
            <a:spAutoFit/>
          </a:bodyPr>
          <a:lstStyle/>
          <a:p>
            <a:r>
              <a:rPr lang="en-US" sz="1867" dirty="0"/>
              <a:t>500</a:t>
            </a:r>
          </a:p>
        </p:txBody>
      </p:sp>
      <p:sp>
        <p:nvSpPr>
          <p:cNvPr id="25" name="TextBox 24"/>
          <p:cNvSpPr txBox="1"/>
          <p:nvPr/>
        </p:nvSpPr>
        <p:spPr>
          <a:xfrm>
            <a:off x="1625600" y="4648201"/>
            <a:ext cx="711200" cy="379656"/>
          </a:xfrm>
          <a:prstGeom prst="rect">
            <a:avLst/>
          </a:prstGeom>
          <a:noFill/>
        </p:spPr>
        <p:txBody>
          <a:bodyPr wrap="square" rtlCol="0">
            <a:spAutoFit/>
          </a:bodyPr>
          <a:lstStyle/>
          <a:p>
            <a:r>
              <a:rPr lang="en-US" sz="1867" dirty="0"/>
              <a:t>400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3048000" y="5969001"/>
            <a:ext cx="711200" cy="379656"/>
          </a:xfrm>
          <a:prstGeom prst="rect">
            <a:avLst/>
          </a:prstGeom>
          <a:noFill/>
        </p:spPr>
        <p:txBody>
          <a:bodyPr wrap="square" rtlCol="0">
            <a:spAutoFit/>
          </a:bodyPr>
          <a:lstStyle/>
          <a:p>
            <a:r>
              <a:rPr lang="en-US" sz="1867" dirty="0"/>
              <a:t>800</a:t>
            </a:r>
          </a:p>
        </p:txBody>
      </p:sp>
      <p:sp>
        <p:nvSpPr>
          <p:cNvPr id="28" name="TextBox 27"/>
          <p:cNvSpPr txBox="1"/>
          <p:nvPr/>
        </p:nvSpPr>
        <p:spPr>
          <a:xfrm>
            <a:off x="711200" y="5969001"/>
            <a:ext cx="711200" cy="379656"/>
          </a:xfrm>
          <a:prstGeom prst="rect">
            <a:avLst/>
          </a:prstGeom>
          <a:noFill/>
        </p:spPr>
        <p:txBody>
          <a:bodyPr wrap="square" rtlCol="0">
            <a:spAutoFit/>
          </a:bodyPr>
          <a:lstStyle/>
          <a:p>
            <a:r>
              <a:rPr lang="en-US" sz="1867" dirty="0"/>
              <a:t>750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132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6576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080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6908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743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518400" y="16002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Root</a:t>
            </a:r>
            <a:endParaRPr lang="en-US" sz="2400" b="1" dirty="0"/>
          </a:p>
        </p:txBody>
      </p:sp>
      <p:cxnSp>
        <p:nvCxnSpPr>
          <p:cNvPr id="51" name="Straight Arrow Connector 50"/>
          <p:cNvCxnSpPr>
            <a:stCxn id="50" idx="1"/>
          </p:cNvCxnSpPr>
          <p:nvPr/>
        </p:nvCxnSpPr>
        <p:spPr>
          <a:xfrm rot="10800000">
            <a:off x="6705600" y="18034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03200" y="1092201"/>
            <a:ext cx="1930400" cy="461665"/>
          </a:xfrm>
          <a:prstGeom prst="rect">
            <a:avLst/>
          </a:prstGeom>
          <a:noFill/>
        </p:spPr>
        <p:txBody>
          <a:bodyPr wrap="square" rtlCol="0">
            <a:spAutoFit/>
          </a:bodyPr>
          <a:lstStyle/>
          <a:p>
            <a:r>
              <a:rPr lang="en-US" sz="2400" b="1" dirty="0"/>
              <a:t>Input : </a:t>
            </a:r>
          </a:p>
        </p:txBody>
      </p:sp>
      <p:sp>
        <p:nvSpPr>
          <p:cNvPr id="46" name="TextBox 45"/>
          <p:cNvSpPr txBox="1"/>
          <p:nvPr/>
        </p:nvSpPr>
        <p:spPr>
          <a:xfrm>
            <a:off x="203200" y="1615758"/>
            <a:ext cx="1930400" cy="420564"/>
          </a:xfrm>
          <a:prstGeom prst="rect">
            <a:avLst/>
          </a:prstGeom>
          <a:noFill/>
        </p:spPr>
        <p:txBody>
          <a:bodyPr wrap="square" rtlCol="0">
            <a:spAutoFit/>
          </a:bodyPr>
          <a:lstStyle/>
          <a:p>
            <a:r>
              <a:rPr lang="en-US" sz="2133" dirty="0"/>
              <a:t>- Binary Tree: </a:t>
            </a:r>
          </a:p>
        </p:txBody>
      </p:sp>
      <p:sp>
        <p:nvSpPr>
          <p:cNvPr id="49" name="Rectangle 48"/>
          <p:cNvSpPr/>
          <p:nvPr/>
        </p:nvSpPr>
        <p:spPr>
          <a:xfrm>
            <a:off x="304800" y="2819400"/>
            <a:ext cx="1219200" cy="71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Left</a:t>
            </a:r>
          </a:p>
          <a:p>
            <a:pPr algn="ctr"/>
            <a:r>
              <a:rPr lang="en-US" sz="2400" b="1" dirty="0">
                <a:solidFill>
                  <a:schemeClr val="tx1"/>
                </a:solidFill>
              </a:rPr>
              <a:t>Child</a:t>
            </a:r>
            <a:endParaRPr lang="en-US" sz="2400" b="1" dirty="0"/>
          </a:p>
        </p:txBody>
      </p:sp>
      <p:cxnSp>
        <p:nvCxnSpPr>
          <p:cNvPr id="53" name="Straight Arrow Connector 52"/>
          <p:cNvCxnSpPr/>
          <p:nvPr/>
        </p:nvCxnSpPr>
        <p:spPr>
          <a:xfrm>
            <a:off x="1524000" y="31242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448800" y="2717800"/>
            <a:ext cx="1219200" cy="71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Right</a:t>
            </a:r>
          </a:p>
          <a:p>
            <a:pPr algn="ctr"/>
            <a:r>
              <a:rPr lang="en-US" sz="2400" b="1" dirty="0">
                <a:solidFill>
                  <a:schemeClr val="tx1"/>
                </a:solidFill>
              </a:rPr>
              <a:t>Child</a:t>
            </a:r>
            <a:endParaRPr lang="en-US" sz="2400" b="1" dirty="0"/>
          </a:p>
        </p:txBody>
      </p:sp>
      <p:cxnSp>
        <p:nvCxnSpPr>
          <p:cNvPr id="55" name="Straight Arrow Connector 54"/>
          <p:cNvCxnSpPr/>
          <p:nvPr/>
        </p:nvCxnSpPr>
        <p:spPr>
          <a:xfrm rot="10800000">
            <a:off x="8636000" y="3122082"/>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7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1000"/>
                                        <p:tgtEl>
                                          <p:spTgt spid="5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1000"/>
                                        <p:tgtEl>
                                          <p:spTgt spid="46"/>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1000"/>
                                        <p:tgtEl>
                                          <p:spTgt spid="3"/>
                                        </p:tgtEl>
                                      </p:cBhvr>
                                    </p:animEffect>
                                  </p:childTnLst>
                                </p:cTn>
                              </p:par>
                              <p:par>
                                <p:cTn id="16" presetID="22" presetClass="entr" presetSubtype="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1000"/>
                                        <p:tgtEl>
                                          <p:spTgt spid="4"/>
                                        </p:tgtEl>
                                      </p:cBhvr>
                                    </p:animEffect>
                                  </p:childTnLst>
                                </p:cTn>
                              </p:par>
                              <p:par>
                                <p:cTn id="19" presetID="22" presetClass="entr" presetSubtype="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1000"/>
                                        <p:tgtEl>
                                          <p:spTgt spid="5"/>
                                        </p:tgtEl>
                                      </p:cBhvr>
                                    </p:animEffect>
                                  </p:childTnLst>
                                </p:cTn>
                              </p:par>
                              <p:par>
                                <p:cTn id="22" presetID="22" presetClass="entr" presetSubtype="1"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1000"/>
                                        <p:tgtEl>
                                          <p:spTgt spid="6"/>
                                        </p:tgtEl>
                                      </p:cBhvr>
                                    </p:animEffect>
                                  </p:childTnLst>
                                </p:cTn>
                              </p:par>
                              <p:par>
                                <p:cTn id="25" presetID="22" presetClass="entr" presetSubtype="1"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1000"/>
                                        <p:tgtEl>
                                          <p:spTgt spid="7"/>
                                        </p:tgtEl>
                                      </p:cBhvr>
                                    </p:animEffect>
                                  </p:childTnLst>
                                </p:cTn>
                              </p:par>
                              <p:par>
                                <p:cTn id="28" presetID="22" presetClass="entr" presetSubtype="1"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1000"/>
                                        <p:tgtEl>
                                          <p:spTgt spid="8"/>
                                        </p:tgtEl>
                                      </p:cBhvr>
                                    </p:animEffect>
                                  </p:childTnLst>
                                </p:cTn>
                              </p:par>
                              <p:par>
                                <p:cTn id="31" presetID="2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1000"/>
                                        <p:tgtEl>
                                          <p:spTgt spid="10"/>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1000"/>
                                        <p:tgtEl>
                                          <p:spTgt spid="11"/>
                                        </p:tgtEl>
                                      </p:cBhvr>
                                    </p:animEffect>
                                  </p:childTnLst>
                                </p:cTn>
                              </p:par>
                              <p:par>
                                <p:cTn id="37" presetID="22" presetClass="entr" presetSubtype="1"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1000"/>
                                        <p:tgtEl>
                                          <p:spTgt spid="12"/>
                                        </p:tgtEl>
                                      </p:cBhvr>
                                    </p:animEffect>
                                  </p:childTnLst>
                                </p:cTn>
                              </p:par>
                              <p:par>
                                <p:cTn id="40" presetID="2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1000"/>
                                        <p:tgtEl>
                                          <p:spTgt spid="13"/>
                                        </p:tgtEl>
                                      </p:cBhvr>
                                    </p:animEffect>
                                  </p:childTnLst>
                                </p:cTn>
                              </p:par>
                              <p:par>
                                <p:cTn id="43" presetID="22" presetClass="entr" presetSubtype="1"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1000"/>
                                        <p:tgtEl>
                                          <p:spTgt spid="14"/>
                                        </p:tgtEl>
                                      </p:cBhvr>
                                    </p:animEffect>
                                  </p:childTnLst>
                                </p:cTn>
                              </p:par>
                              <p:par>
                                <p:cTn id="46" presetID="22" presetClass="entr" presetSubtype="1"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1000"/>
                                        <p:tgtEl>
                                          <p:spTgt spid="15"/>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1000"/>
                                        <p:tgtEl>
                                          <p:spTgt spid="16"/>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up)">
                                      <p:cBhvr>
                                        <p:cTn id="54" dur="1000"/>
                                        <p:tgtEl>
                                          <p:spTgt spid="18"/>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1000"/>
                                        <p:tgtEl>
                                          <p:spTgt spid="19"/>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1000"/>
                                        <p:tgtEl>
                                          <p:spTgt spid="2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1000"/>
                                        <p:tgtEl>
                                          <p:spTgt spid="21"/>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1000"/>
                                        <p:tgtEl>
                                          <p:spTgt spid="2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up)">
                                      <p:cBhvr>
                                        <p:cTn id="69" dur="1000"/>
                                        <p:tgtEl>
                                          <p:spTgt spid="23"/>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up)">
                                      <p:cBhvr>
                                        <p:cTn id="72" dur="1000"/>
                                        <p:tgtEl>
                                          <p:spTgt spid="24"/>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up)">
                                      <p:cBhvr>
                                        <p:cTn id="75" dur="1000"/>
                                        <p:tgtEl>
                                          <p:spTgt spid="25"/>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up)">
                                      <p:cBhvr>
                                        <p:cTn id="78" dur="1000"/>
                                        <p:tgtEl>
                                          <p:spTgt spid="26"/>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up)">
                                      <p:cBhvr>
                                        <p:cTn id="81" dur="1000"/>
                                        <p:tgtEl>
                                          <p:spTgt spid="27"/>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1000"/>
                                        <p:tgtEl>
                                          <p:spTgt spid="28"/>
                                        </p:tgtEl>
                                      </p:cBhvr>
                                    </p:animEffect>
                                  </p:childTnLst>
                                </p:cTn>
                              </p:par>
                              <p:par>
                                <p:cTn id="85" presetID="22" presetClass="entr" presetSubtype="1"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up)">
                                      <p:cBhvr>
                                        <p:cTn id="87" dur="1000"/>
                                        <p:tgtEl>
                                          <p:spTgt spid="29"/>
                                        </p:tgtEl>
                                      </p:cBhvr>
                                    </p:animEffect>
                                  </p:childTnLst>
                                </p:cTn>
                              </p:par>
                              <p:par>
                                <p:cTn id="88" presetID="22" presetClass="entr" presetSubtype="1"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ipe(up)">
                                      <p:cBhvr>
                                        <p:cTn id="90" dur="1000"/>
                                        <p:tgtEl>
                                          <p:spTgt spid="31"/>
                                        </p:tgtEl>
                                      </p:cBhvr>
                                    </p:animEffect>
                                  </p:childTnLst>
                                </p:cTn>
                              </p:par>
                              <p:par>
                                <p:cTn id="91" presetID="22" presetClass="entr" presetSubtype="1"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up)">
                                      <p:cBhvr>
                                        <p:cTn id="93" dur="1000"/>
                                        <p:tgtEl>
                                          <p:spTgt spid="37"/>
                                        </p:tgtEl>
                                      </p:cBhvr>
                                    </p:animEffect>
                                  </p:childTnLst>
                                </p:cTn>
                              </p:par>
                              <p:par>
                                <p:cTn id="94" presetID="22" presetClass="entr" presetSubtype="1" fill="hold" nodeType="with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wipe(up)">
                                      <p:cBhvr>
                                        <p:cTn id="96" dur="1000"/>
                                        <p:tgtEl>
                                          <p:spTgt spid="38"/>
                                        </p:tgtEl>
                                      </p:cBhvr>
                                    </p:animEffect>
                                  </p:childTnLst>
                                </p:cTn>
                              </p:par>
                              <p:par>
                                <p:cTn id="97" presetID="22" presetClass="entr" presetSubtype="1"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wipe(up)">
                                      <p:cBhvr>
                                        <p:cTn id="99" dur="1000"/>
                                        <p:tgtEl>
                                          <p:spTgt spid="39"/>
                                        </p:tgtEl>
                                      </p:cBhvr>
                                    </p:animEffect>
                                  </p:childTnLst>
                                </p:cTn>
                              </p:par>
                              <p:par>
                                <p:cTn id="100" presetID="22" presetClass="entr" presetSubtype="1" fill="hold"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up)">
                                      <p:cBhvr>
                                        <p:cTn id="102" dur="1000"/>
                                        <p:tgtEl>
                                          <p:spTgt spid="40"/>
                                        </p:tgtEl>
                                      </p:cBhvr>
                                    </p:animEffect>
                                  </p:childTnLst>
                                </p:cTn>
                              </p:par>
                              <p:par>
                                <p:cTn id="103" presetID="22" presetClass="entr" presetSubtype="1"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wipe(up)">
                                      <p:cBhvr>
                                        <p:cTn id="105" dur="1000"/>
                                        <p:tgtEl>
                                          <p:spTgt spid="42"/>
                                        </p:tgtEl>
                                      </p:cBhvr>
                                    </p:animEffect>
                                  </p:childTnLst>
                                </p:cTn>
                              </p:par>
                              <p:par>
                                <p:cTn id="106" presetID="22" presetClass="entr" presetSubtype="1" fill="hold"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wipe(up)">
                                      <p:cBhvr>
                                        <p:cTn id="108" dur="1000"/>
                                        <p:tgtEl>
                                          <p:spTgt spid="44"/>
                                        </p:tgtEl>
                                      </p:cBhvr>
                                    </p:animEffect>
                                  </p:childTnLst>
                                </p:cTn>
                              </p:par>
                              <p:par>
                                <p:cTn id="109" presetID="22" presetClass="entr" presetSubtype="1"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wipe(up)">
                                      <p:cBhvr>
                                        <p:cTn id="111" dur="1000"/>
                                        <p:tgtEl>
                                          <p:spTgt spid="45"/>
                                        </p:tgtEl>
                                      </p:cBhvr>
                                    </p:animEffect>
                                  </p:childTnLst>
                                </p:cTn>
                              </p:par>
                              <p:par>
                                <p:cTn id="112" presetID="22" presetClass="entr" presetSubtype="1"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up)">
                                      <p:cBhvr>
                                        <p:cTn id="114" dur="1000"/>
                                        <p:tgtEl>
                                          <p:spTgt spid="47"/>
                                        </p:tgtEl>
                                      </p:cBhvr>
                                    </p:animEffect>
                                  </p:childTnLst>
                                </p:cTn>
                              </p:par>
                              <p:par>
                                <p:cTn id="115" presetID="22" presetClass="entr" presetSubtype="1"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up)">
                                      <p:cBhvr>
                                        <p:cTn id="117" dur="1000"/>
                                        <p:tgtEl>
                                          <p:spTgt spid="48"/>
                                        </p:tgtEl>
                                      </p:cBhvr>
                                    </p:animEffect>
                                  </p:childTnLst>
                                </p:cTn>
                              </p:par>
                            </p:childTnLst>
                          </p:cTn>
                        </p:par>
                        <p:par>
                          <p:cTn id="118" fill="hold">
                            <p:stCondLst>
                              <p:cond delay="3000"/>
                            </p:stCondLst>
                            <p:childTnLst>
                              <p:par>
                                <p:cTn id="119" presetID="22" presetClass="entr" presetSubtype="2" fill="hold" grpId="0" nodeType="after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wipe(right)">
                                      <p:cBhvr>
                                        <p:cTn id="121" dur="1000"/>
                                        <p:tgtEl>
                                          <p:spTgt spid="50"/>
                                        </p:tgtEl>
                                      </p:cBhvr>
                                    </p:animEffect>
                                  </p:childTnLst>
                                </p:cTn>
                              </p:par>
                            </p:childTnLst>
                          </p:cTn>
                        </p:par>
                        <p:par>
                          <p:cTn id="122" fill="hold">
                            <p:stCondLst>
                              <p:cond delay="4000"/>
                            </p:stCondLst>
                            <p:childTnLst>
                              <p:par>
                                <p:cTn id="123" presetID="22" presetClass="entr" presetSubtype="2" fill="hold" nodeType="afterEffect">
                                  <p:stCondLst>
                                    <p:cond delay="0"/>
                                  </p:stCondLst>
                                  <p:childTnLst>
                                    <p:set>
                                      <p:cBhvr>
                                        <p:cTn id="124" dur="1" fill="hold">
                                          <p:stCondLst>
                                            <p:cond delay="0"/>
                                          </p:stCondLst>
                                        </p:cTn>
                                        <p:tgtEl>
                                          <p:spTgt spid="51"/>
                                        </p:tgtEl>
                                        <p:attrNameLst>
                                          <p:attrName>style.visibility</p:attrName>
                                        </p:attrNameLst>
                                      </p:cBhvr>
                                      <p:to>
                                        <p:strVal val="visible"/>
                                      </p:to>
                                    </p:set>
                                    <p:animEffect transition="in" filter="wipe(right)">
                                      <p:cBhvr>
                                        <p:cTn id="125" dur="1000"/>
                                        <p:tgtEl>
                                          <p:spTgt spid="51"/>
                                        </p:tgtEl>
                                      </p:cBhvr>
                                    </p:animEffect>
                                  </p:childTnLst>
                                </p:cTn>
                              </p:par>
                            </p:childTnLst>
                          </p:cTn>
                        </p:par>
                        <p:par>
                          <p:cTn id="126" fill="hold">
                            <p:stCondLst>
                              <p:cond delay="5000"/>
                            </p:stCondLst>
                            <p:childTnLst>
                              <p:par>
                                <p:cTn id="127" presetID="22" presetClass="entr" presetSubtype="8" fill="hold" grpId="0" nodeType="afterEffect">
                                  <p:stCondLst>
                                    <p:cond delay="0"/>
                                  </p:stCondLst>
                                  <p:childTnLst>
                                    <p:set>
                                      <p:cBhvr>
                                        <p:cTn id="128" dur="1" fill="hold">
                                          <p:stCondLst>
                                            <p:cond delay="0"/>
                                          </p:stCondLst>
                                        </p:cTn>
                                        <p:tgtEl>
                                          <p:spTgt spid="49"/>
                                        </p:tgtEl>
                                        <p:attrNameLst>
                                          <p:attrName>style.visibility</p:attrName>
                                        </p:attrNameLst>
                                      </p:cBhvr>
                                      <p:to>
                                        <p:strVal val="visible"/>
                                      </p:to>
                                    </p:set>
                                    <p:animEffect transition="in" filter="wipe(left)">
                                      <p:cBhvr>
                                        <p:cTn id="129" dur="500"/>
                                        <p:tgtEl>
                                          <p:spTgt spid="49"/>
                                        </p:tgtEl>
                                      </p:cBhvr>
                                    </p:animEffect>
                                  </p:childTnLst>
                                </p:cTn>
                              </p:par>
                            </p:childTnLst>
                          </p:cTn>
                        </p:par>
                        <p:par>
                          <p:cTn id="130" fill="hold">
                            <p:stCondLst>
                              <p:cond delay="5500"/>
                            </p:stCondLst>
                            <p:childTnLst>
                              <p:par>
                                <p:cTn id="131" presetID="22" presetClass="entr" presetSubtype="8" fill="hold" nodeType="afterEffect">
                                  <p:stCondLst>
                                    <p:cond delay="0"/>
                                  </p:stCondLst>
                                  <p:childTnLst>
                                    <p:set>
                                      <p:cBhvr>
                                        <p:cTn id="132" dur="1" fill="hold">
                                          <p:stCondLst>
                                            <p:cond delay="0"/>
                                          </p:stCondLst>
                                        </p:cTn>
                                        <p:tgtEl>
                                          <p:spTgt spid="53"/>
                                        </p:tgtEl>
                                        <p:attrNameLst>
                                          <p:attrName>style.visibility</p:attrName>
                                        </p:attrNameLst>
                                      </p:cBhvr>
                                      <p:to>
                                        <p:strVal val="visible"/>
                                      </p:to>
                                    </p:set>
                                    <p:animEffect transition="in" filter="wipe(left)">
                                      <p:cBhvr>
                                        <p:cTn id="133" dur="500"/>
                                        <p:tgtEl>
                                          <p:spTgt spid="53"/>
                                        </p:tgtEl>
                                      </p:cBhvr>
                                    </p:animEffect>
                                  </p:childTnLst>
                                </p:cTn>
                              </p:par>
                            </p:childTnLst>
                          </p:cTn>
                        </p:par>
                        <p:par>
                          <p:cTn id="134" fill="hold">
                            <p:stCondLst>
                              <p:cond delay="6000"/>
                            </p:stCondLst>
                            <p:childTnLst>
                              <p:par>
                                <p:cTn id="135" presetID="22" presetClass="entr" presetSubtype="2" fill="hold" grpId="0" nodeType="after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wipe(right)">
                                      <p:cBhvr>
                                        <p:cTn id="137" dur="1000"/>
                                        <p:tgtEl>
                                          <p:spTgt spid="54"/>
                                        </p:tgtEl>
                                      </p:cBhvr>
                                    </p:animEffect>
                                  </p:childTnLst>
                                </p:cTn>
                              </p:par>
                            </p:childTnLst>
                          </p:cTn>
                        </p:par>
                        <p:par>
                          <p:cTn id="138" fill="hold">
                            <p:stCondLst>
                              <p:cond delay="7000"/>
                            </p:stCondLst>
                            <p:childTnLst>
                              <p:par>
                                <p:cTn id="139" presetID="22" presetClass="entr" presetSubtype="2" fill="hold"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wipe(right)">
                                      <p:cBhvr>
                                        <p:cTn id="141"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P spid="22" grpId="0"/>
      <p:bldP spid="23" grpId="0"/>
      <p:bldP spid="24" grpId="0"/>
      <p:bldP spid="25" grpId="0"/>
      <p:bldP spid="26" grpId="0"/>
      <p:bldP spid="27" grpId="0"/>
      <p:bldP spid="28" grpId="0"/>
      <p:bldP spid="50" grpId="0" animBg="1"/>
      <p:bldP spid="56" grpId="0"/>
      <p:bldP spid="46" grpId="0"/>
      <p:bldP spid="49" grpId="0" animBg="1"/>
      <p:bldP spid="54"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latin typeface="Nunito Sans" panose="020B0604020202020204" charset="0"/>
              </a:rPr>
              <a:t>Binary Tree – Mirror Image – Memory Impact</a:t>
            </a:r>
          </a:p>
        </p:txBody>
      </p:sp>
      <p:graphicFrame>
        <p:nvGraphicFramePr>
          <p:cNvPr id="3" name="Table 2"/>
          <p:cNvGraphicFramePr>
            <a:graphicFrameLocks noGrp="1"/>
          </p:cNvGraphicFramePr>
          <p:nvPr/>
        </p:nvGraphicFramePr>
        <p:xfrm>
          <a:off x="45720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3251200" y="4343400"/>
          <a:ext cx="2133599" cy="411480"/>
        </p:xfrm>
        <a:graphic>
          <a:graphicData uri="http://schemas.openxmlformats.org/drawingml/2006/table">
            <a:tbl>
              <a:tblPr firstRow="1" bandRow="1">
                <a:tableStyleId>{5940675A-B579-460E-94D1-54222C63F5DA}</a:tableStyleId>
              </a:tblPr>
              <a:tblGrid>
                <a:gridCol w="738553">
                  <a:extLst>
                    <a:ext uri="{9D8B030D-6E8A-4147-A177-3AD203B41FA5}">
                      <a16:colId xmlns:a16="http://schemas.microsoft.com/office/drawing/2014/main" val="20000"/>
                    </a:ext>
                  </a:extLst>
                </a:gridCol>
                <a:gridCol w="574433">
                  <a:extLst>
                    <a:ext uri="{9D8B030D-6E8A-4147-A177-3AD203B41FA5}">
                      <a16:colId xmlns:a16="http://schemas.microsoft.com/office/drawing/2014/main" val="20001"/>
                    </a:ext>
                  </a:extLst>
                </a:gridCol>
                <a:gridCol w="820613">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900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609600" y="4343400"/>
          <a:ext cx="2032000" cy="411480"/>
        </p:xfrm>
        <a:graphic>
          <a:graphicData uri="http://schemas.openxmlformats.org/drawingml/2006/table">
            <a:tbl>
              <a:tblPr firstRow="1" bandRow="1">
                <a:tableStyleId>{5940675A-B579-460E-94D1-54222C63F5DA}</a:tableStyleId>
              </a:tblPr>
              <a:tblGrid>
                <a:gridCol w="703384">
                  <a:extLst>
                    <a:ext uri="{9D8B030D-6E8A-4147-A177-3AD203B41FA5}">
                      <a16:colId xmlns:a16="http://schemas.microsoft.com/office/drawing/2014/main" val="20000"/>
                    </a:ext>
                  </a:extLst>
                </a:gridCol>
                <a:gridCol w="547079">
                  <a:extLst>
                    <a:ext uri="{9D8B030D-6E8A-4147-A177-3AD203B41FA5}">
                      <a16:colId xmlns:a16="http://schemas.microsoft.com/office/drawing/2014/main" val="20001"/>
                    </a:ext>
                  </a:extLst>
                </a:gridCol>
                <a:gridCol w="781537">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950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300</a:t>
                      </a:r>
                    </a:p>
                  </a:txBody>
                  <a:tcPr marL="121920" marR="121920" marT="60960" marB="60960"/>
                </a:tc>
                <a:tc>
                  <a:txBody>
                    <a:bodyPr/>
                    <a:lstStyle/>
                    <a:p>
                      <a:r>
                        <a:rPr lang="en-US" sz="1900" dirty="0"/>
                        <a:t>  1</a:t>
                      </a:r>
                    </a:p>
                  </a:txBody>
                  <a:tcPr marL="121920" marR="121920" marT="60960" marB="60960"/>
                </a:tc>
                <a:tc>
                  <a:txBody>
                    <a:bodyPr/>
                    <a:lstStyle/>
                    <a:p>
                      <a:r>
                        <a:rPr lang="en-US" sz="1900" dirty="0"/>
                        <a:t>  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24384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700</a:t>
                      </a:r>
                    </a:p>
                  </a:txBody>
                  <a:tcPr marL="121920" marR="121920" marT="60960" marB="60960"/>
                </a:tc>
                <a:tc>
                  <a:txBody>
                    <a:bodyPr/>
                    <a:lstStyle/>
                    <a:p>
                      <a:r>
                        <a:rPr lang="en-US" sz="1900" dirty="0"/>
                        <a:t>  3</a:t>
                      </a:r>
                    </a:p>
                  </a:txBody>
                  <a:tcPr marL="121920" marR="121920" marT="60960" marB="60960"/>
                </a:tc>
                <a:tc>
                  <a:txBody>
                    <a:bodyPr/>
                    <a:lstStyle/>
                    <a:p>
                      <a:r>
                        <a:rPr lang="en-US" sz="1900" dirty="0"/>
                        <a:t>  600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9" name="TextBox 18"/>
          <p:cNvSpPr txBox="1"/>
          <p:nvPr/>
        </p:nvSpPr>
        <p:spPr>
          <a:xfrm>
            <a:off x="30480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3962400" y="4648201"/>
            <a:ext cx="711200" cy="379656"/>
          </a:xfrm>
          <a:prstGeom prst="rect">
            <a:avLst/>
          </a:prstGeom>
          <a:noFill/>
        </p:spPr>
        <p:txBody>
          <a:bodyPr wrap="square" rtlCol="0">
            <a:spAutoFit/>
          </a:bodyPr>
          <a:lstStyle/>
          <a:p>
            <a:r>
              <a:rPr lang="en-US" sz="1867" dirty="0"/>
              <a:t>600</a:t>
            </a:r>
          </a:p>
        </p:txBody>
      </p:sp>
      <p:sp>
        <p:nvSpPr>
          <p:cNvPr id="21" name="TextBox 20"/>
          <p:cNvSpPr txBox="1"/>
          <p:nvPr/>
        </p:nvSpPr>
        <p:spPr>
          <a:xfrm>
            <a:off x="609600" y="5965031"/>
            <a:ext cx="914400" cy="379656"/>
          </a:xfrm>
          <a:prstGeom prst="rect">
            <a:avLst/>
          </a:prstGeom>
          <a:noFill/>
        </p:spPr>
        <p:txBody>
          <a:bodyPr wrap="square" rtlCol="0">
            <a:spAutoFit/>
          </a:bodyPr>
          <a:lstStyle/>
          <a:p>
            <a:r>
              <a:rPr lang="en-US" sz="1867" dirty="0"/>
              <a:t>950</a:t>
            </a:r>
          </a:p>
        </p:txBody>
      </p:sp>
      <p:sp>
        <p:nvSpPr>
          <p:cNvPr id="22" name="TextBox 21"/>
          <p:cNvSpPr txBox="1"/>
          <p:nvPr/>
        </p:nvSpPr>
        <p:spPr>
          <a:xfrm>
            <a:off x="1320800" y="4648201"/>
            <a:ext cx="711200" cy="379656"/>
          </a:xfrm>
          <a:prstGeom prst="rect">
            <a:avLst/>
          </a:prstGeom>
          <a:noFill/>
        </p:spPr>
        <p:txBody>
          <a:bodyPr wrap="square" rtlCol="0">
            <a:spAutoFit/>
          </a:bodyPr>
          <a:lstStyle/>
          <a:p>
            <a:r>
              <a:rPr lang="en-US" sz="1867" dirty="0"/>
              <a:t>700</a:t>
            </a:r>
          </a:p>
        </p:txBody>
      </p:sp>
      <p:sp>
        <p:nvSpPr>
          <p:cNvPr id="23" name="TextBox 22"/>
          <p:cNvSpPr txBox="1"/>
          <p:nvPr/>
        </p:nvSpPr>
        <p:spPr>
          <a:xfrm>
            <a:off x="5080000" y="5969000"/>
            <a:ext cx="812800" cy="379656"/>
          </a:xfrm>
          <a:prstGeom prst="rect">
            <a:avLst/>
          </a:prstGeom>
          <a:noFill/>
        </p:spPr>
        <p:txBody>
          <a:bodyPr wrap="square" rtlCol="0">
            <a:spAutoFit/>
          </a:bodyPr>
          <a:lstStyle/>
          <a:p>
            <a:r>
              <a:rPr lang="en-US" sz="1867" dirty="0"/>
              <a:t> 850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15748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38608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772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518400" y="16002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Root</a:t>
            </a:r>
            <a:endParaRPr lang="en-US" sz="2400" b="1" dirty="0"/>
          </a:p>
        </p:txBody>
      </p:sp>
      <p:cxnSp>
        <p:nvCxnSpPr>
          <p:cNvPr id="51" name="Straight Arrow Connector 50"/>
          <p:cNvCxnSpPr>
            <a:stCxn id="50" idx="1"/>
          </p:cNvCxnSpPr>
          <p:nvPr/>
        </p:nvCxnSpPr>
        <p:spPr>
          <a:xfrm rot="10800000">
            <a:off x="6705600" y="18034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03200" y="1092201"/>
            <a:ext cx="1930400" cy="461665"/>
          </a:xfrm>
          <a:prstGeom prst="rect">
            <a:avLst/>
          </a:prstGeom>
          <a:noFill/>
        </p:spPr>
        <p:txBody>
          <a:bodyPr wrap="square" rtlCol="0">
            <a:spAutoFit/>
          </a:bodyPr>
          <a:lstStyle/>
          <a:p>
            <a:r>
              <a:rPr lang="en-US" sz="2400" b="1" dirty="0"/>
              <a:t>Output : </a:t>
            </a:r>
          </a:p>
        </p:txBody>
      </p:sp>
      <p:sp>
        <p:nvSpPr>
          <p:cNvPr id="49" name="Rectangle 48"/>
          <p:cNvSpPr/>
          <p:nvPr/>
        </p:nvSpPr>
        <p:spPr>
          <a:xfrm>
            <a:off x="406400" y="2819400"/>
            <a:ext cx="1219200" cy="71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Left</a:t>
            </a:r>
          </a:p>
          <a:p>
            <a:pPr algn="ctr"/>
            <a:r>
              <a:rPr lang="en-US" sz="2400" b="1" dirty="0">
                <a:solidFill>
                  <a:schemeClr val="tx1"/>
                </a:solidFill>
              </a:rPr>
              <a:t>Child</a:t>
            </a:r>
            <a:endParaRPr lang="en-US" sz="2400" b="1" dirty="0"/>
          </a:p>
        </p:txBody>
      </p:sp>
      <p:cxnSp>
        <p:nvCxnSpPr>
          <p:cNvPr id="53" name="Straight Arrow Connector 52"/>
          <p:cNvCxnSpPr/>
          <p:nvPr/>
        </p:nvCxnSpPr>
        <p:spPr>
          <a:xfrm>
            <a:off x="1625600" y="31242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0160000" y="2717800"/>
            <a:ext cx="1219200" cy="71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Right</a:t>
            </a:r>
          </a:p>
          <a:p>
            <a:pPr algn="ctr"/>
            <a:r>
              <a:rPr lang="en-US" sz="2400" b="1" dirty="0">
                <a:solidFill>
                  <a:schemeClr val="tx1"/>
                </a:solidFill>
              </a:rPr>
              <a:t>Child</a:t>
            </a:r>
            <a:endParaRPr lang="en-US" sz="2400" b="1" dirty="0"/>
          </a:p>
        </p:txBody>
      </p:sp>
      <p:cxnSp>
        <p:nvCxnSpPr>
          <p:cNvPr id="55" name="Straight Arrow Connector 54"/>
          <p:cNvCxnSpPr/>
          <p:nvPr/>
        </p:nvCxnSpPr>
        <p:spPr>
          <a:xfrm rot="10800000">
            <a:off x="9347200" y="3122082"/>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2" name="Table 51"/>
          <p:cNvGraphicFramePr>
            <a:graphicFrameLocks noGrp="1"/>
          </p:cNvGraphicFramePr>
          <p:nvPr/>
        </p:nvGraphicFramePr>
        <p:xfrm>
          <a:off x="8839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4</a:t>
                      </a:r>
                    </a:p>
                  </a:txBody>
                  <a:tcPr marL="121920" marR="121920" marT="60960" marB="60960"/>
                </a:tc>
                <a:tc>
                  <a:txBody>
                    <a:bodyPr/>
                    <a:lstStyle/>
                    <a:p>
                      <a:r>
                        <a:rPr lang="en-US" sz="1900" dirty="0"/>
                        <a:t>  750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7" name="Table 56"/>
          <p:cNvGraphicFramePr>
            <a:graphicFrameLocks noGrp="1"/>
          </p:cNvGraphicFramePr>
          <p:nvPr/>
        </p:nvGraphicFramePr>
        <p:xfrm>
          <a:off x="6197600" y="4343400"/>
          <a:ext cx="2133599" cy="411480"/>
        </p:xfrm>
        <a:graphic>
          <a:graphicData uri="http://schemas.openxmlformats.org/drawingml/2006/table">
            <a:tbl>
              <a:tblPr firstRow="1" bandRow="1">
                <a:tableStyleId>{5940675A-B579-460E-94D1-54222C63F5DA}</a:tableStyleId>
              </a:tblPr>
              <a:tblGrid>
                <a:gridCol w="738553">
                  <a:extLst>
                    <a:ext uri="{9D8B030D-6E8A-4147-A177-3AD203B41FA5}">
                      <a16:colId xmlns:a16="http://schemas.microsoft.com/office/drawing/2014/main" val="20000"/>
                    </a:ext>
                  </a:extLst>
                </a:gridCol>
                <a:gridCol w="574433">
                  <a:extLst>
                    <a:ext uri="{9D8B030D-6E8A-4147-A177-3AD203B41FA5}">
                      <a16:colId xmlns:a16="http://schemas.microsoft.com/office/drawing/2014/main" val="20001"/>
                    </a:ext>
                  </a:extLst>
                </a:gridCol>
                <a:gridCol w="820613">
                  <a:extLst>
                    <a:ext uri="{9D8B030D-6E8A-4147-A177-3AD203B41FA5}">
                      <a16:colId xmlns:a16="http://schemas.microsoft.com/office/drawing/2014/main" val="20002"/>
                    </a:ext>
                  </a:extLst>
                </a:gridCol>
              </a:tblGrid>
              <a:tr h="406400">
                <a:tc>
                  <a:txBody>
                    <a:bodyPr/>
                    <a:lstStyle/>
                    <a:p>
                      <a:r>
                        <a:rPr lang="en-US" sz="1900" dirty="0"/>
                        <a:t> 850</a:t>
                      </a:r>
                    </a:p>
                  </a:txBody>
                  <a:tcPr marL="121920" marR="121920" marT="60960" marB="60960"/>
                </a:tc>
                <a:tc>
                  <a:txBody>
                    <a:bodyPr/>
                    <a:lstStyle/>
                    <a:p>
                      <a:r>
                        <a:rPr lang="en-US" sz="1900" dirty="0"/>
                        <a:t>  5</a:t>
                      </a:r>
                    </a:p>
                  </a:txBody>
                  <a:tcPr marL="121920" marR="121920" marT="60960" marB="60960"/>
                </a:tc>
                <a:tc>
                  <a:txBody>
                    <a:bodyPr/>
                    <a:lstStyle/>
                    <a:p>
                      <a:r>
                        <a:rPr lang="en-US" sz="1900" dirty="0"/>
                        <a:t>  </a:t>
                      </a:r>
                      <a:r>
                        <a:rPr lang="en-US" sz="1900" baseline="0" dirty="0"/>
                        <a:t> 800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8" name="Table 57"/>
          <p:cNvGraphicFramePr>
            <a:graphicFrameLocks noGrp="1"/>
          </p:cNvGraphicFramePr>
          <p:nvPr/>
        </p:nvGraphicFramePr>
        <p:xfrm>
          <a:off x="741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500</a:t>
                      </a:r>
                    </a:p>
                  </a:txBody>
                  <a:tcPr marL="121920" marR="121920" marT="60960" marB="60960"/>
                </a:tc>
                <a:tc>
                  <a:txBody>
                    <a:bodyPr/>
                    <a:lstStyle/>
                    <a:p>
                      <a:r>
                        <a:rPr lang="en-US" sz="1900" dirty="0"/>
                        <a:t>  2</a:t>
                      </a:r>
                    </a:p>
                  </a:txBody>
                  <a:tcPr marL="121920" marR="121920" marT="60960" marB="60960"/>
                </a:tc>
                <a:tc>
                  <a:txBody>
                    <a:bodyPr/>
                    <a:lstStyle/>
                    <a:p>
                      <a:r>
                        <a:rPr lang="en-US" sz="1900" dirty="0"/>
                        <a:t>  400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9" name="Table 58"/>
          <p:cNvGraphicFramePr>
            <a:graphicFrameLocks noGrp="1"/>
          </p:cNvGraphicFramePr>
          <p:nvPr/>
        </p:nvGraphicFramePr>
        <p:xfrm>
          <a:off x="99568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8</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0" name="Table 59"/>
          <p:cNvGraphicFramePr>
            <a:graphicFrameLocks noGrp="1"/>
          </p:cNvGraphicFramePr>
          <p:nvPr/>
        </p:nvGraphicFramePr>
        <p:xfrm>
          <a:off x="73152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1" name="Table 60"/>
          <p:cNvGraphicFramePr>
            <a:graphicFrameLocks noGrp="1"/>
          </p:cNvGraphicFramePr>
          <p:nvPr/>
        </p:nvGraphicFramePr>
        <p:xfrm>
          <a:off x="23368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62" name="TextBox 61"/>
          <p:cNvSpPr txBox="1"/>
          <p:nvPr/>
        </p:nvSpPr>
        <p:spPr>
          <a:xfrm>
            <a:off x="8128000" y="3225801"/>
            <a:ext cx="711200" cy="379656"/>
          </a:xfrm>
          <a:prstGeom prst="rect">
            <a:avLst/>
          </a:prstGeom>
          <a:noFill/>
        </p:spPr>
        <p:txBody>
          <a:bodyPr wrap="square" rtlCol="0">
            <a:spAutoFit/>
          </a:bodyPr>
          <a:lstStyle/>
          <a:p>
            <a:r>
              <a:rPr lang="en-US" sz="1867" dirty="0"/>
              <a:t>200</a:t>
            </a:r>
          </a:p>
        </p:txBody>
      </p:sp>
      <p:sp>
        <p:nvSpPr>
          <p:cNvPr id="63" name="TextBox 62"/>
          <p:cNvSpPr txBox="1"/>
          <p:nvPr/>
        </p:nvSpPr>
        <p:spPr>
          <a:xfrm>
            <a:off x="9448800" y="4648201"/>
            <a:ext cx="711200" cy="379656"/>
          </a:xfrm>
          <a:prstGeom prst="rect">
            <a:avLst/>
          </a:prstGeom>
          <a:noFill/>
        </p:spPr>
        <p:txBody>
          <a:bodyPr wrap="square" rtlCol="0">
            <a:spAutoFit/>
          </a:bodyPr>
          <a:lstStyle/>
          <a:p>
            <a:r>
              <a:rPr lang="en-US" sz="1867" dirty="0"/>
              <a:t>400</a:t>
            </a:r>
          </a:p>
        </p:txBody>
      </p:sp>
      <p:sp>
        <p:nvSpPr>
          <p:cNvPr id="64" name="TextBox 63"/>
          <p:cNvSpPr txBox="1"/>
          <p:nvPr/>
        </p:nvSpPr>
        <p:spPr>
          <a:xfrm>
            <a:off x="6807200" y="4648201"/>
            <a:ext cx="711200" cy="379656"/>
          </a:xfrm>
          <a:prstGeom prst="rect">
            <a:avLst/>
          </a:prstGeom>
          <a:noFill/>
        </p:spPr>
        <p:txBody>
          <a:bodyPr wrap="square" rtlCol="0">
            <a:spAutoFit/>
          </a:bodyPr>
          <a:lstStyle/>
          <a:p>
            <a:r>
              <a:rPr lang="en-US" sz="1867" dirty="0"/>
              <a:t>500</a:t>
            </a:r>
          </a:p>
        </p:txBody>
      </p:sp>
      <p:sp>
        <p:nvSpPr>
          <p:cNvPr id="65" name="TextBox 64"/>
          <p:cNvSpPr txBox="1"/>
          <p:nvPr/>
        </p:nvSpPr>
        <p:spPr>
          <a:xfrm>
            <a:off x="10566400" y="5969000"/>
            <a:ext cx="1016000" cy="379656"/>
          </a:xfrm>
          <a:prstGeom prst="rect">
            <a:avLst/>
          </a:prstGeom>
          <a:noFill/>
        </p:spPr>
        <p:txBody>
          <a:bodyPr wrap="square" rtlCol="0">
            <a:spAutoFit/>
          </a:bodyPr>
          <a:lstStyle/>
          <a:p>
            <a:r>
              <a:rPr lang="en-US" sz="1867" dirty="0"/>
              <a:t>750</a:t>
            </a:r>
          </a:p>
        </p:txBody>
      </p:sp>
      <p:sp>
        <p:nvSpPr>
          <p:cNvPr id="66" name="TextBox 65"/>
          <p:cNvSpPr txBox="1"/>
          <p:nvPr/>
        </p:nvSpPr>
        <p:spPr>
          <a:xfrm>
            <a:off x="7924800" y="5969001"/>
            <a:ext cx="711200" cy="379656"/>
          </a:xfrm>
          <a:prstGeom prst="rect">
            <a:avLst/>
          </a:prstGeom>
          <a:noFill/>
        </p:spPr>
        <p:txBody>
          <a:bodyPr wrap="square" rtlCol="0">
            <a:spAutoFit/>
          </a:bodyPr>
          <a:lstStyle/>
          <a:p>
            <a:r>
              <a:rPr lang="en-US" sz="1867" dirty="0"/>
              <a:t>800</a:t>
            </a:r>
          </a:p>
        </p:txBody>
      </p:sp>
      <p:sp>
        <p:nvSpPr>
          <p:cNvPr id="67" name="TextBox 66"/>
          <p:cNvSpPr txBox="1"/>
          <p:nvPr/>
        </p:nvSpPr>
        <p:spPr>
          <a:xfrm>
            <a:off x="2946400" y="5965031"/>
            <a:ext cx="711200" cy="379656"/>
          </a:xfrm>
          <a:prstGeom prst="rect">
            <a:avLst/>
          </a:prstGeom>
          <a:noFill/>
        </p:spPr>
        <p:txBody>
          <a:bodyPr wrap="square" rtlCol="0">
            <a:spAutoFit/>
          </a:bodyPr>
          <a:lstStyle/>
          <a:p>
            <a:r>
              <a:rPr lang="en-US" sz="1867" dirty="0"/>
              <a:t>900</a:t>
            </a:r>
          </a:p>
        </p:txBody>
      </p:sp>
      <p:cxnSp>
        <p:nvCxnSpPr>
          <p:cNvPr id="68" name="Straight Arrow Connector 67"/>
          <p:cNvCxnSpPr/>
          <p:nvPr/>
        </p:nvCxnSpPr>
        <p:spPr>
          <a:xfrm rot="10800000" flipV="1">
            <a:off x="640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16200000" flipH="1">
            <a:off x="90424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5400000">
            <a:off x="5384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a:off x="457200" y="48006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5400000">
            <a:off x="2997200" y="48006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24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1000"/>
                                        <p:tgtEl>
                                          <p:spTgt spid="56"/>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par>
                                <p:cTn id="12" presetID="22" presetClass="entr" presetSubtype="1"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1000"/>
                                        <p:tgtEl>
                                          <p:spTgt spid="4"/>
                                        </p:tgtEl>
                                      </p:cBhvr>
                                    </p:animEffec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000"/>
                                        <p:tgtEl>
                                          <p:spTgt spid="5"/>
                                        </p:tgtEl>
                                      </p:cBhvr>
                                    </p:animEffect>
                                  </p:childTnLst>
                                </p:cTn>
                              </p:par>
                              <p:par>
                                <p:cTn id="18" presetID="22" presetClass="entr" presetSubtype="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1000"/>
                                        <p:tgtEl>
                                          <p:spTgt spid="8"/>
                                        </p:tgtEl>
                                      </p:cBhvr>
                                    </p:animEffect>
                                  </p:childTnLst>
                                </p:cTn>
                              </p:par>
                              <p:par>
                                <p:cTn id="21" presetID="22" presetClass="entr" presetSubtype="1"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1000"/>
                                        <p:tgtEl>
                                          <p:spTgt spid="10"/>
                                        </p:tgtEl>
                                      </p:cBhvr>
                                    </p:animEffect>
                                  </p:childTnLst>
                                </p:cTn>
                              </p:par>
                              <p:par>
                                <p:cTn id="24" presetID="22" presetClass="entr" presetSubtype="1"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1000"/>
                                        <p:tgtEl>
                                          <p:spTgt spid="12"/>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1000"/>
                                        <p:tgtEl>
                                          <p:spTgt spid="1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1000"/>
                                        <p:tgtEl>
                                          <p:spTgt spid="19"/>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1000"/>
                                        <p:tgtEl>
                                          <p:spTgt spid="20"/>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up)">
                                      <p:cBhvr>
                                        <p:cTn id="38" dur="1000"/>
                                        <p:tgtEl>
                                          <p:spTgt spid="2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up)">
                                      <p:cBhvr>
                                        <p:cTn id="41" dur="1000"/>
                                        <p:tgtEl>
                                          <p:spTgt spid="2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1000"/>
                                        <p:tgtEl>
                                          <p:spTgt spid="23"/>
                                        </p:tgtEl>
                                      </p:cBhvr>
                                    </p:animEffect>
                                  </p:childTnLst>
                                </p:cTn>
                              </p:par>
                              <p:par>
                                <p:cTn id="45" presetID="22" presetClass="entr" presetSubtype="1"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up)">
                                      <p:cBhvr>
                                        <p:cTn id="47" dur="1000"/>
                                        <p:tgtEl>
                                          <p:spTgt spid="29"/>
                                        </p:tgtEl>
                                      </p:cBhvr>
                                    </p:animEffect>
                                  </p:childTnLst>
                                </p:cTn>
                              </p:par>
                              <p:par>
                                <p:cTn id="48" presetID="22" presetClass="entr" presetSubtype="1"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up)">
                                      <p:cBhvr>
                                        <p:cTn id="50" dur="1000"/>
                                        <p:tgtEl>
                                          <p:spTgt spid="31"/>
                                        </p:tgtEl>
                                      </p:cBhvr>
                                    </p:animEffect>
                                  </p:childTnLst>
                                </p:cTn>
                              </p:par>
                              <p:par>
                                <p:cTn id="51" presetID="22" presetClass="entr" presetSubtype="1"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up)">
                                      <p:cBhvr>
                                        <p:cTn id="53" dur="1000"/>
                                        <p:tgtEl>
                                          <p:spTgt spid="39"/>
                                        </p:tgtEl>
                                      </p:cBhvr>
                                    </p:animEffect>
                                  </p:childTnLst>
                                </p:cTn>
                              </p:par>
                              <p:par>
                                <p:cTn id="54" presetID="22" presetClass="entr" presetSubtype="1"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up)">
                                      <p:cBhvr>
                                        <p:cTn id="56" dur="1000"/>
                                        <p:tgtEl>
                                          <p:spTgt spid="40"/>
                                        </p:tgtEl>
                                      </p:cBhvr>
                                    </p:animEffect>
                                  </p:childTnLst>
                                </p:cTn>
                              </p:par>
                              <p:par>
                                <p:cTn id="57" presetID="22" presetClass="entr" presetSubtype="1"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up)">
                                      <p:cBhvr>
                                        <p:cTn id="59" dur="1000"/>
                                        <p:tgtEl>
                                          <p:spTgt spid="47"/>
                                        </p:tgtEl>
                                      </p:cBhvr>
                                    </p:animEffect>
                                  </p:childTnLst>
                                </p:cTn>
                              </p:par>
                              <p:par>
                                <p:cTn id="60" presetID="22" presetClass="entr" presetSubtype="1" fill="hold"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wipe(up)">
                                      <p:cBhvr>
                                        <p:cTn id="62" dur="1000"/>
                                        <p:tgtEl>
                                          <p:spTgt spid="52"/>
                                        </p:tgtEl>
                                      </p:cBhvr>
                                    </p:animEffect>
                                  </p:childTnLst>
                                </p:cTn>
                              </p:par>
                              <p:par>
                                <p:cTn id="63" presetID="22" presetClass="entr" presetSubtype="1"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up)">
                                      <p:cBhvr>
                                        <p:cTn id="65" dur="1000"/>
                                        <p:tgtEl>
                                          <p:spTgt spid="57"/>
                                        </p:tgtEl>
                                      </p:cBhvr>
                                    </p:animEffect>
                                  </p:childTnLst>
                                </p:cTn>
                              </p:par>
                              <p:par>
                                <p:cTn id="66" presetID="22" presetClass="entr" presetSubtype="1"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wipe(up)">
                                      <p:cBhvr>
                                        <p:cTn id="68" dur="1000"/>
                                        <p:tgtEl>
                                          <p:spTgt spid="58"/>
                                        </p:tgtEl>
                                      </p:cBhvr>
                                    </p:animEffect>
                                  </p:childTnLst>
                                </p:cTn>
                              </p:par>
                              <p:par>
                                <p:cTn id="69" presetID="22" presetClass="entr" presetSubtype="1"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up)">
                                      <p:cBhvr>
                                        <p:cTn id="71" dur="1000"/>
                                        <p:tgtEl>
                                          <p:spTgt spid="59"/>
                                        </p:tgtEl>
                                      </p:cBhvr>
                                    </p:animEffect>
                                  </p:childTnLst>
                                </p:cTn>
                              </p:par>
                              <p:par>
                                <p:cTn id="72" presetID="22" presetClass="entr" presetSubtype="1"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up)">
                                      <p:cBhvr>
                                        <p:cTn id="74" dur="1000"/>
                                        <p:tgtEl>
                                          <p:spTgt spid="60"/>
                                        </p:tgtEl>
                                      </p:cBhvr>
                                    </p:animEffect>
                                  </p:childTnLst>
                                </p:cTn>
                              </p:par>
                              <p:par>
                                <p:cTn id="75" presetID="22" presetClass="entr" presetSubtype="1"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wipe(up)">
                                      <p:cBhvr>
                                        <p:cTn id="77" dur="1000"/>
                                        <p:tgtEl>
                                          <p:spTgt spid="6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wipe(up)">
                                      <p:cBhvr>
                                        <p:cTn id="80" dur="1000"/>
                                        <p:tgtEl>
                                          <p:spTgt spid="62"/>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wipe(up)">
                                      <p:cBhvr>
                                        <p:cTn id="83" dur="1000"/>
                                        <p:tgtEl>
                                          <p:spTgt spid="63"/>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animEffect transition="in" filter="wipe(up)">
                                      <p:cBhvr>
                                        <p:cTn id="86" dur="1000"/>
                                        <p:tgtEl>
                                          <p:spTgt spid="64"/>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wipe(up)">
                                      <p:cBhvr>
                                        <p:cTn id="89" dur="1000"/>
                                        <p:tgtEl>
                                          <p:spTgt spid="65"/>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wipe(up)">
                                      <p:cBhvr>
                                        <p:cTn id="92" dur="1000"/>
                                        <p:tgtEl>
                                          <p:spTgt spid="66"/>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wipe(up)">
                                      <p:cBhvr>
                                        <p:cTn id="95" dur="1000"/>
                                        <p:tgtEl>
                                          <p:spTgt spid="67"/>
                                        </p:tgtEl>
                                      </p:cBhvr>
                                    </p:animEffect>
                                  </p:childTnLst>
                                </p:cTn>
                              </p:par>
                              <p:par>
                                <p:cTn id="96" presetID="22" presetClass="entr" presetSubtype="1" fill="hold"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wipe(up)">
                                      <p:cBhvr>
                                        <p:cTn id="98" dur="1000"/>
                                        <p:tgtEl>
                                          <p:spTgt spid="68"/>
                                        </p:tgtEl>
                                      </p:cBhvr>
                                    </p:animEffect>
                                  </p:childTnLst>
                                </p:cTn>
                              </p:par>
                              <p:par>
                                <p:cTn id="99" presetID="22" presetClass="entr" presetSubtype="1" fill="hold" nodeType="withEffect">
                                  <p:stCondLst>
                                    <p:cond delay="0"/>
                                  </p:stCondLst>
                                  <p:childTnLst>
                                    <p:set>
                                      <p:cBhvr>
                                        <p:cTn id="100" dur="1" fill="hold">
                                          <p:stCondLst>
                                            <p:cond delay="0"/>
                                          </p:stCondLst>
                                        </p:cTn>
                                        <p:tgtEl>
                                          <p:spTgt spid="69"/>
                                        </p:tgtEl>
                                        <p:attrNameLst>
                                          <p:attrName>style.visibility</p:attrName>
                                        </p:attrNameLst>
                                      </p:cBhvr>
                                      <p:to>
                                        <p:strVal val="visible"/>
                                      </p:to>
                                    </p:set>
                                    <p:animEffect transition="in" filter="wipe(up)">
                                      <p:cBhvr>
                                        <p:cTn id="101" dur="1000"/>
                                        <p:tgtEl>
                                          <p:spTgt spid="69"/>
                                        </p:tgtEl>
                                      </p:cBhvr>
                                    </p:animEffect>
                                  </p:childTnLst>
                                </p:cTn>
                              </p:par>
                              <p:par>
                                <p:cTn id="102" presetID="22" presetClass="entr" presetSubtype="1" fill="hold" nodeType="with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up)">
                                      <p:cBhvr>
                                        <p:cTn id="104" dur="1000"/>
                                        <p:tgtEl>
                                          <p:spTgt spid="70"/>
                                        </p:tgtEl>
                                      </p:cBhvr>
                                    </p:animEffect>
                                  </p:childTnLst>
                                </p:cTn>
                              </p:par>
                              <p:par>
                                <p:cTn id="105" presetID="22" presetClass="entr" presetSubtype="1" fill="hold" nodeType="withEffect">
                                  <p:stCondLst>
                                    <p:cond delay="0"/>
                                  </p:stCondLst>
                                  <p:childTnLst>
                                    <p:set>
                                      <p:cBhvr>
                                        <p:cTn id="106" dur="1" fill="hold">
                                          <p:stCondLst>
                                            <p:cond delay="0"/>
                                          </p:stCondLst>
                                        </p:cTn>
                                        <p:tgtEl>
                                          <p:spTgt spid="71"/>
                                        </p:tgtEl>
                                        <p:attrNameLst>
                                          <p:attrName>style.visibility</p:attrName>
                                        </p:attrNameLst>
                                      </p:cBhvr>
                                      <p:to>
                                        <p:strVal val="visible"/>
                                      </p:to>
                                    </p:set>
                                    <p:animEffect transition="in" filter="wipe(up)">
                                      <p:cBhvr>
                                        <p:cTn id="107" dur="1000"/>
                                        <p:tgtEl>
                                          <p:spTgt spid="71"/>
                                        </p:tgtEl>
                                      </p:cBhvr>
                                    </p:animEffect>
                                  </p:childTnLst>
                                </p:cTn>
                              </p:par>
                              <p:par>
                                <p:cTn id="108" presetID="22" presetClass="entr" presetSubtype="1" fill="hold" nodeType="with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wipe(up)">
                                      <p:cBhvr>
                                        <p:cTn id="110" dur="1000"/>
                                        <p:tgtEl>
                                          <p:spTgt spid="73"/>
                                        </p:tgtEl>
                                      </p:cBhvr>
                                    </p:animEffect>
                                  </p:childTnLst>
                                </p:cTn>
                              </p:par>
                              <p:par>
                                <p:cTn id="111" presetID="22" presetClass="entr" presetSubtype="1" fill="hold" nodeType="withEffect">
                                  <p:stCondLst>
                                    <p:cond delay="0"/>
                                  </p:stCondLst>
                                  <p:childTnLst>
                                    <p:set>
                                      <p:cBhvr>
                                        <p:cTn id="112" dur="1" fill="hold">
                                          <p:stCondLst>
                                            <p:cond delay="0"/>
                                          </p:stCondLst>
                                        </p:cTn>
                                        <p:tgtEl>
                                          <p:spTgt spid="74"/>
                                        </p:tgtEl>
                                        <p:attrNameLst>
                                          <p:attrName>style.visibility</p:attrName>
                                        </p:attrNameLst>
                                      </p:cBhvr>
                                      <p:to>
                                        <p:strVal val="visible"/>
                                      </p:to>
                                    </p:set>
                                    <p:animEffect transition="in" filter="wipe(up)">
                                      <p:cBhvr>
                                        <p:cTn id="113" dur="1000"/>
                                        <p:tgtEl>
                                          <p:spTgt spid="74"/>
                                        </p:tgtEl>
                                      </p:cBhvr>
                                    </p:animEffect>
                                  </p:childTnLst>
                                </p:cTn>
                              </p:par>
                            </p:childTnLst>
                          </p:cTn>
                        </p:par>
                        <p:par>
                          <p:cTn id="114" fill="hold">
                            <p:stCondLst>
                              <p:cond delay="2000"/>
                            </p:stCondLst>
                            <p:childTnLst>
                              <p:par>
                                <p:cTn id="115" presetID="22" presetClass="entr" presetSubtype="2" fill="hold" grpId="0" nodeType="after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wipe(right)">
                                      <p:cBhvr>
                                        <p:cTn id="117" dur="1000"/>
                                        <p:tgtEl>
                                          <p:spTgt spid="50"/>
                                        </p:tgtEl>
                                      </p:cBhvr>
                                    </p:animEffect>
                                  </p:childTnLst>
                                </p:cTn>
                              </p:par>
                            </p:childTnLst>
                          </p:cTn>
                        </p:par>
                        <p:par>
                          <p:cTn id="118" fill="hold">
                            <p:stCondLst>
                              <p:cond delay="3000"/>
                            </p:stCondLst>
                            <p:childTnLst>
                              <p:par>
                                <p:cTn id="119" presetID="22" presetClass="entr" presetSubtype="2" fill="hold" nodeType="afterEffect">
                                  <p:stCondLst>
                                    <p:cond delay="0"/>
                                  </p:stCondLst>
                                  <p:childTnLst>
                                    <p:set>
                                      <p:cBhvr>
                                        <p:cTn id="120" dur="1" fill="hold">
                                          <p:stCondLst>
                                            <p:cond delay="0"/>
                                          </p:stCondLst>
                                        </p:cTn>
                                        <p:tgtEl>
                                          <p:spTgt spid="51"/>
                                        </p:tgtEl>
                                        <p:attrNameLst>
                                          <p:attrName>style.visibility</p:attrName>
                                        </p:attrNameLst>
                                      </p:cBhvr>
                                      <p:to>
                                        <p:strVal val="visible"/>
                                      </p:to>
                                    </p:set>
                                    <p:animEffect transition="in" filter="wipe(right)">
                                      <p:cBhvr>
                                        <p:cTn id="121" dur="1000"/>
                                        <p:tgtEl>
                                          <p:spTgt spid="51"/>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left)">
                                      <p:cBhvr>
                                        <p:cTn id="124" dur="1000"/>
                                        <p:tgtEl>
                                          <p:spTgt spid="49"/>
                                        </p:tgtEl>
                                      </p:cBhvr>
                                    </p:animEffect>
                                  </p:childTnLst>
                                </p:cTn>
                              </p:par>
                              <p:par>
                                <p:cTn id="125" presetID="22" presetClass="entr" presetSubtype="8" fill="hold" nodeType="with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wipe(left)">
                                      <p:cBhvr>
                                        <p:cTn id="127" dur="1000"/>
                                        <p:tgtEl>
                                          <p:spTgt spid="53"/>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wipe(right)">
                                      <p:cBhvr>
                                        <p:cTn id="130" dur="1000"/>
                                        <p:tgtEl>
                                          <p:spTgt spid="54"/>
                                        </p:tgtEl>
                                      </p:cBhvr>
                                    </p:animEffect>
                                  </p:childTnLst>
                                </p:cTn>
                              </p:par>
                              <p:par>
                                <p:cTn id="131" presetID="22" presetClass="entr" presetSubtype="2" fill="hold"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right)">
                                      <p:cBhvr>
                                        <p:cTn id="133"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23" grpId="0"/>
      <p:bldP spid="50" grpId="0" animBg="1"/>
      <p:bldP spid="56" grpId="0"/>
      <p:bldP spid="49" grpId="0" animBg="1"/>
      <p:bldP spid="54" grpId="0" animBg="1"/>
      <p:bldP spid="62" grpId="0"/>
      <p:bldP spid="63" grpId="0"/>
      <p:bldP spid="64" grpId="0"/>
      <p:bldP spid="65" grpId="0"/>
      <p:bldP spid="66" grpId="0"/>
      <p:bldP spid="67"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solidFill>
                  <a:prstClr val="black"/>
                </a:solidFill>
                <a:latin typeface="Nunito Sans" panose="020B0604020202020204" charset="0"/>
              </a:rPr>
              <a:t>Binary Tree – Mirror Image</a:t>
            </a:r>
            <a:endParaRPr lang="en-US" sz="4500" dirty="0">
              <a:latin typeface="Nunito Sans" panose="020B0604020202020204" charset="0"/>
            </a:endParaRPr>
          </a:p>
        </p:txBody>
      </p:sp>
      <p:sp>
        <p:nvSpPr>
          <p:cNvPr id="3" name="Left Brace 2"/>
          <p:cNvSpPr/>
          <p:nvPr/>
        </p:nvSpPr>
        <p:spPr>
          <a:xfrm>
            <a:off x="3556000" y="2108200"/>
            <a:ext cx="508000" cy="25400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4" name="TextBox 3"/>
          <p:cNvSpPr txBox="1"/>
          <p:nvPr/>
        </p:nvSpPr>
        <p:spPr>
          <a:xfrm>
            <a:off x="4165600" y="2108201"/>
            <a:ext cx="7721600" cy="477054"/>
          </a:xfrm>
          <a:prstGeom prst="rect">
            <a:avLst/>
          </a:prstGeom>
          <a:noFill/>
        </p:spPr>
        <p:txBody>
          <a:bodyPr wrap="square" rtlCol="0">
            <a:spAutoFit/>
          </a:bodyPr>
          <a:lstStyle/>
          <a:p>
            <a:r>
              <a:rPr lang="en-US" sz="2500" dirty="0">
                <a:latin typeface="Nunito Sans" panose="020B0604020202020204" charset="0"/>
              </a:rPr>
              <a:t>No-Op                                                   </a:t>
            </a:r>
            <a:r>
              <a:rPr lang="en-US" sz="2500" b="1" dirty="0">
                <a:latin typeface="Nunito Sans" panose="020B0604020202020204" charset="0"/>
              </a:rPr>
              <a:t>node = NULL</a:t>
            </a:r>
          </a:p>
        </p:txBody>
      </p:sp>
      <p:sp>
        <p:nvSpPr>
          <p:cNvPr id="5" name="TextBox 4"/>
          <p:cNvSpPr txBox="1"/>
          <p:nvPr/>
        </p:nvSpPr>
        <p:spPr>
          <a:xfrm>
            <a:off x="4064000" y="2828382"/>
            <a:ext cx="7823200" cy="3506729"/>
          </a:xfrm>
          <a:prstGeom prst="rect">
            <a:avLst/>
          </a:prstGeom>
          <a:noFill/>
        </p:spPr>
        <p:txBody>
          <a:bodyPr wrap="square" rtlCol="0">
            <a:spAutoFit/>
          </a:bodyPr>
          <a:lstStyle/>
          <a:p>
            <a:pPr marL="0" lvl="1">
              <a:lnSpc>
                <a:spcPct val="150000"/>
              </a:lnSpc>
            </a:pPr>
            <a:r>
              <a:rPr lang="en-US" sz="2500" dirty="0" err="1">
                <a:latin typeface="Nunito Sans" panose="020B0604020202020204" charset="0"/>
              </a:rPr>
              <a:t>mirror_it</a:t>
            </a:r>
            <a:r>
              <a:rPr lang="en-US" sz="2500" dirty="0">
                <a:latin typeface="Nunito Sans" panose="020B0604020202020204" charset="0"/>
              </a:rPr>
              <a:t>(node-&gt;</a:t>
            </a:r>
            <a:r>
              <a:rPr lang="en-US" sz="2500" dirty="0" err="1">
                <a:latin typeface="Nunito Sans" panose="020B0604020202020204" charset="0"/>
              </a:rPr>
              <a:t>left_sub_tree</a:t>
            </a:r>
            <a:r>
              <a:rPr lang="en-US" sz="2500" dirty="0">
                <a:latin typeface="Nunito Sans" panose="020B0604020202020204" charset="0"/>
              </a:rPr>
              <a:t>)</a:t>
            </a:r>
          </a:p>
          <a:p>
            <a:pPr marL="0" lvl="1">
              <a:lnSpc>
                <a:spcPct val="150000"/>
              </a:lnSpc>
            </a:pPr>
            <a:r>
              <a:rPr lang="en-US" sz="2500" dirty="0" err="1">
                <a:latin typeface="Nunito Sans" panose="020B0604020202020204" charset="0"/>
              </a:rPr>
              <a:t>mirror_it</a:t>
            </a:r>
            <a:r>
              <a:rPr lang="en-US" sz="2500" dirty="0">
                <a:latin typeface="Nunito Sans" panose="020B0604020202020204" charset="0"/>
              </a:rPr>
              <a:t>(node-&gt;</a:t>
            </a:r>
            <a:r>
              <a:rPr lang="en-US" sz="2500" dirty="0" err="1">
                <a:latin typeface="Nunito Sans" panose="020B0604020202020204" charset="0"/>
              </a:rPr>
              <a:t>right_sub_tree</a:t>
            </a:r>
            <a:r>
              <a:rPr lang="en-US" sz="2500" dirty="0">
                <a:latin typeface="Nunito Sans" panose="020B0604020202020204" charset="0"/>
              </a:rPr>
              <a:t>)                                                            </a:t>
            </a:r>
          </a:p>
          <a:p>
            <a:pPr marL="0" lvl="1">
              <a:lnSpc>
                <a:spcPct val="150000"/>
              </a:lnSpc>
            </a:pPr>
            <a:r>
              <a:rPr lang="en-US" sz="2500" dirty="0">
                <a:latin typeface="Nunito Sans" panose="020B0604020202020204" charset="0"/>
              </a:rPr>
              <a:t>Swap  node-&gt;</a:t>
            </a:r>
            <a:r>
              <a:rPr lang="en-US" sz="2500" dirty="0" err="1">
                <a:latin typeface="Nunito Sans" panose="020B0604020202020204" charset="0"/>
              </a:rPr>
              <a:t>left_sub_tree</a:t>
            </a:r>
            <a:r>
              <a:rPr lang="en-US" sz="2500" dirty="0">
                <a:latin typeface="Nunito Sans" panose="020B0604020202020204" charset="0"/>
              </a:rPr>
              <a:t> =  node-&gt;</a:t>
            </a:r>
            <a:r>
              <a:rPr lang="en-US" sz="2500" dirty="0" err="1">
                <a:latin typeface="Nunito Sans" panose="020B0604020202020204" charset="0"/>
              </a:rPr>
              <a:t>right_sub_tree</a:t>
            </a:r>
            <a:endParaRPr lang="en-US" sz="2500" dirty="0">
              <a:latin typeface="Nunito Sans" panose="020B0604020202020204" charset="0"/>
            </a:endParaRPr>
          </a:p>
          <a:p>
            <a:pPr marL="0" lvl="1">
              <a:lnSpc>
                <a:spcPct val="150000"/>
              </a:lnSpc>
            </a:pPr>
            <a:r>
              <a:rPr lang="en-US" sz="2500" dirty="0">
                <a:latin typeface="Nunito Sans" panose="020B0604020202020204" charset="0"/>
              </a:rPr>
              <a:t>            node-&gt;</a:t>
            </a:r>
            <a:r>
              <a:rPr lang="en-US" sz="2500" dirty="0" err="1">
                <a:latin typeface="Nunito Sans" panose="020B0604020202020204" charset="0"/>
              </a:rPr>
              <a:t>right_sub_tree</a:t>
            </a:r>
            <a:r>
              <a:rPr lang="en-US" sz="2500" dirty="0">
                <a:latin typeface="Nunito Sans" panose="020B0604020202020204" charset="0"/>
              </a:rPr>
              <a:t> = node-&gt;</a:t>
            </a:r>
            <a:r>
              <a:rPr lang="en-US" sz="2500" dirty="0" err="1">
                <a:latin typeface="Nunito Sans" panose="020B0604020202020204" charset="0"/>
              </a:rPr>
              <a:t>left_sub_tree</a:t>
            </a:r>
            <a:endParaRPr lang="en-US" sz="2500" dirty="0">
              <a:latin typeface="Nunito Sans" panose="020B0604020202020204" charset="0"/>
            </a:endParaRPr>
          </a:p>
          <a:p>
            <a:pPr marL="0" lvl="1">
              <a:lnSpc>
                <a:spcPct val="150000"/>
              </a:lnSpc>
            </a:pPr>
            <a:r>
              <a:rPr lang="en-US" sz="2500" dirty="0">
                <a:latin typeface="Nunito Sans" panose="020B0604020202020204" charset="0"/>
              </a:rPr>
              <a:t>             </a:t>
            </a:r>
          </a:p>
          <a:p>
            <a:pPr marL="0" lvl="1">
              <a:lnSpc>
                <a:spcPct val="150000"/>
              </a:lnSpc>
            </a:pPr>
            <a:endParaRPr lang="en-US" sz="2500" dirty="0">
              <a:latin typeface="Nunito Sans" panose="020B0604020202020204" charset="0"/>
            </a:endParaRPr>
          </a:p>
        </p:txBody>
      </p:sp>
      <p:sp>
        <p:nvSpPr>
          <p:cNvPr id="6" name="TextBox 5"/>
          <p:cNvSpPr txBox="1"/>
          <p:nvPr/>
        </p:nvSpPr>
        <p:spPr>
          <a:xfrm>
            <a:off x="1016000" y="3160277"/>
            <a:ext cx="2844800" cy="461665"/>
          </a:xfrm>
          <a:prstGeom prst="rect">
            <a:avLst/>
          </a:prstGeom>
          <a:noFill/>
        </p:spPr>
        <p:txBody>
          <a:bodyPr wrap="square" rtlCol="0">
            <a:spAutoFit/>
          </a:bodyPr>
          <a:lstStyle/>
          <a:p>
            <a:r>
              <a:rPr lang="en-US" sz="2400" dirty="0" err="1"/>
              <a:t>mirror_it</a:t>
            </a:r>
            <a:r>
              <a:rPr lang="en-US" sz="2400" dirty="0"/>
              <a:t>(node) = </a:t>
            </a:r>
          </a:p>
        </p:txBody>
      </p:sp>
      <p:sp>
        <p:nvSpPr>
          <p:cNvPr id="8" name="TextBox 7"/>
          <p:cNvSpPr txBox="1"/>
          <p:nvPr/>
        </p:nvSpPr>
        <p:spPr>
          <a:xfrm>
            <a:off x="9347200" y="3327401"/>
            <a:ext cx="2235200" cy="477054"/>
          </a:xfrm>
          <a:prstGeom prst="rect">
            <a:avLst/>
          </a:prstGeom>
          <a:noFill/>
        </p:spPr>
        <p:txBody>
          <a:bodyPr wrap="square" rtlCol="0">
            <a:spAutoFit/>
          </a:bodyPr>
          <a:lstStyle/>
          <a:p>
            <a:r>
              <a:rPr lang="en-US" sz="2500" b="1" dirty="0">
                <a:latin typeface="Nunito Sans" panose="020B0604020202020204" charset="0"/>
              </a:rPr>
              <a:t>otherwise</a:t>
            </a:r>
          </a:p>
        </p:txBody>
      </p:sp>
    </p:spTree>
    <p:extLst>
      <p:ext uri="{BB962C8B-B14F-4D97-AF65-F5344CB8AC3E}">
        <p14:creationId xmlns:p14="http://schemas.microsoft.com/office/powerpoint/2010/main" val="135584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1000"/>
                                        <p:tgtEl>
                                          <p:spTgt spid="6"/>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solidFill>
                  <a:prstClr val="black"/>
                </a:solidFill>
                <a:latin typeface="Nunito Sans" panose="020B0604020202020204" charset="0"/>
              </a:rPr>
              <a:t>Binary Tree – Mirror Image</a:t>
            </a:r>
            <a:endParaRPr lang="en-US" sz="4500" dirty="0">
              <a:latin typeface="Nunito Sans" panose="020B0604020202020204" charset="0"/>
            </a:endParaRPr>
          </a:p>
        </p:txBody>
      </p:sp>
      <p:sp>
        <p:nvSpPr>
          <p:cNvPr id="3" name="Left Brace 2"/>
          <p:cNvSpPr/>
          <p:nvPr/>
        </p:nvSpPr>
        <p:spPr>
          <a:xfrm>
            <a:off x="3556000" y="2108200"/>
            <a:ext cx="508000" cy="25400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4" name="TextBox 3"/>
          <p:cNvSpPr txBox="1"/>
          <p:nvPr/>
        </p:nvSpPr>
        <p:spPr>
          <a:xfrm>
            <a:off x="4165600" y="2108201"/>
            <a:ext cx="7721600" cy="477054"/>
          </a:xfrm>
          <a:prstGeom prst="rect">
            <a:avLst/>
          </a:prstGeom>
          <a:noFill/>
        </p:spPr>
        <p:txBody>
          <a:bodyPr wrap="square" rtlCol="0">
            <a:spAutoFit/>
          </a:bodyPr>
          <a:lstStyle/>
          <a:p>
            <a:r>
              <a:rPr lang="en-US" sz="2500" dirty="0">
                <a:latin typeface="Nunito Sans" panose="020B0604020202020204" charset="0"/>
              </a:rPr>
              <a:t>No-Op                                                   </a:t>
            </a:r>
            <a:r>
              <a:rPr lang="en-US" sz="2500" b="1" dirty="0">
                <a:latin typeface="Nunito Sans" panose="020B0604020202020204" charset="0"/>
              </a:rPr>
              <a:t>node = NULL</a:t>
            </a:r>
          </a:p>
        </p:txBody>
      </p:sp>
      <p:sp>
        <p:nvSpPr>
          <p:cNvPr id="5" name="TextBox 4"/>
          <p:cNvSpPr txBox="1"/>
          <p:nvPr/>
        </p:nvSpPr>
        <p:spPr>
          <a:xfrm>
            <a:off x="4064000" y="2828382"/>
            <a:ext cx="7823200" cy="3506729"/>
          </a:xfrm>
          <a:prstGeom prst="rect">
            <a:avLst/>
          </a:prstGeom>
          <a:noFill/>
        </p:spPr>
        <p:txBody>
          <a:bodyPr wrap="square" rtlCol="0">
            <a:spAutoFit/>
          </a:bodyPr>
          <a:lstStyle/>
          <a:p>
            <a:pPr marL="0" lvl="1">
              <a:lnSpc>
                <a:spcPct val="150000"/>
              </a:lnSpc>
            </a:pPr>
            <a:r>
              <a:rPr lang="en-US" sz="2500" dirty="0" err="1">
                <a:latin typeface="Nunito Sans" panose="020B0604020202020204" charset="0"/>
              </a:rPr>
              <a:t>mirror_it</a:t>
            </a:r>
            <a:r>
              <a:rPr lang="en-US" sz="2500" dirty="0">
                <a:latin typeface="Nunito Sans" panose="020B0604020202020204" charset="0"/>
              </a:rPr>
              <a:t>(root-&gt;left)</a:t>
            </a:r>
          </a:p>
          <a:p>
            <a:pPr marL="0" lvl="1">
              <a:lnSpc>
                <a:spcPct val="150000"/>
              </a:lnSpc>
            </a:pPr>
            <a:r>
              <a:rPr lang="en-US" sz="2500" dirty="0" err="1">
                <a:latin typeface="Nunito Sans" panose="020B0604020202020204" charset="0"/>
              </a:rPr>
              <a:t>mirror_it</a:t>
            </a:r>
            <a:r>
              <a:rPr lang="en-US" sz="2500" dirty="0">
                <a:latin typeface="Nunito Sans" panose="020B0604020202020204" charset="0"/>
              </a:rPr>
              <a:t>(root-&gt;right)                                                            </a:t>
            </a:r>
          </a:p>
          <a:p>
            <a:pPr marL="0" lvl="1">
              <a:lnSpc>
                <a:spcPct val="150000"/>
              </a:lnSpc>
            </a:pPr>
            <a:r>
              <a:rPr lang="en-US" sz="2500" dirty="0">
                <a:latin typeface="Nunito Sans" panose="020B0604020202020204" charset="0"/>
              </a:rPr>
              <a:t>Swap  root-&gt;left =  root-&gt;right,</a:t>
            </a:r>
          </a:p>
          <a:p>
            <a:pPr marL="0" lvl="1">
              <a:lnSpc>
                <a:spcPct val="150000"/>
              </a:lnSpc>
            </a:pPr>
            <a:r>
              <a:rPr lang="en-US" sz="2500" dirty="0">
                <a:latin typeface="Nunito Sans" panose="020B0604020202020204" charset="0"/>
              </a:rPr>
              <a:t>            root-&gt;right = root-&gt;left</a:t>
            </a:r>
          </a:p>
          <a:p>
            <a:pPr marL="0" lvl="1">
              <a:lnSpc>
                <a:spcPct val="150000"/>
              </a:lnSpc>
            </a:pPr>
            <a:r>
              <a:rPr lang="en-US" sz="2500" dirty="0">
                <a:latin typeface="Nunito Sans" panose="020B0604020202020204" charset="0"/>
              </a:rPr>
              <a:t>             </a:t>
            </a:r>
          </a:p>
          <a:p>
            <a:pPr marL="0" lvl="1">
              <a:lnSpc>
                <a:spcPct val="150000"/>
              </a:lnSpc>
            </a:pPr>
            <a:endParaRPr lang="en-US" sz="2500" dirty="0">
              <a:latin typeface="Nunito Sans" panose="020B0604020202020204" charset="0"/>
            </a:endParaRPr>
          </a:p>
        </p:txBody>
      </p:sp>
      <p:sp>
        <p:nvSpPr>
          <p:cNvPr id="6" name="TextBox 5"/>
          <p:cNvSpPr txBox="1"/>
          <p:nvPr/>
        </p:nvSpPr>
        <p:spPr>
          <a:xfrm>
            <a:off x="1016000" y="3160277"/>
            <a:ext cx="2844800" cy="461665"/>
          </a:xfrm>
          <a:prstGeom prst="rect">
            <a:avLst/>
          </a:prstGeom>
          <a:noFill/>
        </p:spPr>
        <p:txBody>
          <a:bodyPr wrap="square" rtlCol="0">
            <a:spAutoFit/>
          </a:bodyPr>
          <a:lstStyle/>
          <a:p>
            <a:r>
              <a:rPr lang="en-US" sz="2400" dirty="0" err="1"/>
              <a:t>mirror_it</a:t>
            </a:r>
            <a:r>
              <a:rPr lang="en-US" sz="2400" dirty="0"/>
              <a:t>(node) = </a:t>
            </a:r>
          </a:p>
        </p:txBody>
      </p:sp>
      <p:sp>
        <p:nvSpPr>
          <p:cNvPr id="8" name="TextBox 7"/>
          <p:cNvSpPr txBox="1"/>
          <p:nvPr/>
        </p:nvSpPr>
        <p:spPr>
          <a:xfrm>
            <a:off x="9347200" y="3327401"/>
            <a:ext cx="2235200" cy="477054"/>
          </a:xfrm>
          <a:prstGeom prst="rect">
            <a:avLst/>
          </a:prstGeom>
          <a:noFill/>
        </p:spPr>
        <p:txBody>
          <a:bodyPr wrap="square" rtlCol="0">
            <a:spAutoFit/>
          </a:bodyPr>
          <a:lstStyle/>
          <a:p>
            <a:r>
              <a:rPr lang="en-US" sz="2500" b="1" dirty="0">
                <a:latin typeface="Nunito Sans" panose="020B0604020202020204" charset="0"/>
              </a:rPr>
              <a:t>otherwise</a:t>
            </a:r>
          </a:p>
        </p:txBody>
      </p:sp>
    </p:spTree>
    <p:extLst>
      <p:ext uri="{BB962C8B-B14F-4D97-AF65-F5344CB8AC3E}">
        <p14:creationId xmlns:p14="http://schemas.microsoft.com/office/powerpoint/2010/main" val="27453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1000"/>
                                        <p:tgtEl>
                                          <p:spTgt spid="6"/>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8"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500" b="1" dirty="0">
                <a:latin typeface="Nunito Sans" panose="020B0604020202020204" charset="0"/>
              </a:rPr>
              <a:t>Binary Tree – Level Order Traversal</a:t>
            </a:r>
            <a:br>
              <a:rPr lang="en-US" sz="4500" b="1" dirty="0">
                <a:latin typeface="Nunito Sans" panose="020B0604020202020204" charset="0"/>
              </a:rPr>
            </a:br>
            <a:r>
              <a:rPr lang="en-US" sz="4500" b="1" dirty="0">
                <a:latin typeface="Nunito Sans" panose="020B0604020202020204" charset="0"/>
              </a:rPr>
              <a:t>(BFS)</a:t>
            </a:r>
          </a:p>
        </p:txBody>
      </p:sp>
    </p:spTree>
    <p:extLst>
      <p:ext uri="{BB962C8B-B14F-4D97-AF65-F5344CB8AC3E}">
        <p14:creationId xmlns:p14="http://schemas.microsoft.com/office/powerpoint/2010/main" val="4279034302"/>
      </p:ext>
    </p:extLst>
  </p:cSld>
  <p:clrMapOvr>
    <a:masterClrMapping/>
  </p:clrMapOvr>
  <p:transition>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latin typeface="Nunito Sans" panose="020B0604020202020204" charset="0"/>
              </a:rPr>
              <a:t>Binary Tree – Level Order Traversal (BFS)</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7376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251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5</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016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750</a:t>
                      </a:r>
                    </a:p>
                  </a:txBody>
                  <a:tcPr marL="121920" marR="121920" marT="60960" marB="60960"/>
                </a:tc>
                <a:tc>
                  <a:txBody>
                    <a:bodyPr/>
                    <a:lstStyle/>
                    <a:p>
                      <a:r>
                        <a:rPr lang="en-US" sz="1900" dirty="0"/>
                        <a:t>  4</a:t>
                      </a:r>
                    </a:p>
                  </a:txBody>
                  <a:tcPr marL="121920" marR="121920" marT="60960" marB="60960"/>
                </a:tc>
                <a:tc>
                  <a:txBody>
                    <a:bodyPr/>
                    <a:lstStyle/>
                    <a:p>
                      <a:r>
                        <a:rPr lang="en-US" sz="1900" dirty="0"/>
                        <a:t>  </a:t>
                      </a:r>
                      <a:r>
                        <a:rPr lang="en-US" sz="1900" baseline="0" dirty="0"/>
                        <a:t> 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3</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2</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4384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8</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2946400" y="3225801"/>
            <a:ext cx="7112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3152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4488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9248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0960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4064000" y="4648201"/>
            <a:ext cx="711200" cy="379656"/>
          </a:xfrm>
          <a:prstGeom prst="rect">
            <a:avLst/>
          </a:prstGeom>
          <a:noFill/>
        </p:spPr>
        <p:txBody>
          <a:bodyPr wrap="square" rtlCol="0">
            <a:spAutoFit/>
          </a:bodyPr>
          <a:lstStyle/>
          <a:p>
            <a:r>
              <a:rPr lang="en-US" sz="1867" dirty="0"/>
              <a:t>500</a:t>
            </a:r>
          </a:p>
        </p:txBody>
      </p:sp>
      <p:sp>
        <p:nvSpPr>
          <p:cNvPr id="25" name="TextBox 24"/>
          <p:cNvSpPr txBox="1"/>
          <p:nvPr/>
        </p:nvSpPr>
        <p:spPr>
          <a:xfrm>
            <a:off x="1625600" y="4648201"/>
            <a:ext cx="711200" cy="379656"/>
          </a:xfrm>
          <a:prstGeom prst="rect">
            <a:avLst/>
          </a:prstGeom>
          <a:noFill/>
        </p:spPr>
        <p:txBody>
          <a:bodyPr wrap="square" rtlCol="0">
            <a:spAutoFit/>
          </a:bodyPr>
          <a:lstStyle/>
          <a:p>
            <a:r>
              <a:rPr lang="en-US" sz="1867" dirty="0"/>
              <a:t>400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3048000" y="5969001"/>
            <a:ext cx="711200" cy="379656"/>
          </a:xfrm>
          <a:prstGeom prst="rect">
            <a:avLst/>
          </a:prstGeom>
          <a:noFill/>
        </p:spPr>
        <p:txBody>
          <a:bodyPr wrap="square" rtlCol="0">
            <a:spAutoFit/>
          </a:bodyPr>
          <a:lstStyle/>
          <a:p>
            <a:r>
              <a:rPr lang="en-US" sz="1867" dirty="0"/>
              <a:t>800</a:t>
            </a:r>
          </a:p>
        </p:txBody>
      </p:sp>
      <p:sp>
        <p:nvSpPr>
          <p:cNvPr id="28" name="TextBox 27"/>
          <p:cNvSpPr txBox="1"/>
          <p:nvPr/>
        </p:nvSpPr>
        <p:spPr>
          <a:xfrm>
            <a:off x="711200" y="5969001"/>
            <a:ext cx="711200" cy="379656"/>
          </a:xfrm>
          <a:prstGeom prst="rect">
            <a:avLst/>
          </a:prstGeom>
          <a:noFill/>
        </p:spPr>
        <p:txBody>
          <a:bodyPr wrap="square" rtlCol="0">
            <a:spAutoFit/>
          </a:bodyPr>
          <a:lstStyle/>
          <a:p>
            <a:r>
              <a:rPr lang="en-US" sz="1867" dirty="0"/>
              <a:t>750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132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6576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080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6908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743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518400" y="16002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Root</a:t>
            </a:r>
            <a:endParaRPr lang="en-US" sz="2400" b="1" dirty="0"/>
          </a:p>
        </p:txBody>
      </p:sp>
      <p:cxnSp>
        <p:nvCxnSpPr>
          <p:cNvPr id="51" name="Straight Arrow Connector 50"/>
          <p:cNvCxnSpPr>
            <a:stCxn id="50" idx="1"/>
          </p:cNvCxnSpPr>
          <p:nvPr/>
        </p:nvCxnSpPr>
        <p:spPr>
          <a:xfrm rot="10800000">
            <a:off x="6705600" y="18034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03200" y="1092201"/>
            <a:ext cx="1930400" cy="477054"/>
          </a:xfrm>
          <a:prstGeom prst="rect">
            <a:avLst/>
          </a:prstGeom>
          <a:noFill/>
        </p:spPr>
        <p:txBody>
          <a:bodyPr wrap="square" rtlCol="0">
            <a:spAutoFit/>
          </a:bodyPr>
          <a:lstStyle/>
          <a:p>
            <a:r>
              <a:rPr lang="en-US" sz="2500" b="1" dirty="0">
                <a:latin typeface="Nunito Sans" panose="020B0604020202020204" charset="0"/>
              </a:rPr>
              <a:t>Input : </a:t>
            </a:r>
          </a:p>
        </p:txBody>
      </p:sp>
      <p:sp>
        <p:nvSpPr>
          <p:cNvPr id="46" name="TextBox 45"/>
          <p:cNvSpPr txBox="1"/>
          <p:nvPr/>
        </p:nvSpPr>
        <p:spPr>
          <a:xfrm>
            <a:off x="203200" y="1615758"/>
            <a:ext cx="2438400" cy="477054"/>
          </a:xfrm>
          <a:prstGeom prst="rect">
            <a:avLst/>
          </a:prstGeom>
          <a:noFill/>
        </p:spPr>
        <p:txBody>
          <a:bodyPr wrap="square" rtlCol="0">
            <a:spAutoFit/>
          </a:bodyPr>
          <a:lstStyle/>
          <a:p>
            <a:r>
              <a:rPr lang="en-US" sz="2500" dirty="0">
                <a:latin typeface="Nunito Sans" panose="020B0604020202020204" charset="0"/>
              </a:rPr>
              <a:t>- Binary Tree: </a:t>
            </a:r>
          </a:p>
        </p:txBody>
      </p:sp>
    </p:spTree>
    <p:extLst>
      <p:ext uri="{BB962C8B-B14F-4D97-AF65-F5344CB8AC3E}">
        <p14:creationId xmlns:p14="http://schemas.microsoft.com/office/powerpoint/2010/main" val="141475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1000"/>
                                        <p:tgtEl>
                                          <p:spTgt spid="5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1000"/>
                                        <p:tgtEl>
                                          <p:spTgt spid="46"/>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1000"/>
                                        <p:tgtEl>
                                          <p:spTgt spid="3"/>
                                        </p:tgtEl>
                                      </p:cBhvr>
                                    </p:animEffect>
                                  </p:childTnLst>
                                </p:cTn>
                              </p:par>
                              <p:par>
                                <p:cTn id="16" presetID="22" presetClass="entr" presetSubtype="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1000"/>
                                        <p:tgtEl>
                                          <p:spTgt spid="4"/>
                                        </p:tgtEl>
                                      </p:cBhvr>
                                    </p:animEffect>
                                  </p:childTnLst>
                                </p:cTn>
                              </p:par>
                              <p:par>
                                <p:cTn id="19" presetID="22" presetClass="entr" presetSubtype="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1000"/>
                                        <p:tgtEl>
                                          <p:spTgt spid="5"/>
                                        </p:tgtEl>
                                      </p:cBhvr>
                                    </p:animEffect>
                                  </p:childTnLst>
                                </p:cTn>
                              </p:par>
                              <p:par>
                                <p:cTn id="22" presetID="22" presetClass="entr" presetSubtype="1"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1000"/>
                                        <p:tgtEl>
                                          <p:spTgt spid="6"/>
                                        </p:tgtEl>
                                      </p:cBhvr>
                                    </p:animEffect>
                                  </p:childTnLst>
                                </p:cTn>
                              </p:par>
                              <p:par>
                                <p:cTn id="25" presetID="22" presetClass="entr" presetSubtype="1"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1000"/>
                                        <p:tgtEl>
                                          <p:spTgt spid="7"/>
                                        </p:tgtEl>
                                      </p:cBhvr>
                                    </p:animEffect>
                                  </p:childTnLst>
                                </p:cTn>
                              </p:par>
                              <p:par>
                                <p:cTn id="28" presetID="22" presetClass="entr" presetSubtype="1"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1000"/>
                                        <p:tgtEl>
                                          <p:spTgt spid="8"/>
                                        </p:tgtEl>
                                      </p:cBhvr>
                                    </p:animEffect>
                                  </p:childTnLst>
                                </p:cTn>
                              </p:par>
                              <p:par>
                                <p:cTn id="31" presetID="2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1000"/>
                                        <p:tgtEl>
                                          <p:spTgt spid="10"/>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1000"/>
                                        <p:tgtEl>
                                          <p:spTgt spid="11"/>
                                        </p:tgtEl>
                                      </p:cBhvr>
                                    </p:animEffect>
                                  </p:childTnLst>
                                </p:cTn>
                              </p:par>
                              <p:par>
                                <p:cTn id="37" presetID="22" presetClass="entr" presetSubtype="1"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1000"/>
                                        <p:tgtEl>
                                          <p:spTgt spid="12"/>
                                        </p:tgtEl>
                                      </p:cBhvr>
                                    </p:animEffect>
                                  </p:childTnLst>
                                </p:cTn>
                              </p:par>
                              <p:par>
                                <p:cTn id="40" presetID="22" presetClass="entr" presetSubtype="1"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1000"/>
                                        <p:tgtEl>
                                          <p:spTgt spid="13"/>
                                        </p:tgtEl>
                                      </p:cBhvr>
                                    </p:animEffect>
                                  </p:childTnLst>
                                </p:cTn>
                              </p:par>
                              <p:par>
                                <p:cTn id="43" presetID="22" presetClass="entr" presetSubtype="1"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1000"/>
                                        <p:tgtEl>
                                          <p:spTgt spid="14"/>
                                        </p:tgtEl>
                                      </p:cBhvr>
                                    </p:animEffect>
                                  </p:childTnLst>
                                </p:cTn>
                              </p:par>
                              <p:par>
                                <p:cTn id="46" presetID="22" presetClass="entr" presetSubtype="1"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1000"/>
                                        <p:tgtEl>
                                          <p:spTgt spid="15"/>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1000"/>
                                        <p:tgtEl>
                                          <p:spTgt spid="16"/>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up)">
                                      <p:cBhvr>
                                        <p:cTn id="54" dur="1000"/>
                                        <p:tgtEl>
                                          <p:spTgt spid="18"/>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1000"/>
                                        <p:tgtEl>
                                          <p:spTgt spid="19"/>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1000"/>
                                        <p:tgtEl>
                                          <p:spTgt spid="2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1000"/>
                                        <p:tgtEl>
                                          <p:spTgt spid="21"/>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1000"/>
                                        <p:tgtEl>
                                          <p:spTgt spid="2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up)">
                                      <p:cBhvr>
                                        <p:cTn id="69" dur="1000"/>
                                        <p:tgtEl>
                                          <p:spTgt spid="23"/>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up)">
                                      <p:cBhvr>
                                        <p:cTn id="72" dur="1000"/>
                                        <p:tgtEl>
                                          <p:spTgt spid="24"/>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up)">
                                      <p:cBhvr>
                                        <p:cTn id="75" dur="1000"/>
                                        <p:tgtEl>
                                          <p:spTgt spid="25"/>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up)">
                                      <p:cBhvr>
                                        <p:cTn id="78" dur="1000"/>
                                        <p:tgtEl>
                                          <p:spTgt spid="26"/>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up)">
                                      <p:cBhvr>
                                        <p:cTn id="81" dur="1000"/>
                                        <p:tgtEl>
                                          <p:spTgt spid="27"/>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1000"/>
                                        <p:tgtEl>
                                          <p:spTgt spid="28"/>
                                        </p:tgtEl>
                                      </p:cBhvr>
                                    </p:animEffect>
                                  </p:childTnLst>
                                </p:cTn>
                              </p:par>
                              <p:par>
                                <p:cTn id="85" presetID="22" presetClass="entr" presetSubtype="1"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up)">
                                      <p:cBhvr>
                                        <p:cTn id="87" dur="1000"/>
                                        <p:tgtEl>
                                          <p:spTgt spid="29"/>
                                        </p:tgtEl>
                                      </p:cBhvr>
                                    </p:animEffect>
                                  </p:childTnLst>
                                </p:cTn>
                              </p:par>
                              <p:par>
                                <p:cTn id="88" presetID="22" presetClass="entr" presetSubtype="1"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ipe(up)">
                                      <p:cBhvr>
                                        <p:cTn id="90" dur="1000"/>
                                        <p:tgtEl>
                                          <p:spTgt spid="31"/>
                                        </p:tgtEl>
                                      </p:cBhvr>
                                    </p:animEffect>
                                  </p:childTnLst>
                                </p:cTn>
                              </p:par>
                              <p:par>
                                <p:cTn id="91" presetID="22" presetClass="entr" presetSubtype="1"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up)">
                                      <p:cBhvr>
                                        <p:cTn id="93" dur="1000"/>
                                        <p:tgtEl>
                                          <p:spTgt spid="37"/>
                                        </p:tgtEl>
                                      </p:cBhvr>
                                    </p:animEffect>
                                  </p:childTnLst>
                                </p:cTn>
                              </p:par>
                              <p:par>
                                <p:cTn id="94" presetID="22" presetClass="entr" presetSubtype="1" fill="hold" nodeType="with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wipe(up)">
                                      <p:cBhvr>
                                        <p:cTn id="96" dur="1000"/>
                                        <p:tgtEl>
                                          <p:spTgt spid="38"/>
                                        </p:tgtEl>
                                      </p:cBhvr>
                                    </p:animEffect>
                                  </p:childTnLst>
                                </p:cTn>
                              </p:par>
                              <p:par>
                                <p:cTn id="97" presetID="22" presetClass="entr" presetSubtype="1"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wipe(up)">
                                      <p:cBhvr>
                                        <p:cTn id="99" dur="1000"/>
                                        <p:tgtEl>
                                          <p:spTgt spid="39"/>
                                        </p:tgtEl>
                                      </p:cBhvr>
                                    </p:animEffect>
                                  </p:childTnLst>
                                </p:cTn>
                              </p:par>
                              <p:par>
                                <p:cTn id="100" presetID="22" presetClass="entr" presetSubtype="1" fill="hold"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up)">
                                      <p:cBhvr>
                                        <p:cTn id="102" dur="1000"/>
                                        <p:tgtEl>
                                          <p:spTgt spid="40"/>
                                        </p:tgtEl>
                                      </p:cBhvr>
                                    </p:animEffect>
                                  </p:childTnLst>
                                </p:cTn>
                              </p:par>
                              <p:par>
                                <p:cTn id="103" presetID="22" presetClass="entr" presetSubtype="1"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wipe(up)">
                                      <p:cBhvr>
                                        <p:cTn id="105" dur="1000"/>
                                        <p:tgtEl>
                                          <p:spTgt spid="42"/>
                                        </p:tgtEl>
                                      </p:cBhvr>
                                    </p:animEffect>
                                  </p:childTnLst>
                                </p:cTn>
                              </p:par>
                              <p:par>
                                <p:cTn id="106" presetID="22" presetClass="entr" presetSubtype="1" fill="hold"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wipe(up)">
                                      <p:cBhvr>
                                        <p:cTn id="108" dur="1000"/>
                                        <p:tgtEl>
                                          <p:spTgt spid="44"/>
                                        </p:tgtEl>
                                      </p:cBhvr>
                                    </p:animEffect>
                                  </p:childTnLst>
                                </p:cTn>
                              </p:par>
                              <p:par>
                                <p:cTn id="109" presetID="22" presetClass="entr" presetSubtype="1"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wipe(up)">
                                      <p:cBhvr>
                                        <p:cTn id="111" dur="1000"/>
                                        <p:tgtEl>
                                          <p:spTgt spid="45"/>
                                        </p:tgtEl>
                                      </p:cBhvr>
                                    </p:animEffect>
                                  </p:childTnLst>
                                </p:cTn>
                              </p:par>
                              <p:par>
                                <p:cTn id="112" presetID="22" presetClass="entr" presetSubtype="1"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up)">
                                      <p:cBhvr>
                                        <p:cTn id="114" dur="1000"/>
                                        <p:tgtEl>
                                          <p:spTgt spid="47"/>
                                        </p:tgtEl>
                                      </p:cBhvr>
                                    </p:animEffect>
                                  </p:childTnLst>
                                </p:cTn>
                              </p:par>
                              <p:par>
                                <p:cTn id="115" presetID="22" presetClass="entr" presetSubtype="1"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up)">
                                      <p:cBhvr>
                                        <p:cTn id="117" dur="1000"/>
                                        <p:tgtEl>
                                          <p:spTgt spid="48"/>
                                        </p:tgtEl>
                                      </p:cBhvr>
                                    </p:animEffect>
                                  </p:childTnLst>
                                </p:cTn>
                              </p:par>
                            </p:childTnLst>
                          </p:cTn>
                        </p:par>
                        <p:par>
                          <p:cTn id="118" fill="hold">
                            <p:stCondLst>
                              <p:cond delay="3000"/>
                            </p:stCondLst>
                            <p:childTnLst>
                              <p:par>
                                <p:cTn id="119" presetID="22" presetClass="entr" presetSubtype="2" fill="hold" grpId="0" nodeType="after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wipe(right)">
                                      <p:cBhvr>
                                        <p:cTn id="121" dur="1000"/>
                                        <p:tgtEl>
                                          <p:spTgt spid="50"/>
                                        </p:tgtEl>
                                      </p:cBhvr>
                                    </p:animEffect>
                                  </p:childTnLst>
                                </p:cTn>
                              </p:par>
                            </p:childTnLst>
                          </p:cTn>
                        </p:par>
                        <p:par>
                          <p:cTn id="122" fill="hold">
                            <p:stCondLst>
                              <p:cond delay="4000"/>
                            </p:stCondLst>
                            <p:childTnLst>
                              <p:par>
                                <p:cTn id="123" presetID="22" presetClass="entr" presetSubtype="2" fill="hold" nodeType="afterEffect">
                                  <p:stCondLst>
                                    <p:cond delay="0"/>
                                  </p:stCondLst>
                                  <p:childTnLst>
                                    <p:set>
                                      <p:cBhvr>
                                        <p:cTn id="124" dur="1" fill="hold">
                                          <p:stCondLst>
                                            <p:cond delay="0"/>
                                          </p:stCondLst>
                                        </p:cTn>
                                        <p:tgtEl>
                                          <p:spTgt spid="51"/>
                                        </p:tgtEl>
                                        <p:attrNameLst>
                                          <p:attrName>style.visibility</p:attrName>
                                        </p:attrNameLst>
                                      </p:cBhvr>
                                      <p:to>
                                        <p:strVal val="visible"/>
                                      </p:to>
                                    </p:set>
                                    <p:animEffect transition="in" filter="wipe(right)">
                                      <p:cBhvr>
                                        <p:cTn id="125"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P spid="22" grpId="0"/>
      <p:bldP spid="23" grpId="0"/>
      <p:bldP spid="24" grpId="0"/>
      <p:bldP spid="25" grpId="0"/>
      <p:bldP spid="26" grpId="0"/>
      <p:bldP spid="27" grpId="0"/>
      <p:bldP spid="28" grpId="0"/>
      <p:bldP spid="50" grpId="0" animBg="1"/>
      <p:bldP spid="56" grpId="0"/>
      <p:bldP spid="4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latin typeface="Nunito Sans" panose="020B0604020202020204" charset="0"/>
              </a:rPr>
              <a:t>Binary Tree – Level Order Traversal (BFS)</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7376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251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5</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016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750</a:t>
                      </a:r>
                    </a:p>
                  </a:txBody>
                  <a:tcPr marL="121920" marR="121920" marT="60960" marB="60960"/>
                </a:tc>
                <a:tc>
                  <a:txBody>
                    <a:bodyPr/>
                    <a:lstStyle/>
                    <a:p>
                      <a:r>
                        <a:rPr lang="en-US" sz="1900" dirty="0"/>
                        <a:t>  4</a:t>
                      </a:r>
                    </a:p>
                  </a:txBody>
                  <a:tcPr marL="121920" marR="121920" marT="60960" marB="60960"/>
                </a:tc>
                <a:tc>
                  <a:txBody>
                    <a:bodyPr/>
                    <a:lstStyle/>
                    <a:p>
                      <a:r>
                        <a:rPr lang="en-US" sz="1900" dirty="0"/>
                        <a:t>  </a:t>
                      </a:r>
                      <a:r>
                        <a:rPr lang="en-US" sz="1900" baseline="0" dirty="0"/>
                        <a:t> 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3</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2</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4384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8</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2946400" y="3225801"/>
            <a:ext cx="7112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3152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4488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9248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0960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4064000" y="4648201"/>
            <a:ext cx="711200" cy="379656"/>
          </a:xfrm>
          <a:prstGeom prst="rect">
            <a:avLst/>
          </a:prstGeom>
          <a:noFill/>
        </p:spPr>
        <p:txBody>
          <a:bodyPr wrap="square" rtlCol="0">
            <a:spAutoFit/>
          </a:bodyPr>
          <a:lstStyle/>
          <a:p>
            <a:r>
              <a:rPr lang="en-US" sz="1867" dirty="0"/>
              <a:t>500</a:t>
            </a:r>
          </a:p>
        </p:txBody>
      </p:sp>
      <p:sp>
        <p:nvSpPr>
          <p:cNvPr id="25" name="TextBox 24"/>
          <p:cNvSpPr txBox="1"/>
          <p:nvPr/>
        </p:nvSpPr>
        <p:spPr>
          <a:xfrm>
            <a:off x="1625600" y="4648201"/>
            <a:ext cx="711200" cy="379656"/>
          </a:xfrm>
          <a:prstGeom prst="rect">
            <a:avLst/>
          </a:prstGeom>
          <a:noFill/>
        </p:spPr>
        <p:txBody>
          <a:bodyPr wrap="square" rtlCol="0">
            <a:spAutoFit/>
          </a:bodyPr>
          <a:lstStyle/>
          <a:p>
            <a:r>
              <a:rPr lang="en-US" sz="1867" dirty="0"/>
              <a:t>400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3048000" y="5969001"/>
            <a:ext cx="711200" cy="379656"/>
          </a:xfrm>
          <a:prstGeom prst="rect">
            <a:avLst/>
          </a:prstGeom>
          <a:noFill/>
        </p:spPr>
        <p:txBody>
          <a:bodyPr wrap="square" rtlCol="0">
            <a:spAutoFit/>
          </a:bodyPr>
          <a:lstStyle/>
          <a:p>
            <a:r>
              <a:rPr lang="en-US" sz="1867" dirty="0"/>
              <a:t>800</a:t>
            </a:r>
          </a:p>
        </p:txBody>
      </p:sp>
      <p:sp>
        <p:nvSpPr>
          <p:cNvPr id="28" name="TextBox 27"/>
          <p:cNvSpPr txBox="1"/>
          <p:nvPr/>
        </p:nvSpPr>
        <p:spPr>
          <a:xfrm>
            <a:off x="711200" y="5969001"/>
            <a:ext cx="711200" cy="379656"/>
          </a:xfrm>
          <a:prstGeom prst="rect">
            <a:avLst/>
          </a:prstGeom>
          <a:noFill/>
        </p:spPr>
        <p:txBody>
          <a:bodyPr wrap="square" rtlCol="0">
            <a:spAutoFit/>
          </a:bodyPr>
          <a:lstStyle/>
          <a:p>
            <a:r>
              <a:rPr lang="en-US" sz="1867" dirty="0"/>
              <a:t>750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132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6576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080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6908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743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416800" y="1600200"/>
            <a:ext cx="4368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54" name="Rectangle 53"/>
          <p:cNvSpPr/>
          <p:nvPr/>
        </p:nvSpPr>
        <p:spPr>
          <a:xfrm>
            <a:off x="2336801" y="16002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L1</a:t>
            </a:r>
            <a:endParaRPr lang="en-US" sz="2400" b="1" dirty="0"/>
          </a:p>
        </p:txBody>
      </p:sp>
      <p:cxnSp>
        <p:nvCxnSpPr>
          <p:cNvPr id="55" name="Straight Arrow Connector 54"/>
          <p:cNvCxnSpPr/>
          <p:nvPr/>
        </p:nvCxnSpPr>
        <p:spPr>
          <a:xfrm>
            <a:off x="3556000" y="1803400"/>
            <a:ext cx="11176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5384800" y="1600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TextBox 58"/>
          <p:cNvSpPr txBox="1"/>
          <p:nvPr/>
        </p:nvSpPr>
        <p:spPr>
          <a:xfrm>
            <a:off x="7518400" y="1803401"/>
            <a:ext cx="304800" cy="461665"/>
          </a:xfrm>
          <a:prstGeom prst="rect">
            <a:avLst/>
          </a:prstGeom>
          <a:noFill/>
        </p:spPr>
        <p:txBody>
          <a:bodyPr wrap="square" rtlCol="0">
            <a:spAutoFit/>
          </a:bodyPr>
          <a:lstStyle/>
          <a:p>
            <a:r>
              <a:rPr lang="en-US" sz="2400" b="1" dirty="0"/>
              <a:t>1</a:t>
            </a:r>
          </a:p>
        </p:txBody>
      </p:sp>
    </p:spTree>
    <p:extLst>
      <p:ext uri="{BB962C8B-B14F-4D97-AF65-F5344CB8AC3E}">
        <p14:creationId xmlns:p14="http://schemas.microsoft.com/office/powerpoint/2010/main" val="188413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1000"/>
                                        <p:tgtEl>
                                          <p:spTgt spid="5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1000"/>
                                        <p:tgtEl>
                                          <p:spTgt spid="55"/>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1000"/>
                                        <p:tgtEl>
                                          <p:spTgt spid="58"/>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left)">
                                      <p:cBhvr>
                                        <p:cTn id="23"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4" grpId="0" animBg="1"/>
      <p:bldP spid="58" grpId="0" animBg="1"/>
      <p:bldP spid="59"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latin typeface="Nunito Sans" panose="020B0604020202020204" charset="0"/>
              </a:rPr>
              <a:t>Binary Tree – Level Order Traversal (BFS)</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7376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251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5</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016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750</a:t>
                      </a:r>
                    </a:p>
                  </a:txBody>
                  <a:tcPr marL="121920" marR="121920" marT="60960" marB="60960"/>
                </a:tc>
                <a:tc>
                  <a:txBody>
                    <a:bodyPr/>
                    <a:lstStyle/>
                    <a:p>
                      <a:r>
                        <a:rPr lang="en-US" sz="1900" dirty="0"/>
                        <a:t>  4</a:t>
                      </a:r>
                    </a:p>
                  </a:txBody>
                  <a:tcPr marL="121920" marR="121920" marT="60960" marB="60960"/>
                </a:tc>
                <a:tc>
                  <a:txBody>
                    <a:bodyPr/>
                    <a:lstStyle/>
                    <a:p>
                      <a:r>
                        <a:rPr lang="en-US" sz="1900" dirty="0"/>
                        <a:t>  </a:t>
                      </a:r>
                      <a:r>
                        <a:rPr lang="en-US" sz="1900" baseline="0" dirty="0"/>
                        <a:t> 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3</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2</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4384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8</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2946400" y="3225801"/>
            <a:ext cx="7112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3152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4488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9248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0960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4064000" y="4648201"/>
            <a:ext cx="711200" cy="379656"/>
          </a:xfrm>
          <a:prstGeom prst="rect">
            <a:avLst/>
          </a:prstGeom>
          <a:noFill/>
        </p:spPr>
        <p:txBody>
          <a:bodyPr wrap="square" rtlCol="0">
            <a:spAutoFit/>
          </a:bodyPr>
          <a:lstStyle/>
          <a:p>
            <a:r>
              <a:rPr lang="en-US" sz="1867" dirty="0"/>
              <a:t>500</a:t>
            </a:r>
          </a:p>
        </p:txBody>
      </p:sp>
      <p:sp>
        <p:nvSpPr>
          <p:cNvPr id="25" name="TextBox 24"/>
          <p:cNvSpPr txBox="1"/>
          <p:nvPr/>
        </p:nvSpPr>
        <p:spPr>
          <a:xfrm>
            <a:off x="1625600" y="4648201"/>
            <a:ext cx="711200" cy="379656"/>
          </a:xfrm>
          <a:prstGeom prst="rect">
            <a:avLst/>
          </a:prstGeom>
          <a:noFill/>
        </p:spPr>
        <p:txBody>
          <a:bodyPr wrap="square" rtlCol="0">
            <a:spAutoFit/>
          </a:bodyPr>
          <a:lstStyle/>
          <a:p>
            <a:r>
              <a:rPr lang="en-US" sz="1867" dirty="0"/>
              <a:t>400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3048000" y="5969001"/>
            <a:ext cx="711200" cy="379656"/>
          </a:xfrm>
          <a:prstGeom prst="rect">
            <a:avLst/>
          </a:prstGeom>
          <a:noFill/>
        </p:spPr>
        <p:txBody>
          <a:bodyPr wrap="square" rtlCol="0">
            <a:spAutoFit/>
          </a:bodyPr>
          <a:lstStyle/>
          <a:p>
            <a:r>
              <a:rPr lang="en-US" sz="1867" dirty="0"/>
              <a:t>800</a:t>
            </a:r>
          </a:p>
        </p:txBody>
      </p:sp>
      <p:sp>
        <p:nvSpPr>
          <p:cNvPr id="28" name="TextBox 27"/>
          <p:cNvSpPr txBox="1"/>
          <p:nvPr/>
        </p:nvSpPr>
        <p:spPr>
          <a:xfrm>
            <a:off x="711200" y="5969001"/>
            <a:ext cx="711200" cy="379656"/>
          </a:xfrm>
          <a:prstGeom prst="rect">
            <a:avLst/>
          </a:prstGeom>
          <a:noFill/>
        </p:spPr>
        <p:txBody>
          <a:bodyPr wrap="square" rtlCol="0">
            <a:spAutoFit/>
          </a:bodyPr>
          <a:lstStyle/>
          <a:p>
            <a:r>
              <a:rPr lang="en-US" sz="1867" dirty="0"/>
              <a:t>750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132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6576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080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6908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743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416800" y="1600200"/>
            <a:ext cx="4368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54" name="Rectangle 53"/>
          <p:cNvSpPr/>
          <p:nvPr/>
        </p:nvSpPr>
        <p:spPr>
          <a:xfrm>
            <a:off x="203200" y="29210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L2</a:t>
            </a:r>
            <a:endParaRPr lang="en-US" sz="2400" b="1" dirty="0"/>
          </a:p>
        </p:txBody>
      </p:sp>
      <p:cxnSp>
        <p:nvCxnSpPr>
          <p:cNvPr id="55" name="Straight Arrow Connector 54"/>
          <p:cNvCxnSpPr/>
          <p:nvPr/>
        </p:nvCxnSpPr>
        <p:spPr>
          <a:xfrm>
            <a:off x="1422400" y="3124200"/>
            <a:ext cx="914401"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2946400" y="29210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TextBox 58"/>
          <p:cNvSpPr txBox="1"/>
          <p:nvPr/>
        </p:nvSpPr>
        <p:spPr>
          <a:xfrm>
            <a:off x="7518400" y="1803401"/>
            <a:ext cx="304800" cy="461665"/>
          </a:xfrm>
          <a:prstGeom prst="rect">
            <a:avLst/>
          </a:prstGeom>
          <a:noFill/>
        </p:spPr>
        <p:txBody>
          <a:bodyPr wrap="square" rtlCol="0">
            <a:spAutoFit/>
          </a:bodyPr>
          <a:lstStyle/>
          <a:p>
            <a:r>
              <a:rPr lang="en-US" sz="2400" b="1" dirty="0"/>
              <a:t>1</a:t>
            </a:r>
          </a:p>
        </p:txBody>
      </p:sp>
      <p:sp>
        <p:nvSpPr>
          <p:cNvPr id="61" name="TextBox 60"/>
          <p:cNvSpPr txBox="1"/>
          <p:nvPr/>
        </p:nvSpPr>
        <p:spPr>
          <a:xfrm>
            <a:off x="7823200" y="1803401"/>
            <a:ext cx="304800" cy="461665"/>
          </a:xfrm>
          <a:prstGeom prst="rect">
            <a:avLst/>
          </a:prstGeom>
          <a:noFill/>
        </p:spPr>
        <p:txBody>
          <a:bodyPr wrap="square" rtlCol="0">
            <a:spAutoFit/>
          </a:bodyPr>
          <a:lstStyle/>
          <a:p>
            <a:r>
              <a:rPr lang="en-US" sz="2400" b="1" dirty="0"/>
              <a:t>2</a:t>
            </a:r>
          </a:p>
        </p:txBody>
      </p:sp>
      <p:sp>
        <p:nvSpPr>
          <p:cNvPr id="46" name="Oval 45"/>
          <p:cNvSpPr/>
          <p:nvPr/>
        </p:nvSpPr>
        <p:spPr>
          <a:xfrm>
            <a:off x="7315200" y="29210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TextBox 49"/>
          <p:cNvSpPr txBox="1"/>
          <p:nvPr/>
        </p:nvSpPr>
        <p:spPr>
          <a:xfrm>
            <a:off x="8128000" y="1803401"/>
            <a:ext cx="304800" cy="461665"/>
          </a:xfrm>
          <a:prstGeom prst="rect">
            <a:avLst/>
          </a:prstGeom>
          <a:noFill/>
        </p:spPr>
        <p:txBody>
          <a:bodyPr wrap="square" rtlCol="0">
            <a:spAutoFit/>
          </a:bodyPr>
          <a:lstStyle/>
          <a:p>
            <a:r>
              <a:rPr lang="en-US" sz="2400" b="1" dirty="0"/>
              <a:t>3</a:t>
            </a:r>
          </a:p>
        </p:txBody>
      </p:sp>
    </p:spTree>
    <p:extLst>
      <p:ext uri="{BB962C8B-B14F-4D97-AF65-F5344CB8AC3E}">
        <p14:creationId xmlns:p14="http://schemas.microsoft.com/office/powerpoint/2010/main" val="87124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1000"/>
                                        <p:tgtEl>
                                          <p:spTgt spid="5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1000"/>
                                        <p:tgtEl>
                                          <p:spTgt spid="55"/>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1000"/>
                                        <p:tgtEl>
                                          <p:spTgt spid="5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1000"/>
                                        <p:tgtEl>
                                          <p:spTgt spid="61"/>
                                        </p:tgtEl>
                                      </p:cBhvr>
                                    </p:animEffect>
                                  </p:childTnLst>
                                </p:cTn>
                              </p:par>
                            </p:childTnLst>
                          </p:cTn>
                        </p:par>
                        <p:par>
                          <p:cTn id="20" fill="hold">
                            <p:stCondLst>
                              <p:cond delay="4000"/>
                            </p:stCondLst>
                            <p:childTnLst>
                              <p:par>
                                <p:cTn id="21" presetID="3" presetClass="exit" presetSubtype="10" fill="hold" grpId="1" nodeType="afterEffect">
                                  <p:stCondLst>
                                    <p:cond delay="0"/>
                                  </p:stCondLst>
                                  <p:childTnLst>
                                    <p:animEffect transition="out" filter="blinds(horizontal)">
                                      <p:cBhvr>
                                        <p:cTn id="22" dur="1000"/>
                                        <p:tgtEl>
                                          <p:spTgt spid="58"/>
                                        </p:tgtEl>
                                      </p:cBhvr>
                                    </p:animEffect>
                                    <p:set>
                                      <p:cBhvr>
                                        <p:cTn id="23" dur="1" fill="hold">
                                          <p:stCondLst>
                                            <p:cond delay="999"/>
                                          </p:stCondLst>
                                        </p:cTn>
                                        <p:tgtEl>
                                          <p:spTgt spid="58"/>
                                        </p:tgtEl>
                                        <p:attrNameLst>
                                          <p:attrName>style.visibility</p:attrName>
                                        </p:attrNameLst>
                                      </p:cBhvr>
                                      <p:to>
                                        <p:strVal val="hidden"/>
                                      </p:to>
                                    </p:set>
                                  </p:childTnLst>
                                </p:cTn>
                              </p:par>
                            </p:childTnLst>
                          </p:cTn>
                        </p:par>
                        <p:par>
                          <p:cTn id="24" fill="hold">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1000"/>
                                        <p:tgtEl>
                                          <p:spTgt spid="46"/>
                                        </p:tgtEl>
                                      </p:cBhvr>
                                    </p:animEffect>
                                  </p:childTnLst>
                                </p:cTn>
                              </p:par>
                            </p:childTnLst>
                          </p:cTn>
                        </p:par>
                        <p:par>
                          <p:cTn id="28" fill="hold">
                            <p:stCondLst>
                              <p:cond delay="6000"/>
                            </p:stCondLst>
                            <p:childTnLst>
                              <p:par>
                                <p:cTn id="29" presetID="22" presetClass="entr" presetSubtype="8"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8" grpId="0" animBg="1"/>
      <p:bldP spid="58" grpId="1" animBg="1"/>
      <p:bldP spid="61" grpId="0"/>
      <p:bldP spid="46" grpId="0" animBg="1"/>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0"/>
            <a:ext cx="10972800" cy="2235200"/>
          </a:xfrm>
        </p:spPr>
        <p:txBody>
          <a:bodyPr>
            <a:normAutofit/>
          </a:bodyPr>
          <a:lstStyle/>
          <a:p>
            <a:r>
              <a:rPr lang="en-US" dirty="0"/>
              <a:t>Linked List </a:t>
            </a:r>
            <a:br>
              <a:rPr lang="en-US" dirty="0"/>
            </a:br>
            <a:r>
              <a:rPr lang="en-US" dirty="0"/>
              <a:t>Delete at the end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latin typeface="Nunito Sans" panose="020B0604020202020204" charset="0"/>
              </a:rPr>
              <a:t>Binary Tree – Level Order Traversal (BFS)</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7376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251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5</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016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750</a:t>
                      </a:r>
                    </a:p>
                  </a:txBody>
                  <a:tcPr marL="121920" marR="121920" marT="60960" marB="60960"/>
                </a:tc>
                <a:tc>
                  <a:txBody>
                    <a:bodyPr/>
                    <a:lstStyle/>
                    <a:p>
                      <a:r>
                        <a:rPr lang="en-US" sz="1900" dirty="0"/>
                        <a:t>  4</a:t>
                      </a:r>
                    </a:p>
                  </a:txBody>
                  <a:tcPr marL="121920" marR="121920" marT="60960" marB="60960"/>
                </a:tc>
                <a:tc>
                  <a:txBody>
                    <a:bodyPr/>
                    <a:lstStyle/>
                    <a:p>
                      <a:r>
                        <a:rPr lang="en-US" sz="1900" dirty="0"/>
                        <a:t>  </a:t>
                      </a:r>
                      <a:r>
                        <a:rPr lang="en-US" sz="1900" baseline="0" dirty="0"/>
                        <a:t> 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3</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2</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4384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8</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2946400" y="3225800"/>
            <a:ext cx="8128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3152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4488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9248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0960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4064000" y="4648201"/>
            <a:ext cx="711200" cy="379656"/>
          </a:xfrm>
          <a:prstGeom prst="rect">
            <a:avLst/>
          </a:prstGeom>
          <a:noFill/>
        </p:spPr>
        <p:txBody>
          <a:bodyPr wrap="square" rtlCol="0">
            <a:spAutoFit/>
          </a:bodyPr>
          <a:lstStyle/>
          <a:p>
            <a:r>
              <a:rPr lang="en-US" sz="1867" dirty="0"/>
              <a:t>500</a:t>
            </a:r>
          </a:p>
        </p:txBody>
      </p:sp>
      <p:sp>
        <p:nvSpPr>
          <p:cNvPr id="25" name="TextBox 24"/>
          <p:cNvSpPr txBox="1"/>
          <p:nvPr/>
        </p:nvSpPr>
        <p:spPr>
          <a:xfrm>
            <a:off x="1625600" y="4648201"/>
            <a:ext cx="711200" cy="379656"/>
          </a:xfrm>
          <a:prstGeom prst="rect">
            <a:avLst/>
          </a:prstGeom>
          <a:noFill/>
        </p:spPr>
        <p:txBody>
          <a:bodyPr wrap="square" rtlCol="0">
            <a:spAutoFit/>
          </a:bodyPr>
          <a:lstStyle/>
          <a:p>
            <a:r>
              <a:rPr lang="en-US" sz="1867" dirty="0"/>
              <a:t>400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3048000" y="5969001"/>
            <a:ext cx="711200" cy="379656"/>
          </a:xfrm>
          <a:prstGeom prst="rect">
            <a:avLst/>
          </a:prstGeom>
          <a:noFill/>
        </p:spPr>
        <p:txBody>
          <a:bodyPr wrap="square" rtlCol="0">
            <a:spAutoFit/>
          </a:bodyPr>
          <a:lstStyle/>
          <a:p>
            <a:r>
              <a:rPr lang="en-US" sz="1867" dirty="0"/>
              <a:t>800</a:t>
            </a:r>
          </a:p>
        </p:txBody>
      </p:sp>
      <p:sp>
        <p:nvSpPr>
          <p:cNvPr id="28" name="TextBox 27"/>
          <p:cNvSpPr txBox="1"/>
          <p:nvPr/>
        </p:nvSpPr>
        <p:spPr>
          <a:xfrm>
            <a:off x="711200" y="5969001"/>
            <a:ext cx="711200" cy="379656"/>
          </a:xfrm>
          <a:prstGeom prst="rect">
            <a:avLst/>
          </a:prstGeom>
          <a:noFill/>
        </p:spPr>
        <p:txBody>
          <a:bodyPr wrap="square" rtlCol="0">
            <a:spAutoFit/>
          </a:bodyPr>
          <a:lstStyle/>
          <a:p>
            <a:r>
              <a:rPr lang="en-US" sz="1867" dirty="0"/>
              <a:t>750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132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6576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080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6908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743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416800" y="1600200"/>
            <a:ext cx="4368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54" name="Rectangle 53"/>
          <p:cNvSpPr/>
          <p:nvPr/>
        </p:nvSpPr>
        <p:spPr>
          <a:xfrm>
            <a:off x="0" y="4343400"/>
            <a:ext cx="711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L3</a:t>
            </a:r>
            <a:endParaRPr lang="en-US" sz="2400" b="1" dirty="0"/>
          </a:p>
        </p:txBody>
      </p:sp>
      <p:cxnSp>
        <p:nvCxnSpPr>
          <p:cNvPr id="55" name="Straight Arrow Connector 54"/>
          <p:cNvCxnSpPr/>
          <p:nvPr/>
        </p:nvCxnSpPr>
        <p:spPr>
          <a:xfrm>
            <a:off x="711200" y="4546600"/>
            <a:ext cx="304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1524000" y="43434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59" name="TextBox 58"/>
          <p:cNvSpPr txBox="1"/>
          <p:nvPr/>
        </p:nvSpPr>
        <p:spPr>
          <a:xfrm>
            <a:off x="7518400" y="1803401"/>
            <a:ext cx="304800" cy="461665"/>
          </a:xfrm>
          <a:prstGeom prst="rect">
            <a:avLst/>
          </a:prstGeom>
          <a:noFill/>
        </p:spPr>
        <p:txBody>
          <a:bodyPr wrap="square" rtlCol="0">
            <a:spAutoFit/>
          </a:bodyPr>
          <a:lstStyle/>
          <a:p>
            <a:r>
              <a:rPr lang="en-US" sz="2400" b="1" dirty="0"/>
              <a:t>1</a:t>
            </a:r>
          </a:p>
        </p:txBody>
      </p:sp>
      <p:sp>
        <p:nvSpPr>
          <p:cNvPr id="61" name="TextBox 60"/>
          <p:cNvSpPr txBox="1"/>
          <p:nvPr/>
        </p:nvSpPr>
        <p:spPr>
          <a:xfrm>
            <a:off x="7823200" y="1803401"/>
            <a:ext cx="304800" cy="461665"/>
          </a:xfrm>
          <a:prstGeom prst="rect">
            <a:avLst/>
          </a:prstGeom>
          <a:noFill/>
        </p:spPr>
        <p:txBody>
          <a:bodyPr wrap="square" rtlCol="0">
            <a:spAutoFit/>
          </a:bodyPr>
          <a:lstStyle/>
          <a:p>
            <a:r>
              <a:rPr lang="en-US" sz="2400" b="1" dirty="0"/>
              <a:t>2</a:t>
            </a:r>
          </a:p>
        </p:txBody>
      </p:sp>
      <p:sp>
        <p:nvSpPr>
          <p:cNvPr id="46" name="Oval 45"/>
          <p:cNvSpPr/>
          <p:nvPr/>
        </p:nvSpPr>
        <p:spPr>
          <a:xfrm>
            <a:off x="9245600" y="43434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TextBox 49"/>
          <p:cNvSpPr txBox="1"/>
          <p:nvPr/>
        </p:nvSpPr>
        <p:spPr>
          <a:xfrm>
            <a:off x="8128000" y="1803401"/>
            <a:ext cx="304800" cy="461665"/>
          </a:xfrm>
          <a:prstGeom prst="rect">
            <a:avLst/>
          </a:prstGeom>
          <a:noFill/>
        </p:spPr>
        <p:txBody>
          <a:bodyPr wrap="square" rtlCol="0">
            <a:spAutoFit/>
          </a:bodyPr>
          <a:lstStyle/>
          <a:p>
            <a:r>
              <a:rPr lang="en-US" sz="2400" b="1" dirty="0"/>
              <a:t>3</a:t>
            </a:r>
          </a:p>
        </p:txBody>
      </p:sp>
      <p:sp>
        <p:nvSpPr>
          <p:cNvPr id="65" name="Oval 64"/>
          <p:cNvSpPr/>
          <p:nvPr/>
        </p:nvSpPr>
        <p:spPr>
          <a:xfrm>
            <a:off x="3759200" y="43434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6" name="Oval 65"/>
          <p:cNvSpPr/>
          <p:nvPr/>
        </p:nvSpPr>
        <p:spPr>
          <a:xfrm>
            <a:off x="6096000" y="43434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7" name="TextBox 66"/>
          <p:cNvSpPr txBox="1"/>
          <p:nvPr/>
        </p:nvSpPr>
        <p:spPr>
          <a:xfrm>
            <a:off x="8432800" y="1803401"/>
            <a:ext cx="304800" cy="461665"/>
          </a:xfrm>
          <a:prstGeom prst="rect">
            <a:avLst/>
          </a:prstGeom>
          <a:noFill/>
        </p:spPr>
        <p:txBody>
          <a:bodyPr wrap="square" rtlCol="0">
            <a:spAutoFit/>
          </a:bodyPr>
          <a:lstStyle/>
          <a:p>
            <a:r>
              <a:rPr lang="en-US" sz="2400" b="1" dirty="0"/>
              <a:t>4</a:t>
            </a:r>
          </a:p>
        </p:txBody>
      </p:sp>
      <p:sp>
        <p:nvSpPr>
          <p:cNvPr id="68" name="TextBox 67"/>
          <p:cNvSpPr txBox="1"/>
          <p:nvPr/>
        </p:nvSpPr>
        <p:spPr>
          <a:xfrm>
            <a:off x="8737600" y="1803401"/>
            <a:ext cx="304800" cy="461665"/>
          </a:xfrm>
          <a:prstGeom prst="rect">
            <a:avLst/>
          </a:prstGeom>
          <a:noFill/>
        </p:spPr>
        <p:txBody>
          <a:bodyPr wrap="square" rtlCol="0">
            <a:spAutoFit/>
          </a:bodyPr>
          <a:lstStyle/>
          <a:p>
            <a:r>
              <a:rPr lang="en-US" sz="2400" b="1" dirty="0"/>
              <a:t>5</a:t>
            </a:r>
          </a:p>
        </p:txBody>
      </p:sp>
      <p:sp>
        <p:nvSpPr>
          <p:cNvPr id="69" name="TextBox 68"/>
          <p:cNvSpPr txBox="1"/>
          <p:nvPr/>
        </p:nvSpPr>
        <p:spPr>
          <a:xfrm>
            <a:off x="9042400" y="1803401"/>
            <a:ext cx="304800" cy="461665"/>
          </a:xfrm>
          <a:prstGeom prst="rect">
            <a:avLst/>
          </a:prstGeom>
          <a:noFill/>
        </p:spPr>
        <p:txBody>
          <a:bodyPr wrap="square" rtlCol="0">
            <a:spAutoFit/>
          </a:bodyPr>
          <a:lstStyle/>
          <a:p>
            <a:r>
              <a:rPr lang="en-US" sz="2400" b="1" dirty="0"/>
              <a:t>6</a:t>
            </a:r>
          </a:p>
        </p:txBody>
      </p:sp>
      <p:sp>
        <p:nvSpPr>
          <p:cNvPr id="70" name="TextBox 69"/>
          <p:cNvSpPr txBox="1"/>
          <p:nvPr/>
        </p:nvSpPr>
        <p:spPr>
          <a:xfrm>
            <a:off x="9347200" y="1803401"/>
            <a:ext cx="203200" cy="461665"/>
          </a:xfrm>
          <a:prstGeom prst="rect">
            <a:avLst/>
          </a:prstGeom>
          <a:noFill/>
        </p:spPr>
        <p:txBody>
          <a:bodyPr wrap="square" rtlCol="0">
            <a:spAutoFit/>
          </a:bodyPr>
          <a:lstStyle/>
          <a:p>
            <a:r>
              <a:rPr lang="en-US" sz="2400" b="1" dirty="0"/>
              <a:t>7</a:t>
            </a:r>
          </a:p>
        </p:txBody>
      </p:sp>
    </p:spTree>
    <p:extLst>
      <p:ext uri="{BB962C8B-B14F-4D97-AF65-F5344CB8AC3E}">
        <p14:creationId xmlns:p14="http://schemas.microsoft.com/office/powerpoint/2010/main" val="373648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1000"/>
                                        <p:tgtEl>
                                          <p:spTgt spid="5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1000"/>
                                        <p:tgtEl>
                                          <p:spTgt spid="55"/>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1000"/>
                                        <p:tgtEl>
                                          <p:spTgt spid="5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1000"/>
                                        <p:tgtEl>
                                          <p:spTgt spid="67"/>
                                        </p:tgtEl>
                                      </p:cBhvr>
                                    </p:animEffect>
                                  </p:childTnLst>
                                </p:cTn>
                              </p:par>
                            </p:childTnLst>
                          </p:cTn>
                        </p:par>
                        <p:par>
                          <p:cTn id="20" fill="hold">
                            <p:stCondLst>
                              <p:cond delay="4000"/>
                            </p:stCondLst>
                            <p:childTnLst>
                              <p:par>
                                <p:cTn id="21" presetID="3" presetClass="exit" presetSubtype="10" fill="hold" grpId="1" nodeType="afterEffect">
                                  <p:stCondLst>
                                    <p:cond delay="0"/>
                                  </p:stCondLst>
                                  <p:childTnLst>
                                    <p:animEffect transition="out" filter="blinds(horizontal)">
                                      <p:cBhvr>
                                        <p:cTn id="22" dur="1000"/>
                                        <p:tgtEl>
                                          <p:spTgt spid="58"/>
                                        </p:tgtEl>
                                      </p:cBhvr>
                                    </p:animEffect>
                                    <p:set>
                                      <p:cBhvr>
                                        <p:cTn id="23" dur="1" fill="hold">
                                          <p:stCondLst>
                                            <p:cond delay="999"/>
                                          </p:stCondLst>
                                        </p:cTn>
                                        <p:tgtEl>
                                          <p:spTgt spid="58"/>
                                        </p:tgtEl>
                                        <p:attrNameLst>
                                          <p:attrName>style.visibility</p:attrName>
                                        </p:attrNameLst>
                                      </p:cBhvr>
                                      <p:to>
                                        <p:strVal val="hidden"/>
                                      </p:to>
                                    </p:set>
                                  </p:childTnLst>
                                </p:cTn>
                              </p:par>
                            </p:childTnLst>
                          </p:cTn>
                        </p:par>
                        <p:par>
                          <p:cTn id="24" fill="hold">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1000"/>
                                        <p:tgtEl>
                                          <p:spTgt spid="65"/>
                                        </p:tgtEl>
                                      </p:cBhvr>
                                    </p:animEffect>
                                  </p:childTnLst>
                                </p:cTn>
                              </p:par>
                            </p:childTnLst>
                          </p:cTn>
                        </p:par>
                        <p:par>
                          <p:cTn id="28" fill="hold">
                            <p:stCondLst>
                              <p:cond delay="6000"/>
                            </p:stCondLst>
                            <p:childTnLst>
                              <p:par>
                                <p:cTn id="29" presetID="22" presetClass="entr" presetSubtype="8" fill="hold" grpId="0"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1000"/>
                                        <p:tgtEl>
                                          <p:spTgt spid="68"/>
                                        </p:tgtEl>
                                      </p:cBhvr>
                                    </p:animEffect>
                                  </p:childTnLst>
                                </p:cTn>
                              </p:par>
                            </p:childTnLst>
                          </p:cTn>
                        </p:par>
                        <p:par>
                          <p:cTn id="32" fill="hold">
                            <p:stCondLst>
                              <p:cond delay="7000"/>
                            </p:stCondLst>
                            <p:childTnLst>
                              <p:par>
                                <p:cTn id="33" presetID="3" presetClass="exit" presetSubtype="10" fill="hold" grpId="1" nodeType="afterEffect">
                                  <p:stCondLst>
                                    <p:cond delay="0"/>
                                  </p:stCondLst>
                                  <p:childTnLst>
                                    <p:animEffect transition="out" filter="blinds(horizontal)">
                                      <p:cBhvr>
                                        <p:cTn id="34" dur="1000"/>
                                        <p:tgtEl>
                                          <p:spTgt spid="65"/>
                                        </p:tgtEl>
                                      </p:cBhvr>
                                    </p:animEffect>
                                    <p:set>
                                      <p:cBhvr>
                                        <p:cTn id="35" dur="1" fill="hold">
                                          <p:stCondLst>
                                            <p:cond delay="999"/>
                                          </p:stCondLst>
                                        </p:cTn>
                                        <p:tgtEl>
                                          <p:spTgt spid="65"/>
                                        </p:tgtEl>
                                        <p:attrNameLst>
                                          <p:attrName>style.visibility</p:attrName>
                                        </p:attrNameLst>
                                      </p:cBhvr>
                                      <p:to>
                                        <p:strVal val="hidden"/>
                                      </p:to>
                                    </p:set>
                                  </p:childTnLst>
                                </p:cTn>
                              </p:par>
                            </p:childTnLst>
                          </p:cTn>
                        </p:par>
                        <p:par>
                          <p:cTn id="36" fill="hold">
                            <p:stCondLst>
                              <p:cond delay="8000"/>
                            </p:stCondLst>
                            <p:childTnLst>
                              <p:par>
                                <p:cTn id="37" presetID="22" presetClass="entr" presetSubtype="8"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1000"/>
                                        <p:tgtEl>
                                          <p:spTgt spid="66"/>
                                        </p:tgtEl>
                                      </p:cBhvr>
                                    </p:animEffect>
                                  </p:childTnLst>
                                </p:cTn>
                              </p:par>
                            </p:childTnLst>
                          </p:cTn>
                        </p:par>
                        <p:par>
                          <p:cTn id="40" fill="hold">
                            <p:stCondLst>
                              <p:cond delay="9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0000"/>
                            </p:stCondLst>
                            <p:childTnLst>
                              <p:par>
                                <p:cTn id="45" presetID="3" presetClass="exit" presetSubtype="10" fill="hold" grpId="1" nodeType="afterEffect">
                                  <p:stCondLst>
                                    <p:cond delay="0"/>
                                  </p:stCondLst>
                                  <p:childTnLst>
                                    <p:animEffect transition="out" filter="blinds(horizontal)">
                                      <p:cBhvr>
                                        <p:cTn id="46" dur="1000"/>
                                        <p:tgtEl>
                                          <p:spTgt spid="66"/>
                                        </p:tgtEl>
                                      </p:cBhvr>
                                    </p:animEffect>
                                    <p:set>
                                      <p:cBhvr>
                                        <p:cTn id="47" dur="1" fill="hold">
                                          <p:stCondLst>
                                            <p:cond delay="999"/>
                                          </p:stCondLst>
                                        </p:cTn>
                                        <p:tgtEl>
                                          <p:spTgt spid="66"/>
                                        </p:tgtEl>
                                        <p:attrNameLst>
                                          <p:attrName>style.visibility</p:attrName>
                                        </p:attrNameLst>
                                      </p:cBhvr>
                                      <p:to>
                                        <p:strVal val="hidden"/>
                                      </p:to>
                                    </p:set>
                                  </p:childTnLst>
                                </p:cTn>
                              </p:par>
                            </p:childTnLst>
                          </p:cTn>
                        </p:par>
                        <p:par>
                          <p:cTn id="48" fill="hold">
                            <p:stCondLst>
                              <p:cond delay="11000"/>
                            </p:stCondLst>
                            <p:childTnLst>
                              <p:par>
                                <p:cTn id="49" presetID="22" presetClass="entr" presetSubtype="8" fill="hold" grpId="0"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1000"/>
                                        <p:tgtEl>
                                          <p:spTgt spid="46"/>
                                        </p:tgtEl>
                                      </p:cBhvr>
                                    </p:animEffect>
                                  </p:childTnLst>
                                </p:cTn>
                              </p:par>
                            </p:childTnLst>
                          </p:cTn>
                        </p:par>
                        <p:par>
                          <p:cTn id="52" fill="hold">
                            <p:stCondLst>
                              <p:cond delay="12000"/>
                            </p:stCondLst>
                            <p:childTnLst>
                              <p:par>
                                <p:cTn id="53" presetID="22" presetClass="entr" presetSubtype="8" fill="hold" grpId="0" nodeType="after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wipe(left)">
                                      <p:cBhvr>
                                        <p:cTn id="55"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8" grpId="0" animBg="1"/>
      <p:bldP spid="58" grpId="1" animBg="1"/>
      <p:bldP spid="46" grpId="0" animBg="1"/>
      <p:bldP spid="65" grpId="0" animBg="1"/>
      <p:bldP spid="65" grpId="1" animBg="1"/>
      <p:bldP spid="66" grpId="0" animBg="1"/>
      <p:bldP spid="66" grpId="1" animBg="1"/>
      <p:bldP spid="67" grpId="0"/>
      <p:bldP spid="68" grpId="0"/>
      <p:bldP spid="69" grpId="0"/>
      <p:bldP spid="7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latin typeface="Nunito Sans" panose="020B0604020202020204" charset="0"/>
              </a:rPr>
              <a:t>Binary Tree – Level Order Traversal (BFS)</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12</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7376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7</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6</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2512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5</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016000" y="43434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750</a:t>
                      </a:r>
                    </a:p>
                  </a:txBody>
                  <a:tcPr marL="121920" marR="121920" marT="60960" marB="60960"/>
                </a:tc>
                <a:tc>
                  <a:txBody>
                    <a:bodyPr/>
                    <a:lstStyle/>
                    <a:p>
                      <a:r>
                        <a:rPr lang="en-US" sz="1900" dirty="0"/>
                        <a:t>  4</a:t>
                      </a:r>
                    </a:p>
                  </a:txBody>
                  <a:tcPr marL="121920" marR="121920" marT="60960" marB="60960"/>
                </a:tc>
                <a:tc>
                  <a:txBody>
                    <a:bodyPr/>
                    <a:lstStyle/>
                    <a:p>
                      <a:r>
                        <a:rPr lang="en-US" sz="1900" dirty="0"/>
                        <a:t>  </a:t>
                      </a:r>
                      <a:r>
                        <a:rPr lang="en-US" sz="1900" baseline="0" dirty="0"/>
                        <a:t> 0</a:t>
                      </a:r>
                      <a:endParaRPr lang="en-US" sz="19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775200" y="1600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3</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2</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10</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4384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1016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baseline="0" dirty="0"/>
                        <a:t>   0</a:t>
                      </a:r>
                      <a:endParaRPr lang="en-US" sz="1900" dirty="0"/>
                    </a:p>
                  </a:txBody>
                  <a:tcPr marL="121920" marR="121920" marT="60960" marB="60960"/>
                </a:tc>
                <a:tc>
                  <a:txBody>
                    <a:bodyPr/>
                    <a:lstStyle/>
                    <a:p>
                      <a:r>
                        <a:rPr lang="en-US" sz="1900" dirty="0"/>
                        <a:t>  8</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3848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2946400" y="3225800"/>
            <a:ext cx="8128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3152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4488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9248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0960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4064000" y="4648201"/>
            <a:ext cx="711200" cy="379656"/>
          </a:xfrm>
          <a:prstGeom prst="rect">
            <a:avLst/>
          </a:prstGeom>
          <a:noFill/>
        </p:spPr>
        <p:txBody>
          <a:bodyPr wrap="square" rtlCol="0">
            <a:spAutoFit/>
          </a:bodyPr>
          <a:lstStyle/>
          <a:p>
            <a:r>
              <a:rPr lang="en-US" sz="1867" dirty="0"/>
              <a:t>500</a:t>
            </a:r>
          </a:p>
        </p:txBody>
      </p:sp>
      <p:sp>
        <p:nvSpPr>
          <p:cNvPr id="25" name="TextBox 24"/>
          <p:cNvSpPr txBox="1"/>
          <p:nvPr/>
        </p:nvSpPr>
        <p:spPr>
          <a:xfrm>
            <a:off x="1625600" y="4648201"/>
            <a:ext cx="711200" cy="379656"/>
          </a:xfrm>
          <a:prstGeom prst="rect">
            <a:avLst/>
          </a:prstGeom>
          <a:noFill/>
        </p:spPr>
        <p:txBody>
          <a:bodyPr wrap="square" rtlCol="0">
            <a:spAutoFit/>
          </a:bodyPr>
          <a:lstStyle/>
          <a:p>
            <a:r>
              <a:rPr lang="en-US" sz="1867" dirty="0"/>
              <a:t>400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3048000" y="5969001"/>
            <a:ext cx="711200" cy="379656"/>
          </a:xfrm>
          <a:prstGeom prst="rect">
            <a:avLst/>
          </a:prstGeom>
          <a:noFill/>
        </p:spPr>
        <p:txBody>
          <a:bodyPr wrap="square" rtlCol="0">
            <a:spAutoFit/>
          </a:bodyPr>
          <a:lstStyle/>
          <a:p>
            <a:r>
              <a:rPr lang="en-US" sz="1867" dirty="0"/>
              <a:t>800</a:t>
            </a:r>
          </a:p>
        </p:txBody>
      </p:sp>
      <p:sp>
        <p:nvSpPr>
          <p:cNvPr id="28" name="TextBox 27"/>
          <p:cNvSpPr txBox="1"/>
          <p:nvPr/>
        </p:nvSpPr>
        <p:spPr>
          <a:xfrm>
            <a:off x="711200" y="5969001"/>
            <a:ext cx="711200" cy="379656"/>
          </a:xfrm>
          <a:prstGeom prst="rect">
            <a:avLst/>
          </a:prstGeom>
          <a:noFill/>
        </p:spPr>
        <p:txBody>
          <a:bodyPr wrap="square" rtlCol="0">
            <a:spAutoFit/>
          </a:bodyPr>
          <a:lstStyle/>
          <a:p>
            <a:r>
              <a:rPr lang="en-US" sz="1867" dirty="0"/>
              <a:t>750</a:t>
            </a:r>
          </a:p>
        </p:txBody>
      </p:sp>
      <p:cxnSp>
        <p:nvCxnSpPr>
          <p:cNvPr id="29" name="Straight Arrow Connector 28"/>
          <p:cNvCxnSpPr/>
          <p:nvPr/>
        </p:nvCxnSpPr>
        <p:spPr>
          <a:xfrm rot="10800000" flipV="1">
            <a:off x="35560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1320800" y="34290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657600" y="34290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5080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69088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743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416800" y="1600200"/>
            <a:ext cx="4368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54" name="Rectangle 53"/>
          <p:cNvSpPr/>
          <p:nvPr/>
        </p:nvSpPr>
        <p:spPr>
          <a:xfrm>
            <a:off x="203200" y="4851400"/>
            <a:ext cx="711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L4</a:t>
            </a:r>
            <a:endParaRPr lang="en-US" sz="2400" b="1" dirty="0"/>
          </a:p>
        </p:txBody>
      </p:sp>
      <p:cxnSp>
        <p:nvCxnSpPr>
          <p:cNvPr id="55" name="Straight Arrow Connector 54"/>
          <p:cNvCxnSpPr/>
          <p:nvPr/>
        </p:nvCxnSpPr>
        <p:spPr>
          <a:xfrm rot="16200000" flipH="1">
            <a:off x="863600" y="5308600"/>
            <a:ext cx="304800" cy="203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711200" y="5664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59" name="TextBox 58"/>
          <p:cNvSpPr txBox="1"/>
          <p:nvPr/>
        </p:nvSpPr>
        <p:spPr>
          <a:xfrm>
            <a:off x="7518400" y="1803401"/>
            <a:ext cx="304800" cy="461665"/>
          </a:xfrm>
          <a:prstGeom prst="rect">
            <a:avLst/>
          </a:prstGeom>
          <a:noFill/>
        </p:spPr>
        <p:txBody>
          <a:bodyPr wrap="square" rtlCol="0">
            <a:spAutoFit/>
          </a:bodyPr>
          <a:lstStyle/>
          <a:p>
            <a:r>
              <a:rPr lang="en-US" sz="2400" b="1" dirty="0"/>
              <a:t>1</a:t>
            </a:r>
          </a:p>
        </p:txBody>
      </p:sp>
      <p:sp>
        <p:nvSpPr>
          <p:cNvPr id="61" name="TextBox 60"/>
          <p:cNvSpPr txBox="1"/>
          <p:nvPr/>
        </p:nvSpPr>
        <p:spPr>
          <a:xfrm>
            <a:off x="7823200" y="1803401"/>
            <a:ext cx="304800" cy="461665"/>
          </a:xfrm>
          <a:prstGeom prst="rect">
            <a:avLst/>
          </a:prstGeom>
          <a:noFill/>
        </p:spPr>
        <p:txBody>
          <a:bodyPr wrap="square" rtlCol="0">
            <a:spAutoFit/>
          </a:bodyPr>
          <a:lstStyle/>
          <a:p>
            <a:r>
              <a:rPr lang="en-US" sz="2400" b="1" dirty="0"/>
              <a:t>2</a:t>
            </a:r>
          </a:p>
        </p:txBody>
      </p:sp>
      <p:sp>
        <p:nvSpPr>
          <p:cNvPr id="46" name="Oval 45"/>
          <p:cNvSpPr/>
          <p:nvPr/>
        </p:nvSpPr>
        <p:spPr>
          <a:xfrm>
            <a:off x="10566400" y="5664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TextBox 49"/>
          <p:cNvSpPr txBox="1"/>
          <p:nvPr/>
        </p:nvSpPr>
        <p:spPr>
          <a:xfrm>
            <a:off x="8128000" y="1803401"/>
            <a:ext cx="304800" cy="461665"/>
          </a:xfrm>
          <a:prstGeom prst="rect">
            <a:avLst/>
          </a:prstGeom>
          <a:noFill/>
        </p:spPr>
        <p:txBody>
          <a:bodyPr wrap="square" rtlCol="0">
            <a:spAutoFit/>
          </a:bodyPr>
          <a:lstStyle/>
          <a:p>
            <a:r>
              <a:rPr lang="en-US" sz="2400" b="1" dirty="0"/>
              <a:t>3</a:t>
            </a:r>
          </a:p>
        </p:txBody>
      </p:sp>
      <p:sp>
        <p:nvSpPr>
          <p:cNvPr id="65" name="Oval 64"/>
          <p:cNvSpPr/>
          <p:nvPr/>
        </p:nvSpPr>
        <p:spPr>
          <a:xfrm>
            <a:off x="2946400" y="5664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6" name="Oval 65"/>
          <p:cNvSpPr/>
          <p:nvPr/>
        </p:nvSpPr>
        <p:spPr>
          <a:xfrm>
            <a:off x="5283200" y="5664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7" name="TextBox 66"/>
          <p:cNvSpPr txBox="1"/>
          <p:nvPr/>
        </p:nvSpPr>
        <p:spPr>
          <a:xfrm>
            <a:off x="8432800" y="1803401"/>
            <a:ext cx="304800" cy="461665"/>
          </a:xfrm>
          <a:prstGeom prst="rect">
            <a:avLst/>
          </a:prstGeom>
          <a:noFill/>
        </p:spPr>
        <p:txBody>
          <a:bodyPr wrap="square" rtlCol="0">
            <a:spAutoFit/>
          </a:bodyPr>
          <a:lstStyle/>
          <a:p>
            <a:r>
              <a:rPr lang="en-US" sz="2400" b="1" dirty="0"/>
              <a:t>4</a:t>
            </a:r>
          </a:p>
        </p:txBody>
      </p:sp>
      <p:sp>
        <p:nvSpPr>
          <p:cNvPr id="68" name="TextBox 67"/>
          <p:cNvSpPr txBox="1"/>
          <p:nvPr/>
        </p:nvSpPr>
        <p:spPr>
          <a:xfrm>
            <a:off x="8737600" y="1803401"/>
            <a:ext cx="304800" cy="461665"/>
          </a:xfrm>
          <a:prstGeom prst="rect">
            <a:avLst/>
          </a:prstGeom>
          <a:noFill/>
        </p:spPr>
        <p:txBody>
          <a:bodyPr wrap="square" rtlCol="0">
            <a:spAutoFit/>
          </a:bodyPr>
          <a:lstStyle/>
          <a:p>
            <a:r>
              <a:rPr lang="en-US" sz="2400" b="1" dirty="0"/>
              <a:t>5</a:t>
            </a:r>
          </a:p>
        </p:txBody>
      </p:sp>
      <p:sp>
        <p:nvSpPr>
          <p:cNvPr id="69" name="TextBox 68"/>
          <p:cNvSpPr txBox="1"/>
          <p:nvPr/>
        </p:nvSpPr>
        <p:spPr>
          <a:xfrm>
            <a:off x="9042400" y="1803401"/>
            <a:ext cx="304800" cy="461665"/>
          </a:xfrm>
          <a:prstGeom prst="rect">
            <a:avLst/>
          </a:prstGeom>
          <a:noFill/>
        </p:spPr>
        <p:txBody>
          <a:bodyPr wrap="square" rtlCol="0">
            <a:spAutoFit/>
          </a:bodyPr>
          <a:lstStyle/>
          <a:p>
            <a:r>
              <a:rPr lang="en-US" sz="2400" b="1" dirty="0"/>
              <a:t>6</a:t>
            </a:r>
          </a:p>
        </p:txBody>
      </p:sp>
      <p:sp>
        <p:nvSpPr>
          <p:cNvPr id="70" name="TextBox 69"/>
          <p:cNvSpPr txBox="1"/>
          <p:nvPr/>
        </p:nvSpPr>
        <p:spPr>
          <a:xfrm>
            <a:off x="9347200" y="1803401"/>
            <a:ext cx="203200" cy="461665"/>
          </a:xfrm>
          <a:prstGeom prst="rect">
            <a:avLst/>
          </a:prstGeom>
          <a:noFill/>
        </p:spPr>
        <p:txBody>
          <a:bodyPr wrap="square" rtlCol="0">
            <a:spAutoFit/>
          </a:bodyPr>
          <a:lstStyle/>
          <a:p>
            <a:r>
              <a:rPr lang="en-US" sz="2400" b="1" dirty="0"/>
              <a:t>7</a:t>
            </a:r>
          </a:p>
        </p:txBody>
      </p:sp>
      <p:sp>
        <p:nvSpPr>
          <p:cNvPr id="53" name="Oval 52"/>
          <p:cNvSpPr/>
          <p:nvPr/>
        </p:nvSpPr>
        <p:spPr>
          <a:xfrm>
            <a:off x="7620000" y="5664200"/>
            <a:ext cx="711200"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56" name="TextBox 55"/>
          <p:cNvSpPr txBox="1"/>
          <p:nvPr/>
        </p:nvSpPr>
        <p:spPr>
          <a:xfrm>
            <a:off x="9652000" y="1803401"/>
            <a:ext cx="304800" cy="461665"/>
          </a:xfrm>
          <a:prstGeom prst="rect">
            <a:avLst/>
          </a:prstGeom>
          <a:noFill/>
        </p:spPr>
        <p:txBody>
          <a:bodyPr wrap="square" rtlCol="0">
            <a:spAutoFit/>
          </a:bodyPr>
          <a:lstStyle/>
          <a:p>
            <a:r>
              <a:rPr lang="en-US" sz="2400" b="1" dirty="0"/>
              <a:t>8</a:t>
            </a:r>
          </a:p>
        </p:txBody>
      </p:sp>
      <p:sp>
        <p:nvSpPr>
          <p:cNvPr id="57" name="TextBox 56"/>
          <p:cNvSpPr txBox="1"/>
          <p:nvPr/>
        </p:nvSpPr>
        <p:spPr>
          <a:xfrm>
            <a:off x="9956800" y="1803401"/>
            <a:ext cx="304800" cy="461665"/>
          </a:xfrm>
          <a:prstGeom prst="rect">
            <a:avLst/>
          </a:prstGeom>
          <a:noFill/>
        </p:spPr>
        <p:txBody>
          <a:bodyPr wrap="square" rtlCol="0">
            <a:spAutoFit/>
          </a:bodyPr>
          <a:lstStyle/>
          <a:p>
            <a:r>
              <a:rPr lang="en-US" sz="2400" b="1" dirty="0"/>
              <a:t>9</a:t>
            </a:r>
          </a:p>
        </p:txBody>
      </p:sp>
      <p:sp>
        <p:nvSpPr>
          <p:cNvPr id="60" name="TextBox 59"/>
          <p:cNvSpPr txBox="1"/>
          <p:nvPr/>
        </p:nvSpPr>
        <p:spPr>
          <a:xfrm>
            <a:off x="10261600" y="1803401"/>
            <a:ext cx="609600" cy="461665"/>
          </a:xfrm>
          <a:prstGeom prst="rect">
            <a:avLst/>
          </a:prstGeom>
          <a:noFill/>
        </p:spPr>
        <p:txBody>
          <a:bodyPr wrap="square" rtlCol="0">
            <a:spAutoFit/>
          </a:bodyPr>
          <a:lstStyle/>
          <a:p>
            <a:r>
              <a:rPr lang="en-US" sz="2400" b="1" dirty="0"/>
              <a:t>10</a:t>
            </a:r>
          </a:p>
        </p:txBody>
      </p:sp>
      <p:sp>
        <p:nvSpPr>
          <p:cNvPr id="62" name="TextBox 61"/>
          <p:cNvSpPr txBox="1"/>
          <p:nvPr/>
        </p:nvSpPr>
        <p:spPr>
          <a:xfrm>
            <a:off x="10668000" y="1803401"/>
            <a:ext cx="609600" cy="461665"/>
          </a:xfrm>
          <a:prstGeom prst="rect">
            <a:avLst/>
          </a:prstGeom>
          <a:noFill/>
        </p:spPr>
        <p:txBody>
          <a:bodyPr wrap="square" rtlCol="0">
            <a:spAutoFit/>
          </a:bodyPr>
          <a:lstStyle/>
          <a:p>
            <a:r>
              <a:rPr lang="en-US" sz="2400" b="1" dirty="0"/>
              <a:t>11</a:t>
            </a:r>
          </a:p>
        </p:txBody>
      </p:sp>
      <p:sp>
        <p:nvSpPr>
          <p:cNvPr id="63" name="TextBox 62"/>
          <p:cNvSpPr txBox="1"/>
          <p:nvPr/>
        </p:nvSpPr>
        <p:spPr>
          <a:xfrm>
            <a:off x="11074400" y="1803401"/>
            <a:ext cx="609600" cy="461665"/>
          </a:xfrm>
          <a:prstGeom prst="rect">
            <a:avLst/>
          </a:prstGeom>
          <a:noFill/>
        </p:spPr>
        <p:txBody>
          <a:bodyPr wrap="square" rtlCol="0">
            <a:spAutoFit/>
          </a:bodyPr>
          <a:lstStyle/>
          <a:p>
            <a:r>
              <a:rPr lang="en-US" sz="2400" b="1" dirty="0"/>
              <a:t>12</a:t>
            </a:r>
          </a:p>
        </p:txBody>
      </p:sp>
    </p:spTree>
    <p:extLst>
      <p:ext uri="{BB962C8B-B14F-4D97-AF65-F5344CB8AC3E}">
        <p14:creationId xmlns:p14="http://schemas.microsoft.com/office/powerpoint/2010/main" val="81161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1000"/>
                                        <p:tgtEl>
                                          <p:spTgt spid="5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1000"/>
                                        <p:tgtEl>
                                          <p:spTgt spid="55"/>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1000"/>
                                        <p:tgtEl>
                                          <p:spTgt spid="5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left)">
                                      <p:cBhvr>
                                        <p:cTn id="19" dur="1000"/>
                                        <p:tgtEl>
                                          <p:spTgt spid="56"/>
                                        </p:tgtEl>
                                      </p:cBhvr>
                                    </p:animEffect>
                                  </p:childTnLst>
                                </p:cTn>
                              </p:par>
                            </p:childTnLst>
                          </p:cTn>
                        </p:par>
                        <p:par>
                          <p:cTn id="20" fill="hold">
                            <p:stCondLst>
                              <p:cond delay="4000"/>
                            </p:stCondLst>
                            <p:childTnLst>
                              <p:par>
                                <p:cTn id="21" presetID="3" presetClass="exit" presetSubtype="10" fill="hold" grpId="1" nodeType="afterEffect">
                                  <p:stCondLst>
                                    <p:cond delay="0"/>
                                  </p:stCondLst>
                                  <p:childTnLst>
                                    <p:animEffect transition="out" filter="blinds(horizontal)">
                                      <p:cBhvr>
                                        <p:cTn id="22" dur="500"/>
                                        <p:tgtEl>
                                          <p:spTgt spid="58"/>
                                        </p:tgtEl>
                                      </p:cBhvr>
                                    </p:animEffect>
                                    <p:set>
                                      <p:cBhvr>
                                        <p:cTn id="23" dur="1" fill="hold">
                                          <p:stCondLst>
                                            <p:cond delay="499"/>
                                          </p:stCondLst>
                                        </p:cTn>
                                        <p:tgtEl>
                                          <p:spTgt spid="58"/>
                                        </p:tgtEl>
                                        <p:attrNameLst>
                                          <p:attrName>style.visibility</p:attrName>
                                        </p:attrNameLst>
                                      </p:cBhvr>
                                      <p:to>
                                        <p:strVal val="hidden"/>
                                      </p:to>
                                    </p:set>
                                  </p:childTnLst>
                                </p:cTn>
                              </p:par>
                            </p:childTnLst>
                          </p:cTn>
                        </p:par>
                        <p:par>
                          <p:cTn id="24" fill="hold">
                            <p:stCondLst>
                              <p:cond delay="4500"/>
                            </p:stCondLst>
                            <p:childTnLst>
                              <p:par>
                                <p:cTn id="25" presetID="22" presetClass="entr" presetSubtype="8"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1000"/>
                                        <p:tgtEl>
                                          <p:spTgt spid="65"/>
                                        </p:tgtEl>
                                      </p:cBhvr>
                                    </p:animEffect>
                                  </p:childTnLst>
                                </p:cTn>
                              </p:par>
                            </p:childTnLst>
                          </p:cTn>
                        </p:par>
                        <p:par>
                          <p:cTn id="28" fill="hold">
                            <p:stCondLst>
                              <p:cond delay="5500"/>
                            </p:stCondLst>
                            <p:childTnLst>
                              <p:par>
                                <p:cTn id="29" presetID="22" presetClass="entr" presetSubtype="8"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left)">
                                      <p:cBhvr>
                                        <p:cTn id="31" dur="1000"/>
                                        <p:tgtEl>
                                          <p:spTgt spid="57"/>
                                        </p:tgtEl>
                                      </p:cBhvr>
                                    </p:animEffect>
                                  </p:childTnLst>
                                </p:cTn>
                              </p:par>
                            </p:childTnLst>
                          </p:cTn>
                        </p:par>
                        <p:par>
                          <p:cTn id="32" fill="hold">
                            <p:stCondLst>
                              <p:cond delay="6500"/>
                            </p:stCondLst>
                            <p:childTnLst>
                              <p:par>
                                <p:cTn id="33" presetID="3" presetClass="exit" presetSubtype="10" fill="hold" grpId="1" nodeType="afterEffect">
                                  <p:stCondLst>
                                    <p:cond delay="0"/>
                                  </p:stCondLst>
                                  <p:childTnLst>
                                    <p:animEffect transition="out" filter="blinds(horizontal)">
                                      <p:cBhvr>
                                        <p:cTn id="34" dur="1000"/>
                                        <p:tgtEl>
                                          <p:spTgt spid="65"/>
                                        </p:tgtEl>
                                      </p:cBhvr>
                                    </p:animEffect>
                                    <p:set>
                                      <p:cBhvr>
                                        <p:cTn id="35" dur="1" fill="hold">
                                          <p:stCondLst>
                                            <p:cond delay="999"/>
                                          </p:stCondLst>
                                        </p:cTn>
                                        <p:tgtEl>
                                          <p:spTgt spid="65"/>
                                        </p:tgtEl>
                                        <p:attrNameLst>
                                          <p:attrName>style.visibility</p:attrName>
                                        </p:attrNameLst>
                                      </p:cBhvr>
                                      <p:to>
                                        <p:strVal val="hidden"/>
                                      </p:to>
                                    </p:set>
                                  </p:childTnLst>
                                </p:cTn>
                              </p:par>
                            </p:childTnLst>
                          </p:cTn>
                        </p:par>
                        <p:par>
                          <p:cTn id="36" fill="hold">
                            <p:stCondLst>
                              <p:cond delay="7500"/>
                            </p:stCondLst>
                            <p:childTnLst>
                              <p:par>
                                <p:cTn id="37" presetID="22" presetClass="entr" presetSubtype="8"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1000"/>
                                        <p:tgtEl>
                                          <p:spTgt spid="66"/>
                                        </p:tgtEl>
                                      </p:cBhvr>
                                    </p:animEffect>
                                  </p:childTnLst>
                                </p:cTn>
                              </p:par>
                            </p:childTnLst>
                          </p:cTn>
                        </p:par>
                        <p:par>
                          <p:cTn id="40" fill="hold">
                            <p:stCondLst>
                              <p:cond delay="8500"/>
                            </p:stCondLst>
                            <p:childTnLst>
                              <p:par>
                                <p:cTn id="41" presetID="22" presetClass="entr" presetSubtype="8" fill="hold" grpId="0"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left)">
                                      <p:cBhvr>
                                        <p:cTn id="43" dur="1000"/>
                                        <p:tgtEl>
                                          <p:spTgt spid="60"/>
                                        </p:tgtEl>
                                      </p:cBhvr>
                                    </p:animEffect>
                                  </p:childTnLst>
                                </p:cTn>
                              </p:par>
                            </p:childTnLst>
                          </p:cTn>
                        </p:par>
                        <p:par>
                          <p:cTn id="44" fill="hold">
                            <p:stCondLst>
                              <p:cond delay="9500"/>
                            </p:stCondLst>
                            <p:childTnLst>
                              <p:par>
                                <p:cTn id="45" presetID="3" presetClass="exit" presetSubtype="10" fill="hold" grpId="1" nodeType="afterEffect">
                                  <p:stCondLst>
                                    <p:cond delay="0"/>
                                  </p:stCondLst>
                                  <p:childTnLst>
                                    <p:animEffect transition="out" filter="blinds(horizontal)">
                                      <p:cBhvr>
                                        <p:cTn id="46" dur="500"/>
                                        <p:tgtEl>
                                          <p:spTgt spid="66"/>
                                        </p:tgtEl>
                                      </p:cBhvr>
                                    </p:animEffect>
                                    <p:set>
                                      <p:cBhvr>
                                        <p:cTn id="47" dur="1" fill="hold">
                                          <p:stCondLst>
                                            <p:cond delay="499"/>
                                          </p:stCondLst>
                                        </p:cTn>
                                        <p:tgtEl>
                                          <p:spTgt spid="66"/>
                                        </p:tgtEl>
                                        <p:attrNameLst>
                                          <p:attrName>style.visibility</p:attrName>
                                        </p:attrNameLst>
                                      </p:cBhvr>
                                      <p:to>
                                        <p:strVal val="hidden"/>
                                      </p:to>
                                    </p:set>
                                  </p:childTnLst>
                                </p:cTn>
                              </p:par>
                            </p:childTnLst>
                          </p:cTn>
                        </p:par>
                        <p:par>
                          <p:cTn id="48" fill="hold">
                            <p:stCondLst>
                              <p:cond delay="10000"/>
                            </p:stCondLst>
                            <p:childTnLst>
                              <p:par>
                                <p:cTn id="49" presetID="22" presetClass="entr" presetSubtype="8" fill="hold" grpId="0"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left)">
                                      <p:cBhvr>
                                        <p:cTn id="51" dur="1000"/>
                                        <p:tgtEl>
                                          <p:spTgt spid="53"/>
                                        </p:tgtEl>
                                      </p:cBhvr>
                                    </p:animEffect>
                                  </p:childTnLst>
                                </p:cTn>
                              </p:par>
                            </p:childTnLst>
                          </p:cTn>
                        </p:par>
                        <p:par>
                          <p:cTn id="52" fill="hold">
                            <p:stCondLst>
                              <p:cond delay="11000"/>
                            </p:stCondLst>
                            <p:childTnLst>
                              <p:par>
                                <p:cTn id="53" presetID="22" presetClass="entr" presetSubtype="8" fill="hold" grpId="0"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1000"/>
                                        <p:tgtEl>
                                          <p:spTgt spid="62"/>
                                        </p:tgtEl>
                                      </p:cBhvr>
                                    </p:animEffect>
                                  </p:childTnLst>
                                </p:cTn>
                              </p:par>
                            </p:childTnLst>
                          </p:cTn>
                        </p:par>
                        <p:par>
                          <p:cTn id="56" fill="hold">
                            <p:stCondLst>
                              <p:cond delay="12000"/>
                            </p:stCondLst>
                            <p:childTnLst>
                              <p:par>
                                <p:cTn id="57" presetID="3" presetClass="exit" presetSubtype="10" fill="hold" grpId="1" nodeType="afterEffect">
                                  <p:stCondLst>
                                    <p:cond delay="0"/>
                                  </p:stCondLst>
                                  <p:childTnLst>
                                    <p:animEffect transition="out" filter="blinds(horizontal)">
                                      <p:cBhvr>
                                        <p:cTn id="58" dur="500"/>
                                        <p:tgtEl>
                                          <p:spTgt spid="53"/>
                                        </p:tgtEl>
                                      </p:cBhvr>
                                    </p:animEffect>
                                    <p:set>
                                      <p:cBhvr>
                                        <p:cTn id="59" dur="1" fill="hold">
                                          <p:stCondLst>
                                            <p:cond delay="499"/>
                                          </p:stCondLst>
                                        </p:cTn>
                                        <p:tgtEl>
                                          <p:spTgt spid="53"/>
                                        </p:tgtEl>
                                        <p:attrNameLst>
                                          <p:attrName>style.visibility</p:attrName>
                                        </p:attrNameLst>
                                      </p:cBhvr>
                                      <p:to>
                                        <p:strVal val="hidden"/>
                                      </p:to>
                                    </p:set>
                                  </p:childTnLst>
                                </p:cTn>
                              </p:par>
                            </p:childTnLst>
                          </p:cTn>
                        </p:par>
                        <p:par>
                          <p:cTn id="60" fill="hold">
                            <p:stCondLst>
                              <p:cond delay="12500"/>
                            </p:stCondLst>
                            <p:childTnLst>
                              <p:par>
                                <p:cTn id="61" presetID="22" presetClass="entr" presetSubtype="8" fill="hold" grpId="0"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left)">
                                      <p:cBhvr>
                                        <p:cTn id="63" dur="1000"/>
                                        <p:tgtEl>
                                          <p:spTgt spid="46"/>
                                        </p:tgtEl>
                                      </p:cBhvr>
                                    </p:animEffect>
                                  </p:childTnLst>
                                </p:cTn>
                              </p:par>
                            </p:childTnLst>
                          </p:cTn>
                        </p:par>
                        <p:par>
                          <p:cTn id="64" fill="hold">
                            <p:stCondLst>
                              <p:cond delay="13500"/>
                            </p:stCondLst>
                            <p:childTnLst>
                              <p:par>
                                <p:cTn id="65" presetID="22" presetClass="entr" presetSubtype="8" fill="hold" grpId="0" nodeType="after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wipe(left)">
                                      <p:cBhvr>
                                        <p:cTn id="67"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8" grpId="0" animBg="1"/>
      <p:bldP spid="58" grpId="1" animBg="1"/>
      <p:bldP spid="46" grpId="0" animBg="1"/>
      <p:bldP spid="65" grpId="0" animBg="1"/>
      <p:bldP spid="65" grpId="1" animBg="1"/>
      <p:bldP spid="66" grpId="0" animBg="1"/>
      <p:bldP spid="66" grpId="1" animBg="1"/>
      <p:bldP spid="53" grpId="0" animBg="1"/>
      <p:bldP spid="53" grpId="1" animBg="1"/>
      <p:bldP spid="56" grpId="0"/>
      <p:bldP spid="57" grpId="0"/>
      <p:bldP spid="60" grpId="0"/>
      <p:bldP spid="62" grpId="0"/>
      <p:bldP spid="63"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500" b="1" dirty="0">
                <a:latin typeface="Nunito Sans" panose="020B0604020202020204" charset="0"/>
              </a:rPr>
              <a:t>Binary Search Tree – Sum of Leaf Nodes</a:t>
            </a:r>
          </a:p>
        </p:txBody>
      </p:sp>
    </p:spTree>
    <p:extLst>
      <p:ext uri="{BB962C8B-B14F-4D97-AF65-F5344CB8AC3E}">
        <p14:creationId xmlns:p14="http://schemas.microsoft.com/office/powerpoint/2010/main" val="3256802498"/>
      </p:ext>
    </p:extLst>
  </p:cSld>
  <p:clrMapOvr>
    <a:masterClrMapping/>
  </p:clrMapOvr>
  <p:transition>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Search Tree – Sum of Leaf Nodes</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35</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432800" y="4343400"/>
          <a:ext cx="2235201" cy="411480"/>
        </p:xfrm>
        <a:graphic>
          <a:graphicData uri="http://schemas.openxmlformats.org/drawingml/2006/table">
            <a:tbl>
              <a:tblPr firstRow="1" bandRow="1">
                <a:tableStyleId>{5940675A-B579-460E-94D1-54222C63F5DA}</a:tableStyleId>
              </a:tblPr>
              <a:tblGrid>
                <a:gridCol w="773723">
                  <a:extLst>
                    <a:ext uri="{9D8B030D-6E8A-4147-A177-3AD203B41FA5}">
                      <a16:colId xmlns:a16="http://schemas.microsoft.com/office/drawing/2014/main" val="20000"/>
                    </a:ext>
                  </a:extLst>
                </a:gridCol>
                <a:gridCol w="601787">
                  <a:extLst>
                    <a:ext uri="{9D8B030D-6E8A-4147-A177-3AD203B41FA5}">
                      <a16:colId xmlns:a16="http://schemas.microsoft.com/office/drawing/2014/main" val="20001"/>
                    </a:ext>
                  </a:extLst>
                </a:gridCol>
                <a:gridCol w="859691">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30</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1" y="4343400"/>
          <a:ext cx="2336801" cy="411480"/>
        </p:xfrm>
        <a:graphic>
          <a:graphicData uri="http://schemas.openxmlformats.org/drawingml/2006/table">
            <a:tbl>
              <a:tblPr firstRow="1" bandRow="1">
                <a:tableStyleId>{5940675A-B579-460E-94D1-54222C63F5DA}</a:tableStyleId>
              </a:tblPr>
              <a:tblGrid>
                <a:gridCol w="808892">
                  <a:extLst>
                    <a:ext uri="{9D8B030D-6E8A-4147-A177-3AD203B41FA5}">
                      <a16:colId xmlns:a16="http://schemas.microsoft.com/office/drawing/2014/main" val="20000"/>
                    </a:ext>
                  </a:extLst>
                </a:gridCol>
                <a:gridCol w="629141">
                  <a:extLst>
                    <a:ext uri="{9D8B030D-6E8A-4147-A177-3AD203B41FA5}">
                      <a16:colId xmlns:a16="http://schemas.microsoft.com/office/drawing/2014/main" val="20001"/>
                    </a:ext>
                  </a:extLst>
                </a:gridCol>
                <a:gridCol w="898768">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20</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2743202" y="4343400"/>
          <a:ext cx="2438399" cy="411480"/>
        </p:xfrm>
        <a:graphic>
          <a:graphicData uri="http://schemas.openxmlformats.org/drawingml/2006/table">
            <a:tbl>
              <a:tblPr firstRow="1" bandRow="1">
                <a:tableStyleId>{5940675A-B579-460E-94D1-54222C63F5DA}</a:tableStyleId>
              </a:tblPr>
              <a:tblGrid>
                <a:gridCol w="844060">
                  <a:extLst>
                    <a:ext uri="{9D8B030D-6E8A-4147-A177-3AD203B41FA5}">
                      <a16:colId xmlns:a16="http://schemas.microsoft.com/office/drawing/2014/main" val="20000"/>
                    </a:ext>
                  </a:extLst>
                </a:gridCol>
                <a:gridCol w="656495">
                  <a:extLst>
                    <a:ext uri="{9D8B030D-6E8A-4147-A177-3AD203B41FA5}">
                      <a16:colId xmlns:a16="http://schemas.microsoft.com/office/drawing/2014/main" val="20001"/>
                    </a:ext>
                  </a:extLst>
                </a:gridCol>
                <a:gridCol w="937844">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10</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267200" y="1600200"/>
          <a:ext cx="2438400" cy="411480"/>
        </p:xfrm>
        <a:graphic>
          <a:graphicData uri="http://schemas.openxmlformats.org/drawingml/2006/table">
            <a:tbl>
              <a:tblPr firstRow="1" bandRow="1">
                <a:tableStyleId>{5940675A-B579-460E-94D1-54222C63F5DA}</a:tableStyleId>
              </a:tblPr>
              <a:tblGrid>
                <a:gridCol w="844061">
                  <a:extLst>
                    <a:ext uri="{9D8B030D-6E8A-4147-A177-3AD203B41FA5}">
                      <a16:colId xmlns:a16="http://schemas.microsoft.com/office/drawing/2014/main" val="20000"/>
                    </a:ext>
                  </a:extLst>
                </a:gridCol>
                <a:gridCol w="656495">
                  <a:extLst>
                    <a:ext uri="{9D8B030D-6E8A-4147-A177-3AD203B41FA5}">
                      <a16:colId xmlns:a16="http://schemas.microsoft.com/office/drawing/2014/main" val="20001"/>
                    </a:ext>
                  </a:extLst>
                </a:gridCol>
                <a:gridCol w="937844">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16</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1" y="2921000"/>
          <a:ext cx="2438399" cy="411480"/>
        </p:xfrm>
        <a:graphic>
          <a:graphicData uri="http://schemas.openxmlformats.org/drawingml/2006/table">
            <a:tbl>
              <a:tblPr firstRow="1" bandRow="1">
                <a:tableStyleId>{5940675A-B579-460E-94D1-54222C63F5DA}</a:tableStyleId>
              </a:tblPr>
              <a:tblGrid>
                <a:gridCol w="844060">
                  <a:extLst>
                    <a:ext uri="{9D8B030D-6E8A-4147-A177-3AD203B41FA5}">
                      <a16:colId xmlns:a16="http://schemas.microsoft.com/office/drawing/2014/main" val="20000"/>
                    </a:ext>
                  </a:extLst>
                </a:gridCol>
                <a:gridCol w="656495">
                  <a:extLst>
                    <a:ext uri="{9D8B030D-6E8A-4147-A177-3AD203B41FA5}">
                      <a16:colId xmlns:a16="http://schemas.microsoft.com/office/drawing/2014/main" val="20001"/>
                    </a:ext>
                  </a:extLst>
                </a:gridCol>
                <a:gridCol w="937844">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25</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2235201" cy="411480"/>
        </p:xfrm>
        <a:graphic>
          <a:graphicData uri="http://schemas.openxmlformats.org/drawingml/2006/table">
            <a:tbl>
              <a:tblPr firstRow="1" bandRow="1">
                <a:tableStyleId>{5940675A-B579-460E-94D1-54222C63F5DA}</a:tableStyleId>
              </a:tblPr>
              <a:tblGrid>
                <a:gridCol w="773723">
                  <a:extLst>
                    <a:ext uri="{9D8B030D-6E8A-4147-A177-3AD203B41FA5}">
                      <a16:colId xmlns:a16="http://schemas.microsoft.com/office/drawing/2014/main" val="20000"/>
                    </a:ext>
                  </a:extLst>
                </a:gridCol>
                <a:gridCol w="601787">
                  <a:extLst>
                    <a:ext uri="{9D8B030D-6E8A-4147-A177-3AD203B41FA5}">
                      <a16:colId xmlns:a16="http://schemas.microsoft.com/office/drawing/2014/main" val="20001"/>
                    </a:ext>
                  </a:extLst>
                </a:gridCol>
                <a:gridCol w="859691">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8</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23</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17272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0800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3048000" y="3225801"/>
            <a:ext cx="7112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6200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1440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7216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4008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3556000" y="4648201"/>
            <a:ext cx="711200" cy="379656"/>
          </a:xfrm>
          <a:prstGeom prst="rect">
            <a:avLst/>
          </a:prstGeom>
          <a:noFill/>
        </p:spPr>
        <p:txBody>
          <a:bodyPr wrap="square" rtlCol="0">
            <a:spAutoFit/>
          </a:bodyPr>
          <a:lstStyle/>
          <a:p>
            <a:r>
              <a:rPr lang="en-US" sz="1867" dirty="0"/>
              <a:t>500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2336800" y="5969001"/>
            <a:ext cx="711200" cy="379656"/>
          </a:xfrm>
          <a:prstGeom prst="rect">
            <a:avLst/>
          </a:prstGeom>
          <a:noFill/>
        </p:spPr>
        <p:txBody>
          <a:bodyPr wrap="square" rtlCol="0">
            <a:spAutoFit/>
          </a:bodyPr>
          <a:lstStyle/>
          <a:p>
            <a:r>
              <a:rPr lang="en-US" sz="1867" dirty="0"/>
              <a:t>800</a:t>
            </a:r>
          </a:p>
        </p:txBody>
      </p:sp>
      <p:cxnSp>
        <p:nvCxnSpPr>
          <p:cNvPr id="29" name="Straight Arrow Connector 28"/>
          <p:cNvCxnSpPr/>
          <p:nvPr/>
        </p:nvCxnSpPr>
        <p:spPr>
          <a:xfrm rot="10800000" flipV="1">
            <a:off x="33528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556000" y="3327401"/>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7213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4384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518400" y="16002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Root</a:t>
            </a:r>
            <a:endParaRPr lang="en-US" sz="2400" b="1" dirty="0"/>
          </a:p>
        </p:txBody>
      </p:sp>
      <p:cxnSp>
        <p:nvCxnSpPr>
          <p:cNvPr id="51" name="Straight Arrow Connector 50"/>
          <p:cNvCxnSpPr>
            <a:stCxn id="50" idx="1"/>
          </p:cNvCxnSpPr>
          <p:nvPr/>
        </p:nvCxnSpPr>
        <p:spPr>
          <a:xfrm rot="10800000">
            <a:off x="6705600" y="18034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03200" y="1361589"/>
            <a:ext cx="2470912" cy="477054"/>
          </a:xfrm>
          <a:prstGeom prst="rect">
            <a:avLst/>
          </a:prstGeom>
          <a:noFill/>
        </p:spPr>
        <p:txBody>
          <a:bodyPr wrap="square" rtlCol="0">
            <a:spAutoFit/>
          </a:bodyPr>
          <a:lstStyle/>
          <a:p>
            <a:r>
              <a:rPr lang="en-US" sz="2500" b="1" dirty="0">
                <a:latin typeface="Nunito Sans" panose="020B0604020202020204" charset="0"/>
              </a:rPr>
              <a:t>Input : </a:t>
            </a:r>
          </a:p>
        </p:txBody>
      </p:sp>
      <p:sp>
        <p:nvSpPr>
          <p:cNvPr id="46" name="TextBox 45"/>
          <p:cNvSpPr txBox="1"/>
          <p:nvPr/>
        </p:nvSpPr>
        <p:spPr>
          <a:xfrm>
            <a:off x="203200" y="1885146"/>
            <a:ext cx="3251200" cy="477054"/>
          </a:xfrm>
          <a:prstGeom prst="rect">
            <a:avLst/>
          </a:prstGeom>
          <a:noFill/>
        </p:spPr>
        <p:txBody>
          <a:bodyPr wrap="square" rtlCol="0">
            <a:spAutoFit/>
          </a:bodyPr>
          <a:lstStyle/>
          <a:p>
            <a:r>
              <a:rPr lang="en-US" sz="2500" dirty="0">
                <a:latin typeface="Nunito Sans" panose="020B0604020202020204" charset="0"/>
              </a:rPr>
              <a:t>- Binary Search Tree: </a:t>
            </a:r>
          </a:p>
        </p:txBody>
      </p:sp>
      <p:sp>
        <p:nvSpPr>
          <p:cNvPr id="53" name="TextBox 52"/>
          <p:cNvSpPr txBox="1"/>
          <p:nvPr/>
        </p:nvSpPr>
        <p:spPr>
          <a:xfrm>
            <a:off x="203200" y="3038158"/>
            <a:ext cx="2470912" cy="477054"/>
          </a:xfrm>
          <a:prstGeom prst="rect">
            <a:avLst/>
          </a:prstGeom>
          <a:noFill/>
        </p:spPr>
        <p:txBody>
          <a:bodyPr wrap="square" rtlCol="0">
            <a:spAutoFit/>
          </a:bodyPr>
          <a:lstStyle/>
          <a:p>
            <a:r>
              <a:rPr lang="en-US" sz="2500" b="1" dirty="0">
                <a:latin typeface="Nunito Sans" panose="020B0604020202020204" charset="0"/>
              </a:rPr>
              <a:t>Output : </a:t>
            </a:r>
          </a:p>
        </p:txBody>
      </p:sp>
      <p:sp>
        <p:nvSpPr>
          <p:cNvPr id="54" name="TextBox 53"/>
          <p:cNvSpPr txBox="1"/>
          <p:nvPr/>
        </p:nvSpPr>
        <p:spPr>
          <a:xfrm>
            <a:off x="101600" y="3647758"/>
            <a:ext cx="4161536" cy="477054"/>
          </a:xfrm>
          <a:prstGeom prst="rect">
            <a:avLst/>
          </a:prstGeom>
          <a:noFill/>
        </p:spPr>
        <p:txBody>
          <a:bodyPr wrap="square" rtlCol="0">
            <a:spAutoFit/>
          </a:bodyPr>
          <a:lstStyle/>
          <a:p>
            <a:r>
              <a:rPr lang="en-US" sz="2500" dirty="0">
                <a:latin typeface="Nunito Sans" panose="020B0604020202020204" charset="0"/>
              </a:rPr>
              <a:t>Sum of leaf nodes = 78</a:t>
            </a:r>
          </a:p>
        </p:txBody>
      </p:sp>
    </p:spTree>
    <p:extLst>
      <p:ext uri="{BB962C8B-B14F-4D97-AF65-F5344CB8AC3E}">
        <p14:creationId xmlns:p14="http://schemas.microsoft.com/office/powerpoint/2010/main" val="203574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1000"/>
                                        <p:tgtEl>
                                          <p:spTgt spid="5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1000"/>
                                        <p:tgtEl>
                                          <p:spTgt spid="46"/>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1000"/>
                                        <p:tgtEl>
                                          <p:spTgt spid="3"/>
                                        </p:tgtEl>
                                      </p:cBhvr>
                                    </p:animEffect>
                                  </p:childTnLst>
                                </p:cTn>
                              </p:par>
                              <p:par>
                                <p:cTn id="16" presetID="22" presetClass="entr" presetSubtype="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1000"/>
                                        <p:tgtEl>
                                          <p:spTgt spid="4"/>
                                        </p:tgtEl>
                                      </p:cBhvr>
                                    </p:animEffect>
                                  </p:childTnLst>
                                </p:cTn>
                              </p:par>
                              <p:par>
                                <p:cTn id="19" presetID="22" presetClass="entr" presetSubtype="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1000"/>
                                        <p:tgtEl>
                                          <p:spTgt spid="5"/>
                                        </p:tgtEl>
                                      </p:cBhvr>
                                    </p:animEffect>
                                  </p:childTnLst>
                                </p:cTn>
                              </p:par>
                              <p:par>
                                <p:cTn id="22" presetID="22" presetClass="entr" presetSubtype="1"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1000"/>
                                        <p:tgtEl>
                                          <p:spTgt spid="6"/>
                                        </p:tgtEl>
                                      </p:cBhvr>
                                    </p:animEffect>
                                  </p:childTnLst>
                                </p:cTn>
                              </p:par>
                              <p:par>
                                <p:cTn id="25" presetID="22" presetClass="entr" presetSubtype="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1000"/>
                                        <p:tgtEl>
                                          <p:spTgt spid="8"/>
                                        </p:tgtEl>
                                      </p:cBhvr>
                                    </p:animEffect>
                                  </p:childTnLst>
                                </p:cTn>
                              </p:par>
                              <p:par>
                                <p:cTn id="28" presetID="22" presetClass="entr" presetSubtype="1"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1000"/>
                                        <p:tgtEl>
                                          <p:spTgt spid="10"/>
                                        </p:tgtEl>
                                      </p:cBhvr>
                                    </p:animEffect>
                                  </p:childTnLst>
                                </p:cTn>
                              </p:par>
                              <p:par>
                                <p:cTn id="31" presetID="22" presetClass="entr" presetSubtype="1"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1000"/>
                                        <p:tgtEl>
                                          <p:spTgt spid="11"/>
                                        </p:tgtEl>
                                      </p:cBhvr>
                                    </p:animEffect>
                                  </p:childTnLst>
                                </p:cTn>
                              </p:par>
                              <p:par>
                                <p:cTn id="34" presetID="22" presetClass="entr" presetSubtype="1"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up)">
                                      <p:cBhvr>
                                        <p:cTn id="36" dur="1000"/>
                                        <p:tgtEl>
                                          <p:spTgt spid="12"/>
                                        </p:tgtEl>
                                      </p:cBhvr>
                                    </p:animEffect>
                                  </p:childTnLst>
                                </p:cTn>
                              </p:par>
                              <p:par>
                                <p:cTn id="37" presetID="22" presetClass="entr" presetSubtype="1"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1000"/>
                                        <p:tgtEl>
                                          <p:spTgt spid="13"/>
                                        </p:tgtEl>
                                      </p:cBhvr>
                                    </p:animEffect>
                                  </p:childTnLst>
                                </p:cTn>
                              </p:par>
                              <p:par>
                                <p:cTn id="40" presetID="22" presetClass="entr" presetSubtype="1"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1000"/>
                                        <p:tgtEl>
                                          <p:spTgt spid="14"/>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1000"/>
                                        <p:tgtEl>
                                          <p:spTgt spid="1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1000"/>
                                        <p:tgtEl>
                                          <p:spTgt spid="18"/>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1000"/>
                                        <p:tgtEl>
                                          <p:spTgt spid="1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up)">
                                      <p:cBhvr>
                                        <p:cTn id="54" dur="1000"/>
                                        <p:tgtEl>
                                          <p:spTgt spid="20"/>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1000"/>
                                        <p:tgtEl>
                                          <p:spTgt spid="21"/>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up)">
                                      <p:cBhvr>
                                        <p:cTn id="60" dur="1000"/>
                                        <p:tgtEl>
                                          <p:spTgt spid="22"/>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up)">
                                      <p:cBhvr>
                                        <p:cTn id="63" dur="1000"/>
                                        <p:tgtEl>
                                          <p:spTgt spid="23"/>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up)">
                                      <p:cBhvr>
                                        <p:cTn id="66" dur="1000"/>
                                        <p:tgtEl>
                                          <p:spTgt spid="24"/>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1000"/>
                                        <p:tgtEl>
                                          <p:spTgt spid="26"/>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up)">
                                      <p:cBhvr>
                                        <p:cTn id="72" dur="1000"/>
                                        <p:tgtEl>
                                          <p:spTgt spid="27"/>
                                        </p:tgtEl>
                                      </p:cBhvr>
                                    </p:animEffect>
                                  </p:childTnLst>
                                </p:cTn>
                              </p:par>
                              <p:par>
                                <p:cTn id="73" presetID="22" presetClass="entr" presetSubtype="1"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1000"/>
                                        <p:tgtEl>
                                          <p:spTgt spid="29"/>
                                        </p:tgtEl>
                                      </p:cBhvr>
                                    </p:animEffect>
                                  </p:childTnLst>
                                </p:cTn>
                              </p:par>
                              <p:par>
                                <p:cTn id="76" presetID="22" presetClass="entr" presetSubtype="1"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up)">
                                      <p:cBhvr>
                                        <p:cTn id="78" dur="1000"/>
                                        <p:tgtEl>
                                          <p:spTgt spid="31"/>
                                        </p:tgtEl>
                                      </p:cBhvr>
                                    </p:animEffect>
                                  </p:childTnLst>
                                </p:cTn>
                              </p:par>
                              <p:par>
                                <p:cTn id="79" presetID="22" presetClass="entr" presetSubtype="1"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up)">
                                      <p:cBhvr>
                                        <p:cTn id="81" dur="1000"/>
                                        <p:tgtEl>
                                          <p:spTgt spid="38"/>
                                        </p:tgtEl>
                                      </p:cBhvr>
                                    </p:animEffect>
                                  </p:childTnLst>
                                </p:cTn>
                              </p:par>
                              <p:par>
                                <p:cTn id="82" presetID="22" presetClass="entr" presetSubtype="1" fill="hold"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up)">
                                      <p:cBhvr>
                                        <p:cTn id="84" dur="1000"/>
                                        <p:tgtEl>
                                          <p:spTgt spid="39"/>
                                        </p:tgtEl>
                                      </p:cBhvr>
                                    </p:animEffect>
                                  </p:childTnLst>
                                </p:cTn>
                              </p:par>
                              <p:par>
                                <p:cTn id="85" presetID="22" presetClass="entr" presetSubtype="1"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up)">
                                      <p:cBhvr>
                                        <p:cTn id="87" dur="1000"/>
                                        <p:tgtEl>
                                          <p:spTgt spid="40"/>
                                        </p:tgtEl>
                                      </p:cBhvr>
                                    </p:animEffect>
                                  </p:childTnLst>
                                </p:cTn>
                              </p:par>
                              <p:par>
                                <p:cTn id="88" presetID="22" presetClass="entr" presetSubtype="1" fill="hold"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up)">
                                      <p:cBhvr>
                                        <p:cTn id="90" dur="1000"/>
                                        <p:tgtEl>
                                          <p:spTgt spid="44"/>
                                        </p:tgtEl>
                                      </p:cBhvr>
                                    </p:animEffect>
                                  </p:childTnLst>
                                </p:cTn>
                              </p:par>
                              <p:par>
                                <p:cTn id="91" presetID="22" presetClass="entr" presetSubtype="1"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wipe(up)">
                                      <p:cBhvr>
                                        <p:cTn id="93" dur="1000"/>
                                        <p:tgtEl>
                                          <p:spTgt spid="45"/>
                                        </p:tgtEl>
                                      </p:cBhvr>
                                    </p:animEffect>
                                  </p:childTnLst>
                                </p:cTn>
                              </p:par>
                              <p:par>
                                <p:cTn id="94" presetID="22" presetClass="entr" presetSubtype="1"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wipe(up)">
                                      <p:cBhvr>
                                        <p:cTn id="96" dur="1000"/>
                                        <p:tgtEl>
                                          <p:spTgt spid="47"/>
                                        </p:tgtEl>
                                      </p:cBhvr>
                                    </p:animEffect>
                                  </p:childTnLst>
                                </p:cTn>
                              </p:par>
                              <p:par>
                                <p:cTn id="97" presetID="22" presetClass="entr" presetSubtype="1" fill="hold" nodeType="with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up)">
                                      <p:cBhvr>
                                        <p:cTn id="99" dur="1000"/>
                                        <p:tgtEl>
                                          <p:spTgt spid="48"/>
                                        </p:tgtEl>
                                      </p:cBhvr>
                                    </p:animEffect>
                                  </p:childTnLst>
                                </p:cTn>
                              </p:par>
                            </p:childTnLst>
                          </p:cTn>
                        </p:par>
                        <p:par>
                          <p:cTn id="100" fill="hold">
                            <p:stCondLst>
                              <p:cond delay="3000"/>
                            </p:stCondLst>
                            <p:childTnLst>
                              <p:par>
                                <p:cTn id="101" presetID="22" presetClass="entr" presetSubtype="2" fill="hold" grpId="0" nodeType="after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wipe(right)">
                                      <p:cBhvr>
                                        <p:cTn id="103" dur="1000"/>
                                        <p:tgtEl>
                                          <p:spTgt spid="50"/>
                                        </p:tgtEl>
                                      </p:cBhvr>
                                    </p:animEffect>
                                  </p:childTnLst>
                                </p:cTn>
                              </p:par>
                            </p:childTnLst>
                          </p:cTn>
                        </p:par>
                        <p:par>
                          <p:cTn id="104" fill="hold">
                            <p:stCondLst>
                              <p:cond delay="4000"/>
                            </p:stCondLst>
                            <p:childTnLst>
                              <p:par>
                                <p:cTn id="105" presetID="22" presetClass="entr" presetSubtype="2" fill="hold" nodeType="after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wipe(right)">
                                      <p:cBhvr>
                                        <p:cTn id="107" dur="1000"/>
                                        <p:tgtEl>
                                          <p:spTgt spid="5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wipe(left)">
                                      <p:cBhvr>
                                        <p:cTn id="112" dur="1000"/>
                                        <p:tgtEl>
                                          <p:spTgt spid="53"/>
                                        </p:tgtEl>
                                      </p:cBhvr>
                                    </p:animEffect>
                                  </p:childTnLst>
                                </p:cTn>
                              </p:par>
                            </p:childTnLst>
                          </p:cTn>
                        </p:par>
                        <p:par>
                          <p:cTn id="113" fill="hold">
                            <p:stCondLst>
                              <p:cond delay="1000"/>
                            </p:stCondLst>
                            <p:childTnLst>
                              <p:par>
                                <p:cTn id="114" presetID="22" presetClass="entr" presetSubtype="8" fill="hold" grpId="0" nodeType="after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wipe(left)">
                                      <p:cBhvr>
                                        <p:cTn id="116"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P spid="22" grpId="0"/>
      <p:bldP spid="23" grpId="0"/>
      <p:bldP spid="24" grpId="0"/>
      <p:bldP spid="26" grpId="0"/>
      <p:bldP spid="27" grpId="0"/>
      <p:bldP spid="50" grpId="0" animBg="1"/>
      <p:bldP spid="56" grpId="0"/>
      <p:bldP spid="46" grpId="0"/>
      <p:bldP spid="53" grpId="0"/>
      <p:bldP spid="54"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500" b="1" dirty="0">
                <a:latin typeface="Nunito Sans" panose="020B0604020202020204" charset="0"/>
              </a:rPr>
              <a:t>Binary </a:t>
            </a:r>
            <a:r>
              <a:rPr lang="en-US" sz="4500" b="1" dirty="0" err="1">
                <a:latin typeface="Nunito Sans" panose="020B0604020202020204" charset="0"/>
              </a:rPr>
              <a:t>SearchTree</a:t>
            </a:r>
            <a:r>
              <a:rPr lang="en-US" sz="4500" b="1" dirty="0">
                <a:latin typeface="Nunito Sans" panose="020B0604020202020204" charset="0"/>
              </a:rPr>
              <a:t> – k</a:t>
            </a:r>
            <a:r>
              <a:rPr lang="en-US" sz="4500" b="1" baseline="30000" dirty="0">
                <a:latin typeface="Nunito Sans" panose="020B0604020202020204" charset="0"/>
              </a:rPr>
              <a:t>th </a:t>
            </a:r>
            <a:r>
              <a:rPr lang="en-US" sz="4500" b="1" dirty="0">
                <a:latin typeface="Nunito Sans" panose="020B0604020202020204" charset="0"/>
              </a:rPr>
              <a:t>Smallest Element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6952059"/>
      </p:ext>
    </p:extLst>
  </p:cSld>
  <p:clrMapOvr>
    <a:masterClrMapping/>
  </p:clrMapOvr>
  <p:transition>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latin typeface="Nunito Sans" panose="020B0604020202020204" charset="0"/>
              </a:rPr>
              <a:t>Binary Search Tree – k</a:t>
            </a:r>
            <a:r>
              <a:rPr lang="en-US" sz="4500" b="1" baseline="30000" dirty="0">
                <a:latin typeface="Nunito Sans" panose="020B0604020202020204" charset="0"/>
              </a:rPr>
              <a:t>th </a:t>
            </a:r>
            <a:r>
              <a:rPr lang="en-US" sz="4500" b="1" dirty="0">
                <a:latin typeface="Nunito Sans" panose="020B0604020202020204" charset="0"/>
              </a:rPr>
              <a:t>Smallest Element</a:t>
            </a:r>
          </a:p>
        </p:txBody>
      </p:sp>
      <p:graphicFrame>
        <p:nvGraphicFramePr>
          <p:cNvPr id="3" name="Table 2"/>
          <p:cNvGraphicFramePr>
            <a:graphicFrameLocks noGrp="1"/>
          </p:cNvGraphicFramePr>
          <p:nvPr/>
        </p:nvGraphicFramePr>
        <p:xfrm>
          <a:off x="100584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679940">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35</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432800" y="4343400"/>
          <a:ext cx="2235201" cy="411480"/>
        </p:xfrm>
        <a:graphic>
          <a:graphicData uri="http://schemas.openxmlformats.org/drawingml/2006/table">
            <a:tbl>
              <a:tblPr firstRow="1" bandRow="1">
                <a:tableStyleId>{5940675A-B579-460E-94D1-54222C63F5DA}</a:tableStyleId>
              </a:tblPr>
              <a:tblGrid>
                <a:gridCol w="773723">
                  <a:extLst>
                    <a:ext uri="{9D8B030D-6E8A-4147-A177-3AD203B41FA5}">
                      <a16:colId xmlns:a16="http://schemas.microsoft.com/office/drawing/2014/main" val="20000"/>
                    </a:ext>
                  </a:extLst>
                </a:gridCol>
                <a:gridCol w="601787">
                  <a:extLst>
                    <a:ext uri="{9D8B030D-6E8A-4147-A177-3AD203B41FA5}">
                      <a16:colId xmlns:a16="http://schemas.microsoft.com/office/drawing/2014/main" val="20001"/>
                    </a:ext>
                  </a:extLst>
                </a:gridCol>
                <a:gridCol w="859691">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30</a:t>
                      </a:r>
                    </a:p>
                  </a:txBody>
                  <a:tcPr marL="121920" marR="121920" marT="60960" marB="60960"/>
                </a:tc>
                <a:tc>
                  <a:txBody>
                    <a:bodyPr/>
                    <a:lstStyle/>
                    <a:p>
                      <a:r>
                        <a:rPr lang="en-US" sz="1900" dirty="0"/>
                        <a:t>  950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588001" y="4343400"/>
          <a:ext cx="2336801" cy="411480"/>
        </p:xfrm>
        <a:graphic>
          <a:graphicData uri="http://schemas.openxmlformats.org/drawingml/2006/table">
            <a:tbl>
              <a:tblPr firstRow="1" bandRow="1">
                <a:tableStyleId>{5940675A-B579-460E-94D1-54222C63F5DA}</a:tableStyleId>
              </a:tblPr>
              <a:tblGrid>
                <a:gridCol w="808892">
                  <a:extLst>
                    <a:ext uri="{9D8B030D-6E8A-4147-A177-3AD203B41FA5}">
                      <a16:colId xmlns:a16="http://schemas.microsoft.com/office/drawing/2014/main" val="20000"/>
                    </a:ext>
                  </a:extLst>
                </a:gridCol>
                <a:gridCol w="629141">
                  <a:extLst>
                    <a:ext uri="{9D8B030D-6E8A-4147-A177-3AD203B41FA5}">
                      <a16:colId xmlns:a16="http://schemas.microsoft.com/office/drawing/2014/main" val="20001"/>
                    </a:ext>
                  </a:extLst>
                </a:gridCol>
                <a:gridCol w="898768">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20</a:t>
                      </a:r>
                    </a:p>
                  </a:txBody>
                  <a:tcPr marL="121920" marR="121920" marT="60960" marB="60960"/>
                </a:tc>
                <a:tc>
                  <a:txBody>
                    <a:bodyPr/>
                    <a:lstStyle/>
                    <a:p>
                      <a:r>
                        <a:rPr lang="en-US" sz="1900" dirty="0"/>
                        <a:t>  900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2743202" y="4343400"/>
          <a:ext cx="2438399" cy="411480"/>
        </p:xfrm>
        <a:graphic>
          <a:graphicData uri="http://schemas.openxmlformats.org/drawingml/2006/table">
            <a:tbl>
              <a:tblPr firstRow="1" bandRow="1">
                <a:tableStyleId>{5940675A-B579-460E-94D1-54222C63F5DA}</a:tableStyleId>
              </a:tblPr>
              <a:tblGrid>
                <a:gridCol w="844060">
                  <a:extLst>
                    <a:ext uri="{9D8B030D-6E8A-4147-A177-3AD203B41FA5}">
                      <a16:colId xmlns:a16="http://schemas.microsoft.com/office/drawing/2014/main" val="20000"/>
                    </a:ext>
                  </a:extLst>
                </a:gridCol>
                <a:gridCol w="656495">
                  <a:extLst>
                    <a:ext uri="{9D8B030D-6E8A-4147-A177-3AD203B41FA5}">
                      <a16:colId xmlns:a16="http://schemas.microsoft.com/office/drawing/2014/main" val="20001"/>
                    </a:ext>
                  </a:extLst>
                </a:gridCol>
                <a:gridCol w="937844">
                  <a:extLst>
                    <a:ext uri="{9D8B030D-6E8A-4147-A177-3AD203B41FA5}">
                      <a16:colId xmlns:a16="http://schemas.microsoft.com/office/drawing/2014/main" val="20002"/>
                    </a:ext>
                  </a:extLst>
                </a:gridCol>
              </a:tblGrid>
              <a:tr h="406400">
                <a:tc>
                  <a:txBody>
                    <a:bodyPr/>
                    <a:lstStyle/>
                    <a:p>
                      <a:r>
                        <a:rPr lang="en-US" sz="1900" dirty="0"/>
                        <a:t> 800</a:t>
                      </a:r>
                    </a:p>
                  </a:txBody>
                  <a:tcPr marL="121920" marR="121920" marT="60960" marB="60960"/>
                </a:tc>
                <a:tc>
                  <a:txBody>
                    <a:bodyPr/>
                    <a:lstStyle/>
                    <a:p>
                      <a:r>
                        <a:rPr lang="en-US" sz="1900" dirty="0"/>
                        <a:t>  10</a:t>
                      </a:r>
                    </a:p>
                  </a:txBody>
                  <a:tcPr marL="121920" marR="121920" marT="60960" marB="60960"/>
                </a:tc>
                <a:tc>
                  <a:txBody>
                    <a:bodyPr/>
                    <a:lstStyle/>
                    <a:p>
                      <a:r>
                        <a:rPr lang="en-US" sz="1900" dirty="0"/>
                        <a:t>  850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267200" y="1600200"/>
          <a:ext cx="2438400" cy="411480"/>
        </p:xfrm>
        <a:graphic>
          <a:graphicData uri="http://schemas.openxmlformats.org/drawingml/2006/table">
            <a:tbl>
              <a:tblPr firstRow="1" bandRow="1">
                <a:tableStyleId>{5940675A-B579-460E-94D1-54222C63F5DA}</a:tableStyleId>
              </a:tblPr>
              <a:tblGrid>
                <a:gridCol w="844061">
                  <a:extLst>
                    <a:ext uri="{9D8B030D-6E8A-4147-A177-3AD203B41FA5}">
                      <a16:colId xmlns:a16="http://schemas.microsoft.com/office/drawing/2014/main" val="20000"/>
                    </a:ext>
                  </a:extLst>
                </a:gridCol>
                <a:gridCol w="656495">
                  <a:extLst>
                    <a:ext uri="{9D8B030D-6E8A-4147-A177-3AD203B41FA5}">
                      <a16:colId xmlns:a16="http://schemas.microsoft.com/office/drawing/2014/main" val="20001"/>
                    </a:ext>
                  </a:extLst>
                </a:gridCol>
                <a:gridCol w="937844">
                  <a:extLst>
                    <a:ext uri="{9D8B030D-6E8A-4147-A177-3AD203B41FA5}">
                      <a16:colId xmlns:a16="http://schemas.microsoft.com/office/drawing/2014/main" val="20002"/>
                    </a:ext>
                  </a:extLst>
                </a:gridCol>
              </a:tblGrid>
              <a:tr h="406400">
                <a:tc>
                  <a:txBody>
                    <a:bodyPr/>
                    <a:lstStyle/>
                    <a:p>
                      <a:r>
                        <a:rPr lang="en-US" sz="1900" dirty="0"/>
                        <a:t> 200</a:t>
                      </a:r>
                    </a:p>
                  </a:txBody>
                  <a:tcPr marL="121920" marR="121920" marT="60960" marB="60960"/>
                </a:tc>
                <a:tc>
                  <a:txBody>
                    <a:bodyPr/>
                    <a:lstStyle/>
                    <a:p>
                      <a:r>
                        <a:rPr lang="en-US" sz="1900" dirty="0"/>
                        <a:t>  16</a:t>
                      </a:r>
                    </a:p>
                  </a:txBody>
                  <a:tcPr marL="121920" marR="121920" marT="60960" marB="60960"/>
                </a:tc>
                <a:tc>
                  <a:txBody>
                    <a:bodyPr/>
                    <a:lstStyle/>
                    <a:p>
                      <a:r>
                        <a:rPr lang="en-US" sz="1900" dirty="0"/>
                        <a:t>  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6705601" y="2921000"/>
          <a:ext cx="2438399" cy="411480"/>
        </p:xfrm>
        <a:graphic>
          <a:graphicData uri="http://schemas.openxmlformats.org/drawingml/2006/table">
            <a:tbl>
              <a:tblPr firstRow="1" bandRow="1">
                <a:tableStyleId>{5940675A-B579-460E-94D1-54222C63F5DA}</a:tableStyleId>
              </a:tblPr>
              <a:tblGrid>
                <a:gridCol w="844060">
                  <a:extLst>
                    <a:ext uri="{9D8B030D-6E8A-4147-A177-3AD203B41FA5}">
                      <a16:colId xmlns:a16="http://schemas.microsoft.com/office/drawing/2014/main" val="20000"/>
                    </a:ext>
                  </a:extLst>
                </a:gridCol>
                <a:gridCol w="656495">
                  <a:extLst>
                    <a:ext uri="{9D8B030D-6E8A-4147-A177-3AD203B41FA5}">
                      <a16:colId xmlns:a16="http://schemas.microsoft.com/office/drawing/2014/main" val="20001"/>
                    </a:ext>
                  </a:extLst>
                </a:gridCol>
                <a:gridCol w="937844">
                  <a:extLst>
                    <a:ext uri="{9D8B030D-6E8A-4147-A177-3AD203B41FA5}">
                      <a16:colId xmlns:a16="http://schemas.microsoft.com/office/drawing/2014/main" val="20002"/>
                    </a:ext>
                  </a:extLst>
                </a:gridCol>
              </a:tblGrid>
              <a:tr h="406400">
                <a:tc>
                  <a:txBody>
                    <a:bodyPr/>
                    <a:lstStyle/>
                    <a:p>
                      <a:r>
                        <a:rPr lang="en-US" sz="1900" dirty="0"/>
                        <a:t> 600</a:t>
                      </a:r>
                    </a:p>
                  </a:txBody>
                  <a:tcPr marL="121920" marR="121920" marT="60960" marB="60960"/>
                </a:tc>
                <a:tc>
                  <a:txBody>
                    <a:bodyPr/>
                    <a:lstStyle/>
                    <a:p>
                      <a:r>
                        <a:rPr lang="en-US" sz="1900" dirty="0"/>
                        <a:t>  25</a:t>
                      </a:r>
                    </a:p>
                  </a:txBody>
                  <a:tcPr marL="121920" marR="121920" marT="60960" marB="60960"/>
                </a:tc>
                <a:tc>
                  <a:txBody>
                    <a:bodyPr/>
                    <a:lstStyle/>
                    <a:p>
                      <a:r>
                        <a:rPr lang="en-US" sz="1900" dirty="0"/>
                        <a:t>  700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2336800" y="2921000"/>
          <a:ext cx="2235201" cy="411480"/>
        </p:xfrm>
        <a:graphic>
          <a:graphicData uri="http://schemas.openxmlformats.org/drawingml/2006/table">
            <a:tbl>
              <a:tblPr firstRow="1" bandRow="1">
                <a:tableStyleId>{5940675A-B579-460E-94D1-54222C63F5DA}</a:tableStyleId>
              </a:tblPr>
              <a:tblGrid>
                <a:gridCol w="773723">
                  <a:extLst>
                    <a:ext uri="{9D8B030D-6E8A-4147-A177-3AD203B41FA5}">
                      <a16:colId xmlns:a16="http://schemas.microsoft.com/office/drawing/2014/main" val="20000"/>
                    </a:ext>
                  </a:extLst>
                </a:gridCol>
                <a:gridCol w="601787">
                  <a:extLst>
                    <a:ext uri="{9D8B030D-6E8A-4147-A177-3AD203B41FA5}">
                      <a16:colId xmlns:a16="http://schemas.microsoft.com/office/drawing/2014/main" val="20001"/>
                    </a:ext>
                  </a:extLst>
                </a:gridCol>
                <a:gridCol w="859691">
                  <a:extLst>
                    <a:ext uri="{9D8B030D-6E8A-4147-A177-3AD203B41FA5}">
                      <a16:colId xmlns:a16="http://schemas.microsoft.com/office/drawing/2014/main" val="20002"/>
                    </a:ext>
                  </a:extLst>
                </a:gridCol>
              </a:tblGrid>
              <a:tr h="406400">
                <a:tc>
                  <a:txBody>
                    <a:bodyPr/>
                    <a:lstStyle/>
                    <a:p>
                      <a:r>
                        <a:rPr lang="en-US" sz="1900" dirty="0"/>
                        <a:t> 400</a:t>
                      </a:r>
                    </a:p>
                  </a:txBody>
                  <a:tcPr marL="121920" marR="121920" marT="60960" marB="60960"/>
                </a:tc>
                <a:tc>
                  <a:txBody>
                    <a:bodyPr/>
                    <a:lstStyle/>
                    <a:p>
                      <a:r>
                        <a:rPr lang="en-US" sz="1900" dirty="0"/>
                        <a:t>  8</a:t>
                      </a:r>
                    </a:p>
                  </a:txBody>
                  <a:tcPr marL="121920" marR="121920" marT="60960" marB="60960"/>
                </a:tc>
                <a:tc>
                  <a:txBody>
                    <a:bodyPr/>
                    <a:lstStyle/>
                    <a:p>
                      <a:r>
                        <a:rPr lang="en-US" sz="1900" dirty="0"/>
                        <a:t>  500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213600" y="5664200"/>
          <a:ext cx="1930400" cy="41148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0</a:t>
                      </a:r>
                    </a:p>
                  </a:txBody>
                  <a:tcPr marL="121920" marR="121920" marT="60960" marB="60960"/>
                </a:tc>
                <a:tc>
                  <a:txBody>
                    <a:bodyPr/>
                    <a:lstStyle/>
                    <a:p>
                      <a:r>
                        <a:rPr lang="en-US" sz="1900" dirty="0"/>
                        <a:t>  23</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4673600" y="5664200"/>
          <a:ext cx="1930400" cy="41148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11</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1727200" y="5664200"/>
          <a:ext cx="1930400" cy="411480"/>
        </p:xfrm>
        <a:graphic>
          <a:graphicData uri="http://schemas.openxmlformats.org/drawingml/2006/table">
            <a:tbl>
              <a:tblPr firstRow="1" bandRow="1">
                <a:tableStyleId>{5940675A-B579-460E-94D1-54222C63F5DA}</a:tableStyleId>
              </a:tblPr>
              <a:tblGrid>
                <a:gridCol w="668215">
                  <a:extLst>
                    <a:ext uri="{9D8B030D-6E8A-4147-A177-3AD203B41FA5}">
                      <a16:colId xmlns:a16="http://schemas.microsoft.com/office/drawing/2014/main" val="20000"/>
                    </a:ext>
                  </a:extLst>
                </a:gridCol>
                <a:gridCol w="519725">
                  <a:extLst>
                    <a:ext uri="{9D8B030D-6E8A-4147-A177-3AD203B41FA5}">
                      <a16:colId xmlns:a16="http://schemas.microsoft.com/office/drawing/2014/main" val="20001"/>
                    </a:ext>
                  </a:extLst>
                </a:gridCol>
                <a:gridCol w="742460">
                  <a:extLst>
                    <a:ext uri="{9D8B030D-6E8A-4147-A177-3AD203B41FA5}">
                      <a16:colId xmlns:a16="http://schemas.microsoft.com/office/drawing/2014/main" val="20002"/>
                    </a:ext>
                  </a:extLst>
                </a:gridCol>
              </a:tblGrid>
              <a:tr h="406400">
                <a:tc>
                  <a:txBody>
                    <a:bodyPr/>
                    <a:lstStyle/>
                    <a:p>
                      <a:r>
                        <a:rPr lang="en-US" sz="1900" dirty="0"/>
                        <a:t> </a:t>
                      </a:r>
                      <a:r>
                        <a:rPr lang="en-US" sz="1900" baseline="0" dirty="0"/>
                        <a:t> 0</a:t>
                      </a:r>
                      <a:endParaRPr lang="en-US" sz="1900" dirty="0"/>
                    </a:p>
                  </a:txBody>
                  <a:tcPr marL="121920" marR="121920" marT="60960" marB="60960"/>
                </a:tc>
                <a:tc>
                  <a:txBody>
                    <a:bodyPr/>
                    <a:lstStyle/>
                    <a:p>
                      <a:r>
                        <a:rPr lang="en-US" sz="1900" dirty="0"/>
                        <a:t>  9</a:t>
                      </a:r>
                    </a:p>
                  </a:txBody>
                  <a:tcPr marL="121920" marR="121920" marT="60960" marB="60960"/>
                </a:tc>
                <a:tc>
                  <a:txBody>
                    <a:bodyPr/>
                    <a:lstStyle/>
                    <a:p>
                      <a:r>
                        <a:rPr lang="en-US" sz="1900" dirty="0"/>
                        <a:t>  0</a:t>
                      </a:r>
                    </a:p>
                  </a:txBody>
                  <a:tcPr marL="121920" marR="121920" marT="60960" marB="60960"/>
                </a:tc>
                <a:extLst>
                  <a:ext uri="{0D108BD9-81ED-4DB2-BD59-A6C34878D82A}">
                    <a16:rowId xmlns:a16="http://schemas.microsoft.com/office/drawing/2014/main" val="10000"/>
                  </a:ext>
                </a:extLst>
              </a:tr>
            </a:tbl>
          </a:graphicData>
        </a:graphic>
      </p:graphicFrame>
      <p:sp>
        <p:nvSpPr>
          <p:cNvPr id="16" name="TextBox 15"/>
          <p:cNvSpPr txBox="1"/>
          <p:nvPr/>
        </p:nvSpPr>
        <p:spPr>
          <a:xfrm>
            <a:off x="5080000" y="1905001"/>
            <a:ext cx="711200" cy="379656"/>
          </a:xfrm>
          <a:prstGeom prst="rect">
            <a:avLst/>
          </a:prstGeom>
          <a:noFill/>
        </p:spPr>
        <p:txBody>
          <a:bodyPr wrap="square" rtlCol="0">
            <a:spAutoFit/>
          </a:bodyPr>
          <a:lstStyle/>
          <a:p>
            <a:r>
              <a:rPr lang="en-US" sz="1867" dirty="0"/>
              <a:t>100</a:t>
            </a:r>
          </a:p>
        </p:txBody>
      </p:sp>
      <p:sp>
        <p:nvSpPr>
          <p:cNvPr id="18" name="TextBox 17"/>
          <p:cNvSpPr txBox="1"/>
          <p:nvPr/>
        </p:nvSpPr>
        <p:spPr>
          <a:xfrm>
            <a:off x="3048000" y="3225801"/>
            <a:ext cx="711200" cy="379656"/>
          </a:xfrm>
          <a:prstGeom prst="rect">
            <a:avLst/>
          </a:prstGeom>
          <a:noFill/>
        </p:spPr>
        <p:txBody>
          <a:bodyPr wrap="square" rtlCol="0">
            <a:spAutoFit/>
          </a:bodyPr>
          <a:lstStyle/>
          <a:p>
            <a:r>
              <a:rPr lang="en-US" sz="1867" dirty="0"/>
              <a:t>200</a:t>
            </a:r>
          </a:p>
        </p:txBody>
      </p:sp>
      <p:sp>
        <p:nvSpPr>
          <p:cNvPr id="19" name="TextBox 18"/>
          <p:cNvSpPr txBox="1"/>
          <p:nvPr/>
        </p:nvSpPr>
        <p:spPr>
          <a:xfrm>
            <a:off x="7620000" y="3225801"/>
            <a:ext cx="711200" cy="379656"/>
          </a:xfrm>
          <a:prstGeom prst="rect">
            <a:avLst/>
          </a:prstGeom>
          <a:noFill/>
        </p:spPr>
        <p:txBody>
          <a:bodyPr wrap="square" rtlCol="0">
            <a:spAutoFit/>
          </a:bodyPr>
          <a:lstStyle/>
          <a:p>
            <a:r>
              <a:rPr lang="en-US" sz="1867" dirty="0"/>
              <a:t>300</a:t>
            </a:r>
          </a:p>
        </p:txBody>
      </p:sp>
      <p:sp>
        <p:nvSpPr>
          <p:cNvPr id="20" name="TextBox 19"/>
          <p:cNvSpPr txBox="1"/>
          <p:nvPr/>
        </p:nvSpPr>
        <p:spPr>
          <a:xfrm>
            <a:off x="9144000" y="4648201"/>
            <a:ext cx="711200" cy="379656"/>
          </a:xfrm>
          <a:prstGeom prst="rect">
            <a:avLst/>
          </a:prstGeom>
          <a:noFill/>
        </p:spPr>
        <p:txBody>
          <a:bodyPr wrap="square" rtlCol="0">
            <a:spAutoFit/>
          </a:bodyPr>
          <a:lstStyle/>
          <a:p>
            <a:r>
              <a:rPr lang="en-US" sz="1867" dirty="0"/>
              <a:t>700</a:t>
            </a:r>
          </a:p>
        </p:txBody>
      </p:sp>
      <p:sp>
        <p:nvSpPr>
          <p:cNvPr id="21" name="TextBox 20"/>
          <p:cNvSpPr txBox="1"/>
          <p:nvPr/>
        </p:nvSpPr>
        <p:spPr>
          <a:xfrm>
            <a:off x="7721600" y="5965031"/>
            <a:ext cx="914400" cy="379656"/>
          </a:xfrm>
          <a:prstGeom prst="rect">
            <a:avLst/>
          </a:prstGeom>
          <a:noFill/>
        </p:spPr>
        <p:txBody>
          <a:bodyPr wrap="square" rtlCol="0">
            <a:spAutoFit/>
          </a:bodyPr>
          <a:lstStyle/>
          <a:p>
            <a:r>
              <a:rPr lang="en-US" sz="1867" dirty="0"/>
              <a:t>900</a:t>
            </a:r>
          </a:p>
        </p:txBody>
      </p:sp>
      <p:sp>
        <p:nvSpPr>
          <p:cNvPr id="22" name="TextBox 21"/>
          <p:cNvSpPr txBox="1"/>
          <p:nvPr/>
        </p:nvSpPr>
        <p:spPr>
          <a:xfrm>
            <a:off x="6400800" y="4648201"/>
            <a:ext cx="711200" cy="379656"/>
          </a:xfrm>
          <a:prstGeom prst="rect">
            <a:avLst/>
          </a:prstGeom>
          <a:noFill/>
        </p:spPr>
        <p:txBody>
          <a:bodyPr wrap="square" rtlCol="0">
            <a:spAutoFit/>
          </a:bodyPr>
          <a:lstStyle/>
          <a:p>
            <a:r>
              <a:rPr lang="en-US" sz="1867" dirty="0"/>
              <a:t>600</a:t>
            </a:r>
          </a:p>
        </p:txBody>
      </p:sp>
      <p:sp>
        <p:nvSpPr>
          <p:cNvPr id="23" name="TextBox 22"/>
          <p:cNvSpPr txBox="1"/>
          <p:nvPr/>
        </p:nvSpPr>
        <p:spPr>
          <a:xfrm>
            <a:off x="10566400" y="5969000"/>
            <a:ext cx="812800" cy="379656"/>
          </a:xfrm>
          <a:prstGeom prst="rect">
            <a:avLst/>
          </a:prstGeom>
          <a:noFill/>
        </p:spPr>
        <p:txBody>
          <a:bodyPr wrap="square" rtlCol="0">
            <a:spAutoFit/>
          </a:bodyPr>
          <a:lstStyle/>
          <a:p>
            <a:r>
              <a:rPr lang="en-US" sz="1867" dirty="0"/>
              <a:t> 950</a:t>
            </a:r>
          </a:p>
        </p:txBody>
      </p:sp>
      <p:sp>
        <p:nvSpPr>
          <p:cNvPr id="24" name="TextBox 23"/>
          <p:cNvSpPr txBox="1"/>
          <p:nvPr/>
        </p:nvSpPr>
        <p:spPr>
          <a:xfrm>
            <a:off x="3556000" y="4648201"/>
            <a:ext cx="711200" cy="379656"/>
          </a:xfrm>
          <a:prstGeom prst="rect">
            <a:avLst/>
          </a:prstGeom>
          <a:noFill/>
        </p:spPr>
        <p:txBody>
          <a:bodyPr wrap="square" rtlCol="0">
            <a:spAutoFit/>
          </a:bodyPr>
          <a:lstStyle/>
          <a:p>
            <a:r>
              <a:rPr lang="en-US" sz="1867" dirty="0"/>
              <a:t>500</a:t>
            </a:r>
          </a:p>
        </p:txBody>
      </p:sp>
      <p:sp>
        <p:nvSpPr>
          <p:cNvPr id="26" name="TextBox 25"/>
          <p:cNvSpPr txBox="1"/>
          <p:nvPr/>
        </p:nvSpPr>
        <p:spPr>
          <a:xfrm>
            <a:off x="5283200" y="5969000"/>
            <a:ext cx="1016000" cy="379656"/>
          </a:xfrm>
          <a:prstGeom prst="rect">
            <a:avLst/>
          </a:prstGeom>
          <a:noFill/>
        </p:spPr>
        <p:txBody>
          <a:bodyPr wrap="square" rtlCol="0">
            <a:spAutoFit/>
          </a:bodyPr>
          <a:lstStyle/>
          <a:p>
            <a:r>
              <a:rPr lang="en-US" sz="1867" dirty="0"/>
              <a:t>850</a:t>
            </a:r>
          </a:p>
        </p:txBody>
      </p:sp>
      <p:sp>
        <p:nvSpPr>
          <p:cNvPr id="27" name="TextBox 26"/>
          <p:cNvSpPr txBox="1"/>
          <p:nvPr/>
        </p:nvSpPr>
        <p:spPr>
          <a:xfrm>
            <a:off x="2336800" y="5969001"/>
            <a:ext cx="711200" cy="379656"/>
          </a:xfrm>
          <a:prstGeom prst="rect">
            <a:avLst/>
          </a:prstGeom>
          <a:noFill/>
        </p:spPr>
        <p:txBody>
          <a:bodyPr wrap="square" rtlCol="0">
            <a:spAutoFit/>
          </a:bodyPr>
          <a:lstStyle/>
          <a:p>
            <a:r>
              <a:rPr lang="en-US" sz="1867" dirty="0"/>
              <a:t>800</a:t>
            </a:r>
          </a:p>
        </p:txBody>
      </p:sp>
      <p:cxnSp>
        <p:nvCxnSpPr>
          <p:cNvPr id="29" name="Straight Arrow Connector 28"/>
          <p:cNvCxnSpPr/>
          <p:nvPr/>
        </p:nvCxnSpPr>
        <p:spPr>
          <a:xfrm rot="10800000" flipV="1">
            <a:off x="3352800" y="2006600"/>
            <a:ext cx="12192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05600" y="20066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3556000" y="3327401"/>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248400" y="3479800"/>
            <a:ext cx="914400" cy="8128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8636000" y="33274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7213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47752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102616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2438400" y="4749800"/>
            <a:ext cx="914400" cy="9144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518400" y="1600200"/>
            <a:ext cx="1219200" cy="406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tx1"/>
                </a:solidFill>
              </a:rPr>
              <a:t>Root</a:t>
            </a:r>
            <a:endParaRPr lang="en-US" sz="2400" b="1" dirty="0"/>
          </a:p>
        </p:txBody>
      </p:sp>
      <p:cxnSp>
        <p:nvCxnSpPr>
          <p:cNvPr id="51" name="Straight Arrow Connector 50"/>
          <p:cNvCxnSpPr>
            <a:stCxn id="50" idx="1"/>
          </p:cNvCxnSpPr>
          <p:nvPr/>
        </p:nvCxnSpPr>
        <p:spPr>
          <a:xfrm rot="10800000">
            <a:off x="6705600" y="1803400"/>
            <a:ext cx="812800" cy="21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03200" y="1092201"/>
            <a:ext cx="1930400" cy="477054"/>
          </a:xfrm>
          <a:prstGeom prst="rect">
            <a:avLst/>
          </a:prstGeom>
          <a:noFill/>
        </p:spPr>
        <p:txBody>
          <a:bodyPr wrap="square" rtlCol="0">
            <a:spAutoFit/>
          </a:bodyPr>
          <a:lstStyle/>
          <a:p>
            <a:r>
              <a:rPr lang="en-US" sz="2500" b="1" dirty="0">
                <a:latin typeface="Nunito Sans" panose="020B0604020202020204" charset="0"/>
              </a:rPr>
              <a:t>Input : </a:t>
            </a:r>
          </a:p>
        </p:txBody>
      </p:sp>
      <p:sp>
        <p:nvSpPr>
          <p:cNvPr id="46" name="TextBox 45"/>
          <p:cNvSpPr txBox="1"/>
          <p:nvPr/>
        </p:nvSpPr>
        <p:spPr>
          <a:xfrm>
            <a:off x="203200" y="1615758"/>
            <a:ext cx="3352800" cy="477054"/>
          </a:xfrm>
          <a:prstGeom prst="rect">
            <a:avLst/>
          </a:prstGeom>
          <a:noFill/>
        </p:spPr>
        <p:txBody>
          <a:bodyPr wrap="square" rtlCol="0">
            <a:spAutoFit/>
          </a:bodyPr>
          <a:lstStyle/>
          <a:p>
            <a:r>
              <a:rPr lang="en-US" sz="2500" dirty="0">
                <a:latin typeface="Nunito Sans" panose="020B0604020202020204" charset="0"/>
              </a:rPr>
              <a:t>- Binary Search Tree: </a:t>
            </a:r>
          </a:p>
        </p:txBody>
      </p:sp>
      <p:sp>
        <p:nvSpPr>
          <p:cNvPr id="43" name="TextBox 42"/>
          <p:cNvSpPr txBox="1"/>
          <p:nvPr/>
        </p:nvSpPr>
        <p:spPr>
          <a:xfrm>
            <a:off x="8940800" y="1498601"/>
            <a:ext cx="1930400" cy="477054"/>
          </a:xfrm>
          <a:prstGeom prst="rect">
            <a:avLst/>
          </a:prstGeom>
          <a:noFill/>
        </p:spPr>
        <p:txBody>
          <a:bodyPr wrap="square" rtlCol="0">
            <a:spAutoFit/>
          </a:bodyPr>
          <a:lstStyle/>
          <a:p>
            <a:r>
              <a:rPr lang="en-US" sz="2500" b="1" dirty="0">
                <a:latin typeface="Nunito Sans" panose="020B0604020202020204" charset="0"/>
              </a:rPr>
              <a:t>Output : </a:t>
            </a:r>
          </a:p>
        </p:txBody>
      </p:sp>
      <p:sp>
        <p:nvSpPr>
          <p:cNvPr id="49" name="TextBox 48"/>
          <p:cNvSpPr txBox="1"/>
          <p:nvPr/>
        </p:nvSpPr>
        <p:spPr>
          <a:xfrm>
            <a:off x="9956800" y="2022158"/>
            <a:ext cx="711200" cy="477054"/>
          </a:xfrm>
          <a:prstGeom prst="rect">
            <a:avLst/>
          </a:prstGeom>
          <a:noFill/>
        </p:spPr>
        <p:txBody>
          <a:bodyPr wrap="square" rtlCol="0">
            <a:spAutoFit/>
          </a:bodyPr>
          <a:lstStyle/>
          <a:p>
            <a:r>
              <a:rPr lang="en-US" sz="2500" b="1" dirty="0">
                <a:latin typeface="Nunito Sans" panose="020B0604020202020204" charset="0"/>
              </a:rPr>
              <a:t>11</a:t>
            </a:r>
          </a:p>
        </p:txBody>
      </p:sp>
      <p:sp>
        <p:nvSpPr>
          <p:cNvPr id="52" name="TextBox 51"/>
          <p:cNvSpPr txBox="1"/>
          <p:nvPr/>
        </p:nvSpPr>
        <p:spPr>
          <a:xfrm>
            <a:off x="203200" y="2209800"/>
            <a:ext cx="3251200" cy="477054"/>
          </a:xfrm>
          <a:prstGeom prst="rect">
            <a:avLst/>
          </a:prstGeom>
          <a:noFill/>
        </p:spPr>
        <p:txBody>
          <a:bodyPr wrap="square" rtlCol="0">
            <a:spAutoFit/>
          </a:bodyPr>
          <a:lstStyle/>
          <a:p>
            <a:r>
              <a:rPr lang="en-US" sz="2500" dirty="0">
                <a:latin typeface="Nunito Sans" panose="020B0604020202020204" charset="0"/>
              </a:rPr>
              <a:t>-  </a:t>
            </a:r>
            <a:r>
              <a:rPr lang="en-US" sz="2500" b="1" dirty="0">
                <a:latin typeface="Nunito Sans" panose="020B0604020202020204" charset="0"/>
              </a:rPr>
              <a:t>k = 4</a:t>
            </a:r>
          </a:p>
        </p:txBody>
      </p:sp>
    </p:spTree>
    <p:extLst>
      <p:ext uri="{BB962C8B-B14F-4D97-AF65-F5344CB8AC3E}">
        <p14:creationId xmlns:p14="http://schemas.microsoft.com/office/powerpoint/2010/main" val="378817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1000"/>
                                        <p:tgtEl>
                                          <p:spTgt spid="5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1000"/>
                                        <p:tgtEl>
                                          <p:spTgt spid="46"/>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1000"/>
                                        <p:tgtEl>
                                          <p:spTgt spid="3"/>
                                        </p:tgtEl>
                                      </p:cBhvr>
                                    </p:animEffect>
                                  </p:childTnLst>
                                </p:cTn>
                              </p:par>
                              <p:par>
                                <p:cTn id="16" presetID="22" presetClass="entr" presetSubtype="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1000"/>
                                        <p:tgtEl>
                                          <p:spTgt spid="4"/>
                                        </p:tgtEl>
                                      </p:cBhvr>
                                    </p:animEffect>
                                  </p:childTnLst>
                                </p:cTn>
                              </p:par>
                              <p:par>
                                <p:cTn id="19" presetID="22" presetClass="entr" presetSubtype="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1000"/>
                                        <p:tgtEl>
                                          <p:spTgt spid="5"/>
                                        </p:tgtEl>
                                      </p:cBhvr>
                                    </p:animEffect>
                                  </p:childTnLst>
                                </p:cTn>
                              </p:par>
                              <p:par>
                                <p:cTn id="22" presetID="22" presetClass="entr" presetSubtype="1"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1000"/>
                                        <p:tgtEl>
                                          <p:spTgt spid="6"/>
                                        </p:tgtEl>
                                      </p:cBhvr>
                                    </p:animEffect>
                                  </p:childTnLst>
                                </p:cTn>
                              </p:par>
                              <p:par>
                                <p:cTn id="25" presetID="22" presetClass="entr" presetSubtype="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1000"/>
                                        <p:tgtEl>
                                          <p:spTgt spid="8"/>
                                        </p:tgtEl>
                                      </p:cBhvr>
                                    </p:animEffect>
                                  </p:childTnLst>
                                </p:cTn>
                              </p:par>
                              <p:par>
                                <p:cTn id="28" presetID="22" presetClass="entr" presetSubtype="1"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1000"/>
                                        <p:tgtEl>
                                          <p:spTgt spid="10"/>
                                        </p:tgtEl>
                                      </p:cBhvr>
                                    </p:animEffect>
                                  </p:childTnLst>
                                </p:cTn>
                              </p:par>
                              <p:par>
                                <p:cTn id="31" presetID="22" presetClass="entr" presetSubtype="1"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1000"/>
                                        <p:tgtEl>
                                          <p:spTgt spid="11"/>
                                        </p:tgtEl>
                                      </p:cBhvr>
                                    </p:animEffect>
                                  </p:childTnLst>
                                </p:cTn>
                              </p:par>
                              <p:par>
                                <p:cTn id="34" presetID="22" presetClass="entr" presetSubtype="1"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up)">
                                      <p:cBhvr>
                                        <p:cTn id="36" dur="1000"/>
                                        <p:tgtEl>
                                          <p:spTgt spid="12"/>
                                        </p:tgtEl>
                                      </p:cBhvr>
                                    </p:animEffect>
                                  </p:childTnLst>
                                </p:cTn>
                              </p:par>
                              <p:par>
                                <p:cTn id="37" presetID="22" presetClass="entr" presetSubtype="1"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1000"/>
                                        <p:tgtEl>
                                          <p:spTgt spid="13"/>
                                        </p:tgtEl>
                                      </p:cBhvr>
                                    </p:animEffect>
                                  </p:childTnLst>
                                </p:cTn>
                              </p:par>
                              <p:par>
                                <p:cTn id="40" presetID="22" presetClass="entr" presetSubtype="1"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1000"/>
                                        <p:tgtEl>
                                          <p:spTgt spid="14"/>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1000"/>
                                        <p:tgtEl>
                                          <p:spTgt spid="1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1000"/>
                                        <p:tgtEl>
                                          <p:spTgt spid="18"/>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1000"/>
                                        <p:tgtEl>
                                          <p:spTgt spid="1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up)">
                                      <p:cBhvr>
                                        <p:cTn id="54" dur="1000"/>
                                        <p:tgtEl>
                                          <p:spTgt spid="20"/>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1000"/>
                                        <p:tgtEl>
                                          <p:spTgt spid="21"/>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up)">
                                      <p:cBhvr>
                                        <p:cTn id="60" dur="1000"/>
                                        <p:tgtEl>
                                          <p:spTgt spid="22"/>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up)">
                                      <p:cBhvr>
                                        <p:cTn id="63" dur="1000"/>
                                        <p:tgtEl>
                                          <p:spTgt spid="23"/>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up)">
                                      <p:cBhvr>
                                        <p:cTn id="66" dur="1000"/>
                                        <p:tgtEl>
                                          <p:spTgt spid="24"/>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1000"/>
                                        <p:tgtEl>
                                          <p:spTgt spid="26"/>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up)">
                                      <p:cBhvr>
                                        <p:cTn id="72" dur="1000"/>
                                        <p:tgtEl>
                                          <p:spTgt spid="27"/>
                                        </p:tgtEl>
                                      </p:cBhvr>
                                    </p:animEffect>
                                  </p:childTnLst>
                                </p:cTn>
                              </p:par>
                              <p:par>
                                <p:cTn id="73" presetID="22" presetClass="entr" presetSubtype="1"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1000"/>
                                        <p:tgtEl>
                                          <p:spTgt spid="29"/>
                                        </p:tgtEl>
                                      </p:cBhvr>
                                    </p:animEffect>
                                  </p:childTnLst>
                                </p:cTn>
                              </p:par>
                              <p:par>
                                <p:cTn id="76" presetID="22" presetClass="entr" presetSubtype="1"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up)">
                                      <p:cBhvr>
                                        <p:cTn id="78" dur="1000"/>
                                        <p:tgtEl>
                                          <p:spTgt spid="31"/>
                                        </p:tgtEl>
                                      </p:cBhvr>
                                    </p:animEffect>
                                  </p:childTnLst>
                                </p:cTn>
                              </p:par>
                              <p:par>
                                <p:cTn id="79" presetID="22" presetClass="entr" presetSubtype="1"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up)">
                                      <p:cBhvr>
                                        <p:cTn id="81" dur="1000"/>
                                        <p:tgtEl>
                                          <p:spTgt spid="38"/>
                                        </p:tgtEl>
                                      </p:cBhvr>
                                    </p:animEffect>
                                  </p:childTnLst>
                                </p:cTn>
                              </p:par>
                              <p:par>
                                <p:cTn id="82" presetID="22" presetClass="entr" presetSubtype="1" fill="hold"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up)">
                                      <p:cBhvr>
                                        <p:cTn id="84" dur="1000"/>
                                        <p:tgtEl>
                                          <p:spTgt spid="39"/>
                                        </p:tgtEl>
                                      </p:cBhvr>
                                    </p:animEffect>
                                  </p:childTnLst>
                                </p:cTn>
                              </p:par>
                              <p:par>
                                <p:cTn id="85" presetID="22" presetClass="entr" presetSubtype="1"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up)">
                                      <p:cBhvr>
                                        <p:cTn id="87" dur="1000"/>
                                        <p:tgtEl>
                                          <p:spTgt spid="40"/>
                                        </p:tgtEl>
                                      </p:cBhvr>
                                    </p:animEffect>
                                  </p:childTnLst>
                                </p:cTn>
                              </p:par>
                              <p:par>
                                <p:cTn id="88" presetID="22" presetClass="entr" presetSubtype="1" fill="hold"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up)">
                                      <p:cBhvr>
                                        <p:cTn id="90" dur="1000"/>
                                        <p:tgtEl>
                                          <p:spTgt spid="44"/>
                                        </p:tgtEl>
                                      </p:cBhvr>
                                    </p:animEffect>
                                  </p:childTnLst>
                                </p:cTn>
                              </p:par>
                              <p:par>
                                <p:cTn id="91" presetID="22" presetClass="entr" presetSubtype="1"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wipe(up)">
                                      <p:cBhvr>
                                        <p:cTn id="93" dur="1000"/>
                                        <p:tgtEl>
                                          <p:spTgt spid="45"/>
                                        </p:tgtEl>
                                      </p:cBhvr>
                                    </p:animEffect>
                                  </p:childTnLst>
                                </p:cTn>
                              </p:par>
                              <p:par>
                                <p:cTn id="94" presetID="22" presetClass="entr" presetSubtype="1"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wipe(up)">
                                      <p:cBhvr>
                                        <p:cTn id="96" dur="1000"/>
                                        <p:tgtEl>
                                          <p:spTgt spid="47"/>
                                        </p:tgtEl>
                                      </p:cBhvr>
                                    </p:animEffect>
                                  </p:childTnLst>
                                </p:cTn>
                              </p:par>
                              <p:par>
                                <p:cTn id="97" presetID="22" presetClass="entr" presetSubtype="1" fill="hold" nodeType="with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up)">
                                      <p:cBhvr>
                                        <p:cTn id="99" dur="1000"/>
                                        <p:tgtEl>
                                          <p:spTgt spid="48"/>
                                        </p:tgtEl>
                                      </p:cBhvr>
                                    </p:animEffect>
                                  </p:childTnLst>
                                </p:cTn>
                              </p:par>
                            </p:childTnLst>
                          </p:cTn>
                        </p:par>
                        <p:par>
                          <p:cTn id="100" fill="hold">
                            <p:stCondLst>
                              <p:cond delay="3000"/>
                            </p:stCondLst>
                            <p:childTnLst>
                              <p:par>
                                <p:cTn id="101" presetID="22" presetClass="entr" presetSubtype="2" fill="hold" grpId="0" nodeType="after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wipe(right)">
                                      <p:cBhvr>
                                        <p:cTn id="103" dur="1000"/>
                                        <p:tgtEl>
                                          <p:spTgt spid="50"/>
                                        </p:tgtEl>
                                      </p:cBhvr>
                                    </p:animEffect>
                                  </p:childTnLst>
                                </p:cTn>
                              </p:par>
                            </p:childTnLst>
                          </p:cTn>
                        </p:par>
                        <p:par>
                          <p:cTn id="104" fill="hold">
                            <p:stCondLst>
                              <p:cond delay="4000"/>
                            </p:stCondLst>
                            <p:childTnLst>
                              <p:par>
                                <p:cTn id="105" presetID="22" presetClass="entr" presetSubtype="2" fill="hold" nodeType="after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wipe(right)">
                                      <p:cBhvr>
                                        <p:cTn id="107" dur="1000"/>
                                        <p:tgtEl>
                                          <p:spTgt spid="5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wipe(left)">
                                      <p:cBhvr>
                                        <p:cTn id="112" dur="1000"/>
                                        <p:tgtEl>
                                          <p:spTgt spid="5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wipe(left)">
                                      <p:cBhvr>
                                        <p:cTn id="117" dur="1000"/>
                                        <p:tgtEl>
                                          <p:spTgt spid="43"/>
                                        </p:tgtEl>
                                      </p:cBhvr>
                                    </p:animEffec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wipe(left)">
                                      <p:cBhvr>
                                        <p:cTn id="121"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P spid="22" grpId="0"/>
      <p:bldP spid="23" grpId="0"/>
      <p:bldP spid="24" grpId="0"/>
      <p:bldP spid="26" grpId="0"/>
      <p:bldP spid="27" grpId="0"/>
      <p:bldP spid="50" grpId="0" animBg="1"/>
      <p:bldP spid="56" grpId="0"/>
      <p:bldP spid="46" grpId="0"/>
      <p:bldP spid="43" grpId="0"/>
      <p:bldP spid="49" grpId="0"/>
      <p:bldP spid="5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500" b="1" dirty="0"/>
              <a:t>Binary Tree – Common Ancestor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66778467"/>
      </p:ext>
    </p:extLst>
  </p:cSld>
  <p:clrMapOvr>
    <a:masterClrMapping/>
  </p:clrMapOvr>
  <p:transition>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Common Ancestor</a:t>
            </a:r>
          </a:p>
        </p:txBody>
      </p:sp>
      <p:sp>
        <p:nvSpPr>
          <p:cNvPr id="3" name="Content Placeholder 2"/>
          <p:cNvSpPr>
            <a:spLocks noGrp="1"/>
          </p:cNvSpPr>
          <p:nvPr>
            <p:ph idx="1"/>
          </p:nvPr>
        </p:nvSpPr>
        <p:spPr>
          <a:xfrm>
            <a:off x="609600" y="1600200"/>
            <a:ext cx="10972800" cy="4526755"/>
          </a:xfrm>
        </p:spPr>
        <p:txBody>
          <a:bodyPr>
            <a:normAutofit/>
          </a:bodyPr>
          <a:lstStyle/>
          <a:p>
            <a:pPr>
              <a:lnSpc>
                <a:spcPct val="150000"/>
              </a:lnSpc>
              <a:buNone/>
            </a:pPr>
            <a:r>
              <a:rPr lang="en-US" sz="2500" b="1" dirty="0">
                <a:latin typeface="Nunito Sans" panose="020B0604020202020204" charset="0"/>
              </a:rPr>
              <a:t>Input:</a:t>
            </a:r>
          </a:p>
          <a:p>
            <a:pPr>
              <a:lnSpc>
                <a:spcPct val="150000"/>
              </a:lnSpc>
              <a:buNone/>
            </a:pPr>
            <a:r>
              <a:rPr lang="en-US" sz="2500" dirty="0">
                <a:latin typeface="Nunito Sans" panose="020B0604020202020204" charset="0"/>
              </a:rPr>
              <a:t>                                                               </a:t>
            </a:r>
          </a:p>
          <a:p>
            <a:pPr>
              <a:lnSpc>
                <a:spcPct val="150000"/>
              </a:lnSpc>
              <a:buNone/>
            </a:pPr>
            <a:r>
              <a:rPr lang="en-US" sz="2500" b="1" dirty="0">
                <a:latin typeface="Nunito Sans" panose="020B0604020202020204" charset="0"/>
              </a:rPr>
              <a:t>                                                      </a:t>
            </a:r>
          </a:p>
          <a:p>
            <a:pPr>
              <a:lnSpc>
                <a:spcPct val="150000"/>
              </a:lnSpc>
              <a:buNone/>
            </a:pPr>
            <a:r>
              <a:rPr lang="en-US" sz="2500" b="1" dirty="0">
                <a:latin typeface="Nunito Sans" panose="020B0604020202020204" charset="0"/>
              </a:rPr>
              <a:t>                                                                     </a:t>
            </a:r>
          </a:p>
          <a:p>
            <a:pPr algn="just">
              <a:lnSpc>
                <a:spcPct val="150000"/>
              </a:lnSpc>
              <a:buNone/>
            </a:pPr>
            <a:r>
              <a:rPr lang="en-US" sz="2500" dirty="0">
                <a:latin typeface="Nunito Sans" panose="020B0604020202020204" charset="0"/>
              </a:rPr>
              <a:t>  </a:t>
            </a:r>
          </a:p>
          <a:p>
            <a:pPr algn="just">
              <a:lnSpc>
                <a:spcPct val="150000"/>
              </a:lnSpc>
              <a:buNone/>
            </a:pPr>
            <a:r>
              <a:rPr lang="en-US" sz="2500" dirty="0">
                <a:latin typeface="Nunito Sans" panose="020B0604020202020204" charset="0"/>
              </a:rPr>
              <a:t>  </a:t>
            </a:r>
          </a:p>
          <a:p>
            <a:pPr>
              <a:lnSpc>
                <a:spcPct val="150000"/>
              </a:lnSpc>
              <a:buNone/>
            </a:pPr>
            <a:endParaRPr lang="en-US" sz="2500" dirty="0">
              <a:latin typeface="Nunito Sans" panose="020B0604020202020204" charset="0"/>
            </a:endParaRPr>
          </a:p>
          <a:p>
            <a:pPr>
              <a:lnSpc>
                <a:spcPct val="150000"/>
              </a:lnSpc>
              <a:buNone/>
            </a:pPr>
            <a:endParaRPr lang="en-US" sz="2500" dirty="0">
              <a:latin typeface="Nunito Sans" panose="020B0604020202020204" charset="0"/>
            </a:endParaRPr>
          </a:p>
        </p:txBody>
      </p:sp>
      <p:cxnSp>
        <p:nvCxnSpPr>
          <p:cNvPr id="5" name="Straight Arrow Connector 4"/>
          <p:cNvCxnSpPr/>
          <p:nvPr/>
        </p:nvCxnSpPr>
        <p:spPr>
          <a:xfrm rot="5400000">
            <a:off x="4216400" y="2565400"/>
            <a:ext cx="711200" cy="609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6200000" flipH="1">
            <a:off x="5232400" y="2565401"/>
            <a:ext cx="711200" cy="60959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75201" y="2108201"/>
            <a:ext cx="609600" cy="461665"/>
          </a:xfrm>
          <a:prstGeom prst="rect">
            <a:avLst/>
          </a:prstGeom>
          <a:noFill/>
        </p:spPr>
        <p:txBody>
          <a:bodyPr wrap="square" rtlCol="0">
            <a:spAutoFit/>
          </a:bodyPr>
          <a:lstStyle/>
          <a:p>
            <a:r>
              <a:rPr lang="en-US" sz="2400" dirty="0"/>
              <a:t>  1</a:t>
            </a:r>
          </a:p>
        </p:txBody>
      </p:sp>
      <p:sp>
        <p:nvSpPr>
          <p:cNvPr id="13" name="TextBox 12"/>
          <p:cNvSpPr txBox="1"/>
          <p:nvPr/>
        </p:nvSpPr>
        <p:spPr>
          <a:xfrm>
            <a:off x="3860800" y="3139758"/>
            <a:ext cx="609600" cy="461665"/>
          </a:xfrm>
          <a:prstGeom prst="rect">
            <a:avLst/>
          </a:prstGeom>
          <a:noFill/>
        </p:spPr>
        <p:txBody>
          <a:bodyPr wrap="square" rtlCol="0">
            <a:spAutoFit/>
          </a:bodyPr>
          <a:lstStyle/>
          <a:p>
            <a:r>
              <a:rPr lang="en-US" sz="2400" dirty="0"/>
              <a:t>  2</a:t>
            </a:r>
          </a:p>
        </p:txBody>
      </p:sp>
      <p:sp>
        <p:nvSpPr>
          <p:cNvPr id="14" name="TextBox 13"/>
          <p:cNvSpPr txBox="1"/>
          <p:nvPr/>
        </p:nvSpPr>
        <p:spPr>
          <a:xfrm>
            <a:off x="5689600" y="3241358"/>
            <a:ext cx="609600" cy="461665"/>
          </a:xfrm>
          <a:prstGeom prst="rect">
            <a:avLst/>
          </a:prstGeom>
          <a:noFill/>
        </p:spPr>
        <p:txBody>
          <a:bodyPr wrap="square" rtlCol="0">
            <a:spAutoFit/>
          </a:bodyPr>
          <a:lstStyle/>
          <a:p>
            <a:r>
              <a:rPr lang="en-US" sz="2400" dirty="0"/>
              <a:t> 3</a:t>
            </a:r>
          </a:p>
        </p:txBody>
      </p:sp>
      <p:cxnSp>
        <p:nvCxnSpPr>
          <p:cNvPr id="16" name="Straight Arrow Connector 15"/>
          <p:cNvCxnSpPr/>
          <p:nvPr/>
        </p:nvCxnSpPr>
        <p:spPr>
          <a:xfrm rot="5400000">
            <a:off x="5384800" y="37338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81600" y="4140201"/>
            <a:ext cx="609600" cy="461665"/>
          </a:xfrm>
          <a:prstGeom prst="rect">
            <a:avLst/>
          </a:prstGeom>
          <a:noFill/>
        </p:spPr>
        <p:txBody>
          <a:bodyPr wrap="square" rtlCol="0">
            <a:spAutoFit/>
          </a:bodyPr>
          <a:lstStyle/>
          <a:p>
            <a:r>
              <a:rPr lang="en-US" sz="2400" dirty="0"/>
              <a:t>  4</a:t>
            </a:r>
          </a:p>
        </p:txBody>
      </p:sp>
      <p:cxnSp>
        <p:nvCxnSpPr>
          <p:cNvPr id="25" name="Straight Arrow Connector 24"/>
          <p:cNvCxnSpPr/>
          <p:nvPr/>
        </p:nvCxnSpPr>
        <p:spPr>
          <a:xfrm rot="16200000" flipH="1">
            <a:off x="5994400" y="37338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299200" y="4257358"/>
            <a:ext cx="609600" cy="461665"/>
          </a:xfrm>
          <a:prstGeom prst="rect">
            <a:avLst/>
          </a:prstGeom>
          <a:noFill/>
        </p:spPr>
        <p:txBody>
          <a:bodyPr wrap="square" rtlCol="0">
            <a:spAutoFit/>
          </a:bodyPr>
          <a:lstStyle/>
          <a:p>
            <a:r>
              <a:rPr lang="en-US" sz="2400" dirty="0"/>
              <a:t> 5</a:t>
            </a:r>
          </a:p>
        </p:txBody>
      </p:sp>
      <p:sp>
        <p:nvSpPr>
          <p:cNvPr id="27" name="Oval 26"/>
          <p:cNvSpPr/>
          <p:nvPr/>
        </p:nvSpPr>
        <p:spPr>
          <a:xfrm>
            <a:off x="4876801" y="2108200"/>
            <a:ext cx="508000" cy="4064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29" name="Oval 28"/>
          <p:cNvSpPr/>
          <p:nvPr/>
        </p:nvSpPr>
        <p:spPr>
          <a:xfrm>
            <a:off x="5689600" y="3225800"/>
            <a:ext cx="508000" cy="4064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0" name="Oval 29"/>
          <p:cNvSpPr/>
          <p:nvPr/>
        </p:nvSpPr>
        <p:spPr>
          <a:xfrm>
            <a:off x="3962400" y="3225800"/>
            <a:ext cx="508000" cy="4064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0" name="Oval 39"/>
          <p:cNvSpPr/>
          <p:nvPr/>
        </p:nvSpPr>
        <p:spPr>
          <a:xfrm>
            <a:off x="5181600" y="4241800"/>
            <a:ext cx="508000" cy="4064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41" name="Oval 40"/>
          <p:cNvSpPr/>
          <p:nvPr/>
        </p:nvSpPr>
        <p:spPr>
          <a:xfrm>
            <a:off x="6299200" y="4241800"/>
            <a:ext cx="508000" cy="4064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6" name="TextBox 45"/>
          <p:cNvSpPr txBox="1"/>
          <p:nvPr/>
        </p:nvSpPr>
        <p:spPr>
          <a:xfrm>
            <a:off x="609600" y="4765358"/>
            <a:ext cx="1930400" cy="477054"/>
          </a:xfrm>
          <a:prstGeom prst="rect">
            <a:avLst/>
          </a:prstGeom>
          <a:noFill/>
        </p:spPr>
        <p:txBody>
          <a:bodyPr wrap="square" rtlCol="0">
            <a:spAutoFit/>
          </a:bodyPr>
          <a:lstStyle/>
          <a:p>
            <a:r>
              <a:rPr lang="en-US" sz="2500" b="1" dirty="0">
                <a:latin typeface="Nunito Sans" panose="020B0604020202020204" charset="0"/>
              </a:rPr>
              <a:t>Output : </a:t>
            </a:r>
          </a:p>
        </p:txBody>
      </p:sp>
      <p:sp>
        <p:nvSpPr>
          <p:cNvPr id="31" name="TextBox 30"/>
          <p:cNvSpPr txBox="1"/>
          <p:nvPr/>
        </p:nvSpPr>
        <p:spPr>
          <a:xfrm>
            <a:off x="304799" y="2209801"/>
            <a:ext cx="4064001" cy="477054"/>
          </a:xfrm>
          <a:prstGeom prst="rect">
            <a:avLst/>
          </a:prstGeom>
          <a:noFill/>
        </p:spPr>
        <p:txBody>
          <a:bodyPr wrap="square" rtlCol="0">
            <a:spAutoFit/>
          </a:bodyPr>
          <a:lstStyle/>
          <a:p>
            <a:r>
              <a:rPr lang="en-US" sz="2500" dirty="0">
                <a:latin typeface="Nunito Sans" panose="020B0604020202020204" charset="0"/>
              </a:rPr>
              <a:t>- Common Ancestor(2,5) :</a:t>
            </a:r>
          </a:p>
        </p:txBody>
      </p:sp>
      <p:sp>
        <p:nvSpPr>
          <p:cNvPr id="39" name="TextBox 38"/>
          <p:cNvSpPr txBox="1"/>
          <p:nvPr/>
        </p:nvSpPr>
        <p:spPr>
          <a:xfrm>
            <a:off x="406400" y="5476558"/>
            <a:ext cx="4368800" cy="477054"/>
          </a:xfrm>
          <a:prstGeom prst="rect">
            <a:avLst/>
          </a:prstGeom>
          <a:noFill/>
        </p:spPr>
        <p:txBody>
          <a:bodyPr wrap="square" rtlCol="0">
            <a:spAutoFit/>
          </a:bodyPr>
          <a:lstStyle/>
          <a:p>
            <a:r>
              <a:rPr lang="en-US" sz="2500" b="1" dirty="0">
                <a:latin typeface="Nunito Sans" panose="020B0604020202020204" charset="0"/>
              </a:rPr>
              <a:t>Common Ancestor(2,5) = 1 </a:t>
            </a:r>
          </a:p>
        </p:txBody>
      </p:sp>
    </p:spTree>
    <p:extLst>
      <p:ext uri="{BB962C8B-B14F-4D97-AF65-F5344CB8AC3E}">
        <p14:creationId xmlns:p14="http://schemas.microsoft.com/office/powerpoint/2010/main" val="141078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par>
                                <p:cTn id="12" presetID="22" presetClass="entr" presetSubtype="1"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1000"/>
                                        <p:tgtEl>
                                          <p:spTgt spid="7"/>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1000"/>
                                        <p:tgtEl>
                                          <p:spTgt spid="11"/>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1000"/>
                                        <p:tgtEl>
                                          <p:spTgt spid="1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1000"/>
                                        <p:tgtEl>
                                          <p:spTgt spid="14"/>
                                        </p:tgtEl>
                                      </p:cBhvr>
                                    </p:animEffect>
                                  </p:childTnLst>
                                </p:cTn>
                              </p:par>
                              <p:par>
                                <p:cTn id="24" presetID="22" presetClass="entr" presetSubtype="1"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1000"/>
                                        <p:tgtEl>
                                          <p:spTgt spid="1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1000"/>
                                        <p:tgtEl>
                                          <p:spTgt spid="24"/>
                                        </p:tgtEl>
                                      </p:cBhvr>
                                    </p:animEffect>
                                  </p:childTnLst>
                                </p:cTn>
                              </p:par>
                              <p:par>
                                <p:cTn id="30" presetID="22" presetClass="entr" presetSubtype="1"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1000"/>
                                        <p:tgtEl>
                                          <p:spTgt spid="2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1000"/>
                                        <p:tgtEl>
                                          <p:spTgt spid="2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1000"/>
                                        <p:tgtEl>
                                          <p:spTgt spid="2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up)">
                                      <p:cBhvr>
                                        <p:cTn id="41" dur="1000"/>
                                        <p:tgtEl>
                                          <p:spTgt spid="29"/>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up)">
                                      <p:cBhvr>
                                        <p:cTn id="44" dur="1000"/>
                                        <p:tgtEl>
                                          <p:spTgt spid="30"/>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up)">
                                      <p:cBhvr>
                                        <p:cTn id="47" dur="1000"/>
                                        <p:tgtEl>
                                          <p:spTgt spid="4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up)">
                                      <p:cBhvr>
                                        <p:cTn id="50" dur="1000"/>
                                        <p:tgtEl>
                                          <p:spTgt spid="41"/>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10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linds(horizontal)">
                                      <p:cBhvr>
                                        <p:cTn id="59" dur="1000"/>
                                        <p:tgtEl>
                                          <p:spTgt spid="46"/>
                                        </p:tgtEl>
                                      </p:cBhvr>
                                    </p:animEffect>
                                  </p:childTnLst>
                                </p:cTn>
                              </p:par>
                            </p:childTnLst>
                          </p:cTn>
                        </p:par>
                        <p:par>
                          <p:cTn id="60" fill="hold">
                            <p:stCondLst>
                              <p:cond delay="1000"/>
                            </p:stCondLst>
                            <p:childTnLst>
                              <p:par>
                                <p:cTn id="61" presetID="3" presetClass="entr" presetSubtype="1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blinds(horizontal)">
                                      <p:cBhvr>
                                        <p:cTn id="6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24" grpId="0"/>
      <p:bldP spid="26" grpId="0"/>
      <p:bldP spid="27" grpId="0" animBg="1"/>
      <p:bldP spid="29" grpId="0" animBg="1"/>
      <p:bldP spid="30" grpId="0" animBg="1"/>
      <p:bldP spid="40" grpId="0" animBg="1"/>
      <p:bldP spid="41" grpId="0" animBg="1"/>
      <p:bldP spid="46" grpId="0"/>
      <p:bldP spid="31" grpId="0"/>
      <p:bldP spid="39"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b="1" dirty="0">
                <a:latin typeface="Nunito Sans" panose="020B0604020202020204" charset="0"/>
              </a:rPr>
              <a:t>Binary Tree – Common Ancestor</a:t>
            </a:r>
          </a:p>
        </p:txBody>
      </p:sp>
      <p:sp>
        <p:nvSpPr>
          <p:cNvPr id="3" name="Content Placeholder 2"/>
          <p:cNvSpPr>
            <a:spLocks noGrp="1"/>
          </p:cNvSpPr>
          <p:nvPr>
            <p:ph idx="1"/>
          </p:nvPr>
        </p:nvSpPr>
        <p:spPr>
          <a:xfrm>
            <a:off x="609600" y="1397000"/>
            <a:ext cx="10972800" cy="4526755"/>
          </a:xfrm>
        </p:spPr>
        <p:txBody>
          <a:bodyPr>
            <a:normAutofit/>
          </a:bodyPr>
          <a:lstStyle/>
          <a:p>
            <a:pPr>
              <a:lnSpc>
                <a:spcPct val="150000"/>
              </a:lnSpc>
              <a:buNone/>
            </a:pPr>
            <a:r>
              <a:rPr lang="en-US" sz="2500" b="1" dirty="0">
                <a:latin typeface="Nunito Sans" panose="020B0604020202020204" charset="0"/>
              </a:rPr>
              <a:t>Input:</a:t>
            </a:r>
          </a:p>
          <a:p>
            <a:pPr>
              <a:lnSpc>
                <a:spcPct val="150000"/>
              </a:lnSpc>
              <a:buNone/>
            </a:pPr>
            <a:r>
              <a:rPr lang="en-US" sz="2500" dirty="0">
                <a:latin typeface="Nunito Sans" panose="020B0604020202020204" charset="0"/>
              </a:rPr>
              <a:t>                                                               </a:t>
            </a:r>
          </a:p>
          <a:p>
            <a:pPr>
              <a:lnSpc>
                <a:spcPct val="150000"/>
              </a:lnSpc>
              <a:buNone/>
            </a:pPr>
            <a:r>
              <a:rPr lang="en-US" sz="2500" b="1" dirty="0">
                <a:latin typeface="Nunito Sans" panose="020B0604020202020204" charset="0"/>
              </a:rPr>
              <a:t>                                                      </a:t>
            </a:r>
          </a:p>
          <a:p>
            <a:pPr>
              <a:lnSpc>
                <a:spcPct val="150000"/>
              </a:lnSpc>
              <a:buNone/>
            </a:pPr>
            <a:r>
              <a:rPr lang="en-US" sz="2500" b="1" dirty="0">
                <a:latin typeface="Nunito Sans" panose="020B0604020202020204" charset="0"/>
              </a:rPr>
              <a:t>                                                                     </a:t>
            </a:r>
          </a:p>
          <a:p>
            <a:pPr algn="just">
              <a:lnSpc>
                <a:spcPct val="150000"/>
              </a:lnSpc>
              <a:buNone/>
            </a:pPr>
            <a:r>
              <a:rPr lang="en-US" sz="2500" dirty="0">
                <a:latin typeface="Nunito Sans" panose="020B0604020202020204" charset="0"/>
              </a:rPr>
              <a:t>  </a:t>
            </a:r>
          </a:p>
          <a:p>
            <a:pPr algn="just">
              <a:lnSpc>
                <a:spcPct val="150000"/>
              </a:lnSpc>
              <a:buNone/>
            </a:pPr>
            <a:r>
              <a:rPr lang="en-US" sz="2500" dirty="0">
                <a:latin typeface="Nunito Sans" panose="020B0604020202020204" charset="0"/>
              </a:rPr>
              <a:t>  </a:t>
            </a:r>
          </a:p>
          <a:p>
            <a:pPr>
              <a:lnSpc>
                <a:spcPct val="150000"/>
              </a:lnSpc>
              <a:buNone/>
            </a:pPr>
            <a:endParaRPr lang="en-US" sz="2500" dirty="0">
              <a:latin typeface="Nunito Sans" panose="020B0604020202020204" charset="0"/>
            </a:endParaRPr>
          </a:p>
          <a:p>
            <a:pPr>
              <a:lnSpc>
                <a:spcPct val="150000"/>
              </a:lnSpc>
              <a:buNone/>
            </a:pPr>
            <a:endParaRPr lang="en-US" sz="2500" dirty="0">
              <a:latin typeface="Nunito Sans" panose="020B0604020202020204" charset="0"/>
            </a:endParaRPr>
          </a:p>
        </p:txBody>
      </p:sp>
      <p:sp>
        <p:nvSpPr>
          <p:cNvPr id="46" name="TextBox 45"/>
          <p:cNvSpPr txBox="1"/>
          <p:nvPr/>
        </p:nvSpPr>
        <p:spPr>
          <a:xfrm>
            <a:off x="609600" y="5374958"/>
            <a:ext cx="1930400" cy="477054"/>
          </a:xfrm>
          <a:prstGeom prst="rect">
            <a:avLst/>
          </a:prstGeom>
          <a:noFill/>
        </p:spPr>
        <p:txBody>
          <a:bodyPr wrap="square" rtlCol="0">
            <a:spAutoFit/>
          </a:bodyPr>
          <a:lstStyle/>
          <a:p>
            <a:r>
              <a:rPr lang="en-US" sz="2500" b="1" dirty="0">
                <a:latin typeface="Nunito Sans" panose="020B0604020202020204" charset="0"/>
              </a:rPr>
              <a:t>Output : </a:t>
            </a:r>
          </a:p>
        </p:txBody>
      </p:sp>
      <p:sp>
        <p:nvSpPr>
          <p:cNvPr id="47" name="TextBox 46"/>
          <p:cNvSpPr txBox="1"/>
          <p:nvPr/>
        </p:nvSpPr>
        <p:spPr>
          <a:xfrm>
            <a:off x="406400" y="5867401"/>
            <a:ext cx="4368800" cy="477054"/>
          </a:xfrm>
          <a:prstGeom prst="rect">
            <a:avLst/>
          </a:prstGeom>
          <a:noFill/>
        </p:spPr>
        <p:txBody>
          <a:bodyPr wrap="square" rtlCol="0">
            <a:spAutoFit/>
          </a:bodyPr>
          <a:lstStyle/>
          <a:p>
            <a:r>
              <a:rPr lang="en-US" sz="2500" b="1" dirty="0">
                <a:latin typeface="Nunito Sans" panose="020B0604020202020204" charset="0"/>
              </a:rPr>
              <a:t>Common Ancestor(8,10) = 2 </a:t>
            </a:r>
          </a:p>
        </p:txBody>
      </p:sp>
      <p:sp>
        <p:nvSpPr>
          <p:cNvPr id="38" name="TextBox 37"/>
          <p:cNvSpPr txBox="1"/>
          <p:nvPr/>
        </p:nvSpPr>
        <p:spPr>
          <a:xfrm>
            <a:off x="304800" y="2209801"/>
            <a:ext cx="4267200" cy="477054"/>
          </a:xfrm>
          <a:prstGeom prst="rect">
            <a:avLst/>
          </a:prstGeom>
          <a:noFill/>
        </p:spPr>
        <p:txBody>
          <a:bodyPr wrap="square" rtlCol="0">
            <a:spAutoFit/>
          </a:bodyPr>
          <a:lstStyle/>
          <a:p>
            <a:r>
              <a:rPr lang="en-US" sz="2500" dirty="0">
                <a:latin typeface="Nunito Sans" panose="020B0604020202020204" charset="0"/>
              </a:rPr>
              <a:t>- Common Ancestor(8,10) :</a:t>
            </a:r>
          </a:p>
        </p:txBody>
      </p:sp>
      <p:sp>
        <p:nvSpPr>
          <p:cNvPr id="62" name="TextBox 61"/>
          <p:cNvSpPr txBox="1"/>
          <p:nvPr/>
        </p:nvSpPr>
        <p:spPr>
          <a:xfrm>
            <a:off x="508000" y="5867401"/>
            <a:ext cx="1930400" cy="477054"/>
          </a:xfrm>
          <a:prstGeom prst="rect">
            <a:avLst/>
          </a:prstGeom>
          <a:noFill/>
        </p:spPr>
        <p:txBody>
          <a:bodyPr wrap="square" rtlCol="0">
            <a:spAutoFit/>
          </a:bodyPr>
          <a:lstStyle/>
          <a:p>
            <a:r>
              <a:rPr lang="en-US" sz="2500" b="1" dirty="0">
                <a:latin typeface="Nunito Sans" panose="020B0604020202020204" charset="0"/>
              </a:rPr>
              <a:t>    ?????</a:t>
            </a:r>
          </a:p>
        </p:txBody>
      </p:sp>
      <p:sp>
        <p:nvSpPr>
          <p:cNvPr id="63" name="TextBox 62"/>
          <p:cNvSpPr txBox="1"/>
          <p:nvPr/>
        </p:nvSpPr>
        <p:spPr>
          <a:xfrm>
            <a:off x="304800" y="2672796"/>
            <a:ext cx="4191000" cy="477054"/>
          </a:xfrm>
          <a:prstGeom prst="rect">
            <a:avLst/>
          </a:prstGeom>
          <a:noFill/>
        </p:spPr>
        <p:txBody>
          <a:bodyPr wrap="square" rtlCol="0">
            <a:spAutoFit/>
          </a:bodyPr>
          <a:lstStyle/>
          <a:p>
            <a:r>
              <a:rPr lang="en-US" sz="2500" dirty="0">
                <a:latin typeface="Nunito Sans" panose="020B0604020202020204" charset="0"/>
              </a:rPr>
              <a:t>- Common Ancestor(6,12) :</a:t>
            </a:r>
          </a:p>
        </p:txBody>
      </p:sp>
      <p:sp>
        <p:nvSpPr>
          <p:cNvPr id="64" name="TextBox 63"/>
          <p:cNvSpPr txBox="1"/>
          <p:nvPr/>
        </p:nvSpPr>
        <p:spPr>
          <a:xfrm>
            <a:off x="406400" y="6273801"/>
            <a:ext cx="4368800" cy="477054"/>
          </a:xfrm>
          <a:prstGeom prst="rect">
            <a:avLst/>
          </a:prstGeom>
          <a:noFill/>
        </p:spPr>
        <p:txBody>
          <a:bodyPr wrap="square" rtlCol="0">
            <a:spAutoFit/>
          </a:bodyPr>
          <a:lstStyle/>
          <a:p>
            <a:r>
              <a:rPr lang="en-US" sz="2500" b="1" dirty="0">
                <a:latin typeface="Nunito Sans" panose="020B0604020202020204" charset="0"/>
              </a:rPr>
              <a:t>Common Ancestor(6,12) = 1 </a:t>
            </a:r>
          </a:p>
        </p:txBody>
      </p:sp>
      <p:cxnSp>
        <p:nvCxnSpPr>
          <p:cNvPr id="48" name="Straight Arrow Connector 47"/>
          <p:cNvCxnSpPr/>
          <p:nvPr/>
        </p:nvCxnSpPr>
        <p:spPr>
          <a:xfrm rot="5400000">
            <a:off x="7162800" y="2057401"/>
            <a:ext cx="711200" cy="609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flipH="1">
            <a:off x="8280400" y="2057402"/>
            <a:ext cx="711200" cy="60959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a:off x="6502400" y="3428999"/>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a:off x="8432800" y="3428999"/>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16200000" flipH="1">
            <a:off x="7112000" y="3428999"/>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229600" y="4054158"/>
            <a:ext cx="609600" cy="461665"/>
          </a:xfrm>
          <a:prstGeom prst="rect">
            <a:avLst/>
          </a:prstGeom>
          <a:noFill/>
        </p:spPr>
        <p:txBody>
          <a:bodyPr wrap="square" rtlCol="0">
            <a:spAutoFit/>
          </a:bodyPr>
          <a:lstStyle/>
          <a:p>
            <a:r>
              <a:rPr lang="en-US" sz="2400" dirty="0"/>
              <a:t>  6</a:t>
            </a:r>
          </a:p>
        </p:txBody>
      </p:sp>
      <p:cxnSp>
        <p:nvCxnSpPr>
          <p:cNvPr id="68" name="Straight Arrow Connector 67"/>
          <p:cNvCxnSpPr/>
          <p:nvPr/>
        </p:nvCxnSpPr>
        <p:spPr>
          <a:xfrm rot="16200000" flipH="1">
            <a:off x="9144000" y="3428999"/>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347200" y="4054158"/>
            <a:ext cx="609600" cy="461665"/>
          </a:xfrm>
          <a:prstGeom prst="rect">
            <a:avLst/>
          </a:prstGeom>
          <a:noFill/>
        </p:spPr>
        <p:txBody>
          <a:bodyPr wrap="square" rtlCol="0">
            <a:spAutoFit/>
          </a:bodyPr>
          <a:lstStyle/>
          <a:p>
            <a:r>
              <a:rPr lang="en-US" sz="2400" dirty="0"/>
              <a:t> 7</a:t>
            </a:r>
          </a:p>
        </p:txBody>
      </p:sp>
      <p:sp>
        <p:nvSpPr>
          <p:cNvPr id="70" name="Oval 69"/>
          <p:cNvSpPr/>
          <p:nvPr/>
        </p:nvSpPr>
        <p:spPr>
          <a:xfrm>
            <a:off x="7721601" y="1397001"/>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71" name="Oval 70"/>
          <p:cNvSpPr/>
          <p:nvPr/>
        </p:nvSpPr>
        <p:spPr>
          <a:xfrm>
            <a:off x="8534400" y="2717801"/>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72" name="Oval 71"/>
          <p:cNvSpPr/>
          <p:nvPr/>
        </p:nvSpPr>
        <p:spPr>
          <a:xfrm>
            <a:off x="6807200" y="2717801"/>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73" name="Oval 72"/>
          <p:cNvSpPr/>
          <p:nvPr/>
        </p:nvSpPr>
        <p:spPr>
          <a:xfrm>
            <a:off x="6096000" y="3937000"/>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74" name="Oval 73"/>
          <p:cNvSpPr/>
          <p:nvPr/>
        </p:nvSpPr>
        <p:spPr>
          <a:xfrm>
            <a:off x="7213600" y="3937000"/>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9</a:t>
            </a:r>
          </a:p>
        </p:txBody>
      </p:sp>
      <p:sp>
        <p:nvSpPr>
          <p:cNvPr id="75" name="Oval 74"/>
          <p:cNvSpPr/>
          <p:nvPr/>
        </p:nvSpPr>
        <p:spPr>
          <a:xfrm>
            <a:off x="8128000" y="3937000"/>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76" name="Oval 75"/>
          <p:cNvSpPr/>
          <p:nvPr/>
        </p:nvSpPr>
        <p:spPr>
          <a:xfrm>
            <a:off x="9245600" y="3936997"/>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cxnSp>
        <p:nvCxnSpPr>
          <p:cNvPr id="77" name="Straight Arrow Connector 76"/>
          <p:cNvCxnSpPr/>
          <p:nvPr/>
        </p:nvCxnSpPr>
        <p:spPr>
          <a:xfrm rot="5400000">
            <a:off x="5791200" y="46482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6200000" flipH="1">
            <a:off x="6604000" y="4648204"/>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384800" y="5156202"/>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80" name="Oval 79"/>
          <p:cNvSpPr/>
          <p:nvPr/>
        </p:nvSpPr>
        <p:spPr>
          <a:xfrm>
            <a:off x="6908800" y="5156202"/>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81" name="Straight Arrow Connector 80"/>
          <p:cNvCxnSpPr/>
          <p:nvPr/>
        </p:nvCxnSpPr>
        <p:spPr>
          <a:xfrm rot="16200000" flipH="1">
            <a:off x="7721600" y="46482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7924800" y="5156200"/>
            <a:ext cx="812800" cy="60960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cxnSp>
        <p:nvCxnSpPr>
          <p:cNvPr id="83" name="Straight Arrow Connector 82"/>
          <p:cNvCxnSpPr/>
          <p:nvPr/>
        </p:nvCxnSpPr>
        <p:spPr>
          <a:xfrm rot="16200000" flipH="1">
            <a:off x="9855200" y="4648200"/>
            <a:ext cx="609600" cy="406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160000" y="5156200"/>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cxnSp>
        <p:nvCxnSpPr>
          <p:cNvPr id="85" name="Straight Arrow Connector 84"/>
          <p:cNvCxnSpPr/>
          <p:nvPr/>
        </p:nvCxnSpPr>
        <p:spPr>
          <a:xfrm rot="5400000">
            <a:off x="9194801" y="4800600"/>
            <a:ext cx="609599" cy="101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9042400" y="5156200"/>
            <a:ext cx="812800" cy="6096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22</a:t>
            </a:r>
          </a:p>
        </p:txBody>
      </p:sp>
    </p:spTree>
    <p:extLst>
      <p:ext uri="{BB962C8B-B14F-4D97-AF65-F5344CB8AC3E}">
        <p14:creationId xmlns:p14="http://schemas.microsoft.com/office/powerpoint/2010/main" val="195784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1000"/>
                                        <p:tgtEl>
                                          <p:spTgt spid="48"/>
                                        </p:tgtEl>
                                      </p:cBhvr>
                                    </p:animEffect>
                                  </p:childTnLst>
                                </p:cTn>
                              </p:par>
                              <p:par>
                                <p:cTn id="12" presetID="22" presetClass="entr" presetSubtype="1" fill="hold"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wipe(up)">
                                      <p:cBhvr>
                                        <p:cTn id="14" dur="1000"/>
                                        <p:tgtEl>
                                          <p:spTgt spid="49"/>
                                        </p:tgtEl>
                                      </p:cBhvr>
                                    </p:animEffect>
                                  </p:childTnLst>
                                </p:cTn>
                              </p:par>
                              <p:par>
                                <p:cTn id="15" presetID="22" presetClass="entr" presetSubtype="1"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1000"/>
                                        <p:tgtEl>
                                          <p:spTgt spid="61"/>
                                        </p:tgtEl>
                                      </p:cBhvr>
                                    </p:animEffect>
                                  </p:childTnLst>
                                </p:cTn>
                              </p:par>
                              <p:par>
                                <p:cTn id="18" presetID="22" presetClass="entr" presetSubtype="1" fill="hold" nodeType="with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up)">
                                      <p:cBhvr>
                                        <p:cTn id="20" dur="1000"/>
                                        <p:tgtEl>
                                          <p:spTgt spid="65"/>
                                        </p:tgtEl>
                                      </p:cBhvr>
                                    </p:animEffect>
                                  </p:childTnLst>
                                </p:cTn>
                              </p:par>
                              <p:par>
                                <p:cTn id="21" presetID="22" presetClass="entr" presetSubtype="1"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up)">
                                      <p:cBhvr>
                                        <p:cTn id="23" dur="1000"/>
                                        <p:tgtEl>
                                          <p:spTgt spid="6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up)">
                                      <p:cBhvr>
                                        <p:cTn id="26" dur="1000"/>
                                        <p:tgtEl>
                                          <p:spTgt spid="67"/>
                                        </p:tgtEl>
                                      </p:cBhvr>
                                    </p:animEffect>
                                  </p:childTnLst>
                                </p:cTn>
                              </p:par>
                              <p:par>
                                <p:cTn id="27" presetID="22" presetClass="entr" presetSubtype="1"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up)">
                                      <p:cBhvr>
                                        <p:cTn id="29" dur="1000"/>
                                        <p:tgtEl>
                                          <p:spTgt spid="68"/>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up)">
                                      <p:cBhvr>
                                        <p:cTn id="32" dur="1000"/>
                                        <p:tgtEl>
                                          <p:spTgt spid="69"/>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up)">
                                      <p:cBhvr>
                                        <p:cTn id="35" dur="1000"/>
                                        <p:tgtEl>
                                          <p:spTgt spid="70"/>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wipe(up)">
                                      <p:cBhvr>
                                        <p:cTn id="38" dur="1000"/>
                                        <p:tgtEl>
                                          <p:spTgt spid="7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wipe(up)">
                                      <p:cBhvr>
                                        <p:cTn id="41" dur="1000"/>
                                        <p:tgtEl>
                                          <p:spTgt spid="7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up)">
                                      <p:cBhvr>
                                        <p:cTn id="44" dur="1000"/>
                                        <p:tgtEl>
                                          <p:spTgt spid="7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up)">
                                      <p:cBhvr>
                                        <p:cTn id="47" dur="1000"/>
                                        <p:tgtEl>
                                          <p:spTgt spid="7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wipe(up)">
                                      <p:cBhvr>
                                        <p:cTn id="50" dur="1000"/>
                                        <p:tgtEl>
                                          <p:spTgt spid="75"/>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wipe(up)">
                                      <p:cBhvr>
                                        <p:cTn id="53" dur="1000"/>
                                        <p:tgtEl>
                                          <p:spTgt spid="76"/>
                                        </p:tgtEl>
                                      </p:cBhvr>
                                    </p:animEffect>
                                  </p:childTnLst>
                                </p:cTn>
                              </p:par>
                              <p:par>
                                <p:cTn id="54" presetID="22" presetClass="entr" presetSubtype="1" fill="hold"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up)">
                                      <p:cBhvr>
                                        <p:cTn id="56" dur="1000"/>
                                        <p:tgtEl>
                                          <p:spTgt spid="77"/>
                                        </p:tgtEl>
                                      </p:cBhvr>
                                    </p:animEffect>
                                  </p:childTnLst>
                                </p:cTn>
                              </p:par>
                              <p:par>
                                <p:cTn id="57" presetID="22" presetClass="entr" presetSubtype="1" fill="hold" nodeType="with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wipe(up)">
                                      <p:cBhvr>
                                        <p:cTn id="59" dur="1000"/>
                                        <p:tgtEl>
                                          <p:spTgt spid="78"/>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up)">
                                      <p:cBhvr>
                                        <p:cTn id="62" dur="1000"/>
                                        <p:tgtEl>
                                          <p:spTgt spid="79"/>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wipe(up)">
                                      <p:cBhvr>
                                        <p:cTn id="65" dur="1000"/>
                                        <p:tgtEl>
                                          <p:spTgt spid="80"/>
                                        </p:tgtEl>
                                      </p:cBhvr>
                                    </p:animEffect>
                                  </p:childTnLst>
                                </p:cTn>
                              </p:par>
                              <p:par>
                                <p:cTn id="66" presetID="22" presetClass="entr" presetSubtype="1" fill="hold" nodeType="with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wipe(up)">
                                      <p:cBhvr>
                                        <p:cTn id="68" dur="1000"/>
                                        <p:tgtEl>
                                          <p:spTgt spid="81"/>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wipe(up)">
                                      <p:cBhvr>
                                        <p:cTn id="71" dur="1000"/>
                                        <p:tgtEl>
                                          <p:spTgt spid="82"/>
                                        </p:tgtEl>
                                      </p:cBhvr>
                                    </p:animEffect>
                                  </p:childTnLst>
                                </p:cTn>
                              </p:par>
                              <p:par>
                                <p:cTn id="72" presetID="22" presetClass="entr" presetSubtype="1" fill="hold" nodeType="with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up)">
                                      <p:cBhvr>
                                        <p:cTn id="74" dur="1000"/>
                                        <p:tgtEl>
                                          <p:spTgt spid="8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wipe(up)">
                                      <p:cBhvr>
                                        <p:cTn id="77" dur="1000"/>
                                        <p:tgtEl>
                                          <p:spTgt spid="84"/>
                                        </p:tgtEl>
                                      </p:cBhvr>
                                    </p:animEffect>
                                  </p:childTnLst>
                                </p:cTn>
                              </p:par>
                              <p:par>
                                <p:cTn id="78" presetID="22" presetClass="entr" presetSubtype="1" fill="hold" nodeType="with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wipe(up)">
                                      <p:cBhvr>
                                        <p:cTn id="80" dur="1000"/>
                                        <p:tgtEl>
                                          <p:spTgt spid="85"/>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wipe(up)">
                                      <p:cBhvr>
                                        <p:cTn id="83" dur="1000"/>
                                        <p:tgtEl>
                                          <p:spTgt spid="86"/>
                                        </p:tgtEl>
                                      </p:cBhvr>
                                    </p:animEffect>
                                  </p:childTnLst>
                                </p:cTn>
                              </p:par>
                            </p:childTnLst>
                          </p:cTn>
                        </p:par>
                        <p:par>
                          <p:cTn id="84" fill="hold">
                            <p:stCondLst>
                              <p:cond delay="1500"/>
                            </p:stCondLst>
                            <p:childTnLst>
                              <p:par>
                                <p:cTn id="85" presetID="22" presetClass="entr" presetSubtype="8"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left)">
                                      <p:cBhvr>
                                        <p:cTn id="87" dur="1000"/>
                                        <p:tgtEl>
                                          <p:spTgt spid="38"/>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wipe(left)">
                                      <p:cBhvr>
                                        <p:cTn id="91" dur="1000"/>
                                        <p:tgtEl>
                                          <p:spTgt spid="63"/>
                                        </p:tgtEl>
                                      </p:cBhvr>
                                    </p:animEffect>
                                  </p:childTnLst>
                                </p:cTn>
                              </p:par>
                            </p:childTnLst>
                          </p:cTn>
                        </p:par>
                        <p:par>
                          <p:cTn id="92" fill="hold">
                            <p:stCondLst>
                              <p:cond delay="3500"/>
                            </p:stCondLst>
                            <p:childTnLst>
                              <p:par>
                                <p:cTn id="93" presetID="3"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blinds(horizontal)">
                                      <p:cBhvr>
                                        <p:cTn id="95" dur="1000"/>
                                        <p:tgtEl>
                                          <p:spTgt spid="46"/>
                                        </p:tgtEl>
                                      </p:cBhvr>
                                    </p:animEffect>
                                  </p:childTnLst>
                                </p:cTn>
                              </p:par>
                            </p:childTnLst>
                          </p:cTn>
                        </p:par>
                        <p:par>
                          <p:cTn id="96" fill="hold">
                            <p:stCondLst>
                              <p:cond delay="4500"/>
                            </p:stCondLst>
                            <p:childTnLst>
                              <p:par>
                                <p:cTn id="97" presetID="3" presetClass="entr" presetSubtype="10" fill="hold" grpId="0" nodeType="after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blinds(horizontal)">
                                      <p:cBhvr>
                                        <p:cTn id="99" dur="1000"/>
                                        <p:tgtEl>
                                          <p:spTgt spid="6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xit" presetSubtype="4" fill="hold" grpId="1" nodeType="clickEffect">
                                  <p:stCondLst>
                                    <p:cond delay="0"/>
                                  </p:stCondLst>
                                  <p:childTnLst>
                                    <p:animEffect transition="out" filter="wipe(down)">
                                      <p:cBhvr>
                                        <p:cTn id="103" dur="500"/>
                                        <p:tgtEl>
                                          <p:spTgt spid="62"/>
                                        </p:tgtEl>
                                      </p:cBhvr>
                                    </p:animEffect>
                                    <p:set>
                                      <p:cBhvr>
                                        <p:cTn id="104" dur="1" fill="hold">
                                          <p:stCondLst>
                                            <p:cond delay="499"/>
                                          </p:stCondLst>
                                        </p:cTn>
                                        <p:tgtEl>
                                          <p:spTgt spid="62"/>
                                        </p:tgtEl>
                                        <p:attrNameLst>
                                          <p:attrName>style.visibility</p:attrName>
                                        </p:attrNameLst>
                                      </p:cBhvr>
                                      <p:to>
                                        <p:strVal val="hidden"/>
                                      </p:to>
                                    </p:set>
                                  </p:childTnLst>
                                </p:cTn>
                              </p:par>
                            </p:childTnLst>
                          </p:cTn>
                        </p:par>
                        <p:par>
                          <p:cTn id="105" fill="hold">
                            <p:stCondLst>
                              <p:cond delay="500"/>
                            </p:stCondLst>
                            <p:childTnLst>
                              <p:par>
                                <p:cTn id="106" presetID="3" presetClass="entr" presetSubtype="10" fill="hold" grpId="0" nodeType="after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blinds(horizontal)">
                                      <p:cBhvr>
                                        <p:cTn id="108" dur="1000"/>
                                        <p:tgtEl>
                                          <p:spTgt spid="47"/>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blinds(horizontal)">
                                      <p:cBhvr>
                                        <p:cTn id="113"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38" grpId="0"/>
      <p:bldP spid="62" grpId="0"/>
      <p:bldP spid="62" grpId="1"/>
      <p:bldP spid="63" grpId="0"/>
      <p:bldP spid="64" grpId="0"/>
      <p:bldP spid="67" grpId="0"/>
      <p:bldP spid="69" grpId="0"/>
      <p:bldP spid="70" grpId="0" animBg="1"/>
      <p:bldP spid="71" grpId="0" animBg="1"/>
      <p:bldP spid="72" grpId="0" animBg="1"/>
      <p:bldP spid="73" grpId="0" animBg="1"/>
      <p:bldP spid="74" grpId="0" animBg="1"/>
      <p:bldP spid="75" grpId="0" animBg="1"/>
      <p:bldP spid="76" grpId="0" animBg="1"/>
      <p:bldP spid="79" grpId="0" animBg="1"/>
      <p:bldP spid="80" grpId="0" animBg="1"/>
      <p:bldP spid="82" grpId="0" animBg="1"/>
      <p:bldP spid="84" grpId="0" animBg="1"/>
      <p:bldP spid="8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1631216"/>
          </a:xfrm>
          <a:prstGeom prst="rect">
            <a:avLst/>
          </a:prstGeom>
          <a:noFill/>
        </p:spPr>
        <p:txBody>
          <a:bodyPr wrap="square" rtlCol="0">
            <a:spAutoFit/>
          </a:bodyPr>
          <a:lstStyle/>
          <a:p>
            <a:r>
              <a:rPr lang="en-GB" sz="2500" dirty="0">
                <a:latin typeface="Nunito Sans" panose="00000500000000000000" pitchFamily="2" charset="0"/>
              </a:rPr>
              <a:t>Given a matrix which consist of 1s and 0s where 1 represents land and 0 represents water. Connected lands surrounded by water is an island. A land can be connected in all 8 directions. Find the minimum of the bridges required to connect all the Islands. </a:t>
            </a:r>
            <a:endParaRPr lang="en-US" sz="2500" dirty="0">
              <a:latin typeface="Nunito Sans" panose="00000500000000000000" pitchFamily="2"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61076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4050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5" name="Rectangle 4"/>
          <p:cNvSpPr/>
          <p:nvPr/>
        </p:nvSpPr>
        <p:spPr>
          <a:xfrm>
            <a:off x="4572001" y="0"/>
            <a:ext cx="3617487" cy="697627"/>
          </a:xfrm>
          <a:prstGeom prst="rect">
            <a:avLst/>
          </a:prstGeom>
        </p:spPr>
        <p:txBody>
          <a:bodyPr wrap="none" lIns="121917" tIns="60958" rIns="121917" bIns="60958">
            <a:spAutoFit/>
          </a:bodyPr>
          <a:lstStyle/>
          <a:p>
            <a:pPr algn="ctr"/>
            <a:r>
              <a:rPr lang="en-US" sz="3700" dirty="0"/>
              <a:t>Delete at the end</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1161288"/>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1161288"/>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1655064"/>
            <a:ext cx="5040086" cy="477054"/>
          </a:xfrm>
          <a:prstGeom prst="rect">
            <a:avLst/>
          </a:prstGeom>
          <a:noFill/>
        </p:spPr>
        <p:txBody>
          <a:bodyPr wrap="square" rtlCol="0">
            <a:spAutoFit/>
          </a:bodyPr>
          <a:lstStyle/>
          <a:p>
            <a:r>
              <a:rPr lang="en-US" sz="2500" dirty="0">
                <a:latin typeface="Nunito Sans" panose="00000500000000000000" pitchFamily="2" charset="0"/>
              </a:rPr>
              <a:t>4</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1656546"/>
            <a:ext cx="5040086" cy="2785378"/>
          </a:xfrm>
          <a:prstGeom prst="rect">
            <a:avLst/>
          </a:prstGeom>
          <a:noFill/>
        </p:spPr>
        <p:txBody>
          <a:bodyPr wrap="square" rtlCol="0">
            <a:spAutoFit/>
          </a:bodyPr>
          <a:lstStyle/>
          <a:p>
            <a:r>
              <a:rPr lang="en-US" sz="2500" dirty="0">
                <a:latin typeface="Nunito Sans" panose="00000500000000000000" pitchFamily="2" charset="0"/>
              </a:rPr>
              <a:t>5 5 </a:t>
            </a:r>
          </a:p>
          <a:p>
            <a:endParaRPr lang="en-US" sz="2500" dirty="0">
              <a:latin typeface="Nunito Sans" panose="00000500000000000000" pitchFamily="2" charset="0"/>
            </a:endParaRPr>
          </a:p>
          <a:p>
            <a:r>
              <a:rPr lang="en-US" sz="2500" dirty="0">
                <a:latin typeface="Nunito Sans" panose="00000500000000000000" pitchFamily="2" charset="0"/>
              </a:rPr>
              <a:t>1 1 0 0 0 </a:t>
            </a:r>
          </a:p>
          <a:p>
            <a:r>
              <a:rPr lang="en-US" sz="2500" dirty="0">
                <a:latin typeface="Nunito Sans" panose="00000500000000000000" pitchFamily="2" charset="0"/>
              </a:rPr>
              <a:t>0 1 0 0 1</a:t>
            </a:r>
          </a:p>
          <a:p>
            <a:r>
              <a:rPr lang="en-US" sz="2500" dirty="0">
                <a:latin typeface="Nunito Sans" panose="00000500000000000000" pitchFamily="2" charset="0"/>
              </a:rPr>
              <a:t>1 0 0 1 1</a:t>
            </a:r>
          </a:p>
          <a:p>
            <a:r>
              <a:rPr lang="en-US" sz="2500" dirty="0">
                <a:latin typeface="Nunito Sans" panose="00000500000000000000" pitchFamily="2" charset="0"/>
              </a:rPr>
              <a:t>0 0 0 0 0 </a:t>
            </a:r>
          </a:p>
          <a:p>
            <a:r>
              <a:rPr lang="en-US" sz="2500" dirty="0">
                <a:latin typeface="Nunito Sans" panose="00000500000000000000" pitchFamily="2" charset="0"/>
              </a:rPr>
              <a:t>1 0 1 0 1</a:t>
            </a:r>
          </a:p>
        </p:txBody>
      </p:sp>
    </p:spTree>
    <p:extLst>
      <p:ext uri="{BB962C8B-B14F-4D97-AF65-F5344CB8AC3E}">
        <p14:creationId xmlns:p14="http://schemas.microsoft.com/office/powerpoint/2010/main" val="21112721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a:solidFill>
                  <a:schemeClr val="bg1"/>
                </a:solidFill>
                <a:latin typeface="Courier New" panose="02070309020205020404" pitchFamily="49" charset="0"/>
                <a:cs typeface="Courier New" panose="02070309020205020404" pitchFamily="49" charset="0"/>
              </a:rPr>
              <a:t>#include &lt;bits/</a:t>
            </a:r>
            <a:r>
              <a:rPr lang="en-GB" sz="2000" b="1" dirty="0" err="1">
                <a:solidFill>
                  <a:schemeClr val="bg1"/>
                </a:solidFill>
                <a:latin typeface="Courier New" panose="02070309020205020404" pitchFamily="49" charset="0"/>
                <a:cs typeface="Courier New" panose="02070309020205020404" pitchFamily="49" charset="0"/>
              </a:rPr>
              <a:t>stdc</a:t>
            </a:r>
            <a:r>
              <a:rPr lang="en-GB" sz="2000" b="1" dirty="0">
                <a:solidFill>
                  <a:schemeClr val="bg1"/>
                </a:solidFill>
                <a:latin typeface="Courier New" panose="02070309020205020404" pitchFamily="49" charset="0"/>
                <a:cs typeface="Courier New" panose="02070309020205020404" pitchFamily="49" charset="0"/>
              </a:rPr>
              <a:t>++.h&gt;</a:t>
            </a:r>
          </a:p>
          <a:p>
            <a:r>
              <a:rPr lang="en-GB" sz="2000" b="1" dirty="0">
                <a:solidFill>
                  <a:schemeClr val="bg1"/>
                </a:solidFill>
                <a:latin typeface="Courier New" panose="02070309020205020404" pitchFamily="49" charset="0"/>
                <a:cs typeface="Courier New" panose="02070309020205020404" pitchFamily="49" charset="0"/>
              </a:rPr>
              <a:t>using namespace </a:t>
            </a:r>
            <a:r>
              <a:rPr lang="en-GB" sz="2000" b="1" dirty="0" err="1">
                <a:solidFill>
                  <a:schemeClr val="bg1"/>
                </a:solidFill>
                <a:latin typeface="Courier New" panose="02070309020205020404" pitchFamily="49" charset="0"/>
                <a:cs typeface="Courier New" panose="02070309020205020404" pitchFamily="49" charset="0"/>
              </a:rPr>
              <a:t>std</a:t>
            </a:r>
            <a:r>
              <a:rPr lang="en-GB" sz="2000" b="1" dirty="0">
                <a:solidFill>
                  <a:schemeClr val="bg1"/>
                </a:solidFill>
                <a:latin typeface="Courier New" panose="02070309020205020404" pitchFamily="49" charset="0"/>
                <a:cs typeface="Courier New" panose="02070309020205020404" pitchFamily="49" charset="0"/>
              </a:rPr>
              <a:t>;</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bool </a:t>
            </a:r>
            <a:r>
              <a:rPr lang="en-GB" sz="2000" b="1" dirty="0" err="1">
                <a:solidFill>
                  <a:schemeClr val="bg1"/>
                </a:solidFill>
                <a:latin typeface="Courier New" panose="02070309020205020404" pitchFamily="49" charset="0"/>
                <a:cs typeface="Courier New" panose="02070309020205020404" pitchFamily="49" charset="0"/>
              </a:rPr>
              <a:t>isSafe</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N,int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M,int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i,int</a:t>
            </a:r>
            <a:r>
              <a:rPr lang="en-GB" sz="2000" b="1" dirty="0">
                <a:solidFill>
                  <a:schemeClr val="bg1"/>
                </a:solidFill>
                <a:latin typeface="Courier New" panose="02070309020205020404" pitchFamily="49" charset="0"/>
                <a:cs typeface="Courier New" panose="02070309020205020404" pitchFamily="49" charset="0"/>
              </a:rPr>
              <a:t> j)</a:t>
            </a:r>
          </a:p>
          <a:p>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if(</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 &lt; 0 ||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 &gt;= N)</a:t>
            </a:r>
          </a:p>
          <a:p>
            <a:r>
              <a:rPr lang="en-GB" sz="2000" b="1" dirty="0">
                <a:solidFill>
                  <a:schemeClr val="bg1"/>
                </a:solidFill>
                <a:latin typeface="Courier New" panose="02070309020205020404" pitchFamily="49" charset="0"/>
                <a:cs typeface="Courier New" panose="02070309020205020404" pitchFamily="49" charset="0"/>
              </a:rPr>
              <a:t>        return false;</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if(j &lt; 0 || j &gt;= M)</a:t>
            </a:r>
          </a:p>
          <a:p>
            <a:r>
              <a:rPr lang="en-GB" sz="2000" b="1" dirty="0">
                <a:solidFill>
                  <a:schemeClr val="bg1"/>
                </a:solidFill>
                <a:latin typeface="Courier New" panose="02070309020205020404" pitchFamily="49" charset="0"/>
                <a:cs typeface="Courier New" panose="02070309020205020404" pitchFamily="49" charset="0"/>
              </a:rPr>
              <a:t>        return false;</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return true;</a:t>
            </a:r>
          </a:p>
          <a:p>
            <a:r>
              <a:rPr lang="en-GB" sz="2000" b="1" dirty="0">
                <a:solidFill>
                  <a:schemeClr val="bg1"/>
                </a:solidFill>
                <a:latin typeface="Courier New" panose="02070309020205020404" pitchFamily="49" charset="0"/>
                <a:cs typeface="Courier New" panose="02070309020205020404" pitchFamily="49" charset="0"/>
              </a:rPr>
              <a:t>}</a:t>
            </a:r>
          </a:p>
          <a:p>
            <a:endParaRPr lang="en-GB" sz="2000" b="1" dirty="0">
              <a:solidFill>
                <a:schemeClr val="bg1"/>
              </a:solidFill>
              <a:latin typeface="Courier New" panose="02070309020205020404" pitchFamily="49" charset="0"/>
              <a:cs typeface="Courier New" panose="02070309020205020404" pitchFamily="49" charset="0"/>
            </a:endParaRP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7236056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a:solidFill>
                  <a:schemeClr val="bg1"/>
                </a:solidFill>
                <a:latin typeface="Courier New" panose="02070309020205020404" pitchFamily="49" charset="0"/>
                <a:cs typeface="Courier New" panose="02070309020205020404" pitchFamily="49" charset="0"/>
              </a:rPr>
              <a:t>void </a:t>
            </a:r>
            <a:r>
              <a:rPr lang="en-GB" sz="2000" b="1" dirty="0" err="1">
                <a:solidFill>
                  <a:schemeClr val="bg1"/>
                </a:solidFill>
                <a:latin typeface="Courier New" panose="02070309020205020404" pitchFamily="49" charset="0"/>
                <a:cs typeface="Courier New" panose="02070309020205020404" pitchFamily="49" charset="0"/>
              </a:rPr>
              <a:t>delIsland</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A,int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N,int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M,int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i,int</a:t>
            </a:r>
            <a:r>
              <a:rPr lang="en-GB" sz="2000" b="1" dirty="0">
                <a:solidFill>
                  <a:schemeClr val="bg1"/>
                </a:solidFill>
                <a:latin typeface="Courier New" panose="02070309020205020404" pitchFamily="49" charset="0"/>
                <a:cs typeface="Courier New" panose="02070309020205020404" pitchFamily="49" charset="0"/>
              </a:rPr>
              <a:t> j)</a:t>
            </a:r>
          </a:p>
          <a:p>
            <a:r>
              <a:rPr lang="en-GB" sz="2000" b="1" dirty="0">
                <a:solidFill>
                  <a:schemeClr val="bg1"/>
                </a:solidFill>
                <a:latin typeface="Courier New" panose="02070309020205020404" pitchFamily="49" charset="0"/>
                <a:cs typeface="Courier New" panose="02070309020205020404" pitchFamily="49" charset="0"/>
              </a:rPr>
              <a:t>{</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    if(</a:t>
            </a:r>
            <a:r>
              <a:rPr lang="en-GB" sz="2000" b="1" dirty="0" err="1">
                <a:solidFill>
                  <a:schemeClr val="bg1"/>
                </a:solidFill>
                <a:latin typeface="Courier New" panose="02070309020205020404" pitchFamily="49" charset="0"/>
                <a:cs typeface="Courier New" panose="02070309020205020404" pitchFamily="49" charset="0"/>
              </a:rPr>
              <a:t>isSafe</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N,M,i,j</a:t>
            </a:r>
            <a:r>
              <a:rPr lang="en-GB" sz="2000" b="1" dirty="0">
                <a:solidFill>
                  <a:schemeClr val="bg1"/>
                </a:solidFill>
                <a:latin typeface="Courier New" panose="02070309020205020404" pitchFamily="49" charset="0"/>
                <a:cs typeface="Courier New" panose="02070309020205020404" pitchFamily="49" charset="0"/>
              </a:rPr>
              <a:t>) &amp;&amp; A[</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][j] == 1)</a:t>
            </a:r>
          </a:p>
          <a:p>
            <a:r>
              <a:rPr lang="en-GB" sz="2000" b="1" dirty="0">
                <a:solidFill>
                  <a:schemeClr val="bg1"/>
                </a:solidFill>
                <a:latin typeface="Courier New" panose="02070309020205020404" pitchFamily="49" charset="0"/>
                <a:cs typeface="Courier New" panose="02070309020205020404" pitchFamily="49" charset="0"/>
              </a:rPr>
              <a:t>    {</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        A[</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][j] = 0;</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delIsland</a:t>
            </a:r>
            <a:r>
              <a:rPr lang="en-GB" sz="2000" b="1" dirty="0">
                <a:solidFill>
                  <a:schemeClr val="bg1"/>
                </a:solidFill>
                <a:latin typeface="Courier New" panose="02070309020205020404" pitchFamily="49" charset="0"/>
                <a:cs typeface="Courier New" panose="02070309020205020404" pitchFamily="49" charset="0"/>
              </a:rPr>
              <a:t>(A,N,M,i-1,j-1);</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delIsland</a:t>
            </a:r>
            <a:r>
              <a:rPr lang="en-GB" sz="2000" b="1" dirty="0">
                <a:solidFill>
                  <a:schemeClr val="bg1"/>
                </a:solidFill>
                <a:latin typeface="Courier New" panose="02070309020205020404" pitchFamily="49" charset="0"/>
                <a:cs typeface="Courier New" panose="02070309020205020404" pitchFamily="49" charset="0"/>
              </a:rPr>
              <a:t>(A,N,M,i-1,j);</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delIsland</a:t>
            </a:r>
            <a:r>
              <a:rPr lang="en-GB" sz="2000" b="1" dirty="0">
                <a:solidFill>
                  <a:schemeClr val="bg1"/>
                </a:solidFill>
                <a:latin typeface="Courier New" panose="02070309020205020404" pitchFamily="49" charset="0"/>
                <a:cs typeface="Courier New" panose="02070309020205020404" pitchFamily="49" charset="0"/>
              </a:rPr>
              <a:t>(A,N,M,i-1,j+1);</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delIsland</a:t>
            </a:r>
            <a:r>
              <a:rPr lang="en-GB" sz="2000" b="1" dirty="0">
                <a:solidFill>
                  <a:schemeClr val="bg1"/>
                </a:solidFill>
                <a:latin typeface="Courier New" panose="02070309020205020404" pitchFamily="49" charset="0"/>
                <a:cs typeface="Courier New" panose="02070309020205020404" pitchFamily="49" charset="0"/>
              </a:rPr>
              <a:t>(A,N,M,i,j-1);</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delIsland</a:t>
            </a:r>
            <a:r>
              <a:rPr lang="en-GB" sz="2000" b="1" dirty="0">
                <a:solidFill>
                  <a:schemeClr val="bg1"/>
                </a:solidFill>
                <a:latin typeface="Courier New" panose="02070309020205020404" pitchFamily="49" charset="0"/>
                <a:cs typeface="Courier New" panose="02070309020205020404" pitchFamily="49" charset="0"/>
              </a:rPr>
              <a:t>(A,N,M,i,j+1);</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delIsland</a:t>
            </a:r>
            <a:r>
              <a:rPr lang="en-GB" sz="2000" b="1" dirty="0">
                <a:solidFill>
                  <a:schemeClr val="bg1"/>
                </a:solidFill>
                <a:latin typeface="Courier New" panose="02070309020205020404" pitchFamily="49" charset="0"/>
                <a:cs typeface="Courier New" panose="02070309020205020404" pitchFamily="49" charset="0"/>
              </a:rPr>
              <a:t>(A,N,M,i+1,j-1);</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delIsland</a:t>
            </a:r>
            <a:r>
              <a:rPr lang="en-GB" sz="2000" b="1" dirty="0">
                <a:solidFill>
                  <a:schemeClr val="bg1"/>
                </a:solidFill>
                <a:latin typeface="Courier New" panose="02070309020205020404" pitchFamily="49" charset="0"/>
                <a:cs typeface="Courier New" panose="02070309020205020404" pitchFamily="49" charset="0"/>
              </a:rPr>
              <a:t>(A,N,M,i+1,j);</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delIsland</a:t>
            </a:r>
            <a:r>
              <a:rPr lang="en-GB" sz="2000" b="1" dirty="0">
                <a:solidFill>
                  <a:schemeClr val="bg1"/>
                </a:solidFill>
                <a:latin typeface="Courier New" panose="02070309020205020404" pitchFamily="49" charset="0"/>
                <a:cs typeface="Courier New" panose="02070309020205020404" pitchFamily="49" charset="0"/>
              </a:rPr>
              <a:t>(A,N,M,i+1,j+1);</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    }</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1800970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TotalBridge</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N,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M)</a:t>
            </a:r>
          </a:p>
          <a:p>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count = 0 ;</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=0;i&lt;</a:t>
            </a:r>
            <a:r>
              <a:rPr lang="en-GB" sz="2000" b="1" dirty="0" err="1">
                <a:solidFill>
                  <a:schemeClr val="bg1"/>
                </a:solidFill>
                <a:latin typeface="Courier New" panose="02070309020205020404" pitchFamily="49" charset="0"/>
                <a:cs typeface="Courier New" panose="02070309020205020404" pitchFamily="49" charset="0"/>
              </a:rPr>
              <a:t>N;i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j=0;j&lt;</a:t>
            </a:r>
            <a:r>
              <a:rPr lang="en-GB" sz="2000" b="1" dirty="0" err="1">
                <a:solidFill>
                  <a:schemeClr val="bg1"/>
                </a:solidFill>
                <a:latin typeface="Courier New" panose="02070309020205020404" pitchFamily="49" charset="0"/>
                <a:cs typeface="Courier New" panose="02070309020205020404" pitchFamily="49" charset="0"/>
              </a:rPr>
              <a:t>M;j</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if(A[</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][j] == 1)</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count++;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delIsland</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A,N,M,i,j</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    if(count == 0)</a:t>
            </a:r>
          </a:p>
          <a:p>
            <a:r>
              <a:rPr lang="en-GB" sz="2000" b="1" dirty="0">
                <a:solidFill>
                  <a:schemeClr val="bg1"/>
                </a:solidFill>
                <a:latin typeface="Courier New" panose="02070309020205020404" pitchFamily="49" charset="0"/>
                <a:cs typeface="Courier New" panose="02070309020205020404" pitchFamily="49" charset="0"/>
              </a:rPr>
              <a:t>	return 0;</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    return count-1;</a:t>
            </a:r>
          </a:p>
          <a:p>
            <a:r>
              <a:rPr lang="en-GB"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2880983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main() </a:t>
            </a:r>
          </a:p>
          <a:p>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N,M;</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cin</a:t>
            </a:r>
            <a:r>
              <a:rPr lang="en-GB" sz="2000" b="1" dirty="0">
                <a:solidFill>
                  <a:schemeClr val="bg1"/>
                </a:solidFill>
                <a:latin typeface="Courier New" panose="02070309020205020404" pitchFamily="49" charset="0"/>
                <a:cs typeface="Courier New" panose="02070309020205020404" pitchFamily="49" charset="0"/>
              </a:rPr>
              <a:t>&gt;&gt;N&gt;&gt;M;</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 =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malloc</a:t>
            </a:r>
            <a:r>
              <a:rPr lang="en-GB" sz="2000" b="1" dirty="0">
                <a:solidFill>
                  <a:schemeClr val="bg1"/>
                </a:solidFill>
                <a:latin typeface="Courier New" panose="02070309020205020404" pitchFamily="49" charset="0"/>
                <a:cs typeface="Courier New" panose="02070309020205020404" pitchFamily="49" charset="0"/>
              </a:rPr>
              <a:t>(N * </a:t>
            </a:r>
            <a:r>
              <a:rPr lang="en-GB" sz="2000" b="1" dirty="0" err="1">
                <a:solidFill>
                  <a:schemeClr val="bg1"/>
                </a:solidFill>
                <a:latin typeface="Courier New" panose="02070309020205020404" pitchFamily="49" charset="0"/>
                <a:cs typeface="Courier New" panose="02070309020205020404" pitchFamily="49" charset="0"/>
              </a:rPr>
              <a:t>sizeof</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for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=0;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&lt;N;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 =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malloc</a:t>
            </a:r>
            <a:r>
              <a:rPr lang="en-GB" sz="2000" b="1" dirty="0">
                <a:solidFill>
                  <a:schemeClr val="bg1"/>
                </a:solidFill>
                <a:latin typeface="Courier New" panose="02070309020205020404" pitchFamily="49" charset="0"/>
                <a:cs typeface="Courier New" panose="02070309020205020404" pitchFamily="49" charset="0"/>
              </a:rPr>
              <a:t>(M * </a:t>
            </a:r>
            <a:r>
              <a:rPr lang="en-GB" sz="2000" b="1" dirty="0" err="1">
                <a:solidFill>
                  <a:schemeClr val="bg1"/>
                </a:solidFill>
                <a:latin typeface="Courier New" panose="02070309020205020404" pitchFamily="49" charset="0"/>
                <a:cs typeface="Courier New" panose="02070309020205020404" pitchFamily="49" charset="0"/>
              </a:rPr>
              <a:t>sizeof</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=0;i&lt;</a:t>
            </a:r>
            <a:r>
              <a:rPr lang="en-GB" sz="2000" b="1" dirty="0" err="1">
                <a:solidFill>
                  <a:schemeClr val="bg1"/>
                </a:solidFill>
                <a:latin typeface="Courier New" panose="02070309020205020404" pitchFamily="49" charset="0"/>
                <a:cs typeface="Courier New" panose="02070309020205020404" pitchFamily="49" charset="0"/>
              </a:rPr>
              <a:t>N;i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j=0;j&lt;</a:t>
            </a:r>
            <a:r>
              <a:rPr lang="en-GB" sz="2000" b="1" dirty="0" err="1">
                <a:solidFill>
                  <a:schemeClr val="bg1"/>
                </a:solidFill>
                <a:latin typeface="Courier New" panose="02070309020205020404" pitchFamily="49" charset="0"/>
                <a:cs typeface="Courier New" panose="02070309020205020404" pitchFamily="49" charset="0"/>
              </a:rPr>
              <a:t>M;j</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cin</a:t>
            </a:r>
            <a:r>
              <a:rPr lang="en-GB" sz="2000" b="1" dirty="0">
                <a:solidFill>
                  <a:schemeClr val="bg1"/>
                </a:solidFill>
                <a:latin typeface="Courier New" panose="02070309020205020404" pitchFamily="49" charset="0"/>
                <a:cs typeface="Courier New" panose="02070309020205020404" pitchFamily="49" charset="0"/>
              </a:rPr>
              <a:t>&gt;&gt;A[</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][j];</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cout</a:t>
            </a:r>
            <a:r>
              <a:rPr lang="en-GB" sz="2000" b="1" dirty="0">
                <a:solidFill>
                  <a:schemeClr val="bg1"/>
                </a:solidFill>
                <a:latin typeface="Courier New" panose="02070309020205020404" pitchFamily="49" charset="0"/>
                <a:cs typeface="Courier New" panose="02070309020205020404" pitchFamily="49" charset="0"/>
              </a:rPr>
              <a:t>&lt;&lt;</a:t>
            </a:r>
            <a:r>
              <a:rPr lang="en-GB" sz="2000" b="1" dirty="0" err="1">
                <a:solidFill>
                  <a:schemeClr val="bg1"/>
                </a:solidFill>
                <a:latin typeface="Courier New" panose="02070309020205020404" pitchFamily="49" charset="0"/>
                <a:cs typeface="Courier New" panose="02070309020205020404" pitchFamily="49" charset="0"/>
              </a:rPr>
              <a:t>TotalBridge</a:t>
            </a:r>
            <a:r>
              <a:rPr lang="en-GB" sz="2000" b="1" dirty="0">
                <a:solidFill>
                  <a:schemeClr val="bg1"/>
                </a:solidFill>
                <a:latin typeface="Courier New" panose="02070309020205020404" pitchFamily="49" charset="0"/>
                <a:cs typeface="Courier New" panose="02070309020205020404" pitchFamily="49" charset="0"/>
              </a:rPr>
              <a:t>(A,N,M)&lt;&lt;</a:t>
            </a:r>
            <a:r>
              <a:rPr lang="en-GB" sz="2000" b="1" dirty="0" err="1">
                <a:solidFill>
                  <a:schemeClr val="bg1"/>
                </a:solidFill>
                <a:latin typeface="Courier New" panose="02070309020205020404" pitchFamily="49" charset="0"/>
                <a:cs typeface="Courier New" panose="02070309020205020404" pitchFamily="49" charset="0"/>
              </a:rPr>
              <a:t>endl</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return 0;</a:t>
            </a:r>
          </a:p>
          <a:p>
            <a:r>
              <a:rPr lang="en-GB" sz="2000" b="1" dirty="0">
                <a:solidFill>
                  <a:schemeClr val="bg1"/>
                </a:solidFill>
                <a:latin typeface="Courier New" panose="02070309020205020404" pitchFamily="49" charset="0"/>
                <a:cs typeface="Courier New" panose="02070309020205020404" pitchFamily="49" charset="0"/>
              </a:rPr>
              <a:t>}</a:t>
            </a:r>
          </a:p>
          <a:p>
            <a:endParaRPr lang="en-GB" sz="2000" b="1" dirty="0">
              <a:solidFill>
                <a:schemeClr val="bg1"/>
              </a:solidFill>
              <a:latin typeface="Courier New" panose="02070309020205020404" pitchFamily="49" charset="0"/>
              <a:cs typeface="Courier New" panose="02070309020205020404" pitchFamily="49" charset="0"/>
            </a:endParaRP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09928686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3429000"/>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3429000"/>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3837764"/>
            <a:ext cx="5040086" cy="477054"/>
          </a:xfrm>
          <a:prstGeom prst="rect">
            <a:avLst/>
          </a:prstGeom>
          <a:noFill/>
        </p:spPr>
        <p:txBody>
          <a:bodyPr wrap="square" rtlCol="0">
            <a:spAutoFit/>
          </a:bodyPr>
          <a:lstStyle/>
          <a:p>
            <a:r>
              <a:rPr lang="en-US" sz="2500" dirty="0">
                <a:latin typeface="Nunito Sans" panose="00000500000000000000" pitchFamily="2" charset="0"/>
              </a:rPr>
              <a:t>20</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2</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861774"/>
          </a:xfrm>
          <a:prstGeom prst="rect">
            <a:avLst/>
          </a:prstGeom>
          <a:noFill/>
        </p:spPr>
        <p:txBody>
          <a:bodyPr wrap="square" rtlCol="0">
            <a:spAutoFit/>
          </a:bodyPr>
          <a:lstStyle/>
          <a:p>
            <a:r>
              <a:rPr lang="en-GB" sz="2500" dirty="0">
                <a:latin typeface="Nunito Sans" panose="00000500000000000000" pitchFamily="2" charset="0"/>
              </a:rPr>
              <a:t>Given an array of integer count the total number of triplets such that h[</a:t>
            </a:r>
            <a:r>
              <a:rPr lang="en-GB" sz="2500" dirty="0" err="1">
                <a:latin typeface="Nunito Sans" panose="00000500000000000000" pitchFamily="2" charset="0"/>
              </a:rPr>
              <a:t>i</a:t>
            </a:r>
            <a:r>
              <a:rPr lang="en-GB" sz="2500" dirty="0">
                <a:latin typeface="Nunito Sans" panose="00000500000000000000" pitchFamily="2" charset="0"/>
              </a:rPr>
              <a:t>] &gt; h[j] &gt; h[k] such that </a:t>
            </a:r>
            <a:r>
              <a:rPr lang="en-GB" sz="2500" dirty="0" err="1">
                <a:latin typeface="Nunito Sans" panose="00000500000000000000" pitchFamily="2" charset="0"/>
              </a:rPr>
              <a:t>i</a:t>
            </a:r>
            <a:r>
              <a:rPr lang="en-GB" sz="2500" dirty="0">
                <a:latin typeface="Nunito Sans" panose="00000500000000000000" pitchFamily="2" charset="0"/>
              </a:rPr>
              <a:t> &lt; j &lt; k.</a:t>
            </a:r>
            <a:endParaRPr lang="en-US" sz="2500" dirty="0">
              <a:latin typeface="Nunito Sans" panose="00000500000000000000" pitchFamily="2"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3947813"/>
            <a:ext cx="5040086" cy="861774"/>
          </a:xfrm>
          <a:prstGeom prst="rect">
            <a:avLst/>
          </a:prstGeom>
          <a:noFill/>
        </p:spPr>
        <p:txBody>
          <a:bodyPr wrap="square" rtlCol="0">
            <a:spAutoFit/>
          </a:bodyPr>
          <a:lstStyle/>
          <a:p>
            <a:r>
              <a:rPr lang="en-US" sz="2500" dirty="0">
                <a:latin typeface="Nunito Sans" panose="00000500000000000000" pitchFamily="2" charset="0"/>
              </a:rPr>
              <a:t>9</a:t>
            </a:r>
          </a:p>
          <a:p>
            <a:r>
              <a:rPr lang="en-US" sz="2500" dirty="0">
                <a:latin typeface="Nunito Sans" panose="00000500000000000000" pitchFamily="2" charset="0"/>
              </a:rPr>
              <a:t>3 13 16 7 11 35 60 10 3</a:t>
            </a:r>
          </a:p>
        </p:txBody>
      </p:sp>
    </p:spTree>
    <p:extLst>
      <p:ext uri="{BB962C8B-B14F-4D97-AF65-F5344CB8AC3E}">
        <p14:creationId xmlns:p14="http://schemas.microsoft.com/office/powerpoint/2010/main" val="207325084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a:solidFill>
                  <a:schemeClr val="bg1"/>
                </a:solidFill>
                <a:latin typeface="Courier New" panose="02070309020205020404" pitchFamily="49" charset="0"/>
                <a:cs typeface="Courier New" panose="02070309020205020404" pitchFamily="49" charset="0"/>
              </a:rPr>
              <a:t>#include &lt;</a:t>
            </a:r>
            <a:r>
              <a:rPr lang="en-GB" sz="2000" b="1" dirty="0" err="1">
                <a:solidFill>
                  <a:schemeClr val="bg1"/>
                </a:solidFill>
                <a:latin typeface="Courier New" panose="02070309020205020404" pitchFamily="49" charset="0"/>
                <a:cs typeface="Courier New" panose="02070309020205020404" pitchFamily="49" charset="0"/>
              </a:rPr>
              <a:t>iostream</a:t>
            </a:r>
            <a:r>
              <a:rPr lang="en-GB" sz="2000" b="1" dirty="0">
                <a:solidFill>
                  <a:schemeClr val="bg1"/>
                </a:solidFill>
                <a:latin typeface="Courier New" panose="02070309020205020404" pitchFamily="49" charset="0"/>
                <a:cs typeface="Courier New" panose="02070309020205020404" pitchFamily="49" charset="0"/>
              </a:rPr>
              <a:t>&gt;</a:t>
            </a:r>
          </a:p>
          <a:p>
            <a:r>
              <a:rPr lang="en-GB" sz="2000" b="1" dirty="0">
                <a:solidFill>
                  <a:schemeClr val="bg1"/>
                </a:solidFill>
                <a:latin typeface="Courier New" panose="02070309020205020404" pitchFamily="49" charset="0"/>
                <a:cs typeface="Courier New" panose="02070309020205020404" pitchFamily="49" charset="0"/>
              </a:rPr>
              <a:t>using namespace </a:t>
            </a:r>
            <a:r>
              <a:rPr lang="en-GB" sz="2000" b="1" dirty="0" err="1">
                <a:solidFill>
                  <a:schemeClr val="bg1"/>
                </a:solidFill>
                <a:latin typeface="Courier New" panose="02070309020205020404" pitchFamily="49" charset="0"/>
                <a:cs typeface="Courier New" panose="02070309020205020404" pitchFamily="49" charset="0"/>
              </a:rPr>
              <a:t>std</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main() </a:t>
            </a:r>
          </a:p>
          <a:p>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n;</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cin</a:t>
            </a:r>
            <a:r>
              <a:rPr lang="en-GB" sz="2000" b="1" dirty="0">
                <a:solidFill>
                  <a:schemeClr val="bg1"/>
                </a:solidFill>
                <a:latin typeface="Courier New" panose="02070309020205020404" pitchFamily="49" charset="0"/>
                <a:cs typeface="Courier New" panose="02070309020205020404" pitchFamily="49" charset="0"/>
              </a:rPr>
              <a:t>&gt;&gt;n;</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a[n];</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=0;i&lt;</a:t>
            </a:r>
            <a:r>
              <a:rPr lang="en-GB" sz="2000" b="1" dirty="0" err="1">
                <a:solidFill>
                  <a:schemeClr val="bg1"/>
                </a:solidFill>
                <a:latin typeface="Courier New" panose="02070309020205020404" pitchFamily="49" charset="0"/>
                <a:cs typeface="Courier New" panose="02070309020205020404" pitchFamily="49" charset="0"/>
              </a:rPr>
              <a:t>n;i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cin</a:t>
            </a:r>
            <a:r>
              <a:rPr lang="en-GB" sz="2000" b="1" dirty="0">
                <a:solidFill>
                  <a:schemeClr val="bg1"/>
                </a:solidFill>
                <a:latin typeface="Courier New" panose="02070309020205020404" pitchFamily="49" charset="0"/>
                <a:cs typeface="Courier New" panose="02070309020205020404" pitchFamily="49" charset="0"/>
              </a:rPr>
              <a:t>&gt;&gt;a[</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sum=0,high=0,low=0;</a:t>
            </a:r>
          </a:p>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=1;i&lt;n-1;i++)</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high=0;</a:t>
            </a:r>
          </a:p>
          <a:p>
            <a:r>
              <a:rPr lang="en-GB" sz="2000" b="1" dirty="0">
                <a:solidFill>
                  <a:schemeClr val="bg1"/>
                </a:solidFill>
                <a:latin typeface="Courier New" panose="02070309020205020404" pitchFamily="49" charset="0"/>
                <a:cs typeface="Courier New" panose="02070309020205020404" pitchFamily="49" charset="0"/>
              </a:rPr>
              <a:t>        low=0;</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6150404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j=0;j&lt;</a:t>
            </a:r>
            <a:r>
              <a:rPr lang="en-GB" sz="2000" b="1" dirty="0" err="1">
                <a:solidFill>
                  <a:schemeClr val="bg1"/>
                </a:solidFill>
                <a:latin typeface="Courier New" panose="02070309020205020404" pitchFamily="49" charset="0"/>
                <a:cs typeface="Courier New" panose="02070309020205020404" pitchFamily="49" charset="0"/>
              </a:rPr>
              <a:t>n;j</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if(j&gt;</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if(a[j] &gt; a[</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high++;</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else if(j&lt;</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if(a[j]&lt;a[</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low++;</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sum+=(high*low);</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cout</a:t>
            </a:r>
            <a:r>
              <a:rPr lang="en-GB" sz="2000" b="1" dirty="0">
                <a:solidFill>
                  <a:schemeClr val="bg1"/>
                </a:solidFill>
                <a:latin typeface="Courier New" panose="02070309020205020404" pitchFamily="49" charset="0"/>
                <a:cs typeface="Courier New" panose="02070309020205020404" pitchFamily="49" charset="0"/>
              </a:rPr>
              <a:t>&lt;&lt;sum;    </a:t>
            </a:r>
          </a:p>
          <a:p>
            <a:r>
              <a:rPr lang="en-GB"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8783395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3</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3554819"/>
          </a:xfrm>
          <a:prstGeom prst="rect">
            <a:avLst/>
          </a:prstGeom>
          <a:noFill/>
        </p:spPr>
        <p:txBody>
          <a:bodyPr wrap="square" rtlCol="0">
            <a:spAutoFit/>
          </a:bodyPr>
          <a:lstStyle/>
          <a:p>
            <a:r>
              <a:rPr lang="en-GB" sz="2500" dirty="0">
                <a:latin typeface="Nunito Sans" panose="00000500000000000000" pitchFamily="2" charset="0"/>
              </a:rPr>
              <a:t>You are in betting game with initial amount 10. If you win the game you get the betting amount and if you lose the game you have to give it. The winner set the bet. If you win you always set half of the  previous bet(if the previous bet is greater than one or you set it one) and if you lose you opponent set double the previous bet. </a:t>
            </a:r>
          </a:p>
          <a:p>
            <a:r>
              <a:rPr lang="en-GB" sz="2500" dirty="0">
                <a:latin typeface="Nunito Sans" panose="00000500000000000000" pitchFamily="2" charset="0"/>
              </a:rPr>
              <a:t>	You are given a string with series of W and L representing wins and losses. Print -1 if you cannot continue the game and if you complete the entire series print the final amount you have. And the game begins with a bet of 1.</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4360628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1161288"/>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1161288"/>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1655064"/>
            <a:ext cx="5040086" cy="477054"/>
          </a:xfrm>
          <a:prstGeom prst="rect">
            <a:avLst/>
          </a:prstGeom>
          <a:noFill/>
        </p:spPr>
        <p:txBody>
          <a:bodyPr wrap="square" rtlCol="0">
            <a:spAutoFit/>
          </a:bodyPr>
          <a:lstStyle/>
          <a:p>
            <a:r>
              <a:rPr lang="en-US" sz="2500" dirty="0">
                <a:latin typeface="Nunito Sans" panose="00000500000000000000" pitchFamily="2" charset="0"/>
              </a:rPr>
              <a:t>17</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3</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1656546"/>
            <a:ext cx="5040086" cy="477054"/>
          </a:xfrm>
          <a:prstGeom prst="rect">
            <a:avLst/>
          </a:prstGeom>
          <a:noFill/>
        </p:spPr>
        <p:txBody>
          <a:bodyPr wrap="square" rtlCol="0">
            <a:spAutoFit/>
          </a:bodyPr>
          <a:lstStyle/>
          <a:p>
            <a:r>
              <a:rPr lang="en-US" sz="2500" dirty="0">
                <a:latin typeface="Nunito Sans" panose="00000500000000000000" pitchFamily="2" charset="0"/>
              </a:rPr>
              <a:t>WLWLWLWLWLWLW</a:t>
            </a:r>
          </a:p>
        </p:txBody>
      </p:sp>
    </p:spTree>
    <p:extLst>
      <p:ext uri="{BB962C8B-B14F-4D97-AF65-F5344CB8AC3E}">
        <p14:creationId xmlns:p14="http://schemas.microsoft.com/office/powerpoint/2010/main" val="842618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4050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5" name="Rectangle 4"/>
          <p:cNvSpPr/>
          <p:nvPr/>
        </p:nvSpPr>
        <p:spPr>
          <a:xfrm>
            <a:off x="4572001" y="0"/>
            <a:ext cx="3617487" cy="697627"/>
          </a:xfrm>
          <a:prstGeom prst="rect">
            <a:avLst/>
          </a:prstGeom>
        </p:spPr>
        <p:txBody>
          <a:bodyPr wrap="none" lIns="121917" tIns="60958" rIns="121917" bIns="60958">
            <a:spAutoFit/>
          </a:bodyPr>
          <a:lstStyle/>
          <a:p>
            <a:pPr algn="ctr"/>
            <a:r>
              <a:rPr lang="en-US" sz="3700" dirty="0"/>
              <a:t>Delete at the end</a:t>
            </a:r>
          </a:p>
        </p:txBody>
      </p:sp>
      <p:sp>
        <p:nvSpPr>
          <p:cNvPr id="8" name="Rectangle 7"/>
          <p:cNvSpPr/>
          <p:nvPr/>
        </p:nvSpPr>
        <p:spPr>
          <a:xfrm>
            <a:off x="4978401" y="1397000"/>
            <a:ext cx="5836913" cy="1231102"/>
          </a:xfrm>
          <a:prstGeom prst="rect">
            <a:avLst/>
          </a:prstGeom>
        </p:spPr>
        <p:txBody>
          <a:bodyPr wrap="none" lIns="121917" tIns="60958" rIns="121917" bIns="60958">
            <a:spAutoFit/>
          </a:bodyPr>
          <a:lstStyle/>
          <a:p>
            <a:pPr>
              <a:buFont typeface="Arial" pitchFamily="34" charset="0"/>
              <a:buChar char="•"/>
            </a:pPr>
            <a:r>
              <a:rPr lang="en-US" sz="2400" dirty="0"/>
              <a:t>Step 1. The address of the second last node </a:t>
            </a:r>
          </a:p>
          <a:p>
            <a:r>
              <a:rPr lang="en-US" sz="2400" dirty="0"/>
              <a:t>               should be stored as null.</a:t>
            </a:r>
          </a:p>
          <a:p>
            <a:pPr>
              <a:buFont typeface="Arial" pitchFamily="34" charset="0"/>
              <a:buChar char="•"/>
            </a:pPr>
            <a:endParaRPr lang="en-US" sz="24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629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#include&lt;</a:t>
            </a:r>
            <a:r>
              <a:rPr lang="en-US" sz="2000" b="1" dirty="0" err="1">
                <a:solidFill>
                  <a:schemeClr val="bg1"/>
                </a:solidFill>
                <a:latin typeface="Courier New" panose="02070309020205020404" pitchFamily="49" charset="0"/>
                <a:cs typeface="Courier New" panose="02070309020205020404" pitchFamily="49" charset="0"/>
              </a:rPr>
              <a:t>iostream</a:t>
            </a:r>
            <a:r>
              <a:rPr lang="en-US" sz="2000" b="1" dirty="0">
                <a:solidFill>
                  <a:schemeClr val="bg1"/>
                </a:solidFill>
                <a:latin typeface="Courier New" panose="02070309020205020404" pitchFamily="49" charset="0"/>
                <a:cs typeface="Courier New" panose="02070309020205020404" pitchFamily="49" charset="0"/>
              </a:rPr>
              <a:t>&gt;</a:t>
            </a:r>
          </a:p>
          <a:p>
            <a:r>
              <a:rPr lang="en-US" sz="2000" b="1" dirty="0">
                <a:solidFill>
                  <a:schemeClr val="bg1"/>
                </a:solidFill>
                <a:latin typeface="Courier New" panose="02070309020205020404" pitchFamily="49" charset="0"/>
                <a:cs typeface="Courier New" panose="02070309020205020404" pitchFamily="49" charset="0"/>
              </a:rPr>
              <a:t>using namespace </a:t>
            </a:r>
            <a:r>
              <a:rPr lang="en-US" sz="2000" b="1" dirty="0" err="1">
                <a:solidFill>
                  <a:schemeClr val="bg1"/>
                </a:solidFill>
                <a:latin typeface="Courier New" panose="02070309020205020404" pitchFamily="49" charset="0"/>
                <a:cs typeface="Courier New" panose="02070309020205020404" pitchFamily="49" charset="0"/>
              </a:rPr>
              <a:t>std</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main()</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string s;</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cin</a:t>
            </a:r>
            <a:r>
              <a:rPr lang="en-US" sz="2000" b="1" dirty="0">
                <a:solidFill>
                  <a:schemeClr val="bg1"/>
                </a:solidFill>
                <a:latin typeface="Courier New" panose="02070309020205020404" pitchFamily="49" charset="0"/>
                <a:cs typeface="Courier New" panose="02070309020205020404" pitchFamily="49" charset="0"/>
              </a:rPr>
              <a:t>&gt;&gt;s;</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betAmt</a:t>
            </a:r>
            <a:r>
              <a:rPr lang="en-US" sz="2000" b="1" dirty="0">
                <a:solidFill>
                  <a:schemeClr val="bg1"/>
                </a:solidFill>
                <a:latin typeface="Courier New" panose="02070309020205020404" pitchFamily="49" charset="0"/>
                <a:cs typeface="Courier New" panose="02070309020205020404" pitchFamily="49" charset="0"/>
              </a:rPr>
              <a:t>=1,sum=10,i;</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    for(</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=0;i&lt;</a:t>
            </a:r>
            <a:r>
              <a:rPr lang="en-US" sz="2000" b="1" dirty="0" err="1">
                <a:solidFill>
                  <a:schemeClr val="bg1"/>
                </a:solidFill>
                <a:latin typeface="Courier New" panose="02070309020205020404" pitchFamily="49" charset="0"/>
                <a:cs typeface="Courier New" panose="02070309020205020404" pitchFamily="49" charset="0"/>
              </a:rPr>
              <a:t>s.length</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betAmt</a:t>
            </a:r>
            <a:r>
              <a:rPr lang="en-US" sz="2000" b="1" dirty="0">
                <a:solidFill>
                  <a:schemeClr val="bg1"/>
                </a:solidFill>
                <a:latin typeface="Courier New" panose="02070309020205020404" pitchFamily="49" charset="0"/>
                <a:cs typeface="Courier New" panose="02070309020205020404" pitchFamily="49" charset="0"/>
              </a:rPr>
              <a:t>&gt;sum)</a:t>
            </a:r>
          </a:p>
          <a:p>
            <a:r>
              <a:rPr lang="en-US" sz="2000" b="1" dirty="0">
                <a:solidFill>
                  <a:schemeClr val="bg1"/>
                </a:solidFill>
                <a:latin typeface="Courier New" panose="02070309020205020404" pitchFamily="49" charset="0"/>
                <a:cs typeface="Courier New" panose="02070309020205020404" pitchFamily="49" charset="0"/>
              </a:rPr>
              <a:t>            break;</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        if(s[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 'W')</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sum+=</a:t>
            </a:r>
            <a:r>
              <a:rPr lang="en-US" sz="2000" b="1" dirty="0" err="1">
                <a:solidFill>
                  <a:schemeClr val="bg1"/>
                </a:solidFill>
                <a:latin typeface="Courier New" panose="02070309020205020404" pitchFamily="49" charset="0"/>
                <a:cs typeface="Courier New" panose="02070309020205020404" pitchFamily="49" charset="0"/>
              </a:rPr>
              <a:t>betAmt</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betAmt</a:t>
            </a:r>
            <a:r>
              <a:rPr lang="en-US" sz="2000" b="1" dirty="0">
                <a:solidFill>
                  <a:schemeClr val="bg1"/>
                </a:solidFill>
                <a:latin typeface="Courier New" panose="02070309020205020404" pitchFamily="49" charset="0"/>
                <a:cs typeface="Courier New" panose="02070309020205020404" pitchFamily="49" charset="0"/>
              </a:rPr>
              <a:t> != 1)</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betAmt</a:t>
            </a:r>
            <a:r>
              <a:rPr lang="en-US" sz="2000" b="1" dirty="0">
                <a:solidFill>
                  <a:schemeClr val="bg1"/>
                </a:solidFill>
                <a:latin typeface="Courier New" panose="02070309020205020404" pitchFamily="49" charset="0"/>
                <a:cs typeface="Courier New" panose="02070309020205020404" pitchFamily="49" charset="0"/>
              </a:rPr>
              <a:t>/=2;</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sp>
        <p:nvSpPr>
          <p:cNvPr id="7" name="Rectangle 6"/>
          <p:cNvSpPr/>
          <p:nvPr/>
        </p:nvSpPr>
        <p:spPr>
          <a:xfrm>
            <a:off x="6096000" y="-2"/>
            <a:ext cx="609600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sum-=</a:t>
            </a:r>
            <a:r>
              <a:rPr lang="en-US" sz="2000" b="1" dirty="0" err="1">
                <a:solidFill>
                  <a:schemeClr val="bg1"/>
                </a:solidFill>
                <a:latin typeface="Courier New" panose="02070309020205020404" pitchFamily="49" charset="0"/>
                <a:cs typeface="Courier New" panose="02070309020205020404" pitchFamily="49" charset="0"/>
              </a:rPr>
              <a:t>betAmt</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betAmt</a:t>
            </a:r>
            <a:r>
              <a:rPr lang="en-US" sz="2000" b="1" dirty="0">
                <a:solidFill>
                  <a:schemeClr val="bg1"/>
                </a:solidFill>
                <a:latin typeface="Courier New" panose="02070309020205020404" pitchFamily="49" charset="0"/>
                <a:cs typeface="Courier New" panose="02070309020205020404" pitchFamily="49" charset="0"/>
              </a:rPr>
              <a:t>*=2;</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 </a:t>
            </a:r>
            <a:r>
              <a:rPr lang="en-US" sz="2000" b="1" dirty="0" err="1">
                <a:solidFill>
                  <a:schemeClr val="bg1"/>
                </a:solidFill>
                <a:latin typeface="Courier New" panose="02070309020205020404" pitchFamily="49" charset="0"/>
                <a:cs typeface="Courier New" panose="02070309020205020404" pitchFamily="49" charset="0"/>
              </a:rPr>
              <a:t>s.length</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&lt;&lt;"-1"&lt;&lt;</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&lt;&lt;sum&lt;&lt;</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	return 0;</a:t>
            </a:r>
          </a:p>
          <a:p>
            <a:r>
              <a:rPr lang="en-US" sz="2000" b="1" dirty="0">
                <a:solidFill>
                  <a:schemeClr val="bg1"/>
                </a:solidFill>
                <a:latin typeface="Courier New" panose="02070309020205020404" pitchFamily="49" charset="0"/>
                <a:cs typeface="Courier New" panose="02070309020205020404" pitchFamily="49" charset="0"/>
              </a:rPr>
              <a:t>}</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8" name="Rectangle 7"/>
          <p:cNvSpPr/>
          <p:nvPr/>
        </p:nvSpPr>
        <p:spPr>
          <a:xfrm>
            <a:off x="609600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9" name="Rectangle 8"/>
          <p:cNvSpPr/>
          <p:nvPr/>
        </p:nvSpPr>
        <p:spPr>
          <a:xfrm>
            <a:off x="609600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23</a:t>
            </a:r>
          </a:p>
          <a:p>
            <a:r>
              <a:rPr lang="en-US" sz="2000" b="1" dirty="0">
                <a:solidFill>
                  <a:srgbClr val="FFFF00"/>
                </a:solidFill>
                <a:latin typeface="Courier New" panose="02070309020205020404" pitchFamily="49" charset="0"/>
                <a:cs typeface="Courier New" panose="02070309020205020404" pitchFamily="49" charset="0"/>
              </a:rPr>
              <a:t>24</a:t>
            </a:r>
          </a:p>
          <a:p>
            <a:r>
              <a:rPr lang="en-US" sz="2000" b="1" dirty="0">
                <a:solidFill>
                  <a:srgbClr val="FFFF00"/>
                </a:solidFill>
                <a:latin typeface="Courier New" panose="02070309020205020404" pitchFamily="49" charset="0"/>
                <a:cs typeface="Courier New" panose="02070309020205020404" pitchFamily="49" charset="0"/>
              </a:rPr>
              <a:t>25</a:t>
            </a:r>
          </a:p>
          <a:p>
            <a:r>
              <a:rPr lang="en-US" sz="2000" b="1" dirty="0">
                <a:solidFill>
                  <a:srgbClr val="FFFF00"/>
                </a:solidFill>
                <a:latin typeface="Courier New" panose="02070309020205020404" pitchFamily="49" charset="0"/>
                <a:cs typeface="Courier New" panose="02070309020205020404" pitchFamily="49" charset="0"/>
              </a:rPr>
              <a:t>26</a:t>
            </a:r>
          </a:p>
          <a:p>
            <a:r>
              <a:rPr lang="en-US" sz="2000" b="1" dirty="0">
                <a:solidFill>
                  <a:srgbClr val="FFFF00"/>
                </a:solidFill>
                <a:latin typeface="Courier New" panose="02070309020205020404" pitchFamily="49" charset="0"/>
                <a:cs typeface="Courier New" panose="02070309020205020404" pitchFamily="49" charset="0"/>
              </a:rPr>
              <a:t>27</a:t>
            </a:r>
          </a:p>
          <a:p>
            <a:r>
              <a:rPr lang="en-US" sz="2000" b="1" dirty="0">
                <a:solidFill>
                  <a:srgbClr val="FFFF00"/>
                </a:solidFill>
                <a:latin typeface="Courier New" panose="02070309020205020404" pitchFamily="49" charset="0"/>
                <a:cs typeface="Courier New" panose="02070309020205020404" pitchFamily="49" charset="0"/>
              </a:rPr>
              <a:t>28</a:t>
            </a:r>
          </a:p>
          <a:p>
            <a:r>
              <a:rPr lang="en-US" sz="2000" b="1" dirty="0">
                <a:solidFill>
                  <a:srgbClr val="FFFF00"/>
                </a:solidFill>
                <a:latin typeface="Courier New" panose="02070309020205020404" pitchFamily="49" charset="0"/>
                <a:cs typeface="Courier New" panose="02070309020205020404" pitchFamily="49" charset="0"/>
              </a:rPr>
              <a:t>29</a:t>
            </a:r>
          </a:p>
          <a:p>
            <a:r>
              <a:rPr lang="en-US" sz="2000" b="1" dirty="0">
                <a:solidFill>
                  <a:srgbClr val="FFFF00"/>
                </a:solidFill>
                <a:latin typeface="Courier New" panose="02070309020205020404" pitchFamily="49" charset="0"/>
                <a:cs typeface="Courier New" panose="02070309020205020404" pitchFamily="49" charset="0"/>
              </a:rPr>
              <a:t>30</a:t>
            </a:r>
          </a:p>
          <a:p>
            <a:r>
              <a:rPr lang="en-US" sz="2000" b="1" dirty="0">
                <a:solidFill>
                  <a:srgbClr val="FFFF00"/>
                </a:solidFill>
                <a:latin typeface="Courier New" panose="02070309020205020404" pitchFamily="49" charset="0"/>
                <a:cs typeface="Courier New" panose="02070309020205020404" pitchFamily="49" charset="0"/>
              </a:rPr>
              <a:t>31</a:t>
            </a:r>
          </a:p>
          <a:p>
            <a:r>
              <a:rPr lang="en-US" sz="2000" b="1" dirty="0">
                <a:solidFill>
                  <a:srgbClr val="FFFF00"/>
                </a:solidFill>
                <a:latin typeface="Courier New" panose="02070309020205020404" pitchFamily="49" charset="0"/>
                <a:cs typeface="Courier New" panose="02070309020205020404" pitchFamily="49" charset="0"/>
              </a:rPr>
              <a:t>32</a:t>
            </a:r>
          </a:p>
          <a:p>
            <a:r>
              <a:rPr lang="en-US" sz="2000" b="1" dirty="0">
                <a:solidFill>
                  <a:srgbClr val="FFFF00"/>
                </a:solidFill>
                <a:latin typeface="Courier New" panose="02070309020205020404" pitchFamily="49" charset="0"/>
                <a:cs typeface="Courier New" panose="02070309020205020404" pitchFamily="49" charset="0"/>
              </a:rPr>
              <a:t>33</a:t>
            </a:r>
          </a:p>
          <a:p>
            <a:r>
              <a:rPr lang="en-US" sz="2000" b="1" dirty="0">
                <a:solidFill>
                  <a:srgbClr val="FFFF00"/>
                </a:solidFill>
                <a:latin typeface="Courier New" panose="02070309020205020404" pitchFamily="49" charset="0"/>
                <a:cs typeface="Courier New" panose="02070309020205020404" pitchFamily="49" charset="0"/>
              </a:rPr>
              <a:t>34</a:t>
            </a:r>
          </a:p>
          <a:p>
            <a:r>
              <a:rPr lang="en-US" sz="2000" b="1" dirty="0">
                <a:solidFill>
                  <a:srgbClr val="FFFF00"/>
                </a:solidFill>
                <a:latin typeface="Courier New" panose="02070309020205020404" pitchFamily="49" charset="0"/>
                <a:cs typeface="Courier New" panose="02070309020205020404" pitchFamily="49" charset="0"/>
              </a:rPr>
              <a:t>35</a:t>
            </a:r>
          </a:p>
          <a:p>
            <a:r>
              <a:rPr lang="en-US" sz="2000" b="1" dirty="0">
                <a:solidFill>
                  <a:srgbClr val="FFFF00"/>
                </a:solidFill>
                <a:latin typeface="Courier New" panose="02070309020205020404" pitchFamily="49" charset="0"/>
                <a:cs typeface="Courier New" panose="02070309020205020404" pitchFamily="49" charset="0"/>
              </a:rPr>
              <a:t>36</a:t>
            </a:r>
          </a:p>
          <a:p>
            <a:r>
              <a:rPr lang="en-US" sz="2000" b="1" dirty="0">
                <a:solidFill>
                  <a:srgbClr val="FFFF00"/>
                </a:solidFill>
                <a:latin typeface="Courier New" panose="02070309020205020404" pitchFamily="49" charset="0"/>
                <a:cs typeface="Courier New" panose="02070309020205020404" pitchFamily="49" charset="0"/>
              </a:rPr>
              <a:t>37</a:t>
            </a:r>
          </a:p>
          <a:p>
            <a:r>
              <a:rPr lang="en-US" sz="2000" b="1" dirty="0">
                <a:solidFill>
                  <a:srgbClr val="FFFF00"/>
                </a:solidFill>
                <a:latin typeface="Courier New" panose="02070309020205020404" pitchFamily="49" charset="0"/>
                <a:cs typeface="Courier New" panose="02070309020205020404" pitchFamily="49" charset="0"/>
              </a:rPr>
              <a:t>38</a:t>
            </a:r>
          </a:p>
          <a:p>
            <a:r>
              <a:rPr lang="en-US" sz="2000" b="1" dirty="0">
                <a:solidFill>
                  <a:srgbClr val="FFFF00"/>
                </a:solidFill>
                <a:latin typeface="Courier New" panose="02070309020205020404" pitchFamily="49" charset="0"/>
                <a:cs typeface="Courier New" panose="02070309020205020404" pitchFamily="49" charset="0"/>
              </a:rPr>
              <a:t>39</a:t>
            </a:r>
          </a:p>
          <a:p>
            <a:r>
              <a:rPr lang="en-US" sz="2000" b="1" dirty="0">
                <a:solidFill>
                  <a:srgbClr val="FFFF00"/>
                </a:solidFill>
                <a:latin typeface="Courier New" panose="02070309020205020404" pitchFamily="49" charset="0"/>
                <a:cs typeface="Courier New" panose="02070309020205020404" pitchFamily="49" charset="0"/>
              </a:rPr>
              <a:t>40</a:t>
            </a:r>
          </a:p>
          <a:p>
            <a:r>
              <a:rPr lang="en-US" sz="2000" b="1" dirty="0">
                <a:solidFill>
                  <a:srgbClr val="FFFF00"/>
                </a:solidFill>
                <a:latin typeface="Courier New" panose="02070309020205020404" pitchFamily="49" charset="0"/>
                <a:cs typeface="Courier New" panose="02070309020205020404" pitchFamily="49" charset="0"/>
              </a:rPr>
              <a:t>41</a:t>
            </a:r>
          </a:p>
        </p:txBody>
      </p:sp>
    </p:spTree>
    <p:extLst>
      <p:ext uri="{BB962C8B-B14F-4D97-AF65-F5344CB8AC3E}">
        <p14:creationId xmlns:p14="http://schemas.microsoft.com/office/powerpoint/2010/main" val="40868541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3429000"/>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3429000"/>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3837764"/>
            <a:ext cx="5040086" cy="477054"/>
          </a:xfrm>
          <a:prstGeom prst="rect">
            <a:avLst/>
          </a:prstGeom>
          <a:noFill/>
        </p:spPr>
        <p:txBody>
          <a:bodyPr wrap="square" rtlCol="0">
            <a:spAutoFit/>
          </a:bodyPr>
          <a:lstStyle/>
          <a:p>
            <a:r>
              <a:rPr lang="en-US" sz="2500" dirty="0">
                <a:latin typeface="Nunito Sans" panose="00000500000000000000" pitchFamily="2" charset="0"/>
              </a:rPr>
              <a:t>3</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20886" y="121527"/>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4</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861774"/>
          </a:xfrm>
          <a:prstGeom prst="rect">
            <a:avLst/>
          </a:prstGeom>
          <a:noFill/>
        </p:spPr>
        <p:txBody>
          <a:bodyPr wrap="square" rtlCol="0">
            <a:spAutoFit/>
          </a:bodyPr>
          <a:lstStyle/>
          <a:p>
            <a:r>
              <a:rPr lang="en-GB" sz="2500" dirty="0">
                <a:latin typeface="Nunito Sans" panose="00000500000000000000" pitchFamily="2" charset="0"/>
              </a:rPr>
              <a:t>Given an AP series one number is missing in the series find the number. The first and last element will not be the missing number.</a:t>
            </a:r>
            <a:endParaRPr lang="en-US" sz="2500" dirty="0">
              <a:latin typeface="Nunito Sans" panose="00000500000000000000" pitchFamily="2"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3947813"/>
            <a:ext cx="5040086" cy="861774"/>
          </a:xfrm>
          <a:prstGeom prst="rect">
            <a:avLst/>
          </a:prstGeom>
          <a:noFill/>
        </p:spPr>
        <p:txBody>
          <a:bodyPr wrap="square" rtlCol="0">
            <a:spAutoFit/>
          </a:bodyPr>
          <a:lstStyle/>
          <a:p>
            <a:r>
              <a:rPr lang="en-US" sz="2500" dirty="0">
                <a:latin typeface="Nunito Sans" panose="00000500000000000000" pitchFamily="2" charset="0"/>
              </a:rPr>
              <a:t>5</a:t>
            </a:r>
          </a:p>
          <a:p>
            <a:r>
              <a:rPr lang="en-US" sz="2500" dirty="0">
                <a:latin typeface="Nunito Sans" panose="00000500000000000000" pitchFamily="2" charset="0"/>
              </a:rPr>
              <a:t>1 5 7 9 11</a:t>
            </a:r>
          </a:p>
        </p:txBody>
      </p:sp>
    </p:spTree>
    <p:extLst>
      <p:ext uri="{BB962C8B-B14F-4D97-AF65-F5344CB8AC3E}">
        <p14:creationId xmlns:p14="http://schemas.microsoft.com/office/powerpoint/2010/main" val="5593075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a:solidFill>
                  <a:schemeClr val="bg1"/>
                </a:solidFill>
                <a:latin typeface="Courier New" panose="02070309020205020404" pitchFamily="49" charset="0"/>
                <a:cs typeface="Courier New" panose="02070309020205020404" pitchFamily="49" charset="0"/>
              </a:rPr>
              <a:t>#include&lt;bits/</a:t>
            </a:r>
            <a:r>
              <a:rPr lang="en-GB" sz="2000" b="1" dirty="0" err="1">
                <a:solidFill>
                  <a:schemeClr val="bg1"/>
                </a:solidFill>
                <a:latin typeface="Courier New" panose="02070309020205020404" pitchFamily="49" charset="0"/>
                <a:cs typeface="Courier New" panose="02070309020205020404" pitchFamily="49" charset="0"/>
              </a:rPr>
              <a:t>stdc</a:t>
            </a:r>
            <a:r>
              <a:rPr lang="en-GB" sz="2000" b="1" dirty="0">
                <a:solidFill>
                  <a:schemeClr val="bg1"/>
                </a:solidFill>
                <a:latin typeface="Courier New" panose="02070309020205020404" pitchFamily="49" charset="0"/>
                <a:cs typeface="Courier New" panose="02070309020205020404" pitchFamily="49" charset="0"/>
              </a:rPr>
              <a:t>++.h&gt;</a:t>
            </a:r>
          </a:p>
          <a:p>
            <a:r>
              <a:rPr lang="en-GB" sz="2000" b="1" dirty="0">
                <a:solidFill>
                  <a:schemeClr val="bg1"/>
                </a:solidFill>
                <a:latin typeface="Courier New" panose="02070309020205020404" pitchFamily="49" charset="0"/>
                <a:cs typeface="Courier New" panose="02070309020205020404" pitchFamily="49" charset="0"/>
              </a:rPr>
              <a:t>using namespace </a:t>
            </a:r>
            <a:r>
              <a:rPr lang="en-GB" sz="2000" b="1" dirty="0" err="1">
                <a:solidFill>
                  <a:schemeClr val="bg1"/>
                </a:solidFill>
                <a:latin typeface="Courier New" panose="02070309020205020404" pitchFamily="49" charset="0"/>
                <a:cs typeface="Courier New" panose="02070309020205020404" pitchFamily="49" charset="0"/>
              </a:rPr>
              <a:t>std</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main()</a:t>
            </a:r>
          </a:p>
          <a:p>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n;</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cin</a:t>
            </a:r>
            <a:r>
              <a:rPr lang="en-GB" sz="2000" b="1" dirty="0">
                <a:solidFill>
                  <a:schemeClr val="bg1"/>
                </a:solidFill>
                <a:latin typeface="Courier New" panose="02070309020205020404" pitchFamily="49" charset="0"/>
                <a:cs typeface="Courier New" panose="02070309020205020404" pitchFamily="49" charset="0"/>
              </a:rPr>
              <a:t>&gt;&gt;n;</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a[n];</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=0;i&lt;</a:t>
            </a:r>
            <a:r>
              <a:rPr lang="en-GB" sz="2000" b="1" dirty="0" err="1">
                <a:solidFill>
                  <a:schemeClr val="bg1"/>
                </a:solidFill>
                <a:latin typeface="Courier New" panose="02070309020205020404" pitchFamily="49" charset="0"/>
                <a:cs typeface="Courier New" panose="02070309020205020404" pitchFamily="49" charset="0"/>
              </a:rPr>
              <a:t>n;i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cin</a:t>
            </a:r>
            <a:r>
              <a:rPr lang="en-GB" sz="2000" b="1" dirty="0">
                <a:solidFill>
                  <a:schemeClr val="bg1"/>
                </a:solidFill>
                <a:latin typeface="Courier New" panose="02070309020205020404" pitchFamily="49" charset="0"/>
                <a:cs typeface="Courier New" panose="02070309020205020404" pitchFamily="49" charset="0"/>
              </a:rPr>
              <a:t>&gt;&gt;a[</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d=(a[n-1]-a[0])/n;</a:t>
            </a:r>
          </a:p>
          <a:p>
            <a:endParaRPr lang="en-GB" sz="2000" b="1" dirty="0">
              <a:solidFill>
                <a:schemeClr val="bg1"/>
              </a:solidFill>
              <a:latin typeface="Courier New" panose="02070309020205020404" pitchFamily="49" charset="0"/>
              <a:cs typeface="Courier New" panose="02070309020205020404" pitchFamily="49" charset="0"/>
            </a:endParaRP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low=0,high=n-1;</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528589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a:solidFill>
                  <a:schemeClr val="bg1"/>
                </a:solidFill>
                <a:latin typeface="Courier New" panose="02070309020205020404" pitchFamily="49" charset="0"/>
                <a:cs typeface="Courier New" panose="02070309020205020404" pitchFamily="49" charset="0"/>
              </a:rPr>
              <a:t>    while(low&lt;high)</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mid=low+(high-low)/2;</a:t>
            </a:r>
          </a:p>
          <a:p>
            <a:r>
              <a:rPr lang="en-GB" sz="2000" b="1" dirty="0">
                <a:solidFill>
                  <a:schemeClr val="bg1"/>
                </a:solidFill>
                <a:latin typeface="Courier New" panose="02070309020205020404" pitchFamily="49" charset="0"/>
                <a:cs typeface="Courier New" panose="02070309020205020404" pitchFamily="49" charset="0"/>
              </a:rPr>
              <a:t>        if(low+1 == high)</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cout</a:t>
            </a:r>
            <a:r>
              <a:rPr lang="en-GB" sz="2000" b="1" dirty="0">
                <a:solidFill>
                  <a:schemeClr val="bg1"/>
                </a:solidFill>
                <a:latin typeface="Courier New" panose="02070309020205020404" pitchFamily="49" charset="0"/>
                <a:cs typeface="Courier New" panose="02070309020205020404" pitchFamily="49" charset="0"/>
              </a:rPr>
              <a:t>&lt;&lt;(a[high]+a[low])/2;</a:t>
            </a:r>
          </a:p>
          <a:p>
            <a:r>
              <a:rPr lang="en-GB" sz="2000" b="1" dirty="0">
                <a:solidFill>
                  <a:schemeClr val="bg1"/>
                </a:solidFill>
                <a:latin typeface="Courier New" panose="02070309020205020404" pitchFamily="49" charset="0"/>
                <a:cs typeface="Courier New" panose="02070309020205020404" pitchFamily="49" charset="0"/>
              </a:rPr>
              <a:t>            break;</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if(a[mid] == a[0]+mid*d)</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low=mid;</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else</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high=mid;</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9952757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2"/>
            <a:ext cx="5689600" cy="4525963"/>
          </a:xfrm>
        </p:spPr>
        <p:txBody>
          <a:bodyPr>
            <a:normAutofit/>
          </a:bodyPr>
          <a:lstStyle/>
          <a:p>
            <a:pPr>
              <a:buNone/>
            </a:pPr>
            <a:endParaRPr lang="en-US" sz="2500" dirty="0">
              <a:latin typeface="Nunito Sans" panose="020B0604020202020204" charset="0"/>
            </a:endParaRPr>
          </a:p>
          <a:p>
            <a:pPr>
              <a:buNone/>
            </a:pPr>
            <a:endParaRPr lang="en-US" sz="2500" dirty="0">
              <a:latin typeface="Nunito Sans" panose="020B0604020202020204" charset="0"/>
            </a:endParaRPr>
          </a:p>
          <a:p>
            <a:pPr>
              <a:buNone/>
            </a:pPr>
            <a:r>
              <a:rPr lang="en-US" sz="2500" dirty="0">
                <a:latin typeface="Nunito Sans" panose="020B0604020202020204" charset="0"/>
              </a:rPr>
              <a:t>    A graph is a </a:t>
            </a:r>
            <a:r>
              <a:rPr lang="en-US" sz="2500" b="1" dirty="0">
                <a:latin typeface="Nunito Sans" panose="020B0604020202020204" charset="0"/>
              </a:rPr>
              <a:t>pictorial representation </a:t>
            </a:r>
            <a:r>
              <a:rPr lang="en-US" sz="2500" dirty="0">
                <a:latin typeface="Nunito Sans" panose="020B0604020202020204" charset="0"/>
              </a:rPr>
              <a:t>of a set of objects connected by links.</a:t>
            </a:r>
          </a:p>
          <a:p>
            <a:pPr>
              <a:buNone/>
            </a:pPr>
            <a:endParaRPr lang="en-US" sz="2500" dirty="0">
              <a:latin typeface="Nunito Sans" panose="020B0604020202020204" charset="0"/>
            </a:endParaRPr>
          </a:p>
        </p:txBody>
      </p:sp>
      <p:sp>
        <p:nvSpPr>
          <p:cNvPr id="44" name="Oval 43"/>
          <p:cNvSpPr/>
          <p:nvPr/>
        </p:nvSpPr>
        <p:spPr>
          <a:xfrm>
            <a:off x="8466142" y="1323345"/>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A</a:t>
            </a:r>
          </a:p>
        </p:txBody>
      </p:sp>
      <p:sp>
        <p:nvSpPr>
          <p:cNvPr id="45" name="Oval 44"/>
          <p:cNvSpPr/>
          <p:nvPr/>
        </p:nvSpPr>
        <p:spPr>
          <a:xfrm>
            <a:off x="7145342" y="2727114"/>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B</a:t>
            </a:r>
          </a:p>
        </p:txBody>
      </p:sp>
      <p:sp>
        <p:nvSpPr>
          <p:cNvPr id="46" name="Oval 45"/>
          <p:cNvSpPr/>
          <p:nvPr/>
        </p:nvSpPr>
        <p:spPr>
          <a:xfrm>
            <a:off x="8466142" y="2727114"/>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E</a:t>
            </a:r>
          </a:p>
        </p:txBody>
      </p:sp>
      <p:sp>
        <p:nvSpPr>
          <p:cNvPr id="47" name="Oval 46"/>
          <p:cNvSpPr/>
          <p:nvPr/>
        </p:nvSpPr>
        <p:spPr>
          <a:xfrm>
            <a:off x="9786942" y="2727114"/>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F</a:t>
            </a:r>
          </a:p>
        </p:txBody>
      </p:sp>
      <p:sp>
        <p:nvSpPr>
          <p:cNvPr id="48" name="Oval 47"/>
          <p:cNvSpPr/>
          <p:nvPr/>
        </p:nvSpPr>
        <p:spPr>
          <a:xfrm>
            <a:off x="7145342" y="4431692"/>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C</a:t>
            </a:r>
          </a:p>
        </p:txBody>
      </p:sp>
      <p:sp>
        <p:nvSpPr>
          <p:cNvPr id="49" name="Oval 48"/>
          <p:cNvSpPr/>
          <p:nvPr/>
        </p:nvSpPr>
        <p:spPr>
          <a:xfrm>
            <a:off x="8466142" y="5835461"/>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D</a:t>
            </a:r>
          </a:p>
        </p:txBody>
      </p:sp>
      <p:cxnSp>
        <p:nvCxnSpPr>
          <p:cNvPr id="50" name="Straight Connector 49"/>
          <p:cNvCxnSpPr>
            <a:stCxn id="44" idx="5"/>
            <a:endCxn id="47" idx="1"/>
          </p:cNvCxnSpPr>
          <p:nvPr/>
        </p:nvCxnSpPr>
        <p:spPr>
          <a:xfrm rot="16200000" flipH="1">
            <a:off x="8942161" y="1881164"/>
            <a:ext cx="978362" cy="88974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51" name="Straight Connector 50"/>
          <p:cNvCxnSpPr>
            <a:stCxn id="45" idx="7"/>
            <a:endCxn id="44" idx="3"/>
          </p:cNvCxnSpPr>
          <p:nvPr/>
        </p:nvCxnSpPr>
        <p:spPr>
          <a:xfrm rot="5400000" flipH="1" flipV="1">
            <a:off x="7621361" y="1881164"/>
            <a:ext cx="978362" cy="88974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52" name="Straight Connector 51"/>
          <p:cNvCxnSpPr>
            <a:stCxn id="44" idx="4"/>
            <a:endCxn id="46" idx="0"/>
          </p:cNvCxnSpPr>
          <p:nvPr/>
        </p:nvCxnSpPr>
        <p:spPr>
          <a:xfrm rot="5400000">
            <a:off x="8369865" y="2326024"/>
            <a:ext cx="802154"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53" name="Straight Connector 52"/>
          <p:cNvCxnSpPr>
            <a:stCxn id="45" idx="4"/>
            <a:endCxn id="48" idx="0"/>
          </p:cNvCxnSpPr>
          <p:nvPr/>
        </p:nvCxnSpPr>
        <p:spPr>
          <a:xfrm rot="5400000">
            <a:off x="6898661" y="3880197"/>
            <a:ext cx="1102962"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54" name="Straight Connector 53"/>
          <p:cNvCxnSpPr>
            <a:stCxn id="48" idx="5"/>
            <a:endCxn id="49" idx="1"/>
          </p:cNvCxnSpPr>
          <p:nvPr/>
        </p:nvCxnSpPr>
        <p:spPr>
          <a:xfrm rot="16200000" flipH="1">
            <a:off x="7621361" y="4989511"/>
            <a:ext cx="978362" cy="88974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55" name="Oval 54"/>
          <p:cNvSpPr/>
          <p:nvPr/>
        </p:nvSpPr>
        <p:spPr>
          <a:xfrm>
            <a:off x="9786942" y="4431692"/>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F</a:t>
            </a:r>
          </a:p>
        </p:txBody>
      </p:sp>
      <p:cxnSp>
        <p:nvCxnSpPr>
          <p:cNvPr id="56" name="Straight Connector 55"/>
          <p:cNvCxnSpPr/>
          <p:nvPr/>
        </p:nvCxnSpPr>
        <p:spPr>
          <a:xfrm rot="5400000">
            <a:off x="9541320" y="3879152"/>
            <a:ext cx="1102962"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57" name="TextBox 56"/>
          <p:cNvSpPr txBox="1"/>
          <p:nvPr/>
        </p:nvSpPr>
        <p:spPr>
          <a:xfrm>
            <a:off x="8059742" y="1122807"/>
            <a:ext cx="368051" cy="404994"/>
          </a:xfrm>
          <a:prstGeom prst="rect">
            <a:avLst/>
          </a:prstGeom>
          <a:noFill/>
        </p:spPr>
        <p:txBody>
          <a:bodyPr wrap="none" lIns="121332" tIns="60666" rIns="121332" bIns="60666" rtlCol="0">
            <a:spAutoFit/>
          </a:bodyPr>
          <a:lstStyle/>
          <a:p>
            <a:r>
              <a:rPr lang="en-US" b="1" dirty="0"/>
              <a:t>0</a:t>
            </a:r>
          </a:p>
        </p:txBody>
      </p:sp>
      <p:sp>
        <p:nvSpPr>
          <p:cNvPr id="58" name="TextBox 57"/>
          <p:cNvSpPr txBox="1"/>
          <p:nvPr/>
        </p:nvSpPr>
        <p:spPr>
          <a:xfrm>
            <a:off x="6738942" y="2626846"/>
            <a:ext cx="368051" cy="404994"/>
          </a:xfrm>
          <a:prstGeom prst="rect">
            <a:avLst/>
          </a:prstGeom>
          <a:noFill/>
        </p:spPr>
        <p:txBody>
          <a:bodyPr wrap="none" lIns="121332" tIns="60666" rIns="121332" bIns="60666" rtlCol="0">
            <a:spAutoFit/>
          </a:bodyPr>
          <a:lstStyle/>
          <a:p>
            <a:r>
              <a:rPr lang="en-US" b="1" dirty="0"/>
              <a:t>1</a:t>
            </a:r>
          </a:p>
        </p:txBody>
      </p:sp>
      <p:sp>
        <p:nvSpPr>
          <p:cNvPr id="59" name="TextBox 58"/>
          <p:cNvSpPr txBox="1"/>
          <p:nvPr/>
        </p:nvSpPr>
        <p:spPr>
          <a:xfrm>
            <a:off x="6738942" y="4331423"/>
            <a:ext cx="368051" cy="404994"/>
          </a:xfrm>
          <a:prstGeom prst="rect">
            <a:avLst/>
          </a:prstGeom>
          <a:noFill/>
        </p:spPr>
        <p:txBody>
          <a:bodyPr wrap="none" lIns="121332" tIns="60666" rIns="121332" bIns="60666" rtlCol="0">
            <a:spAutoFit/>
          </a:bodyPr>
          <a:lstStyle/>
          <a:p>
            <a:r>
              <a:rPr lang="en-US" b="1" dirty="0"/>
              <a:t>2</a:t>
            </a:r>
          </a:p>
        </p:txBody>
      </p:sp>
      <p:sp>
        <p:nvSpPr>
          <p:cNvPr id="60" name="TextBox 59"/>
          <p:cNvSpPr txBox="1"/>
          <p:nvPr/>
        </p:nvSpPr>
        <p:spPr>
          <a:xfrm>
            <a:off x="7996491" y="5735193"/>
            <a:ext cx="368051" cy="404994"/>
          </a:xfrm>
          <a:prstGeom prst="rect">
            <a:avLst/>
          </a:prstGeom>
          <a:noFill/>
        </p:spPr>
        <p:txBody>
          <a:bodyPr wrap="none" lIns="121332" tIns="60666" rIns="121332" bIns="60666" rtlCol="0">
            <a:spAutoFit/>
          </a:bodyPr>
          <a:lstStyle/>
          <a:p>
            <a:r>
              <a:rPr lang="en-US" b="1" dirty="0"/>
              <a:t>3</a:t>
            </a:r>
          </a:p>
        </p:txBody>
      </p:sp>
      <p:sp>
        <p:nvSpPr>
          <p:cNvPr id="61" name="TextBox 60"/>
          <p:cNvSpPr txBox="1"/>
          <p:nvPr/>
        </p:nvSpPr>
        <p:spPr>
          <a:xfrm>
            <a:off x="9418891" y="4331423"/>
            <a:ext cx="368051" cy="404994"/>
          </a:xfrm>
          <a:prstGeom prst="rect">
            <a:avLst/>
          </a:prstGeom>
          <a:noFill/>
        </p:spPr>
        <p:txBody>
          <a:bodyPr wrap="none" lIns="121332" tIns="60666" rIns="121332" bIns="60666" rtlCol="0">
            <a:spAutoFit/>
          </a:bodyPr>
          <a:lstStyle/>
          <a:p>
            <a:r>
              <a:rPr lang="en-US" b="1" dirty="0"/>
              <a:t>6</a:t>
            </a:r>
          </a:p>
        </p:txBody>
      </p:sp>
      <p:sp>
        <p:nvSpPr>
          <p:cNvPr id="62" name="TextBox 61"/>
          <p:cNvSpPr txBox="1"/>
          <p:nvPr/>
        </p:nvSpPr>
        <p:spPr>
          <a:xfrm>
            <a:off x="8059742" y="2622929"/>
            <a:ext cx="368051" cy="404994"/>
          </a:xfrm>
          <a:prstGeom prst="rect">
            <a:avLst/>
          </a:prstGeom>
          <a:noFill/>
        </p:spPr>
        <p:txBody>
          <a:bodyPr wrap="none" lIns="121332" tIns="60666" rIns="121332" bIns="60666" rtlCol="0">
            <a:spAutoFit/>
          </a:bodyPr>
          <a:lstStyle/>
          <a:p>
            <a:r>
              <a:rPr lang="en-US" b="1" dirty="0"/>
              <a:t>4</a:t>
            </a:r>
          </a:p>
        </p:txBody>
      </p:sp>
      <p:sp>
        <p:nvSpPr>
          <p:cNvPr id="63" name="TextBox 62"/>
          <p:cNvSpPr txBox="1"/>
          <p:nvPr/>
        </p:nvSpPr>
        <p:spPr>
          <a:xfrm>
            <a:off x="9418891" y="2626846"/>
            <a:ext cx="368051" cy="404994"/>
          </a:xfrm>
          <a:prstGeom prst="rect">
            <a:avLst/>
          </a:prstGeom>
          <a:noFill/>
        </p:spPr>
        <p:txBody>
          <a:bodyPr wrap="none" lIns="121332" tIns="60666" rIns="121332" bIns="60666" rtlCol="0">
            <a:spAutoFit/>
          </a:bodyPr>
          <a:lstStyle/>
          <a:p>
            <a:r>
              <a:rPr lang="en-US" b="1" dirty="0"/>
              <a:t>5</a:t>
            </a:r>
          </a:p>
        </p:txBody>
      </p:sp>
      <p:sp>
        <p:nvSpPr>
          <p:cNvPr id="25" name="TextBox 24">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20B0604020202020204" charset="0"/>
              </a:rPr>
              <a:t>Introduction</a:t>
            </a:r>
          </a:p>
        </p:txBody>
      </p:sp>
      <p:sp>
        <p:nvSpPr>
          <p:cNvPr id="26" name="Rectangle 25">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3907942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500" dirty="0">
                <a:latin typeface="Nunito Sans" panose="020B0604020202020204" charset="0"/>
              </a:rPr>
              <a:t>The  objects are represented by points termed as </a:t>
            </a:r>
            <a:r>
              <a:rPr lang="en-US" sz="2500" b="1" dirty="0">
                <a:latin typeface="Nunito Sans" panose="020B0604020202020204" charset="0"/>
              </a:rPr>
              <a:t>vertices.</a:t>
            </a:r>
          </a:p>
          <a:p>
            <a:pPr>
              <a:buNone/>
            </a:pPr>
            <a:r>
              <a:rPr lang="en-US" sz="2500" dirty="0">
                <a:latin typeface="Nunito Sans" panose="020B0604020202020204" charset="0"/>
              </a:rPr>
              <a:t> </a:t>
            </a:r>
          </a:p>
          <a:p>
            <a:pPr>
              <a:buNone/>
            </a:pPr>
            <a:endParaRPr lang="en-US" sz="2500" dirty="0">
              <a:latin typeface="Nunito Sans" panose="020B0604020202020204" charset="0"/>
            </a:endParaRPr>
          </a:p>
          <a:p>
            <a:pPr>
              <a:buNone/>
            </a:pPr>
            <a:endParaRPr lang="en-US" sz="2500" dirty="0">
              <a:latin typeface="Nunito Sans" panose="020B0604020202020204" charset="0"/>
            </a:endParaRPr>
          </a:p>
          <a:p>
            <a:pPr>
              <a:buNone/>
            </a:pPr>
            <a:endParaRPr lang="en-US" sz="2500" dirty="0">
              <a:latin typeface="Nunito Sans" panose="020B0604020202020204" charset="0"/>
            </a:endParaRPr>
          </a:p>
          <a:p>
            <a:pPr>
              <a:buNone/>
            </a:pPr>
            <a:endParaRPr lang="en-US" sz="2500" dirty="0">
              <a:latin typeface="Nunito Sans" panose="020B0604020202020204" charset="0"/>
            </a:endParaRPr>
          </a:p>
          <a:p>
            <a:pPr>
              <a:buNone/>
            </a:pPr>
            <a:endParaRPr lang="en-US" sz="2500" dirty="0">
              <a:latin typeface="Nunito Sans" panose="020B0604020202020204" charset="0"/>
            </a:endParaRPr>
          </a:p>
          <a:p>
            <a:pPr>
              <a:buNone/>
            </a:pPr>
            <a:endParaRPr lang="en-US" sz="2500" dirty="0">
              <a:latin typeface="Nunito Sans" panose="020B0604020202020204" charset="0"/>
            </a:endParaRPr>
          </a:p>
        </p:txBody>
      </p:sp>
      <p:sp>
        <p:nvSpPr>
          <p:cNvPr id="16" name="Explosion 1 15"/>
          <p:cNvSpPr/>
          <p:nvPr/>
        </p:nvSpPr>
        <p:spPr>
          <a:xfrm>
            <a:off x="6730976" y="3253451"/>
            <a:ext cx="2235200" cy="1102962"/>
          </a:xfrm>
          <a:prstGeom prst="irregularSeal1">
            <a:avLst/>
          </a:prstGeom>
        </p:spPr>
        <p:style>
          <a:lnRef idx="2">
            <a:schemeClr val="dk1"/>
          </a:lnRef>
          <a:fillRef idx="1">
            <a:schemeClr val="lt1"/>
          </a:fillRef>
          <a:effectRef idx="0">
            <a:schemeClr val="dk1"/>
          </a:effectRef>
          <a:fontRef idx="minor">
            <a:schemeClr val="dk1"/>
          </a:fontRef>
        </p:style>
        <p:txBody>
          <a:bodyPr lIns="121332" tIns="60666" rIns="121332" bIns="60666" rtlCol="0" anchor="ctr"/>
          <a:lstStyle/>
          <a:p>
            <a:pPr algn="ctr"/>
            <a:r>
              <a:rPr lang="en-US" b="1" dirty="0">
                <a:solidFill>
                  <a:srgbClr val="FF0000"/>
                </a:solidFill>
              </a:rPr>
              <a:t>VERTICES</a:t>
            </a:r>
          </a:p>
        </p:txBody>
      </p:sp>
      <p:sp>
        <p:nvSpPr>
          <p:cNvPr id="10" name="TextBox 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Vertices</a:t>
            </a:r>
          </a:p>
        </p:txBody>
      </p:sp>
      <p:sp>
        <p:nvSpPr>
          <p:cNvPr id="12" name="Rectangle 11">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3" name="Oval 12">
            <a:extLst>
              <a:ext uri="{FF2B5EF4-FFF2-40B4-BE49-F238E27FC236}">
                <a16:creationId xmlns:a16="http://schemas.microsoft.com/office/drawing/2014/main" id="{4C193126-F240-4B89-B431-AFDBDCD513B0}"/>
              </a:ext>
            </a:extLst>
          </p:cNvPr>
          <p:cNvSpPr/>
          <p:nvPr/>
        </p:nvSpPr>
        <p:spPr>
          <a:xfrm>
            <a:off x="2830528" y="2913752"/>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B</a:t>
            </a:r>
          </a:p>
        </p:txBody>
      </p:sp>
      <p:sp>
        <p:nvSpPr>
          <p:cNvPr id="15" name="Oval 14">
            <a:extLst>
              <a:ext uri="{FF2B5EF4-FFF2-40B4-BE49-F238E27FC236}">
                <a16:creationId xmlns:a16="http://schemas.microsoft.com/office/drawing/2014/main" id="{1BB5EAE8-EF7C-4960-B8B3-F485E1C5C08D}"/>
              </a:ext>
            </a:extLst>
          </p:cNvPr>
          <p:cNvSpPr/>
          <p:nvPr/>
        </p:nvSpPr>
        <p:spPr>
          <a:xfrm>
            <a:off x="4150335" y="4288731"/>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C</a:t>
            </a:r>
          </a:p>
        </p:txBody>
      </p:sp>
      <p:cxnSp>
        <p:nvCxnSpPr>
          <p:cNvPr id="17" name="Straight Connector 16">
            <a:extLst>
              <a:ext uri="{FF2B5EF4-FFF2-40B4-BE49-F238E27FC236}">
                <a16:creationId xmlns:a16="http://schemas.microsoft.com/office/drawing/2014/main" id="{262D45EB-8D8B-48BD-A3DE-FA0E8B90A84E}"/>
              </a:ext>
            </a:extLst>
          </p:cNvPr>
          <p:cNvCxnSpPr>
            <a:cxnSpLocks/>
          </p:cNvCxnSpPr>
          <p:nvPr/>
        </p:nvCxnSpPr>
        <p:spPr>
          <a:xfrm>
            <a:off x="3465528" y="3214560"/>
            <a:ext cx="3341672" cy="304125"/>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3119130E-BF8A-4200-8AE2-7801535041D4}"/>
              </a:ext>
            </a:extLst>
          </p:cNvPr>
          <p:cNvCxnSpPr>
            <a:cxnSpLocks/>
          </p:cNvCxnSpPr>
          <p:nvPr/>
        </p:nvCxnSpPr>
        <p:spPr>
          <a:xfrm flipV="1">
            <a:off x="4739615" y="3515368"/>
            <a:ext cx="2047267" cy="932006"/>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47110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500" dirty="0">
                <a:latin typeface="Nunito Sans" panose="020B0604020202020204" charset="0"/>
              </a:rPr>
              <a:t>The links that connect the vertices are called </a:t>
            </a:r>
            <a:r>
              <a:rPr lang="en-US" sz="2500" b="1" dirty="0">
                <a:latin typeface="Nunito Sans" panose="020B0604020202020204" charset="0"/>
              </a:rPr>
              <a:t>edges</a:t>
            </a:r>
            <a:r>
              <a:rPr lang="en-US" sz="2500" dirty="0">
                <a:latin typeface="Nunito Sans" panose="020B0604020202020204" charset="0"/>
              </a:rPr>
              <a:t>.</a:t>
            </a:r>
          </a:p>
          <a:p>
            <a:pPr>
              <a:buNone/>
            </a:pPr>
            <a:endParaRPr lang="en-US" sz="2500" dirty="0">
              <a:latin typeface="Nunito Sans" panose="020B0604020202020204" charset="0"/>
            </a:endParaRPr>
          </a:p>
        </p:txBody>
      </p:sp>
      <p:sp>
        <p:nvSpPr>
          <p:cNvPr id="22" name="Arc 21"/>
          <p:cNvSpPr/>
          <p:nvPr/>
        </p:nvSpPr>
        <p:spPr>
          <a:xfrm>
            <a:off x="3567138" y="2885306"/>
            <a:ext cx="2884462" cy="1367130"/>
          </a:xfrm>
          <a:prstGeom prst="arc">
            <a:avLst>
              <a:gd name="adj1" fmla="val 8616638"/>
              <a:gd name="adj2" fmla="val 0"/>
            </a:avLst>
          </a:prstGeom>
        </p:spPr>
        <p:style>
          <a:lnRef idx="1">
            <a:schemeClr val="accent1"/>
          </a:lnRef>
          <a:fillRef idx="0">
            <a:schemeClr val="accent1"/>
          </a:fillRef>
          <a:effectRef idx="0">
            <a:schemeClr val="accent1"/>
          </a:effectRef>
          <a:fontRef idx="minor">
            <a:schemeClr val="tx1"/>
          </a:fontRef>
        </p:style>
        <p:txBody>
          <a:bodyPr lIns="121332" tIns="60666" rIns="121332" bIns="60666" rtlCol="0" anchor="ctr"/>
          <a:lstStyle/>
          <a:p>
            <a:pPr algn="ctr"/>
            <a:endParaRPr lang="en-US"/>
          </a:p>
        </p:txBody>
      </p:sp>
      <p:sp>
        <p:nvSpPr>
          <p:cNvPr id="24" name="Explosion 1 23"/>
          <p:cNvSpPr/>
          <p:nvPr/>
        </p:nvSpPr>
        <p:spPr>
          <a:xfrm>
            <a:off x="6313462" y="3007746"/>
            <a:ext cx="2032000" cy="1203231"/>
          </a:xfrm>
          <a:prstGeom prst="irregularSeal1">
            <a:avLst/>
          </a:prstGeom>
        </p:spPr>
        <p:style>
          <a:lnRef idx="2">
            <a:schemeClr val="dk1"/>
          </a:lnRef>
          <a:fillRef idx="1">
            <a:schemeClr val="lt1"/>
          </a:fillRef>
          <a:effectRef idx="0">
            <a:schemeClr val="dk1"/>
          </a:effectRef>
          <a:fontRef idx="minor">
            <a:schemeClr val="dk1"/>
          </a:fontRef>
        </p:style>
        <p:txBody>
          <a:bodyPr lIns="121332" tIns="60666" rIns="121332" bIns="60666" rtlCol="0" anchor="ctr"/>
          <a:lstStyle/>
          <a:p>
            <a:pPr algn="ctr"/>
            <a:r>
              <a:rPr lang="en-US" b="1" dirty="0">
                <a:solidFill>
                  <a:srgbClr val="FF0000"/>
                </a:solidFill>
              </a:rPr>
              <a:t>EDGES</a:t>
            </a:r>
          </a:p>
        </p:txBody>
      </p:sp>
      <p:cxnSp>
        <p:nvCxnSpPr>
          <p:cNvPr id="26" name="Straight Arrow Connector 25"/>
          <p:cNvCxnSpPr/>
          <p:nvPr/>
        </p:nvCxnSpPr>
        <p:spPr>
          <a:xfrm rot="10800000" flipV="1">
            <a:off x="5602262" y="4010438"/>
            <a:ext cx="1219200" cy="300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Edges</a:t>
            </a:r>
          </a:p>
        </p:txBody>
      </p:sp>
      <p:sp>
        <p:nvSpPr>
          <p:cNvPr id="16" name="Rectangle 15">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7" name="Oval 16">
            <a:extLst>
              <a:ext uri="{FF2B5EF4-FFF2-40B4-BE49-F238E27FC236}">
                <a16:creationId xmlns:a16="http://schemas.microsoft.com/office/drawing/2014/main" id="{E17AF759-C73E-4377-B47C-FC180A569831}"/>
              </a:ext>
            </a:extLst>
          </p:cNvPr>
          <p:cNvSpPr/>
          <p:nvPr/>
        </p:nvSpPr>
        <p:spPr>
          <a:xfrm>
            <a:off x="4521200" y="3328615"/>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A</a:t>
            </a:r>
          </a:p>
        </p:txBody>
      </p:sp>
      <p:sp>
        <p:nvSpPr>
          <p:cNvPr id="19" name="Oval 18">
            <a:extLst>
              <a:ext uri="{FF2B5EF4-FFF2-40B4-BE49-F238E27FC236}">
                <a16:creationId xmlns:a16="http://schemas.microsoft.com/office/drawing/2014/main" id="{D8F13821-EC42-484A-8B20-CF771A6FAC92}"/>
              </a:ext>
            </a:extLst>
          </p:cNvPr>
          <p:cNvSpPr/>
          <p:nvPr/>
        </p:nvSpPr>
        <p:spPr>
          <a:xfrm>
            <a:off x="3200400" y="4732384"/>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B</a:t>
            </a:r>
          </a:p>
        </p:txBody>
      </p:sp>
      <p:sp>
        <p:nvSpPr>
          <p:cNvPr id="20" name="Oval 19">
            <a:extLst>
              <a:ext uri="{FF2B5EF4-FFF2-40B4-BE49-F238E27FC236}">
                <a16:creationId xmlns:a16="http://schemas.microsoft.com/office/drawing/2014/main" id="{7E725AFE-C0D3-469B-98C3-11F7343C0BB4}"/>
              </a:ext>
            </a:extLst>
          </p:cNvPr>
          <p:cNvSpPr/>
          <p:nvPr/>
        </p:nvSpPr>
        <p:spPr>
          <a:xfrm>
            <a:off x="5842000" y="4732384"/>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F</a:t>
            </a:r>
          </a:p>
        </p:txBody>
      </p:sp>
      <p:cxnSp>
        <p:nvCxnSpPr>
          <p:cNvPr id="21" name="Straight Connector 20">
            <a:extLst>
              <a:ext uri="{FF2B5EF4-FFF2-40B4-BE49-F238E27FC236}">
                <a16:creationId xmlns:a16="http://schemas.microsoft.com/office/drawing/2014/main" id="{2BA2EF86-8F62-401F-A19B-746D45B54957}"/>
              </a:ext>
            </a:extLst>
          </p:cNvPr>
          <p:cNvCxnSpPr>
            <a:cxnSpLocks/>
          </p:cNvCxnSpPr>
          <p:nvPr/>
        </p:nvCxnSpPr>
        <p:spPr>
          <a:xfrm>
            <a:off x="5082166" y="3801486"/>
            <a:ext cx="889748" cy="978363"/>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BCAC23BF-CF56-4102-AC09-D988FC2EF03A}"/>
              </a:ext>
            </a:extLst>
          </p:cNvPr>
          <p:cNvCxnSpPr>
            <a:cxnSpLocks/>
            <a:stCxn id="19" idx="7"/>
            <a:endCxn id="17" idx="3"/>
          </p:cNvCxnSpPr>
          <p:nvPr/>
        </p:nvCxnSpPr>
        <p:spPr>
          <a:xfrm rot="5400000" flipH="1" flipV="1">
            <a:off x="3676419" y="3886434"/>
            <a:ext cx="978362" cy="88974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0E59ABFC-5465-46C1-9D66-68D4B637AFBB}"/>
              </a:ext>
            </a:extLst>
          </p:cNvPr>
          <p:cNvCxnSpPr>
            <a:cxnSpLocks/>
          </p:cNvCxnSpPr>
          <p:nvPr/>
        </p:nvCxnSpPr>
        <p:spPr>
          <a:xfrm flipV="1">
            <a:off x="3817298" y="5063430"/>
            <a:ext cx="2014542" cy="18872"/>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086879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3884"/>
            <a:ext cx="10972800" cy="4525963"/>
          </a:xfrm>
          <a:ln>
            <a:solidFill>
              <a:schemeClr val="bg1"/>
            </a:solidFill>
          </a:ln>
        </p:spPr>
        <p:style>
          <a:lnRef idx="2">
            <a:schemeClr val="dk1"/>
          </a:lnRef>
          <a:fillRef idx="1">
            <a:schemeClr val="lt1"/>
          </a:fillRef>
          <a:effectRef idx="0">
            <a:schemeClr val="dk1"/>
          </a:effectRef>
          <a:fontRef idx="minor">
            <a:schemeClr val="dk1"/>
          </a:fontRef>
        </p:style>
        <p:txBody>
          <a:bodyPr>
            <a:normAutofit/>
          </a:bodyPr>
          <a:lstStyle/>
          <a:p>
            <a:pPr>
              <a:buNone/>
            </a:pPr>
            <a:r>
              <a:rPr lang="en-US" sz="2500" dirty="0">
                <a:latin typeface="Nunito Sans" panose="020B0604020202020204" charset="0"/>
              </a:rPr>
              <a:t>Path represents a </a:t>
            </a:r>
            <a:r>
              <a:rPr lang="en-US" sz="2500" b="1" dirty="0">
                <a:latin typeface="Nunito Sans" panose="020B0604020202020204" charset="0"/>
              </a:rPr>
              <a:t>sequence of edges </a:t>
            </a:r>
            <a:r>
              <a:rPr lang="en-US" sz="2500" dirty="0">
                <a:latin typeface="Nunito Sans" panose="020B0604020202020204" charset="0"/>
              </a:rPr>
              <a:t>between the two vertices.                                                </a:t>
            </a:r>
          </a:p>
        </p:txBody>
      </p:sp>
      <p:sp>
        <p:nvSpPr>
          <p:cNvPr id="20" name="TextBox 1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Path</a:t>
            </a:r>
          </a:p>
        </p:txBody>
      </p:sp>
      <p:sp>
        <p:nvSpPr>
          <p:cNvPr id="22" name="Rectangle 21">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24" name="Oval 23">
            <a:extLst>
              <a:ext uri="{FF2B5EF4-FFF2-40B4-BE49-F238E27FC236}">
                <a16:creationId xmlns:a16="http://schemas.microsoft.com/office/drawing/2014/main" id="{3CAF8A7A-57CD-41AA-9AC3-81560F517580}"/>
              </a:ext>
            </a:extLst>
          </p:cNvPr>
          <p:cNvSpPr/>
          <p:nvPr/>
        </p:nvSpPr>
        <p:spPr>
          <a:xfrm>
            <a:off x="4546600" y="2309837"/>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A</a:t>
            </a:r>
          </a:p>
        </p:txBody>
      </p:sp>
      <p:sp>
        <p:nvSpPr>
          <p:cNvPr id="28" name="Oval 27">
            <a:extLst>
              <a:ext uri="{FF2B5EF4-FFF2-40B4-BE49-F238E27FC236}">
                <a16:creationId xmlns:a16="http://schemas.microsoft.com/office/drawing/2014/main" id="{CAFD7B14-4AD8-4F8E-8CC6-8807798D3008}"/>
              </a:ext>
            </a:extLst>
          </p:cNvPr>
          <p:cNvSpPr/>
          <p:nvPr/>
        </p:nvSpPr>
        <p:spPr>
          <a:xfrm>
            <a:off x="3225800" y="3713606"/>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B</a:t>
            </a:r>
          </a:p>
        </p:txBody>
      </p:sp>
      <p:sp>
        <p:nvSpPr>
          <p:cNvPr id="31" name="Oval 30">
            <a:extLst>
              <a:ext uri="{FF2B5EF4-FFF2-40B4-BE49-F238E27FC236}">
                <a16:creationId xmlns:a16="http://schemas.microsoft.com/office/drawing/2014/main" id="{08F3236E-8503-4366-BDF8-495C03F2B785}"/>
              </a:ext>
            </a:extLst>
          </p:cNvPr>
          <p:cNvSpPr/>
          <p:nvPr/>
        </p:nvSpPr>
        <p:spPr>
          <a:xfrm>
            <a:off x="5867400" y="3713606"/>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F</a:t>
            </a:r>
          </a:p>
        </p:txBody>
      </p:sp>
      <p:sp>
        <p:nvSpPr>
          <p:cNvPr id="32" name="Oval 31">
            <a:extLst>
              <a:ext uri="{FF2B5EF4-FFF2-40B4-BE49-F238E27FC236}">
                <a16:creationId xmlns:a16="http://schemas.microsoft.com/office/drawing/2014/main" id="{5645A569-DBF9-4D0C-933D-4F3D83377E6E}"/>
              </a:ext>
            </a:extLst>
          </p:cNvPr>
          <p:cNvSpPr/>
          <p:nvPr/>
        </p:nvSpPr>
        <p:spPr>
          <a:xfrm>
            <a:off x="3225800" y="5418184"/>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C</a:t>
            </a:r>
          </a:p>
        </p:txBody>
      </p:sp>
      <p:sp>
        <p:nvSpPr>
          <p:cNvPr id="33" name="Oval 32">
            <a:extLst>
              <a:ext uri="{FF2B5EF4-FFF2-40B4-BE49-F238E27FC236}">
                <a16:creationId xmlns:a16="http://schemas.microsoft.com/office/drawing/2014/main" id="{240F8B5C-491C-450B-B285-A36F827F3BD1}"/>
              </a:ext>
            </a:extLst>
          </p:cNvPr>
          <p:cNvSpPr/>
          <p:nvPr/>
        </p:nvSpPr>
        <p:spPr>
          <a:xfrm>
            <a:off x="5842000" y="5400851"/>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D</a:t>
            </a:r>
          </a:p>
        </p:txBody>
      </p:sp>
      <p:cxnSp>
        <p:nvCxnSpPr>
          <p:cNvPr id="34" name="Straight Connector 33">
            <a:extLst>
              <a:ext uri="{FF2B5EF4-FFF2-40B4-BE49-F238E27FC236}">
                <a16:creationId xmlns:a16="http://schemas.microsoft.com/office/drawing/2014/main" id="{44B2B933-F6EB-4C6F-92D3-A13C09519FBC}"/>
              </a:ext>
            </a:extLst>
          </p:cNvPr>
          <p:cNvCxnSpPr>
            <a:stCxn id="24" idx="5"/>
            <a:endCxn id="31" idx="1"/>
          </p:cNvCxnSpPr>
          <p:nvPr/>
        </p:nvCxnSpPr>
        <p:spPr>
          <a:xfrm rot="16200000" flipH="1">
            <a:off x="5022619" y="2867656"/>
            <a:ext cx="978362" cy="88974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B99B017A-98E6-42B6-95A8-11690AAEDBBB}"/>
              </a:ext>
            </a:extLst>
          </p:cNvPr>
          <p:cNvCxnSpPr>
            <a:stCxn id="28" idx="7"/>
            <a:endCxn id="24" idx="3"/>
          </p:cNvCxnSpPr>
          <p:nvPr/>
        </p:nvCxnSpPr>
        <p:spPr>
          <a:xfrm rot="5400000" flipH="1" flipV="1">
            <a:off x="3701819" y="2867656"/>
            <a:ext cx="978362" cy="88974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6BD426DE-87F7-4707-99E1-29B72E2CCB7A}"/>
              </a:ext>
            </a:extLst>
          </p:cNvPr>
          <p:cNvCxnSpPr>
            <a:stCxn id="28" idx="4"/>
            <a:endCxn id="32" idx="0"/>
          </p:cNvCxnSpPr>
          <p:nvPr/>
        </p:nvCxnSpPr>
        <p:spPr>
          <a:xfrm rot="5400000">
            <a:off x="2979119" y="4866689"/>
            <a:ext cx="1102962"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F86DB40C-8115-4621-951B-10A79CE2198C}"/>
              </a:ext>
            </a:extLst>
          </p:cNvPr>
          <p:cNvCxnSpPr>
            <a:cxnSpLocks/>
            <a:endCxn id="33" idx="2"/>
          </p:cNvCxnSpPr>
          <p:nvPr/>
        </p:nvCxnSpPr>
        <p:spPr>
          <a:xfrm>
            <a:off x="3835400" y="5686419"/>
            <a:ext cx="2006600" cy="15240"/>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75942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500" dirty="0">
                <a:latin typeface="Nunito Sans" panose="020B0604020202020204" charset="0"/>
              </a:rPr>
              <a:t>   Two node or vertices are adjacent if they are </a:t>
            </a:r>
            <a:r>
              <a:rPr lang="en-US" sz="2500" b="1" dirty="0">
                <a:latin typeface="Nunito Sans" panose="020B0604020202020204" charset="0"/>
              </a:rPr>
              <a:t>connected</a:t>
            </a:r>
            <a:r>
              <a:rPr lang="en-US" sz="2500" dirty="0">
                <a:latin typeface="Nunito Sans" panose="020B0604020202020204" charset="0"/>
              </a:rPr>
              <a:t> to each other </a:t>
            </a:r>
            <a:r>
              <a:rPr lang="en-US" sz="2500" b="1" dirty="0">
                <a:latin typeface="Nunito Sans" panose="020B0604020202020204" charset="0"/>
              </a:rPr>
              <a:t>through an edge</a:t>
            </a:r>
          </a:p>
        </p:txBody>
      </p:sp>
      <p:sp>
        <p:nvSpPr>
          <p:cNvPr id="17" name="TextBox 16"/>
          <p:cNvSpPr txBox="1"/>
          <p:nvPr/>
        </p:nvSpPr>
        <p:spPr>
          <a:xfrm>
            <a:off x="7721600" y="2357430"/>
            <a:ext cx="3759200" cy="3200283"/>
          </a:xfrm>
          <a:prstGeom prst="rect">
            <a:avLst/>
          </a:prstGeom>
          <a:noFill/>
        </p:spPr>
        <p:txBody>
          <a:bodyPr wrap="square" lIns="121332" tIns="60666" rIns="121332" bIns="60666" rtlCol="0">
            <a:spAutoFit/>
          </a:bodyPr>
          <a:lstStyle/>
          <a:p>
            <a:r>
              <a:rPr lang="en-US" sz="2500" dirty="0">
                <a:latin typeface="Nunito Sans" panose="020B0604020202020204" charset="0"/>
              </a:rPr>
              <a:t>(1,2) are adjacent.</a:t>
            </a:r>
          </a:p>
          <a:p>
            <a:r>
              <a:rPr lang="en-US" sz="2500" dirty="0">
                <a:latin typeface="Nunito Sans" panose="020B0604020202020204" charset="0"/>
              </a:rPr>
              <a:t>(1,3) are adjacent.</a:t>
            </a:r>
          </a:p>
          <a:p>
            <a:r>
              <a:rPr lang="en-US" sz="2500" dirty="0">
                <a:latin typeface="Nunito Sans" panose="020B0604020202020204" charset="0"/>
              </a:rPr>
              <a:t>(2,4) are adjacent.</a:t>
            </a:r>
          </a:p>
          <a:p>
            <a:r>
              <a:rPr lang="en-US" sz="2500" dirty="0">
                <a:latin typeface="Nunito Sans" panose="020B0604020202020204" charset="0"/>
              </a:rPr>
              <a:t>(3,4) are adjacent</a:t>
            </a:r>
          </a:p>
          <a:p>
            <a:endParaRPr lang="en-US" sz="2500" dirty="0">
              <a:latin typeface="Nunito Sans" panose="020B0604020202020204" charset="0"/>
            </a:endParaRPr>
          </a:p>
          <a:p>
            <a:r>
              <a:rPr lang="en-US" sz="2500" dirty="0">
                <a:latin typeface="Nunito Sans" panose="020B0604020202020204" charset="0"/>
              </a:rPr>
              <a:t>But, (2,3) are </a:t>
            </a:r>
            <a:r>
              <a:rPr lang="en-US" sz="2500" b="1" dirty="0">
                <a:latin typeface="Nunito Sans" panose="020B0604020202020204" charset="0"/>
              </a:rPr>
              <a:t>not adjacent</a:t>
            </a:r>
            <a:r>
              <a:rPr lang="en-US" sz="2500" dirty="0">
                <a:latin typeface="Nunito Sans" panose="020B0604020202020204" charset="0"/>
              </a:rPr>
              <a:t> as it is not connected by edges.</a:t>
            </a:r>
          </a:p>
        </p:txBody>
      </p:sp>
      <p:sp>
        <p:nvSpPr>
          <p:cNvPr id="16" name="TextBox 15">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a:t>
            </a:r>
          </a:p>
        </p:txBody>
      </p:sp>
      <p:sp>
        <p:nvSpPr>
          <p:cNvPr id="18" name="Rectangle 17">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9" name="Oval 18">
            <a:extLst>
              <a:ext uri="{FF2B5EF4-FFF2-40B4-BE49-F238E27FC236}">
                <a16:creationId xmlns:a16="http://schemas.microsoft.com/office/drawing/2014/main" id="{2A46D9CD-5EC3-4F2C-9D57-98ED8F7E2F8B}"/>
              </a:ext>
            </a:extLst>
          </p:cNvPr>
          <p:cNvSpPr/>
          <p:nvPr/>
        </p:nvSpPr>
        <p:spPr>
          <a:xfrm>
            <a:off x="4953187" y="2852784"/>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3</a:t>
            </a:r>
          </a:p>
        </p:txBody>
      </p:sp>
      <p:sp>
        <p:nvSpPr>
          <p:cNvPr id="21" name="Oval 20">
            <a:extLst>
              <a:ext uri="{FF2B5EF4-FFF2-40B4-BE49-F238E27FC236}">
                <a16:creationId xmlns:a16="http://schemas.microsoft.com/office/drawing/2014/main" id="{59B0DB67-AB40-4700-AFAA-8A97EBB1AEF5}"/>
              </a:ext>
            </a:extLst>
          </p:cNvPr>
          <p:cNvSpPr/>
          <p:nvPr/>
        </p:nvSpPr>
        <p:spPr>
          <a:xfrm>
            <a:off x="1828426" y="3312529"/>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1</a:t>
            </a:r>
          </a:p>
        </p:txBody>
      </p:sp>
      <p:sp>
        <p:nvSpPr>
          <p:cNvPr id="23" name="Oval 22">
            <a:extLst>
              <a:ext uri="{FF2B5EF4-FFF2-40B4-BE49-F238E27FC236}">
                <a16:creationId xmlns:a16="http://schemas.microsoft.com/office/drawing/2014/main" id="{56259E0A-71EF-459A-8A7F-FBF2970E5978}"/>
              </a:ext>
            </a:extLst>
          </p:cNvPr>
          <p:cNvSpPr/>
          <p:nvPr/>
        </p:nvSpPr>
        <p:spPr>
          <a:xfrm>
            <a:off x="3314700" y="5425496"/>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2</a:t>
            </a:r>
          </a:p>
        </p:txBody>
      </p:sp>
      <p:sp>
        <p:nvSpPr>
          <p:cNvPr id="24" name="Oval 23">
            <a:extLst>
              <a:ext uri="{FF2B5EF4-FFF2-40B4-BE49-F238E27FC236}">
                <a16:creationId xmlns:a16="http://schemas.microsoft.com/office/drawing/2014/main" id="{C63956E0-F764-40B4-80D3-DAE9FA27CD93}"/>
              </a:ext>
            </a:extLst>
          </p:cNvPr>
          <p:cNvSpPr/>
          <p:nvPr/>
        </p:nvSpPr>
        <p:spPr>
          <a:xfrm>
            <a:off x="5712460" y="4611177"/>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4</a:t>
            </a:r>
          </a:p>
        </p:txBody>
      </p:sp>
      <p:cxnSp>
        <p:nvCxnSpPr>
          <p:cNvPr id="25" name="Straight Connector 24">
            <a:extLst>
              <a:ext uri="{FF2B5EF4-FFF2-40B4-BE49-F238E27FC236}">
                <a16:creationId xmlns:a16="http://schemas.microsoft.com/office/drawing/2014/main" id="{22A7EB62-FE4D-4DEC-86E6-F2E82824B196}"/>
              </a:ext>
            </a:extLst>
          </p:cNvPr>
          <p:cNvCxnSpPr>
            <a:cxnSpLocks/>
            <a:stCxn id="19" idx="5"/>
            <a:endCxn id="24" idx="0"/>
          </p:cNvCxnSpPr>
          <p:nvPr/>
        </p:nvCxnSpPr>
        <p:spPr>
          <a:xfrm>
            <a:off x="5473513" y="3366295"/>
            <a:ext cx="543747" cy="1244882"/>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25F174B7-BBFC-4F83-9332-F155C59A90F7}"/>
              </a:ext>
            </a:extLst>
          </p:cNvPr>
          <p:cNvCxnSpPr>
            <a:cxnSpLocks/>
            <a:stCxn id="21" idx="6"/>
            <a:endCxn id="19" idx="2"/>
          </p:cNvCxnSpPr>
          <p:nvPr/>
        </p:nvCxnSpPr>
        <p:spPr>
          <a:xfrm flipV="1">
            <a:off x="2438026" y="3153592"/>
            <a:ext cx="2515161" cy="459745"/>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7DFCB9F4-9B73-406E-8CB8-D5838B00FB4B}"/>
              </a:ext>
            </a:extLst>
          </p:cNvPr>
          <p:cNvCxnSpPr>
            <a:cxnSpLocks/>
            <a:stCxn id="21" idx="5"/>
            <a:endCxn id="23" idx="1"/>
          </p:cNvCxnSpPr>
          <p:nvPr/>
        </p:nvCxnSpPr>
        <p:spPr>
          <a:xfrm>
            <a:off x="2348752" y="3826040"/>
            <a:ext cx="1055222" cy="1687561"/>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5E5E256C-FF08-4F88-947C-4F3CDE26A557}"/>
              </a:ext>
            </a:extLst>
          </p:cNvPr>
          <p:cNvCxnSpPr>
            <a:cxnSpLocks/>
            <a:endCxn id="24" idx="2"/>
          </p:cNvCxnSpPr>
          <p:nvPr/>
        </p:nvCxnSpPr>
        <p:spPr>
          <a:xfrm flipV="1">
            <a:off x="3924300" y="4911985"/>
            <a:ext cx="1788160" cy="726815"/>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996689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2451088" y="1523883"/>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A</a:t>
            </a:r>
          </a:p>
        </p:txBody>
      </p:sp>
      <p:sp>
        <p:nvSpPr>
          <p:cNvPr id="7" name="Oval 6"/>
          <p:cNvSpPr/>
          <p:nvPr/>
        </p:nvSpPr>
        <p:spPr>
          <a:xfrm>
            <a:off x="1130288" y="2927653"/>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B</a:t>
            </a:r>
          </a:p>
        </p:txBody>
      </p:sp>
      <p:sp>
        <p:nvSpPr>
          <p:cNvPr id="8" name="Oval 7"/>
          <p:cNvSpPr/>
          <p:nvPr/>
        </p:nvSpPr>
        <p:spPr>
          <a:xfrm>
            <a:off x="2451088" y="2927653"/>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E</a:t>
            </a:r>
          </a:p>
        </p:txBody>
      </p:sp>
      <p:sp>
        <p:nvSpPr>
          <p:cNvPr id="9" name="Oval 8"/>
          <p:cNvSpPr/>
          <p:nvPr/>
        </p:nvSpPr>
        <p:spPr>
          <a:xfrm>
            <a:off x="3771888" y="2927653"/>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F</a:t>
            </a:r>
          </a:p>
        </p:txBody>
      </p:sp>
      <p:sp>
        <p:nvSpPr>
          <p:cNvPr id="10" name="Oval 9"/>
          <p:cNvSpPr/>
          <p:nvPr/>
        </p:nvSpPr>
        <p:spPr>
          <a:xfrm>
            <a:off x="1130288" y="4632230"/>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C</a:t>
            </a:r>
          </a:p>
        </p:txBody>
      </p:sp>
      <p:sp>
        <p:nvSpPr>
          <p:cNvPr id="11" name="Oval 10"/>
          <p:cNvSpPr/>
          <p:nvPr/>
        </p:nvSpPr>
        <p:spPr>
          <a:xfrm>
            <a:off x="2451088" y="6036000"/>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D</a:t>
            </a:r>
          </a:p>
        </p:txBody>
      </p:sp>
      <p:cxnSp>
        <p:nvCxnSpPr>
          <p:cNvPr id="12" name="Straight Connector 11"/>
          <p:cNvCxnSpPr>
            <a:stCxn id="6" idx="5"/>
            <a:endCxn id="9" idx="1"/>
          </p:cNvCxnSpPr>
          <p:nvPr/>
        </p:nvCxnSpPr>
        <p:spPr>
          <a:xfrm rot="16200000" flipH="1">
            <a:off x="2927107" y="2081703"/>
            <a:ext cx="978362" cy="88974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7" idx="7"/>
            <a:endCxn id="6" idx="3"/>
          </p:cNvCxnSpPr>
          <p:nvPr/>
        </p:nvCxnSpPr>
        <p:spPr>
          <a:xfrm flipV="1">
            <a:off x="1650614" y="2037394"/>
            <a:ext cx="889748" cy="978364"/>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6" idx="4"/>
            <a:endCxn id="8" idx="0"/>
          </p:cNvCxnSpPr>
          <p:nvPr/>
        </p:nvCxnSpPr>
        <p:spPr>
          <a:xfrm rot="5400000">
            <a:off x="2354811" y="2526562"/>
            <a:ext cx="802154"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7" idx="4"/>
            <a:endCxn id="10" idx="0"/>
          </p:cNvCxnSpPr>
          <p:nvPr/>
        </p:nvCxnSpPr>
        <p:spPr>
          <a:xfrm rot="5400000">
            <a:off x="883607" y="4080736"/>
            <a:ext cx="1102962"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6" name="Straight Connector 15"/>
          <p:cNvCxnSpPr>
            <a:stCxn id="10" idx="5"/>
            <a:endCxn id="11" idx="1"/>
          </p:cNvCxnSpPr>
          <p:nvPr/>
        </p:nvCxnSpPr>
        <p:spPr>
          <a:xfrm rot="16200000" flipH="1">
            <a:off x="1606307" y="5190049"/>
            <a:ext cx="978362" cy="88974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17" name="Oval 16"/>
          <p:cNvSpPr/>
          <p:nvPr/>
        </p:nvSpPr>
        <p:spPr>
          <a:xfrm>
            <a:off x="3771888" y="4632230"/>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F</a:t>
            </a:r>
          </a:p>
        </p:txBody>
      </p:sp>
      <p:cxnSp>
        <p:nvCxnSpPr>
          <p:cNvPr id="18" name="Straight Connector 17"/>
          <p:cNvCxnSpPr/>
          <p:nvPr/>
        </p:nvCxnSpPr>
        <p:spPr>
          <a:xfrm rot="5400000">
            <a:off x="3526266" y="4079691"/>
            <a:ext cx="1102962"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2044688" y="1323346"/>
            <a:ext cx="368051" cy="404994"/>
          </a:xfrm>
          <a:prstGeom prst="rect">
            <a:avLst/>
          </a:prstGeom>
          <a:noFill/>
        </p:spPr>
        <p:txBody>
          <a:bodyPr wrap="none" lIns="121332" tIns="60666" rIns="121332" bIns="60666" rtlCol="0">
            <a:spAutoFit/>
          </a:bodyPr>
          <a:lstStyle/>
          <a:p>
            <a:r>
              <a:rPr lang="en-US" b="1" dirty="0"/>
              <a:t>0</a:t>
            </a:r>
          </a:p>
        </p:txBody>
      </p:sp>
      <p:sp>
        <p:nvSpPr>
          <p:cNvPr id="20" name="TextBox 19"/>
          <p:cNvSpPr txBox="1"/>
          <p:nvPr/>
        </p:nvSpPr>
        <p:spPr>
          <a:xfrm>
            <a:off x="723888" y="2827385"/>
            <a:ext cx="368051" cy="404994"/>
          </a:xfrm>
          <a:prstGeom prst="rect">
            <a:avLst/>
          </a:prstGeom>
          <a:noFill/>
        </p:spPr>
        <p:txBody>
          <a:bodyPr wrap="none" lIns="121332" tIns="60666" rIns="121332" bIns="60666" rtlCol="0">
            <a:spAutoFit/>
          </a:bodyPr>
          <a:lstStyle/>
          <a:p>
            <a:r>
              <a:rPr lang="en-US" b="1" dirty="0"/>
              <a:t>1</a:t>
            </a:r>
          </a:p>
        </p:txBody>
      </p:sp>
      <p:sp>
        <p:nvSpPr>
          <p:cNvPr id="21" name="TextBox 20"/>
          <p:cNvSpPr txBox="1"/>
          <p:nvPr/>
        </p:nvSpPr>
        <p:spPr>
          <a:xfrm>
            <a:off x="723888" y="4531962"/>
            <a:ext cx="368051" cy="404994"/>
          </a:xfrm>
          <a:prstGeom prst="rect">
            <a:avLst/>
          </a:prstGeom>
          <a:noFill/>
        </p:spPr>
        <p:txBody>
          <a:bodyPr wrap="none" lIns="121332" tIns="60666" rIns="121332" bIns="60666" rtlCol="0">
            <a:spAutoFit/>
          </a:bodyPr>
          <a:lstStyle/>
          <a:p>
            <a:r>
              <a:rPr lang="en-US" b="1" dirty="0"/>
              <a:t>2</a:t>
            </a:r>
          </a:p>
        </p:txBody>
      </p:sp>
      <p:sp>
        <p:nvSpPr>
          <p:cNvPr id="22" name="TextBox 21"/>
          <p:cNvSpPr txBox="1"/>
          <p:nvPr/>
        </p:nvSpPr>
        <p:spPr>
          <a:xfrm>
            <a:off x="1981437" y="5935732"/>
            <a:ext cx="368051" cy="404994"/>
          </a:xfrm>
          <a:prstGeom prst="rect">
            <a:avLst/>
          </a:prstGeom>
          <a:noFill/>
        </p:spPr>
        <p:txBody>
          <a:bodyPr wrap="none" lIns="121332" tIns="60666" rIns="121332" bIns="60666" rtlCol="0">
            <a:spAutoFit/>
          </a:bodyPr>
          <a:lstStyle/>
          <a:p>
            <a:r>
              <a:rPr lang="en-US" b="1" dirty="0"/>
              <a:t>3</a:t>
            </a:r>
          </a:p>
        </p:txBody>
      </p:sp>
      <p:sp>
        <p:nvSpPr>
          <p:cNvPr id="23" name="TextBox 22"/>
          <p:cNvSpPr txBox="1"/>
          <p:nvPr/>
        </p:nvSpPr>
        <p:spPr>
          <a:xfrm>
            <a:off x="3403837" y="4531962"/>
            <a:ext cx="368051" cy="404994"/>
          </a:xfrm>
          <a:prstGeom prst="rect">
            <a:avLst/>
          </a:prstGeom>
          <a:noFill/>
        </p:spPr>
        <p:txBody>
          <a:bodyPr wrap="none" lIns="121332" tIns="60666" rIns="121332" bIns="60666" rtlCol="0">
            <a:spAutoFit/>
          </a:bodyPr>
          <a:lstStyle/>
          <a:p>
            <a:r>
              <a:rPr lang="en-US" b="1" dirty="0"/>
              <a:t>6</a:t>
            </a:r>
          </a:p>
        </p:txBody>
      </p:sp>
      <p:sp>
        <p:nvSpPr>
          <p:cNvPr id="24" name="TextBox 23"/>
          <p:cNvSpPr txBox="1"/>
          <p:nvPr/>
        </p:nvSpPr>
        <p:spPr>
          <a:xfrm>
            <a:off x="2044688" y="2823467"/>
            <a:ext cx="368051" cy="404994"/>
          </a:xfrm>
          <a:prstGeom prst="rect">
            <a:avLst/>
          </a:prstGeom>
          <a:noFill/>
        </p:spPr>
        <p:txBody>
          <a:bodyPr wrap="none" lIns="121332" tIns="60666" rIns="121332" bIns="60666" rtlCol="0">
            <a:spAutoFit/>
          </a:bodyPr>
          <a:lstStyle/>
          <a:p>
            <a:r>
              <a:rPr lang="en-US" b="1" dirty="0"/>
              <a:t>4</a:t>
            </a:r>
          </a:p>
        </p:txBody>
      </p:sp>
      <p:sp>
        <p:nvSpPr>
          <p:cNvPr id="25" name="TextBox 24"/>
          <p:cNvSpPr txBox="1"/>
          <p:nvPr/>
        </p:nvSpPr>
        <p:spPr>
          <a:xfrm>
            <a:off x="3403837" y="2827385"/>
            <a:ext cx="368051" cy="404994"/>
          </a:xfrm>
          <a:prstGeom prst="rect">
            <a:avLst/>
          </a:prstGeom>
          <a:noFill/>
        </p:spPr>
        <p:txBody>
          <a:bodyPr wrap="none" lIns="121332" tIns="60666" rIns="121332" bIns="60666" rtlCol="0">
            <a:spAutoFit/>
          </a:bodyPr>
          <a:lstStyle/>
          <a:p>
            <a:r>
              <a:rPr lang="en-US" b="1" dirty="0"/>
              <a:t>5</a:t>
            </a:r>
          </a:p>
        </p:txBody>
      </p:sp>
      <p:sp>
        <p:nvSpPr>
          <p:cNvPr id="26" name="TextBox 25">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Example For Graph</a:t>
            </a:r>
          </a:p>
        </p:txBody>
      </p:sp>
      <p:sp>
        <p:nvSpPr>
          <p:cNvPr id="27" name="Rectangle 26">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0" name="Content Placeholder 2"/>
          <p:cNvSpPr>
            <a:spLocks noGrp="1"/>
          </p:cNvSpPr>
          <p:nvPr>
            <p:ph idx="1"/>
          </p:nvPr>
        </p:nvSpPr>
        <p:spPr>
          <a:xfrm>
            <a:off x="5738810" y="1617681"/>
            <a:ext cx="6453190" cy="4525963"/>
          </a:xfrm>
        </p:spPr>
        <p:txBody>
          <a:bodyPr>
            <a:normAutofit/>
          </a:bodyPr>
          <a:lstStyle/>
          <a:p>
            <a:pPr>
              <a:buNone/>
            </a:pPr>
            <a:r>
              <a:rPr lang="en-US" sz="2500" dirty="0">
                <a:latin typeface="Nunito Sans" panose="020B0604020202020204" charset="0"/>
              </a:rPr>
              <a:t>From the above example,</a:t>
            </a:r>
          </a:p>
          <a:p>
            <a:pPr>
              <a:buNone/>
            </a:pPr>
            <a:r>
              <a:rPr lang="en-US" sz="2500" b="1" dirty="0">
                <a:latin typeface="Nunito Sans" panose="020B0604020202020204" charset="0"/>
              </a:rPr>
              <a:t>VERTICES:   </a:t>
            </a:r>
            <a:r>
              <a:rPr lang="en-US" sz="2500" dirty="0">
                <a:latin typeface="Nunito Sans" panose="020B0604020202020204" charset="0"/>
              </a:rPr>
              <a:t>{A , B , C , D, E, F , G}.</a:t>
            </a:r>
          </a:p>
          <a:p>
            <a:pPr>
              <a:buNone/>
            </a:pPr>
            <a:endParaRPr lang="en-US" sz="2500" dirty="0">
              <a:latin typeface="Nunito Sans" panose="020B0604020202020204" charset="0"/>
            </a:endParaRPr>
          </a:p>
          <a:p>
            <a:pPr>
              <a:buNone/>
            </a:pPr>
            <a:r>
              <a:rPr lang="en-US" sz="2500" b="1" dirty="0">
                <a:latin typeface="Nunito Sans" panose="020B0604020202020204" charset="0"/>
              </a:rPr>
              <a:t>EDGES: </a:t>
            </a:r>
            <a:r>
              <a:rPr lang="en-US" sz="2500" dirty="0">
                <a:latin typeface="Nunito Sans" panose="020B0604020202020204" charset="0"/>
              </a:rPr>
              <a:t> The lines from A to B, B to C,      and so on represents edges.</a:t>
            </a:r>
          </a:p>
          <a:p>
            <a:pPr>
              <a:buNone/>
            </a:pPr>
            <a:endParaRPr lang="en-US" sz="2500" dirty="0">
              <a:latin typeface="Nunito Sans" panose="020B0604020202020204" charset="0"/>
            </a:endParaRPr>
          </a:p>
          <a:p>
            <a:pPr>
              <a:buNone/>
            </a:pPr>
            <a:r>
              <a:rPr lang="en-US" sz="2500" b="1" dirty="0">
                <a:latin typeface="Nunito Sans" panose="020B0604020202020204" charset="0"/>
              </a:rPr>
              <a:t>PATH:  </a:t>
            </a:r>
            <a:r>
              <a:rPr lang="en-US" sz="2500" dirty="0">
                <a:latin typeface="Nunito Sans" panose="020B0604020202020204" charset="0"/>
              </a:rPr>
              <a:t>ABCD represents a path from A to D.</a:t>
            </a:r>
          </a:p>
        </p:txBody>
      </p:sp>
    </p:spTree>
    <p:extLst>
      <p:ext uri="{BB962C8B-B14F-4D97-AF65-F5344CB8AC3E}">
        <p14:creationId xmlns:p14="http://schemas.microsoft.com/office/powerpoint/2010/main" val="3938788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glow rad="63500">
                              <a:srgbClr val="4F81BD">
                                <a:satMod val="175000"/>
                                <a:alpha val="40000"/>
                              </a:srgbClr>
                            </a:glow>
                          </a:effectLst>
                          <a:uLnTx/>
                          <a:uFillTx/>
                          <a:latin typeface="+mn-lt"/>
                          <a:ea typeface="+mn-ea"/>
                          <a:cs typeface="+mn-cs"/>
                        </a:rPr>
                        <a:t>4050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5" name="Rectangle 4"/>
          <p:cNvSpPr/>
          <p:nvPr/>
        </p:nvSpPr>
        <p:spPr>
          <a:xfrm>
            <a:off x="4572001" y="0"/>
            <a:ext cx="3617487" cy="697627"/>
          </a:xfrm>
          <a:prstGeom prst="rect">
            <a:avLst/>
          </a:prstGeom>
        </p:spPr>
        <p:txBody>
          <a:bodyPr wrap="none" lIns="121917" tIns="60958" rIns="121917" bIns="60958">
            <a:spAutoFit/>
          </a:bodyPr>
          <a:lstStyle/>
          <a:p>
            <a:pPr algn="ctr"/>
            <a:r>
              <a:rPr lang="en-US" sz="3700" dirty="0"/>
              <a:t>Delete at the end</a:t>
            </a:r>
          </a:p>
        </p:txBody>
      </p:sp>
      <p:sp>
        <p:nvSpPr>
          <p:cNvPr id="8" name="Rectangle 7"/>
          <p:cNvSpPr/>
          <p:nvPr/>
        </p:nvSpPr>
        <p:spPr>
          <a:xfrm>
            <a:off x="4978401" y="1397000"/>
            <a:ext cx="5836913" cy="1231102"/>
          </a:xfrm>
          <a:prstGeom prst="rect">
            <a:avLst/>
          </a:prstGeom>
        </p:spPr>
        <p:txBody>
          <a:bodyPr wrap="none" lIns="121917" tIns="60958" rIns="121917" bIns="60958">
            <a:spAutoFit/>
          </a:bodyPr>
          <a:lstStyle/>
          <a:p>
            <a:pPr>
              <a:buFont typeface="Arial" pitchFamily="34" charset="0"/>
              <a:buChar char="•"/>
            </a:pPr>
            <a:r>
              <a:rPr lang="en-US" sz="2400" dirty="0"/>
              <a:t>Step 1. The address of the second last node </a:t>
            </a:r>
          </a:p>
          <a:p>
            <a:r>
              <a:rPr lang="en-US" sz="2400" dirty="0"/>
              <a:t>               should be stored as null.</a:t>
            </a:r>
          </a:p>
          <a:p>
            <a:pPr>
              <a:buFont typeface="Arial" pitchFamily="34" charset="0"/>
              <a:buChar char="•"/>
            </a:pPr>
            <a:endParaRPr lang="en-US" sz="24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500" b="1" dirty="0">
                <a:latin typeface="Nunito Sans" panose="020B0604020202020204" charset="0"/>
              </a:rPr>
              <a:t>A) DIRECTED GRAPH:</a:t>
            </a:r>
          </a:p>
        </p:txBody>
      </p:sp>
      <p:cxnSp>
        <p:nvCxnSpPr>
          <p:cNvPr id="14" name="Straight Arrow Connector 13"/>
          <p:cNvCxnSpPr>
            <a:cxnSpLocks/>
            <a:stCxn id="26" idx="6"/>
            <a:endCxn id="28" idx="2"/>
          </p:cNvCxnSpPr>
          <p:nvPr/>
        </p:nvCxnSpPr>
        <p:spPr>
          <a:xfrm>
            <a:off x="1973568" y="3128192"/>
            <a:ext cx="2106688" cy="0"/>
          </a:xfrm>
          <a:prstGeom prst="straightConnector1">
            <a:avLst/>
          </a:prstGeom>
          <a:ln>
            <a:solidFill>
              <a:srgbClr val="1A1A1A"/>
            </a:solidFill>
            <a:tailEnd type="arrow"/>
          </a:ln>
          <a:effectLst>
            <a:glow rad="63500">
              <a:schemeClr val="accent1">
                <a:satMod val="175000"/>
                <a:alpha val="40000"/>
              </a:schemeClr>
            </a:glow>
            <a:outerShdw blurRad="50800" dist="38100" dir="18900000" algn="b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Types of Graph</a:t>
            </a:r>
          </a:p>
        </p:txBody>
      </p:sp>
      <p:sp>
        <p:nvSpPr>
          <p:cNvPr id="22" name="Rectangle 21">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26" name="Oval 25">
            <a:extLst>
              <a:ext uri="{FF2B5EF4-FFF2-40B4-BE49-F238E27FC236}">
                <a16:creationId xmlns:a16="http://schemas.microsoft.com/office/drawing/2014/main" id="{900E6895-9749-4F52-B38B-F903986C3CDE}"/>
              </a:ext>
            </a:extLst>
          </p:cNvPr>
          <p:cNvSpPr/>
          <p:nvPr/>
        </p:nvSpPr>
        <p:spPr>
          <a:xfrm>
            <a:off x="1363968" y="2827384"/>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B</a:t>
            </a:r>
          </a:p>
        </p:txBody>
      </p:sp>
      <p:sp>
        <p:nvSpPr>
          <p:cNvPr id="28" name="Oval 27">
            <a:extLst>
              <a:ext uri="{FF2B5EF4-FFF2-40B4-BE49-F238E27FC236}">
                <a16:creationId xmlns:a16="http://schemas.microsoft.com/office/drawing/2014/main" id="{F093539B-67B4-47F9-9691-306EDCB5638E}"/>
              </a:ext>
            </a:extLst>
          </p:cNvPr>
          <p:cNvSpPr/>
          <p:nvPr/>
        </p:nvSpPr>
        <p:spPr>
          <a:xfrm>
            <a:off x="4080256" y="2827384"/>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E</a:t>
            </a:r>
          </a:p>
        </p:txBody>
      </p:sp>
      <p:cxnSp>
        <p:nvCxnSpPr>
          <p:cNvPr id="31" name="Straight Arrow Connector 30">
            <a:extLst>
              <a:ext uri="{FF2B5EF4-FFF2-40B4-BE49-F238E27FC236}">
                <a16:creationId xmlns:a16="http://schemas.microsoft.com/office/drawing/2014/main" id="{5B7FBD2E-1208-4F02-9551-5752F390A5E5}"/>
              </a:ext>
            </a:extLst>
          </p:cNvPr>
          <p:cNvCxnSpPr>
            <a:cxnSpLocks/>
            <a:stCxn id="32" idx="6"/>
          </p:cNvCxnSpPr>
          <p:nvPr/>
        </p:nvCxnSpPr>
        <p:spPr>
          <a:xfrm>
            <a:off x="1973568" y="5303519"/>
            <a:ext cx="2106688" cy="0"/>
          </a:xfrm>
          <a:prstGeom prst="straightConnector1">
            <a:avLst/>
          </a:prstGeom>
          <a:ln>
            <a:solidFill>
              <a:srgbClr val="1A1A1A"/>
            </a:solidFill>
            <a:tailEnd type="arrow"/>
          </a:ln>
          <a:effectLst>
            <a:glow rad="63500">
              <a:schemeClr val="accent1">
                <a:satMod val="175000"/>
                <a:alpha val="40000"/>
              </a:schemeClr>
            </a:glow>
            <a:outerShdw blurRad="50800" dist="38100" dir="18900000" algn="b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2" name="Oval 31">
            <a:extLst>
              <a:ext uri="{FF2B5EF4-FFF2-40B4-BE49-F238E27FC236}">
                <a16:creationId xmlns:a16="http://schemas.microsoft.com/office/drawing/2014/main" id="{26F96A6E-850E-43D2-8038-9E01060FE963}"/>
              </a:ext>
            </a:extLst>
          </p:cNvPr>
          <p:cNvSpPr/>
          <p:nvPr/>
        </p:nvSpPr>
        <p:spPr>
          <a:xfrm>
            <a:off x="1363968" y="5002711"/>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B</a:t>
            </a:r>
          </a:p>
        </p:txBody>
      </p:sp>
      <p:sp>
        <p:nvSpPr>
          <p:cNvPr id="36" name="Oval 35">
            <a:extLst>
              <a:ext uri="{FF2B5EF4-FFF2-40B4-BE49-F238E27FC236}">
                <a16:creationId xmlns:a16="http://schemas.microsoft.com/office/drawing/2014/main" id="{BFA08D46-2337-4C4F-AB16-013262277D2D}"/>
              </a:ext>
            </a:extLst>
          </p:cNvPr>
          <p:cNvSpPr/>
          <p:nvPr/>
        </p:nvSpPr>
        <p:spPr>
          <a:xfrm>
            <a:off x="4086352" y="4987471"/>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E</a:t>
            </a:r>
          </a:p>
        </p:txBody>
      </p:sp>
      <p:cxnSp>
        <p:nvCxnSpPr>
          <p:cNvPr id="37" name="Straight Arrow Connector 36">
            <a:extLst>
              <a:ext uri="{FF2B5EF4-FFF2-40B4-BE49-F238E27FC236}">
                <a16:creationId xmlns:a16="http://schemas.microsoft.com/office/drawing/2014/main" id="{E6C24EA4-8F11-4CB7-92D5-2C447DC5BE0C}"/>
              </a:ext>
            </a:extLst>
          </p:cNvPr>
          <p:cNvCxnSpPr>
            <a:cxnSpLocks/>
            <a:stCxn id="26" idx="5"/>
          </p:cNvCxnSpPr>
          <p:nvPr/>
        </p:nvCxnSpPr>
        <p:spPr>
          <a:xfrm>
            <a:off x="1884294" y="3340895"/>
            <a:ext cx="2386832" cy="1677057"/>
          </a:xfrm>
          <a:prstGeom prst="straightConnector1">
            <a:avLst/>
          </a:prstGeom>
          <a:ln>
            <a:solidFill>
              <a:srgbClr val="1A1A1A"/>
            </a:solidFill>
            <a:tailEnd type="arrow"/>
          </a:ln>
          <a:effectLst>
            <a:glow rad="63500">
              <a:schemeClr val="accent1">
                <a:satMod val="175000"/>
                <a:alpha val="40000"/>
              </a:schemeClr>
            </a:glow>
            <a:outerShdw blurRad="50800" dist="38100" dir="18900000" algn="b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E43F884A-CB65-4631-AFC5-664967D4A441}"/>
              </a:ext>
            </a:extLst>
          </p:cNvPr>
          <p:cNvCxnSpPr>
            <a:cxnSpLocks/>
            <a:stCxn id="26" idx="4"/>
          </p:cNvCxnSpPr>
          <p:nvPr/>
        </p:nvCxnSpPr>
        <p:spPr>
          <a:xfrm>
            <a:off x="1668768" y="3429000"/>
            <a:ext cx="0" cy="1688781"/>
          </a:xfrm>
          <a:prstGeom prst="straightConnector1">
            <a:avLst/>
          </a:prstGeom>
          <a:ln>
            <a:solidFill>
              <a:srgbClr val="1A1A1A"/>
            </a:solidFill>
            <a:tailEnd type="arrow"/>
          </a:ln>
          <a:effectLst>
            <a:glow rad="63500">
              <a:schemeClr val="accent1">
                <a:satMod val="175000"/>
                <a:alpha val="40000"/>
              </a:schemeClr>
            </a:glow>
            <a:outerShdw blurRad="50800" dist="38100" dir="18900000" algn="b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3" name="Oval 42">
            <a:extLst>
              <a:ext uri="{FF2B5EF4-FFF2-40B4-BE49-F238E27FC236}">
                <a16:creationId xmlns:a16="http://schemas.microsoft.com/office/drawing/2014/main" id="{2E5C59AB-8C26-426B-A090-311289633F59}"/>
              </a:ext>
            </a:extLst>
          </p:cNvPr>
          <p:cNvSpPr/>
          <p:nvPr/>
        </p:nvSpPr>
        <p:spPr>
          <a:xfrm>
            <a:off x="5943600" y="3863182"/>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dirty="0"/>
              <a:t>E</a:t>
            </a:r>
          </a:p>
        </p:txBody>
      </p:sp>
      <p:cxnSp>
        <p:nvCxnSpPr>
          <p:cNvPr id="44" name="Straight Arrow Connector 43">
            <a:extLst>
              <a:ext uri="{FF2B5EF4-FFF2-40B4-BE49-F238E27FC236}">
                <a16:creationId xmlns:a16="http://schemas.microsoft.com/office/drawing/2014/main" id="{8A9FA231-6CBA-4E6A-82DD-FB9FF0340670}"/>
              </a:ext>
            </a:extLst>
          </p:cNvPr>
          <p:cNvCxnSpPr>
            <a:cxnSpLocks/>
            <a:stCxn id="36" idx="6"/>
            <a:endCxn id="43" idx="3"/>
          </p:cNvCxnSpPr>
          <p:nvPr/>
        </p:nvCxnSpPr>
        <p:spPr>
          <a:xfrm flipV="1">
            <a:off x="4695952" y="4376693"/>
            <a:ext cx="1336922" cy="911586"/>
          </a:xfrm>
          <a:prstGeom prst="straightConnector1">
            <a:avLst/>
          </a:prstGeom>
          <a:ln>
            <a:solidFill>
              <a:srgbClr val="1A1A1A"/>
            </a:solidFill>
            <a:tailEnd type="arrow"/>
          </a:ln>
          <a:effectLst>
            <a:glow rad="63500">
              <a:schemeClr val="accent1">
                <a:satMod val="175000"/>
                <a:alpha val="40000"/>
              </a:schemeClr>
            </a:glow>
            <a:outerShdw blurRad="50800" dist="38100" dir="18900000" algn="b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6984FBB5-EEE4-4C55-B80A-1828601A2657}"/>
              </a:ext>
            </a:extLst>
          </p:cNvPr>
          <p:cNvCxnSpPr>
            <a:cxnSpLocks/>
            <a:stCxn id="28" idx="5"/>
            <a:endCxn id="43" idx="1"/>
          </p:cNvCxnSpPr>
          <p:nvPr/>
        </p:nvCxnSpPr>
        <p:spPr>
          <a:xfrm>
            <a:off x="4600582" y="3340895"/>
            <a:ext cx="1432292" cy="610392"/>
          </a:xfrm>
          <a:prstGeom prst="straightConnector1">
            <a:avLst/>
          </a:prstGeom>
          <a:ln>
            <a:solidFill>
              <a:srgbClr val="1A1A1A"/>
            </a:solidFill>
            <a:tailEnd type="arrow"/>
          </a:ln>
          <a:effectLst>
            <a:glow rad="63500">
              <a:schemeClr val="accent1">
                <a:satMod val="175000"/>
                <a:alpha val="40000"/>
              </a:schemeClr>
            </a:glow>
            <a:outerShdw blurRad="50800" dist="38100" dir="18900000" algn="bl"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427380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22538"/>
            <a:ext cx="10972800" cy="5103628"/>
          </a:xfrm>
        </p:spPr>
        <p:txBody>
          <a:bodyPr>
            <a:normAutofit/>
          </a:bodyPr>
          <a:lstStyle/>
          <a:p>
            <a:pPr>
              <a:buNone/>
            </a:pPr>
            <a:r>
              <a:rPr lang="en-US" sz="2500" b="1" dirty="0">
                <a:latin typeface="Nunito Sans" panose="020B0604020202020204" charset="0"/>
              </a:rPr>
              <a:t>B) UNDIRECTED  GRAPH:</a:t>
            </a:r>
          </a:p>
        </p:txBody>
      </p:sp>
      <p:sp>
        <p:nvSpPr>
          <p:cNvPr id="6" name="Oval 5"/>
          <p:cNvSpPr/>
          <p:nvPr/>
        </p:nvSpPr>
        <p:spPr>
          <a:xfrm>
            <a:off x="2819400" y="1824691"/>
            <a:ext cx="812800" cy="80215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
        <p:nvSpPr>
          <p:cNvPr id="7" name="Oval 6"/>
          <p:cNvSpPr/>
          <p:nvPr/>
        </p:nvSpPr>
        <p:spPr>
          <a:xfrm>
            <a:off x="1498600" y="3228461"/>
            <a:ext cx="812800" cy="80215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B</a:t>
            </a:r>
          </a:p>
        </p:txBody>
      </p:sp>
      <p:sp>
        <p:nvSpPr>
          <p:cNvPr id="8" name="Oval 7"/>
          <p:cNvSpPr/>
          <p:nvPr/>
        </p:nvSpPr>
        <p:spPr>
          <a:xfrm>
            <a:off x="2819400" y="3228461"/>
            <a:ext cx="812800" cy="80215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E</a:t>
            </a:r>
          </a:p>
        </p:txBody>
      </p:sp>
      <p:sp>
        <p:nvSpPr>
          <p:cNvPr id="9" name="Oval 8"/>
          <p:cNvSpPr/>
          <p:nvPr/>
        </p:nvSpPr>
        <p:spPr>
          <a:xfrm>
            <a:off x="4140200" y="3228461"/>
            <a:ext cx="812800" cy="80215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0" name="Oval 9"/>
          <p:cNvSpPr/>
          <p:nvPr/>
        </p:nvSpPr>
        <p:spPr>
          <a:xfrm>
            <a:off x="1498600" y="4933038"/>
            <a:ext cx="812800" cy="80215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cxnSp>
        <p:nvCxnSpPr>
          <p:cNvPr id="12" name="Straight Connector 11"/>
          <p:cNvCxnSpPr>
            <a:stCxn id="6" idx="5"/>
            <a:endCxn id="9" idx="1"/>
          </p:cNvCxnSpPr>
          <p:nvPr/>
        </p:nvCxnSpPr>
        <p:spPr>
          <a:xfrm rot="16200000" flipH="1">
            <a:off x="3467920" y="2554621"/>
            <a:ext cx="836561" cy="746064"/>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7" idx="7"/>
            <a:endCxn id="6" idx="3"/>
          </p:cNvCxnSpPr>
          <p:nvPr/>
        </p:nvCxnSpPr>
        <p:spPr>
          <a:xfrm rot="5400000" flipH="1" flipV="1">
            <a:off x="2147120" y="2554621"/>
            <a:ext cx="836561" cy="746064"/>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6" idx="4"/>
            <a:endCxn id="8" idx="0"/>
          </p:cNvCxnSpPr>
          <p:nvPr/>
        </p:nvCxnSpPr>
        <p:spPr>
          <a:xfrm rot="5400000">
            <a:off x="2924992" y="2927639"/>
            <a:ext cx="601616"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7" idx="4"/>
            <a:endCxn id="10" idx="0"/>
          </p:cNvCxnSpPr>
          <p:nvPr/>
        </p:nvCxnSpPr>
        <p:spPr>
          <a:xfrm rot="5400000">
            <a:off x="1453789" y="4481813"/>
            <a:ext cx="902423"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27735888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21730"/>
            <a:ext cx="10972800" cy="5404435"/>
          </a:xfrm>
        </p:spPr>
        <p:txBody>
          <a:bodyPr>
            <a:normAutofit/>
          </a:bodyPr>
          <a:lstStyle/>
          <a:p>
            <a:pPr>
              <a:buNone/>
            </a:pPr>
            <a:r>
              <a:rPr lang="en-US" sz="2500" b="1" dirty="0">
                <a:latin typeface="Nunito Sans" panose="020B0604020202020204" charset="0"/>
              </a:rPr>
              <a:t>C) CYCLIC GRAPH:</a:t>
            </a:r>
          </a:p>
        </p:txBody>
      </p:sp>
      <p:sp>
        <p:nvSpPr>
          <p:cNvPr id="8" name="Oval 7"/>
          <p:cNvSpPr/>
          <p:nvPr/>
        </p:nvSpPr>
        <p:spPr>
          <a:xfrm>
            <a:off x="2667000" y="1824691"/>
            <a:ext cx="812800" cy="80215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
        <p:nvSpPr>
          <p:cNvPr id="9" name="Oval 8"/>
          <p:cNvSpPr/>
          <p:nvPr/>
        </p:nvSpPr>
        <p:spPr>
          <a:xfrm>
            <a:off x="1346200" y="3228461"/>
            <a:ext cx="812800" cy="80215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B</a:t>
            </a:r>
          </a:p>
        </p:txBody>
      </p:sp>
      <p:sp>
        <p:nvSpPr>
          <p:cNvPr id="10" name="Oval 9"/>
          <p:cNvSpPr/>
          <p:nvPr/>
        </p:nvSpPr>
        <p:spPr>
          <a:xfrm>
            <a:off x="2667000" y="3228461"/>
            <a:ext cx="812800" cy="80215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E</a:t>
            </a:r>
          </a:p>
        </p:txBody>
      </p:sp>
      <p:sp>
        <p:nvSpPr>
          <p:cNvPr id="11" name="Oval 10"/>
          <p:cNvSpPr/>
          <p:nvPr/>
        </p:nvSpPr>
        <p:spPr>
          <a:xfrm>
            <a:off x="4343400" y="3022870"/>
            <a:ext cx="812800" cy="80215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2" name="Oval 11"/>
          <p:cNvSpPr/>
          <p:nvPr/>
        </p:nvSpPr>
        <p:spPr>
          <a:xfrm>
            <a:off x="1346200" y="4933038"/>
            <a:ext cx="812800" cy="80215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cxnSp>
        <p:nvCxnSpPr>
          <p:cNvPr id="13" name="Straight Connector 12"/>
          <p:cNvCxnSpPr>
            <a:stCxn id="8" idx="5"/>
            <a:endCxn id="11" idx="1"/>
          </p:cNvCxnSpPr>
          <p:nvPr/>
        </p:nvCxnSpPr>
        <p:spPr>
          <a:xfrm>
            <a:off x="3360768" y="2509372"/>
            <a:ext cx="1101664" cy="630971"/>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9" idx="7"/>
            <a:endCxn id="8" idx="3"/>
          </p:cNvCxnSpPr>
          <p:nvPr/>
        </p:nvCxnSpPr>
        <p:spPr>
          <a:xfrm rot="5400000" flipH="1" flipV="1">
            <a:off x="1994720" y="2554621"/>
            <a:ext cx="836561" cy="746064"/>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8" idx="4"/>
            <a:endCxn id="10" idx="0"/>
          </p:cNvCxnSpPr>
          <p:nvPr/>
        </p:nvCxnSpPr>
        <p:spPr>
          <a:xfrm rot="5400000">
            <a:off x="2772592" y="2927639"/>
            <a:ext cx="601616"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6" name="Straight Connector 15"/>
          <p:cNvCxnSpPr>
            <a:stCxn id="9" idx="4"/>
            <a:endCxn id="12" idx="0"/>
          </p:cNvCxnSpPr>
          <p:nvPr/>
        </p:nvCxnSpPr>
        <p:spPr>
          <a:xfrm rot="5400000">
            <a:off x="1301389" y="4481813"/>
            <a:ext cx="902423"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7" name="Straight Connector 16"/>
          <p:cNvCxnSpPr>
            <a:stCxn id="10" idx="3"/>
            <a:endCxn id="12" idx="7"/>
          </p:cNvCxnSpPr>
          <p:nvPr/>
        </p:nvCxnSpPr>
        <p:spPr>
          <a:xfrm rot="5400000">
            <a:off x="1844316" y="4108795"/>
            <a:ext cx="1137369" cy="746064"/>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4174492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21999"/>
            <a:ext cx="10972800" cy="5304166"/>
          </a:xfrm>
        </p:spPr>
        <p:txBody>
          <a:bodyPr>
            <a:normAutofit/>
          </a:bodyPr>
          <a:lstStyle/>
          <a:p>
            <a:pPr>
              <a:buNone/>
            </a:pPr>
            <a:r>
              <a:rPr lang="en-US" sz="2500" b="1" dirty="0">
                <a:latin typeface="Nunito Sans" panose="020B0604020202020204" charset="0"/>
              </a:rPr>
              <a:t>D) ACYCLIC GRAPH :</a:t>
            </a:r>
          </a:p>
        </p:txBody>
      </p:sp>
      <p:sp>
        <p:nvSpPr>
          <p:cNvPr id="6" name="Oval 5"/>
          <p:cNvSpPr/>
          <p:nvPr/>
        </p:nvSpPr>
        <p:spPr>
          <a:xfrm>
            <a:off x="1524000" y="1724422"/>
            <a:ext cx="812800" cy="802154"/>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700" b="1" dirty="0"/>
              <a:t>1</a:t>
            </a:r>
          </a:p>
        </p:txBody>
      </p:sp>
      <p:sp>
        <p:nvSpPr>
          <p:cNvPr id="7" name="Oval 6"/>
          <p:cNvSpPr/>
          <p:nvPr/>
        </p:nvSpPr>
        <p:spPr>
          <a:xfrm>
            <a:off x="4165600" y="1724422"/>
            <a:ext cx="812800" cy="802154"/>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700" b="1" dirty="0"/>
              <a:t>2</a:t>
            </a:r>
          </a:p>
        </p:txBody>
      </p:sp>
      <p:sp>
        <p:nvSpPr>
          <p:cNvPr id="9" name="Oval 8"/>
          <p:cNvSpPr/>
          <p:nvPr/>
        </p:nvSpPr>
        <p:spPr>
          <a:xfrm>
            <a:off x="7112000" y="5233846"/>
            <a:ext cx="812800" cy="802154"/>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8</a:t>
            </a:r>
          </a:p>
        </p:txBody>
      </p:sp>
      <p:sp>
        <p:nvSpPr>
          <p:cNvPr id="10" name="Oval 9"/>
          <p:cNvSpPr/>
          <p:nvPr/>
        </p:nvSpPr>
        <p:spPr>
          <a:xfrm>
            <a:off x="4165600" y="5133577"/>
            <a:ext cx="812800" cy="802154"/>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7</a:t>
            </a:r>
          </a:p>
        </p:txBody>
      </p:sp>
      <p:sp>
        <p:nvSpPr>
          <p:cNvPr id="11" name="Oval 10"/>
          <p:cNvSpPr/>
          <p:nvPr/>
        </p:nvSpPr>
        <p:spPr>
          <a:xfrm>
            <a:off x="1524000" y="5133577"/>
            <a:ext cx="812800" cy="802154"/>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6</a:t>
            </a:r>
          </a:p>
        </p:txBody>
      </p:sp>
      <p:sp>
        <p:nvSpPr>
          <p:cNvPr id="12" name="Oval 11"/>
          <p:cNvSpPr/>
          <p:nvPr/>
        </p:nvSpPr>
        <p:spPr>
          <a:xfrm>
            <a:off x="1524000" y="3428999"/>
            <a:ext cx="812800" cy="802154"/>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4</a:t>
            </a:r>
          </a:p>
        </p:txBody>
      </p:sp>
      <p:sp>
        <p:nvSpPr>
          <p:cNvPr id="13" name="Oval 12"/>
          <p:cNvSpPr/>
          <p:nvPr/>
        </p:nvSpPr>
        <p:spPr>
          <a:xfrm>
            <a:off x="4165600" y="3428999"/>
            <a:ext cx="812800" cy="802154"/>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5</a:t>
            </a:r>
            <a:endParaRPr lang="en-US" b="1" dirty="0"/>
          </a:p>
        </p:txBody>
      </p:sp>
      <p:sp>
        <p:nvSpPr>
          <p:cNvPr id="15" name="Oval 14"/>
          <p:cNvSpPr/>
          <p:nvPr/>
        </p:nvSpPr>
        <p:spPr>
          <a:xfrm>
            <a:off x="7112000" y="1724422"/>
            <a:ext cx="812800" cy="802154"/>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700" b="1" dirty="0"/>
              <a:t>3</a:t>
            </a:r>
          </a:p>
        </p:txBody>
      </p:sp>
      <p:cxnSp>
        <p:nvCxnSpPr>
          <p:cNvPr id="17" name="Straight Arrow Connector 16"/>
          <p:cNvCxnSpPr>
            <a:stCxn id="6" idx="4"/>
            <a:endCxn id="12" idx="0"/>
          </p:cNvCxnSpPr>
          <p:nvPr/>
        </p:nvCxnSpPr>
        <p:spPr>
          <a:xfrm rot="5400000">
            <a:off x="1479189" y="2977774"/>
            <a:ext cx="902423" cy="2117"/>
          </a:xfrm>
          <a:prstGeom prst="straightConnector1">
            <a:avLst/>
          </a:prstGeom>
          <a:ln>
            <a:tailEnd type="arrow"/>
          </a:ln>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8" name="Straight Arrow Connector 17"/>
          <p:cNvCxnSpPr>
            <a:stCxn id="7" idx="4"/>
            <a:endCxn id="13" idx="0"/>
          </p:cNvCxnSpPr>
          <p:nvPr/>
        </p:nvCxnSpPr>
        <p:spPr>
          <a:xfrm rot="5400000">
            <a:off x="4120789" y="2977774"/>
            <a:ext cx="902423" cy="2117"/>
          </a:xfrm>
          <a:prstGeom prst="straightConnector1">
            <a:avLst/>
          </a:prstGeom>
          <a:ln>
            <a:tailEnd type="arrow"/>
          </a:ln>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rot="5400000">
            <a:off x="4121847" y="4681307"/>
            <a:ext cx="902423" cy="2117"/>
          </a:xfrm>
          <a:prstGeom prst="straightConnector1">
            <a:avLst/>
          </a:prstGeom>
          <a:ln>
            <a:tailEnd type="arrow"/>
          </a:ln>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rot="5400000">
            <a:off x="1478130" y="4681307"/>
            <a:ext cx="902423" cy="2117"/>
          </a:xfrm>
          <a:prstGeom prst="straightConnector1">
            <a:avLst/>
          </a:prstGeom>
          <a:ln>
            <a:tailEnd type="arrow"/>
          </a:ln>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a:stCxn id="15" idx="4"/>
            <a:endCxn id="9" idx="0"/>
          </p:cNvCxnSpPr>
          <p:nvPr/>
        </p:nvCxnSpPr>
        <p:spPr>
          <a:xfrm rot="5400000">
            <a:off x="6164765" y="3880197"/>
            <a:ext cx="2707270" cy="2117"/>
          </a:xfrm>
          <a:prstGeom prst="straightConnector1">
            <a:avLst/>
          </a:prstGeom>
          <a:ln>
            <a:tailEnd type="arrow"/>
          </a:ln>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a:stCxn id="12" idx="5"/>
            <a:endCxn id="10" idx="1"/>
          </p:cNvCxnSpPr>
          <p:nvPr/>
        </p:nvCxnSpPr>
        <p:spPr>
          <a:xfrm rot="16200000" flipH="1">
            <a:off x="2682516" y="3648933"/>
            <a:ext cx="1137369" cy="2066864"/>
          </a:xfrm>
          <a:prstGeom prst="straightConnector1">
            <a:avLst/>
          </a:prstGeom>
          <a:ln>
            <a:tailEnd type="arrow"/>
          </a:ln>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30" name="Straight Arrow Connector 29"/>
          <p:cNvCxnSpPr>
            <a:stCxn id="12" idx="6"/>
            <a:endCxn id="9" idx="1"/>
          </p:cNvCxnSpPr>
          <p:nvPr/>
        </p:nvCxnSpPr>
        <p:spPr>
          <a:xfrm>
            <a:off x="2336800" y="3830076"/>
            <a:ext cx="4894232" cy="1521243"/>
          </a:xfrm>
          <a:prstGeom prst="straightConnector1">
            <a:avLst/>
          </a:prstGeom>
          <a:ln>
            <a:tailEnd type="arrow"/>
          </a:ln>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33" name="Straight Arrow Connector 32"/>
          <p:cNvCxnSpPr>
            <a:stCxn id="7" idx="3"/>
            <a:endCxn id="12" idx="7"/>
          </p:cNvCxnSpPr>
          <p:nvPr/>
        </p:nvCxnSpPr>
        <p:spPr>
          <a:xfrm rot="5400000">
            <a:off x="2682516" y="1944356"/>
            <a:ext cx="1137369" cy="2066864"/>
          </a:xfrm>
          <a:prstGeom prst="straightConnector1">
            <a:avLst/>
          </a:prstGeom>
          <a:ln>
            <a:tailEnd type="arrow"/>
          </a:ln>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36" name="Straight Arrow Connector 35"/>
          <p:cNvCxnSpPr>
            <a:stCxn id="15" idx="3"/>
            <a:endCxn id="13" idx="7"/>
          </p:cNvCxnSpPr>
          <p:nvPr/>
        </p:nvCxnSpPr>
        <p:spPr>
          <a:xfrm rot="5400000">
            <a:off x="5476516" y="1791956"/>
            <a:ext cx="1137369" cy="2371664"/>
          </a:xfrm>
          <a:prstGeom prst="straightConnector1">
            <a:avLst/>
          </a:prstGeom>
          <a:ln>
            <a:tailEnd type="arrow"/>
          </a:ln>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424945322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70022"/>
            <a:ext cx="10972800" cy="5256143"/>
          </a:xfrm>
        </p:spPr>
        <p:txBody>
          <a:bodyPr>
            <a:normAutofit/>
          </a:bodyPr>
          <a:lstStyle/>
          <a:p>
            <a:pPr>
              <a:buNone/>
            </a:pPr>
            <a:r>
              <a:rPr lang="en-US" sz="2500" b="1" dirty="0">
                <a:latin typeface="Nunito Sans" panose="020B0604020202020204" charset="0"/>
              </a:rPr>
              <a:t>E) WEIGHTED GRAPH:</a:t>
            </a:r>
          </a:p>
        </p:txBody>
      </p:sp>
      <p:sp>
        <p:nvSpPr>
          <p:cNvPr id="6" name="Oval 5"/>
          <p:cNvSpPr/>
          <p:nvPr/>
        </p:nvSpPr>
        <p:spPr>
          <a:xfrm>
            <a:off x="1447800" y="3581516"/>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8</a:t>
            </a:r>
          </a:p>
        </p:txBody>
      </p:sp>
      <p:sp>
        <p:nvSpPr>
          <p:cNvPr id="7" name="Oval 6"/>
          <p:cNvSpPr/>
          <p:nvPr/>
        </p:nvSpPr>
        <p:spPr>
          <a:xfrm>
            <a:off x="3581400" y="3581516"/>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3</a:t>
            </a:r>
          </a:p>
        </p:txBody>
      </p:sp>
      <p:sp>
        <p:nvSpPr>
          <p:cNvPr id="8" name="Oval 7"/>
          <p:cNvSpPr/>
          <p:nvPr/>
        </p:nvSpPr>
        <p:spPr>
          <a:xfrm>
            <a:off x="6223000" y="3581516"/>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2</a:t>
            </a:r>
          </a:p>
        </p:txBody>
      </p:sp>
      <p:sp>
        <p:nvSpPr>
          <p:cNvPr id="9" name="Oval 8"/>
          <p:cNvSpPr/>
          <p:nvPr/>
        </p:nvSpPr>
        <p:spPr>
          <a:xfrm>
            <a:off x="8051800" y="2378285"/>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7</a:t>
            </a:r>
          </a:p>
        </p:txBody>
      </p:sp>
      <p:sp>
        <p:nvSpPr>
          <p:cNvPr id="10" name="Oval 9"/>
          <p:cNvSpPr/>
          <p:nvPr/>
        </p:nvSpPr>
        <p:spPr>
          <a:xfrm>
            <a:off x="6019800" y="1876938"/>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1</a:t>
            </a:r>
          </a:p>
        </p:txBody>
      </p:sp>
      <p:sp>
        <p:nvSpPr>
          <p:cNvPr id="11" name="Oval 10"/>
          <p:cNvSpPr/>
          <p:nvPr/>
        </p:nvSpPr>
        <p:spPr>
          <a:xfrm>
            <a:off x="2463800" y="1876938"/>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0</a:t>
            </a:r>
          </a:p>
        </p:txBody>
      </p:sp>
      <p:sp>
        <p:nvSpPr>
          <p:cNvPr id="12" name="Oval 11"/>
          <p:cNvSpPr/>
          <p:nvPr/>
        </p:nvSpPr>
        <p:spPr>
          <a:xfrm>
            <a:off x="4292600" y="5286093"/>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4</a:t>
            </a:r>
          </a:p>
        </p:txBody>
      </p:sp>
      <p:sp>
        <p:nvSpPr>
          <p:cNvPr id="13" name="Oval 12"/>
          <p:cNvSpPr/>
          <p:nvPr/>
        </p:nvSpPr>
        <p:spPr>
          <a:xfrm>
            <a:off x="8051800" y="5386362"/>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5</a:t>
            </a:r>
          </a:p>
        </p:txBody>
      </p:sp>
      <p:sp>
        <p:nvSpPr>
          <p:cNvPr id="14" name="Oval 13"/>
          <p:cNvSpPr/>
          <p:nvPr/>
        </p:nvSpPr>
        <p:spPr>
          <a:xfrm>
            <a:off x="9779000" y="3782054"/>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6</a:t>
            </a:r>
          </a:p>
        </p:txBody>
      </p:sp>
      <p:cxnSp>
        <p:nvCxnSpPr>
          <p:cNvPr id="16" name="Straight Connector 15"/>
          <p:cNvCxnSpPr>
            <a:stCxn id="6" idx="7"/>
            <a:endCxn id="11" idx="3"/>
          </p:cNvCxnSpPr>
          <p:nvPr/>
        </p:nvCxnSpPr>
        <p:spPr>
          <a:xfrm rot="5400000" flipH="1" flipV="1">
            <a:off x="1707265" y="2823616"/>
            <a:ext cx="1208271" cy="5131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7" name="Straight Connector 16"/>
          <p:cNvCxnSpPr>
            <a:stCxn id="6" idx="5"/>
            <a:endCxn id="12" idx="2"/>
          </p:cNvCxnSpPr>
          <p:nvPr/>
        </p:nvCxnSpPr>
        <p:spPr>
          <a:xfrm rot="16200000" flipH="1">
            <a:off x="2445512" y="3789946"/>
            <a:ext cx="1456424" cy="2237753"/>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0" name="Straight Connector 19"/>
          <p:cNvCxnSpPr>
            <a:stCxn id="7" idx="4"/>
            <a:endCxn id="12" idx="0"/>
          </p:cNvCxnSpPr>
          <p:nvPr/>
        </p:nvCxnSpPr>
        <p:spPr>
          <a:xfrm rot="16200000" flipH="1">
            <a:off x="3791254" y="4429147"/>
            <a:ext cx="1002693" cy="711200"/>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4" name="Straight Connector 23"/>
          <p:cNvCxnSpPr>
            <a:stCxn id="7" idx="6"/>
            <a:endCxn id="8" idx="2"/>
          </p:cNvCxnSpPr>
          <p:nvPr/>
        </p:nvCxnSpPr>
        <p:spPr>
          <a:xfrm>
            <a:off x="4292600" y="3932458"/>
            <a:ext cx="1930400" cy="2090"/>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7" name="Straight Connector 26"/>
          <p:cNvCxnSpPr>
            <a:stCxn id="11" idx="5"/>
            <a:endCxn id="7" idx="1"/>
          </p:cNvCxnSpPr>
          <p:nvPr/>
        </p:nvCxnSpPr>
        <p:spPr>
          <a:xfrm rot="16200000" flipH="1">
            <a:off x="2774065" y="2772816"/>
            <a:ext cx="1208271" cy="6147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32" name="Straight Connector 31"/>
          <p:cNvCxnSpPr>
            <a:stCxn id="11" idx="6"/>
            <a:endCxn id="10" idx="2"/>
          </p:cNvCxnSpPr>
          <p:nvPr/>
        </p:nvCxnSpPr>
        <p:spPr>
          <a:xfrm>
            <a:off x="3175000" y="2227881"/>
            <a:ext cx="2844800" cy="2090"/>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35" name="Straight Connector 34"/>
          <p:cNvCxnSpPr>
            <a:stCxn id="10" idx="6"/>
            <a:endCxn id="9" idx="2"/>
          </p:cNvCxnSpPr>
          <p:nvPr/>
        </p:nvCxnSpPr>
        <p:spPr>
          <a:xfrm>
            <a:off x="6731000" y="2227881"/>
            <a:ext cx="1320800" cy="501346"/>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38" name="Straight Connector 37"/>
          <p:cNvCxnSpPr>
            <a:stCxn id="8" idx="7"/>
            <a:endCxn id="9" idx="3"/>
          </p:cNvCxnSpPr>
          <p:nvPr/>
        </p:nvCxnSpPr>
        <p:spPr>
          <a:xfrm rot="5400000" flipH="1" flipV="1">
            <a:off x="7139538" y="2667889"/>
            <a:ext cx="706925" cy="1325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41" name="Straight Connector 40"/>
          <p:cNvCxnSpPr>
            <a:stCxn id="8" idx="5"/>
            <a:endCxn id="13" idx="1"/>
          </p:cNvCxnSpPr>
          <p:nvPr/>
        </p:nvCxnSpPr>
        <p:spPr>
          <a:xfrm rot="16200000" flipH="1">
            <a:off x="6838730" y="4171928"/>
            <a:ext cx="1308540" cy="1325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44" name="Straight Connector 43"/>
          <p:cNvCxnSpPr>
            <a:endCxn id="13" idx="7"/>
          </p:cNvCxnSpPr>
          <p:nvPr/>
        </p:nvCxnSpPr>
        <p:spPr>
          <a:xfrm rot="10800000" flipV="1">
            <a:off x="8658847" y="4381150"/>
            <a:ext cx="1224307" cy="1108002"/>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47" name="TextBox 46"/>
          <p:cNvSpPr txBox="1"/>
          <p:nvPr/>
        </p:nvSpPr>
        <p:spPr>
          <a:xfrm>
            <a:off x="1858352" y="2679092"/>
            <a:ext cx="419347" cy="538015"/>
          </a:xfrm>
          <a:prstGeom prst="rect">
            <a:avLst/>
          </a:prstGeom>
          <a:noFill/>
          <a:effectLst>
            <a:glow rad="63500">
              <a:schemeClr val="accent1">
                <a:satMod val="175000"/>
                <a:alpha val="40000"/>
              </a:schemeClr>
            </a:glow>
          </a:effectLst>
        </p:spPr>
        <p:txBody>
          <a:bodyPr wrap="square" lIns="121332" tIns="60666" rIns="121332" bIns="60666" rtlCol="0">
            <a:spAutoFit/>
          </a:bodyPr>
          <a:lstStyle/>
          <a:p>
            <a:r>
              <a:rPr lang="en-US" sz="2700" b="1" dirty="0"/>
              <a:t>4</a:t>
            </a:r>
          </a:p>
        </p:txBody>
      </p:sp>
      <p:sp>
        <p:nvSpPr>
          <p:cNvPr id="48" name="TextBox 47"/>
          <p:cNvSpPr txBox="1"/>
          <p:nvPr/>
        </p:nvSpPr>
        <p:spPr>
          <a:xfrm>
            <a:off x="4191000" y="1676400"/>
            <a:ext cx="419347" cy="538015"/>
          </a:xfrm>
          <a:prstGeom prst="rect">
            <a:avLst/>
          </a:prstGeom>
          <a:noFill/>
          <a:effectLst>
            <a:glow rad="63500">
              <a:schemeClr val="accent1">
                <a:satMod val="175000"/>
                <a:alpha val="40000"/>
              </a:schemeClr>
            </a:glow>
          </a:effectLst>
        </p:spPr>
        <p:txBody>
          <a:bodyPr wrap="square" lIns="121332" tIns="60666" rIns="121332" bIns="60666" rtlCol="0">
            <a:spAutoFit/>
          </a:bodyPr>
          <a:lstStyle/>
          <a:p>
            <a:r>
              <a:rPr lang="en-US" sz="2700" b="1" dirty="0"/>
              <a:t>3</a:t>
            </a:r>
          </a:p>
        </p:txBody>
      </p:sp>
      <p:sp>
        <p:nvSpPr>
          <p:cNvPr id="49" name="TextBox 48"/>
          <p:cNvSpPr txBox="1"/>
          <p:nvPr/>
        </p:nvSpPr>
        <p:spPr>
          <a:xfrm>
            <a:off x="4292600" y="4483939"/>
            <a:ext cx="419347" cy="538015"/>
          </a:xfrm>
          <a:prstGeom prst="rect">
            <a:avLst/>
          </a:prstGeom>
          <a:noFill/>
          <a:effectLst>
            <a:glow rad="63500">
              <a:schemeClr val="accent1">
                <a:satMod val="175000"/>
                <a:alpha val="40000"/>
              </a:schemeClr>
            </a:glow>
          </a:effectLst>
        </p:spPr>
        <p:txBody>
          <a:bodyPr wrap="square" lIns="121332" tIns="60666" rIns="121332" bIns="60666" rtlCol="0">
            <a:spAutoFit/>
          </a:bodyPr>
          <a:lstStyle/>
          <a:p>
            <a:r>
              <a:rPr lang="en-US" sz="2700" b="1" dirty="0"/>
              <a:t>1</a:t>
            </a:r>
          </a:p>
        </p:txBody>
      </p:sp>
      <p:sp>
        <p:nvSpPr>
          <p:cNvPr id="50" name="TextBox 49"/>
          <p:cNvSpPr txBox="1"/>
          <p:nvPr/>
        </p:nvSpPr>
        <p:spPr>
          <a:xfrm>
            <a:off x="3479800" y="2879631"/>
            <a:ext cx="419347" cy="538015"/>
          </a:xfrm>
          <a:prstGeom prst="rect">
            <a:avLst/>
          </a:prstGeom>
          <a:noFill/>
          <a:effectLst>
            <a:glow rad="63500">
              <a:schemeClr val="accent1">
                <a:satMod val="175000"/>
                <a:alpha val="40000"/>
              </a:schemeClr>
            </a:glow>
          </a:effectLst>
        </p:spPr>
        <p:txBody>
          <a:bodyPr wrap="square" lIns="121332" tIns="60666" rIns="121332" bIns="60666" rtlCol="0">
            <a:spAutoFit/>
          </a:bodyPr>
          <a:lstStyle/>
          <a:p>
            <a:r>
              <a:rPr lang="en-US" sz="2700" b="1" dirty="0"/>
              <a:t>2</a:t>
            </a:r>
          </a:p>
        </p:txBody>
      </p:sp>
      <p:sp>
        <p:nvSpPr>
          <p:cNvPr id="51" name="TextBox 50"/>
          <p:cNvSpPr txBox="1"/>
          <p:nvPr/>
        </p:nvSpPr>
        <p:spPr>
          <a:xfrm>
            <a:off x="5207000" y="3481246"/>
            <a:ext cx="419347" cy="538015"/>
          </a:xfrm>
          <a:prstGeom prst="rect">
            <a:avLst/>
          </a:prstGeom>
          <a:noFill/>
          <a:effectLst>
            <a:glow rad="63500">
              <a:schemeClr val="accent1">
                <a:satMod val="175000"/>
                <a:alpha val="40000"/>
              </a:schemeClr>
            </a:glow>
          </a:effectLst>
        </p:spPr>
        <p:txBody>
          <a:bodyPr wrap="square" lIns="121332" tIns="60666" rIns="121332" bIns="60666" rtlCol="0">
            <a:spAutoFit/>
          </a:bodyPr>
          <a:lstStyle/>
          <a:p>
            <a:r>
              <a:rPr lang="en-US" sz="2700" b="1" dirty="0"/>
              <a:t>6</a:t>
            </a:r>
          </a:p>
        </p:txBody>
      </p:sp>
      <p:sp>
        <p:nvSpPr>
          <p:cNvPr id="52" name="TextBox 51"/>
          <p:cNvSpPr txBox="1"/>
          <p:nvPr/>
        </p:nvSpPr>
        <p:spPr>
          <a:xfrm>
            <a:off x="2768600" y="4784747"/>
            <a:ext cx="419347" cy="538015"/>
          </a:xfrm>
          <a:prstGeom prst="rect">
            <a:avLst/>
          </a:prstGeom>
          <a:noFill/>
          <a:effectLst>
            <a:glow rad="63500">
              <a:schemeClr val="accent1">
                <a:satMod val="175000"/>
                <a:alpha val="40000"/>
              </a:schemeClr>
            </a:glow>
          </a:effectLst>
        </p:spPr>
        <p:txBody>
          <a:bodyPr wrap="square" lIns="121332" tIns="60666" rIns="121332" bIns="60666" rtlCol="0">
            <a:spAutoFit/>
          </a:bodyPr>
          <a:lstStyle/>
          <a:p>
            <a:r>
              <a:rPr lang="en-US" sz="2700" b="1" dirty="0"/>
              <a:t>8</a:t>
            </a:r>
          </a:p>
        </p:txBody>
      </p:sp>
      <p:sp>
        <p:nvSpPr>
          <p:cNvPr id="53" name="TextBox 52"/>
          <p:cNvSpPr txBox="1"/>
          <p:nvPr/>
        </p:nvSpPr>
        <p:spPr>
          <a:xfrm>
            <a:off x="7239000" y="4283400"/>
            <a:ext cx="419347" cy="538015"/>
          </a:xfrm>
          <a:prstGeom prst="rect">
            <a:avLst/>
          </a:prstGeom>
          <a:noFill/>
          <a:effectLst>
            <a:glow rad="63500">
              <a:schemeClr val="accent1">
                <a:satMod val="175000"/>
                <a:alpha val="40000"/>
              </a:schemeClr>
            </a:glow>
          </a:effectLst>
        </p:spPr>
        <p:txBody>
          <a:bodyPr wrap="square" lIns="121332" tIns="60666" rIns="121332" bIns="60666" rtlCol="0">
            <a:spAutoFit/>
          </a:bodyPr>
          <a:lstStyle/>
          <a:p>
            <a:r>
              <a:rPr lang="en-US" sz="2700" b="1" dirty="0"/>
              <a:t>1</a:t>
            </a:r>
          </a:p>
        </p:txBody>
      </p:sp>
      <p:sp>
        <p:nvSpPr>
          <p:cNvPr id="54" name="TextBox 53"/>
          <p:cNvSpPr txBox="1"/>
          <p:nvPr/>
        </p:nvSpPr>
        <p:spPr>
          <a:xfrm>
            <a:off x="8864600" y="4483939"/>
            <a:ext cx="419347" cy="538015"/>
          </a:xfrm>
          <a:prstGeom prst="rect">
            <a:avLst/>
          </a:prstGeom>
          <a:noFill/>
          <a:effectLst>
            <a:glow rad="63500">
              <a:schemeClr val="accent1">
                <a:satMod val="175000"/>
                <a:alpha val="40000"/>
              </a:schemeClr>
            </a:glow>
          </a:effectLst>
        </p:spPr>
        <p:txBody>
          <a:bodyPr wrap="square" lIns="121332" tIns="60666" rIns="121332" bIns="60666" rtlCol="0">
            <a:spAutoFit/>
          </a:bodyPr>
          <a:lstStyle/>
          <a:p>
            <a:r>
              <a:rPr lang="en-US" sz="2700" b="1" dirty="0"/>
              <a:t>8</a:t>
            </a:r>
          </a:p>
        </p:txBody>
      </p:sp>
      <p:sp>
        <p:nvSpPr>
          <p:cNvPr id="55" name="TextBox 54"/>
          <p:cNvSpPr txBox="1"/>
          <p:nvPr/>
        </p:nvSpPr>
        <p:spPr>
          <a:xfrm>
            <a:off x="7035800" y="2979900"/>
            <a:ext cx="419347" cy="538015"/>
          </a:xfrm>
          <a:prstGeom prst="rect">
            <a:avLst/>
          </a:prstGeom>
          <a:noFill/>
          <a:effectLst>
            <a:glow rad="63500">
              <a:schemeClr val="accent1">
                <a:satMod val="175000"/>
                <a:alpha val="40000"/>
              </a:schemeClr>
            </a:glow>
          </a:effectLst>
        </p:spPr>
        <p:txBody>
          <a:bodyPr wrap="square" lIns="121332" tIns="60666" rIns="121332" bIns="60666" rtlCol="0">
            <a:spAutoFit/>
          </a:bodyPr>
          <a:lstStyle/>
          <a:p>
            <a:r>
              <a:rPr lang="en-US" sz="2700" b="1" dirty="0"/>
              <a:t>2</a:t>
            </a:r>
          </a:p>
        </p:txBody>
      </p:sp>
      <p:sp>
        <p:nvSpPr>
          <p:cNvPr id="56" name="TextBox 55"/>
          <p:cNvSpPr txBox="1"/>
          <p:nvPr/>
        </p:nvSpPr>
        <p:spPr>
          <a:xfrm>
            <a:off x="7035800" y="1876938"/>
            <a:ext cx="419347" cy="538015"/>
          </a:xfrm>
          <a:prstGeom prst="rect">
            <a:avLst/>
          </a:prstGeom>
          <a:noFill/>
          <a:effectLst>
            <a:glow rad="63500">
              <a:schemeClr val="accent1">
                <a:satMod val="175000"/>
                <a:alpha val="40000"/>
              </a:schemeClr>
            </a:glow>
          </a:effectLst>
        </p:spPr>
        <p:txBody>
          <a:bodyPr wrap="square" lIns="121332" tIns="60666" rIns="121332" bIns="60666" rtlCol="0">
            <a:spAutoFit/>
          </a:bodyPr>
          <a:lstStyle/>
          <a:p>
            <a:r>
              <a:rPr lang="en-US" sz="2700" b="1" dirty="0"/>
              <a:t>4</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19971983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8200"/>
            <a:ext cx="10972800" cy="5211647"/>
          </a:xfrm>
        </p:spPr>
        <p:txBody>
          <a:bodyPr>
            <a:normAutofit/>
          </a:bodyPr>
          <a:lstStyle/>
          <a:p>
            <a:pPr>
              <a:buNone/>
            </a:pPr>
            <a:r>
              <a:rPr lang="en-US" sz="2500" b="1" dirty="0">
                <a:latin typeface="Nunito Sans" panose="020B0604020202020204" charset="0"/>
              </a:rPr>
              <a:t>F) UNWEIGHTED GRAPH:</a:t>
            </a:r>
          </a:p>
        </p:txBody>
      </p:sp>
      <p:sp>
        <p:nvSpPr>
          <p:cNvPr id="6" name="Oval 5"/>
          <p:cNvSpPr/>
          <p:nvPr/>
        </p:nvSpPr>
        <p:spPr>
          <a:xfrm>
            <a:off x="1219200" y="3741900"/>
            <a:ext cx="838200" cy="753900"/>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B</a:t>
            </a:r>
          </a:p>
        </p:txBody>
      </p:sp>
      <p:sp>
        <p:nvSpPr>
          <p:cNvPr id="7" name="Oval 6"/>
          <p:cNvSpPr/>
          <p:nvPr/>
        </p:nvSpPr>
        <p:spPr>
          <a:xfrm>
            <a:off x="2540000" y="3741900"/>
            <a:ext cx="838200" cy="753900"/>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E</a:t>
            </a:r>
          </a:p>
        </p:txBody>
      </p:sp>
      <p:sp>
        <p:nvSpPr>
          <p:cNvPr id="8" name="Oval 7"/>
          <p:cNvSpPr/>
          <p:nvPr/>
        </p:nvSpPr>
        <p:spPr>
          <a:xfrm>
            <a:off x="3860800" y="3741900"/>
            <a:ext cx="838200" cy="753900"/>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9" name="Oval 8"/>
          <p:cNvSpPr/>
          <p:nvPr/>
        </p:nvSpPr>
        <p:spPr>
          <a:xfrm>
            <a:off x="2540000" y="2438400"/>
            <a:ext cx="838200" cy="753900"/>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cxnSp>
        <p:nvCxnSpPr>
          <p:cNvPr id="10" name="Straight Connector 9"/>
          <p:cNvCxnSpPr>
            <a:cxnSpLocks/>
            <a:stCxn id="9" idx="5"/>
            <a:endCxn id="8" idx="1"/>
          </p:cNvCxnSpPr>
          <p:nvPr/>
        </p:nvCxnSpPr>
        <p:spPr>
          <a:xfrm>
            <a:off x="3255448" y="3081894"/>
            <a:ext cx="728104" cy="770412"/>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7"/>
          </p:cNvCxnSpPr>
          <p:nvPr/>
        </p:nvCxnSpPr>
        <p:spPr>
          <a:xfrm flipV="1">
            <a:off x="1934648" y="2974564"/>
            <a:ext cx="648185" cy="877742"/>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cxnSpLocks/>
            <a:stCxn id="9" idx="4"/>
            <a:endCxn id="7" idx="0"/>
          </p:cNvCxnSpPr>
          <p:nvPr/>
        </p:nvCxnSpPr>
        <p:spPr>
          <a:xfrm>
            <a:off x="2959100" y="3192300"/>
            <a:ext cx="0" cy="549600"/>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6"/>
            <a:endCxn id="7" idx="2"/>
          </p:cNvCxnSpPr>
          <p:nvPr/>
        </p:nvCxnSpPr>
        <p:spPr>
          <a:xfrm>
            <a:off x="2057400" y="4118850"/>
            <a:ext cx="482600" cy="0"/>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26154419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143116"/>
            <a:ext cx="10972800" cy="4525963"/>
          </a:xfrm>
        </p:spPr>
        <p:txBody>
          <a:bodyPr>
            <a:normAutofit/>
          </a:bodyPr>
          <a:lstStyle/>
          <a:p>
            <a:r>
              <a:rPr lang="en-US" sz="2500" dirty="0">
                <a:latin typeface="Nunito Sans" panose="020B0604020202020204" charset="0"/>
              </a:rPr>
              <a:t>Adjacency Matrix</a:t>
            </a:r>
          </a:p>
          <a:p>
            <a:r>
              <a:rPr lang="en-US" sz="2500" dirty="0">
                <a:latin typeface="Nunito Sans" panose="020B0604020202020204" charset="0"/>
              </a:rPr>
              <a:t>Adjacency List</a:t>
            </a:r>
          </a:p>
        </p:txBody>
      </p:sp>
      <p:sp>
        <p:nvSpPr>
          <p:cNvPr id="5" name="TextBox 4">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Graph and its Representations</a:t>
            </a:r>
          </a:p>
        </p:txBody>
      </p:sp>
      <p:sp>
        <p:nvSpPr>
          <p:cNvPr id="6" name="Rectangle 5">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40307649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35200" y="1824691"/>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2235200" y="4933038"/>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914400" y="3328730"/>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2235200" y="3328730"/>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556000" y="3328730"/>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426534" y="2518700"/>
            <a:ext cx="100773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p:cNvCxnSpPr>
          <p:nvPr/>
        </p:nvCxnSpPr>
        <p:spPr>
          <a:xfrm rot="16200000" flipV="1">
            <a:off x="1376399" y="4072873"/>
            <a:ext cx="110800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p:cNvCxnSpPr>
          <p:nvPr/>
        </p:nvCxnSpPr>
        <p:spPr>
          <a:xfrm rot="16200000" flipV="1">
            <a:off x="2747334" y="2518700"/>
            <a:ext cx="100773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697199" y="4072873"/>
            <a:ext cx="110800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2139589" y="4481813"/>
            <a:ext cx="902423"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2189723" y="2927639"/>
            <a:ext cx="802154"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rot="10800000">
            <a:off x="6503459" y="1409611"/>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rot="10800000">
            <a:off x="10463741" y="140961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rot="10800000">
            <a:off x="10463743" y="441455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rot="10800000">
            <a:off x="6503459" y="441664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rot="5400000" flipH="1" flipV="1">
            <a:off x="4998368" y="2913643"/>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rot="5400000" flipH="1" flipV="1">
            <a:off x="9570368" y="2913643"/>
            <a:ext cx="3009122" cy="1059"/>
          </a:xfrm>
          <a:prstGeom prst="line">
            <a:avLst/>
          </a:prstGeom>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6605059" y="1509881"/>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0	0	0	0</a:t>
            </a:r>
          </a:p>
        </p:txBody>
      </p:sp>
      <p:sp>
        <p:nvSpPr>
          <p:cNvPr id="26" name="TextBox 25"/>
          <p:cNvSpPr txBox="1"/>
          <p:nvPr/>
        </p:nvSpPr>
        <p:spPr>
          <a:xfrm>
            <a:off x="6605059" y="210562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0	0	0	0</a:t>
            </a:r>
          </a:p>
        </p:txBody>
      </p:sp>
      <p:sp>
        <p:nvSpPr>
          <p:cNvPr id="27" name="TextBox 26"/>
          <p:cNvSpPr txBox="1"/>
          <p:nvPr/>
        </p:nvSpPr>
        <p:spPr>
          <a:xfrm>
            <a:off x="6605059" y="270828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0	0	0	0</a:t>
            </a:r>
          </a:p>
        </p:txBody>
      </p:sp>
      <p:sp>
        <p:nvSpPr>
          <p:cNvPr id="28" name="TextBox 27"/>
          <p:cNvSpPr txBox="1"/>
          <p:nvPr/>
        </p:nvSpPr>
        <p:spPr>
          <a:xfrm>
            <a:off x="6605059" y="3309897"/>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0	0	0	0</a:t>
            </a:r>
          </a:p>
        </p:txBody>
      </p:sp>
      <p:sp>
        <p:nvSpPr>
          <p:cNvPr id="29" name="TextBox 28"/>
          <p:cNvSpPr txBox="1"/>
          <p:nvPr/>
        </p:nvSpPr>
        <p:spPr>
          <a:xfrm>
            <a:off x="6605059" y="3817119"/>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0	0	0	0</a:t>
            </a:r>
          </a:p>
        </p:txBody>
      </p:sp>
      <p:sp>
        <p:nvSpPr>
          <p:cNvPr id="35" name="TextBox 34"/>
          <p:cNvSpPr txBox="1"/>
          <p:nvPr/>
        </p:nvSpPr>
        <p:spPr>
          <a:xfrm>
            <a:off x="6604000" y="909773"/>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2	3	4</a:t>
            </a:r>
          </a:p>
        </p:txBody>
      </p:sp>
      <p:sp>
        <p:nvSpPr>
          <p:cNvPr id="36" name="TextBox 35"/>
          <p:cNvSpPr txBox="1"/>
          <p:nvPr/>
        </p:nvSpPr>
        <p:spPr>
          <a:xfrm>
            <a:off x="5792259" y="1510926"/>
            <a:ext cx="506941" cy="2456489"/>
          </a:xfrm>
          <a:prstGeom prst="rect">
            <a:avLst/>
          </a:prstGeom>
          <a:noFill/>
        </p:spPr>
        <p:txBody>
          <a:bodyPr wrap="square" lIns="121332" tIns="60666" rIns="121332" bIns="60666" rtlCol="0">
            <a:spAutoFit/>
          </a:bodyPr>
          <a:lstStyle/>
          <a:p>
            <a:pPr>
              <a:spcAft>
                <a:spcPts val="796"/>
              </a:spcAft>
            </a:pPr>
            <a:r>
              <a:rPr lang="en-US" sz="2500" b="1" dirty="0">
                <a:latin typeface="Nunito Sans" panose="020B0604020202020204" charset="0"/>
              </a:rPr>
              <a:t>0</a:t>
            </a:r>
          </a:p>
          <a:p>
            <a:pPr>
              <a:spcAft>
                <a:spcPts val="796"/>
              </a:spcAft>
            </a:pPr>
            <a:r>
              <a:rPr lang="en-US" sz="2500" b="1" dirty="0">
                <a:latin typeface="Nunito Sans" panose="020B0604020202020204" charset="0"/>
              </a:rPr>
              <a:t>1</a:t>
            </a:r>
          </a:p>
          <a:p>
            <a:pPr>
              <a:spcAft>
                <a:spcPts val="796"/>
              </a:spcAft>
            </a:pPr>
            <a:r>
              <a:rPr lang="en-US" sz="2500" b="1" dirty="0">
                <a:latin typeface="Nunito Sans" panose="020B0604020202020204" charset="0"/>
              </a:rPr>
              <a:t>2</a:t>
            </a:r>
          </a:p>
          <a:p>
            <a:pPr>
              <a:spcAft>
                <a:spcPts val="796"/>
              </a:spcAft>
            </a:pPr>
            <a:r>
              <a:rPr lang="en-US" sz="2500" b="1" dirty="0">
                <a:latin typeface="Nunito Sans" panose="020B0604020202020204" charset="0"/>
              </a:rPr>
              <a:t>3</a:t>
            </a:r>
          </a:p>
          <a:p>
            <a:pPr>
              <a:spcAft>
                <a:spcPts val="796"/>
              </a:spcAft>
            </a:pPr>
            <a:r>
              <a:rPr lang="en-US" sz="2500" b="1" dirty="0">
                <a:latin typeface="Nunito Sans" panose="020B0604020202020204" charset="0"/>
              </a:rPr>
              <a:t>4</a:t>
            </a:r>
          </a:p>
        </p:txBody>
      </p:sp>
      <p:sp>
        <p:nvSpPr>
          <p:cNvPr id="39" name="TextBox 38"/>
          <p:cNvSpPr txBox="1"/>
          <p:nvPr/>
        </p:nvSpPr>
        <p:spPr>
          <a:xfrm>
            <a:off x="7416801" y="4819811"/>
            <a:ext cx="3071128" cy="507238"/>
          </a:xfrm>
          <a:prstGeom prst="rect">
            <a:avLst/>
          </a:prstGeom>
          <a:noFill/>
        </p:spPr>
        <p:txBody>
          <a:bodyPr wrap="none" lIns="121332" tIns="60666" rIns="121332" bIns="60666" rtlCol="0">
            <a:spAutoFit/>
          </a:bodyPr>
          <a:lstStyle/>
          <a:p>
            <a:r>
              <a:rPr lang="en-US" sz="2500" b="1" dirty="0">
                <a:latin typeface="Nunito Sans" panose="020B0604020202020204" charset="0"/>
              </a:rPr>
              <a:t>Initialize the matrix</a:t>
            </a:r>
          </a:p>
        </p:txBody>
      </p:sp>
      <p:sp>
        <p:nvSpPr>
          <p:cNvPr id="30" name="TextBox 2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Matrix</a:t>
            </a:r>
          </a:p>
        </p:txBody>
      </p:sp>
      <p:sp>
        <p:nvSpPr>
          <p:cNvPr id="31" name="Rectangle 30">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13393229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352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2235200" y="4933038"/>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914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2235200" y="3328730"/>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556000" y="3328730"/>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426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376399" y="4072873"/>
            <a:ext cx="110800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747334" y="2518700"/>
            <a:ext cx="100773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697199" y="4072873"/>
            <a:ext cx="110800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2139589" y="4481813"/>
            <a:ext cx="902423"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2189723" y="2927639"/>
            <a:ext cx="802154"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5689600" y="4703194"/>
            <a:ext cx="5892800" cy="1276679"/>
          </a:xfrm>
          <a:prstGeom prst="rect">
            <a:avLst/>
          </a:prstGeom>
          <a:noFill/>
        </p:spPr>
        <p:txBody>
          <a:bodyPr wrap="square" lIns="121332" tIns="60666" rIns="121332" bIns="60666" rtlCol="0">
            <a:spAutoFit/>
          </a:bodyPr>
          <a:lstStyle/>
          <a:p>
            <a:r>
              <a:rPr lang="en-US" sz="2500" b="1" dirty="0">
                <a:latin typeface="Nunito Sans" panose="020B0604020202020204" charset="0"/>
              </a:rPr>
              <a:t>Edge 0-&gt;1. So, mark 1 A[0][1] and A[1][0] ( because this is an undirected graph. </a:t>
            </a:r>
          </a:p>
        </p:txBody>
      </p:sp>
      <p:sp>
        <p:nvSpPr>
          <p:cNvPr id="30" name="TextBox 2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Matrix</a:t>
            </a:r>
          </a:p>
        </p:txBody>
      </p:sp>
      <p:sp>
        <p:nvSpPr>
          <p:cNvPr id="31" name="Rectangle 30">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cxnSp>
        <p:nvCxnSpPr>
          <p:cNvPr id="34" name="Straight Connector 33"/>
          <p:cNvCxnSpPr/>
          <p:nvPr/>
        </p:nvCxnSpPr>
        <p:spPr>
          <a:xfrm rot="10800000">
            <a:off x="6503459" y="1409611"/>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rot="10800000">
            <a:off x="10463741" y="140961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rot="10800000">
            <a:off x="10463743" y="441455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rot="10800000">
            <a:off x="6503459" y="441664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rot="5400000" flipH="1" flipV="1">
            <a:off x="4998368" y="2913643"/>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rot="5400000" flipH="1" flipV="1">
            <a:off x="9570368" y="2913643"/>
            <a:ext cx="3009122" cy="1059"/>
          </a:xfrm>
          <a:prstGeom prst="line">
            <a:avLst/>
          </a:prstGeom>
        </p:spPr>
        <p:style>
          <a:lnRef idx="3">
            <a:schemeClr val="dk1"/>
          </a:lnRef>
          <a:fillRef idx="0">
            <a:schemeClr val="dk1"/>
          </a:fillRef>
          <a:effectRef idx="2">
            <a:schemeClr val="dk1"/>
          </a:effectRef>
          <a:fontRef idx="minor">
            <a:schemeClr val="tx1"/>
          </a:fontRef>
        </p:style>
      </p:cxnSp>
      <p:sp>
        <p:nvSpPr>
          <p:cNvPr id="43" name="TextBox 42"/>
          <p:cNvSpPr txBox="1"/>
          <p:nvPr/>
        </p:nvSpPr>
        <p:spPr>
          <a:xfrm>
            <a:off x="6605059" y="1509881"/>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0	0	0</a:t>
            </a:r>
          </a:p>
        </p:txBody>
      </p:sp>
      <p:sp>
        <p:nvSpPr>
          <p:cNvPr id="44" name="TextBox 43"/>
          <p:cNvSpPr txBox="1"/>
          <p:nvPr/>
        </p:nvSpPr>
        <p:spPr>
          <a:xfrm>
            <a:off x="6605059" y="210562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0</a:t>
            </a:r>
          </a:p>
        </p:txBody>
      </p:sp>
      <p:sp>
        <p:nvSpPr>
          <p:cNvPr id="45" name="TextBox 44"/>
          <p:cNvSpPr txBox="1"/>
          <p:nvPr/>
        </p:nvSpPr>
        <p:spPr>
          <a:xfrm>
            <a:off x="6605059" y="270828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0	0	0	0</a:t>
            </a:r>
          </a:p>
        </p:txBody>
      </p:sp>
      <p:sp>
        <p:nvSpPr>
          <p:cNvPr id="46" name="TextBox 45"/>
          <p:cNvSpPr txBox="1"/>
          <p:nvPr/>
        </p:nvSpPr>
        <p:spPr>
          <a:xfrm>
            <a:off x="6605059" y="3309897"/>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0	0	0	0</a:t>
            </a:r>
          </a:p>
        </p:txBody>
      </p:sp>
      <p:sp>
        <p:nvSpPr>
          <p:cNvPr id="47" name="TextBox 46"/>
          <p:cNvSpPr txBox="1"/>
          <p:nvPr/>
        </p:nvSpPr>
        <p:spPr>
          <a:xfrm>
            <a:off x="6605059" y="3817119"/>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0	0	0	0</a:t>
            </a:r>
          </a:p>
        </p:txBody>
      </p:sp>
      <p:sp>
        <p:nvSpPr>
          <p:cNvPr id="48" name="TextBox 47"/>
          <p:cNvSpPr txBox="1"/>
          <p:nvPr/>
        </p:nvSpPr>
        <p:spPr>
          <a:xfrm>
            <a:off x="6604000" y="909773"/>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2	3	4</a:t>
            </a:r>
          </a:p>
        </p:txBody>
      </p:sp>
      <p:sp>
        <p:nvSpPr>
          <p:cNvPr id="49" name="TextBox 48"/>
          <p:cNvSpPr txBox="1"/>
          <p:nvPr/>
        </p:nvSpPr>
        <p:spPr>
          <a:xfrm>
            <a:off x="5792259" y="1510926"/>
            <a:ext cx="506941" cy="2456489"/>
          </a:xfrm>
          <a:prstGeom prst="rect">
            <a:avLst/>
          </a:prstGeom>
          <a:noFill/>
        </p:spPr>
        <p:txBody>
          <a:bodyPr wrap="square" lIns="121332" tIns="60666" rIns="121332" bIns="60666" rtlCol="0">
            <a:spAutoFit/>
          </a:bodyPr>
          <a:lstStyle/>
          <a:p>
            <a:pPr>
              <a:spcAft>
                <a:spcPts val="796"/>
              </a:spcAft>
            </a:pPr>
            <a:r>
              <a:rPr lang="en-US" sz="2500" b="1" dirty="0">
                <a:latin typeface="Nunito Sans" panose="020B0604020202020204" charset="0"/>
              </a:rPr>
              <a:t>0</a:t>
            </a:r>
          </a:p>
          <a:p>
            <a:pPr>
              <a:spcAft>
                <a:spcPts val="796"/>
              </a:spcAft>
            </a:pPr>
            <a:r>
              <a:rPr lang="en-US" sz="2500" b="1" dirty="0">
                <a:latin typeface="Nunito Sans" panose="020B0604020202020204" charset="0"/>
              </a:rPr>
              <a:t>1</a:t>
            </a:r>
          </a:p>
          <a:p>
            <a:pPr>
              <a:spcAft>
                <a:spcPts val="796"/>
              </a:spcAft>
            </a:pPr>
            <a:r>
              <a:rPr lang="en-US" sz="2500" b="1" dirty="0">
                <a:latin typeface="Nunito Sans" panose="020B0604020202020204" charset="0"/>
              </a:rPr>
              <a:t>2</a:t>
            </a:r>
          </a:p>
          <a:p>
            <a:pPr>
              <a:spcAft>
                <a:spcPts val="796"/>
              </a:spcAft>
            </a:pPr>
            <a:r>
              <a:rPr lang="en-US" sz="2500" b="1" dirty="0">
                <a:latin typeface="Nunito Sans" panose="020B0604020202020204" charset="0"/>
              </a:rPr>
              <a:t>3</a:t>
            </a:r>
          </a:p>
          <a:p>
            <a:pPr>
              <a:spcAft>
                <a:spcPts val="796"/>
              </a:spcAft>
            </a:pPr>
            <a:r>
              <a:rPr lang="en-US" sz="2500" b="1" dirty="0">
                <a:latin typeface="Nunito Sans" panose="020B0604020202020204" charset="0"/>
              </a:rPr>
              <a:t>4</a:t>
            </a:r>
          </a:p>
        </p:txBody>
      </p:sp>
    </p:spTree>
    <p:extLst>
      <p:ext uri="{BB962C8B-B14F-4D97-AF65-F5344CB8AC3E}">
        <p14:creationId xmlns:p14="http://schemas.microsoft.com/office/powerpoint/2010/main" val="29407041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352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2235200" y="4933038"/>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914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22352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556000" y="3328730"/>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426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376399" y="4072873"/>
            <a:ext cx="110800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747334" y="2518700"/>
            <a:ext cx="100773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697199" y="4072873"/>
            <a:ext cx="110800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2139589" y="4481813"/>
            <a:ext cx="902423"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21897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5689600" y="4714884"/>
            <a:ext cx="6096000" cy="891958"/>
          </a:xfrm>
          <a:prstGeom prst="rect">
            <a:avLst/>
          </a:prstGeom>
          <a:noFill/>
        </p:spPr>
        <p:txBody>
          <a:bodyPr wrap="square" lIns="121332" tIns="60666" rIns="121332" bIns="60666" rtlCol="0">
            <a:spAutoFit/>
          </a:bodyPr>
          <a:lstStyle/>
          <a:p>
            <a:r>
              <a:rPr lang="en-US" sz="2500" b="1" dirty="0">
                <a:latin typeface="Nunito Sans" panose="020B0604020202020204" charset="0"/>
              </a:rPr>
              <a:t>Edge 0-&gt;2. So, mark 1 A[0][2] and A[2][0].</a:t>
            </a:r>
          </a:p>
        </p:txBody>
      </p:sp>
      <p:sp>
        <p:nvSpPr>
          <p:cNvPr id="30" name="TextBox 2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Matrix</a:t>
            </a:r>
          </a:p>
        </p:txBody>
      </p:sp>
      <p:sp>
        <p:nvSpPr>
          <p:cNvPr id="31" name="Rectangle 30">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cxnSp>
        <p:nvCxnSpPr>
          <p:cNvPr id="34" name="Straight Connector 33"/>
          <p:cNvCxnSpPr/>
          <p:nvPr/>
        </p:nvCxnSpPr>
        <p:spPr>
          <a:xfrm rot="10800000">
            <a:off x="6503459" y="1409611"/>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rot="10800000">
            <a:off x="10463741" y="140961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rot="10800000">
            <a:off x="10463743" y="441455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rot="10800000">
            <a:off x="6503459" y="441664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rot="5400000" flipH="1" flipV="1">
            <a:off x="4998368" y="2913643"/>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rot="5400000" flipH="1" flipV="1">
            <a:off x="9570368" y="2913643"/>
            <a:ext cx="3009122" cy="1059"/>
          </a:xfrm>
          <a:prstGeom prst="line">
            <a:avLst/>
          </a:prstGeom>
        </p:spPr>
        <p:style>
          <a:lnRef idx="3">
            <a:schemeClr val="dk1"/>
          </a:lnRef>
          <a:fillRef idx="0">
            <a:schemeClr val="dk1"/>
          </a:fillRef>
          <a:effectRef idx="2">
            <a:schemeClr val="dk1"/>
          </a:effectRef>
          <a:fontRef idx="minor">
            <a:schemeClr val="tx1"/>
          </a:fontRef>
        </p:style>
      </p:cxnSp>
      <p:sp>
        <p:nvSpPr>
          <p:cNvPr id="43" name="TextBox 42"/>
          <p:cNvSpPr txBox="1"/>
          <p:nvPr/>
        </p:nvSpPr>
        <p:spPr>
          <a:xfrm>
            <a:off x="6605059" y="1509881"/>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1	0	0</a:t>
            </a:r>
          </a:p>
        </p:txBody>
      </p:sp>
      <p:sp>
        <p:nvSpPr>
          <p:cNvPr id="44" name="TextBox 43"/>
          <p:cNvSpPr txBox="1"/>
          <p:nvPr/>
        </p:nvSpPr>
        <p:spPr>
          <a:xfrm>
            <a:off x="6605059" y="210562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0</a:t>
            </a:r>
          </a:p>
        </p:txBody>
      </p:sp>
      <p:sp>
        <p:nvSpPr>
          <p:cNvPr id="45" name="TextBox 44"/>
          <p:cNvSpPr txBox="1"/>
          <p:nvPr/>
        </p:nvSpPr>
        <p:spPr>
          <a:xfrm>
            <a:off x="6605059" y="270828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0</a:t>
            </a:r>
          </a:p>
        </p:txBody>
      </p:sp>
      <p:sp>
        <p:nvSpPr>
          <p:cNvPr id="46" name="TextBox 45"/>
          <p:cNvSpPr txBox="1"/>
          <p:nvPr/>
        </p:nvSpPr>
        <p:spPr>
          <a:xfrm>
            <a:off x="6605059" y="3309897"/>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0	0	0	0</a:t>
            </a:r>
          </a:p>
        </p:txBody>
      </p:sp>
      <p:sp>
        <p:nvSpPr>
          <p:cNvPr id="47" name="TextBox 46"/>
          <p:cNvSpPr txBox="1"/>
          <p:nvPr/>
        </p:nvSpPr>
        <p:spPr>
          <a:xfrm>
            <a:off x="6605059" y="3817119"/>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0	0	0	0</a:t>
            </a:r>
          </a:p>
        </p:txBody>
      </p:sp>
      <p:sp>
        <p:nvSpPr>
          <p:cNvPr id="48" name="TextBox 47"/>
          <p:cNvSpPr txBox="1"/>
          <p:nvPr/>
        </p:nvSpPr>
        <p:spPr>
          <a:xfrm>
            <a:off x="6604000" y="909773"/>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2	3	4</a:t>
            </a:r>
          </a:p>
        </p:txBody>
      </p:sp>
      <p:sp>
        <p:nvSpPr>
          <p:cNvPr id="49" name="TextBox 48"/>
          <p:cNvSpPr txBox="1"/>
          <p:nvPr/>
        </p:nvSpPr>
        <p:spPr>
          <a:xfrm>
            <a:off x="5792259" y="1510926"/>
            <a:ext cx="506941" cy="2456489"/>
          </a:xfrm>
          <a:prstGeom prst="rect">
            <a:avLst/>
          </a:prstGeom>
          <a:noFill/>
        </p:spPr>
        <p:txBody>
          <a:bodyPr wrap="square" lIns="121332" tIns="60666" rIns="121332" bIns="60666" rtlCol="0">
            <a:spAutoFit/>
          </a:bodyPr>
          <a:lstStyle/>
          <a:p>
            <a:pPr>
              <a:spcAft>
                <a:spcPts val="796"/>
              </a:spcAft>
            </a:pPr>
            <a:r>
              <a:rPr lang="en-US" sz="2500" b="1" dirty="0">
                <a:latin typeface="Nunito Sans" panose="020B0604020202020204" charset="0"/>
              </a:rPr>
              <a:t>0</a:t>
            </a:r>
          </a:p>
          <a:p>
            <a:pPr>
              <a:spcAft>
                <a:spcPts val="796"/>
              </a:spcAft>
            </a:pPr>
            <a:r>
              <a:rPr lang="en-US" sz="2500" b="1" dirty="0">
                <a:latin typeface="Nunito Sans" panose="020B0604020202020204" charset="0"/>
              </a:rPr>
              <a:t>1</a:t>
            </a:r>
          </a:p>
          <a:p>
            <a:pPr>
              <a:spcAft>
                <a:spcPts val="796"/>
              </a:spcAft>
            </a:pPr>
            <a:r>
              <a:rPr lang="en-US" sz="2500" b="1" dirty="0">
                <a:latin typeface="Nunito Sans" panose="020B0604020202020204" charset="0"/>
              </a:rPr>
              <a:t>2</a:t>
            </a:r>
          </a:p>
          <a:p>
            <a:pPr>
              <a:spcAft>
                <a:spcPts val="796"/>
              </a:spcAft>
            </a:pPr>
            <a:r>
              <a:rPr lang="en-US" sz="2500" b="1" dirty="0">
                <a:latin typeface="Nunito Sans" panose="020B0604020202020204" charset="0"/>
              </a:rPr>
              <a:t>3</a:t>
            </a:r>
          </a:p>
          <a:p>
            <a:pPr>
              <a:spcAft>
                <a:spcPts val="796"/>
              </a:spcAft>
            </a:pPr>
            <a:r>
              <a:rPr lang="en-US" sz="2500" b="1" dirty="0">
                <a:latin typeface="Nunito Sans" panose="020B0604020202020204" charset="0"/>
              </a:rPr>
              <a:t>4</a:t>
            </a:r>
          </a:p>
        </p:txBody>
      </p:sp>
    </p:spTree>
    <p:extLst>
      <p:ext uri="{BB962C8B-B14F-4D97-AF65-F5344CB8AC3E}">
        <p14:creationId xmlns:p14="http://schemas.microsoft.com/office/powerpoint/2010/main" val="3017596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a:latin typeface="Nunito Sans SemiBold" panose="00000700000000000000" pitchFamily="2" charset="0"/>
              </a:rPr>
              <a:t>Linked List</a:t>
            </a:r>
          </a:p>
        </p:txBody>
      </p:sp>
      <p:sp>
        <p:nvSpPr>
          <p:cNvPr id="10" name="Rectangle 9">
            <a:extLst>
              <a:ext uri="{FF2B5EF4-FFF2-40B4-BE49-F238E27FC236}">
                <a16:creationId xmlns:a16="http://schemas.microsoft.com/office/drawing/2014/main"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707544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glow rad="63500">
                              <a:srgbClr val="4F81BD">
                                <a:satMod val="175000"/>
                                <a:alpha val="40000"/>
                              </a:srgbClr>
                            </a:glow>
                          </a:effectLst>
                          <a:uLnTx/>
                          <a:uFillTx/>
                          <a:latin typeface="+mn-lt"/>
                          <a:ea typeface="+mn-ea"/>
                          <a:cs typeface="+mn-cs"/>
                        </a:rPr>
                        <a:t>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5" name="Rectangle 4"/>
          <p:cNvSpPr/>
          <p:nvPr/>
        </p:nvSpPr>
        <p:spPr>
          <a:xfrm>
            <a:off x="4572001" y="0"/>
            <a:ext cx="3617487" cy="697627"/>
          </a:xfrm>
          <a:prstGeom prst="rect">
            <a:avLst/>
          </a:prstGeom>
        </p:spPr>
        <p:txBody>
          <a:bodyPr wrap="none" lIns="121917" tIns="60958" rIns="121917" bIns="60958">
            <a:spAutoFit/>
          </a:bodyPr>
          <a:lstStyle/>
          <a:p>
            <a:pPr algn="ctr"/>
            <a:r>
              <a:rPr lang="en-US" sz="3700" dirty="0"/>
              <a:t>Delete at the end</a:t>
            </a:r>
          </a:p>
        </p:txBody>
      </p:sp>
      <p:sp>
        <p:nvSpPr>
          <p:cNvPr id="6" name="Rectangle 5"/>
          <p:cNvSpPr/>
          <p:nvPr/>
        </p:nvSpPr>
        <p:spPr>
          <a:xfrm>
            <a:off x="4978401" y="1397000"/>
            <a:ext cx="5836913" cy="1231102"/>
          </a:xfrm>
          <a:prstGeom prst="rect">
            <a:avLst/>
          </a:prstGeom>
        </p:spPr>
        <p:txBody>
          <a:bodyPr wrap="none" lIns="121917" tIns="60958" rIns="121917" bIns="60958">
            <a:spAutoFit/>
          </a:bodyPr>
          <a:lstStyle/>
          <a:p>
            <a:pPr>
              <a:buFont typeface="Arial" pitchFamily="34" charset="0"/>
              <a:buChar char="•"/>
            </a:pPr>
            <a:r>
              <a:rPr lang="en-US" sz="2400" dirty="0"/>
              <a:t>Step 1. The address of the second last node </a:t>
            </a:r>
          </a:p>
          <a:p>
            <a:r>
              <a:rPr lang="en-US" sz="2400" dirty="0"/>
              <a:t>               should be stored as null.</a:t>
            </a:r>
          </a:p>
          <a:p>
            <a:pPr>
              <a:buFont typeface="Arial" pitchFamily="34" charset="0"/>
              <a:buChar char="•"/>
            </a:pP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352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2235200" y="4933038"/>
            <a:ext cx="711200" cy="701885"/>
          </a:xfrm>
          <a:prstGeom prst="ellipse">
            <a:avLst/>
          </a:prstGeom>
          <a:solidFill>
            <a:schemeClr val="tx1"/>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914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22352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5560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426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376399" y="4072873"/>
            <a:ext cx="110800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7473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697199" y="4072873"/>
            <a:ext cx="110800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2139589" y="4481813"/>
            <a:ext cx="902423"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21897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Matrix</a:t>
            </a:r>
          </a:p>
        </p:txBody>
      </p:sp>
      <p:sp>
        <p:nvSpPr>
          <p:cNvPr id="31" name="Rectangle 30">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cxnSp>
        <p:nvCxnSpPr>
          <p:cNvPr id="34" name="Straight Connector 33"/>
          <p:cNvCxnSpPr/>
          <p:nvPr/>
        </p:nvCxnSpPr>
        <p:spPr>
          <a:xfrm rot="10800000">
            <a:off x="6503459" y="1409611"/>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rot="10800000">
            <a:off x="10463741" y="140961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rot="10800000">
            <a:off x="10463743" y="441455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rot="10800000">
            <a:off x="6503459" y="441664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rot="5400000" flipH="1" flipV="1">
            <a:off x="4998368" y="2913643"/>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rot="5400000" flipH="1" flipV="1">
            <a:off x="9570368" y="2913643"/>
            <a:ext cx="3009122" cy="1059"/>
          </a:xfrm>
          <a:prstGeom prst="line">
            <a:avLst/>
          </a:prstGeom>
        </p:spPr>
        <p:style>
          <a:lnRef idx="3">
            <a:schemeClr val="dk1"/>
          </a:lnRef>
          <a:fillRef idx="0">
            <a:schemeClr val="dk1"/>
          </a:fillRef>
          <a:effectRef idx="2">
            <a:schemeClr val="dk1"/>
          </a:effectRef>
          <a:fontRef idx="minor">
            <a:schemeClr val="tx1"/>
          </a:fontRef>
        </p:style>
      </p:cxnSp>
      <p:sp>
        <p:nvSpPr>
          <p:cNvPr id="43" name="TextBox 42"/>
          <p:cNvSpPr txBox="1"/>
          <p:nvPr/>
        </p:nvSpPr>
        <p:spPr>
          <a:xfrm>
            <a:off x="6605059" y="1509881"/>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1	1	0</a:t>
            </a:r>
          </a:p>
        </p:txBody>
      </p:sp>
      <p:sp>
        <p:nvSpPr>
          <p:cNvPr id="44" name="TextBox 43"/>
          <p:cNvSpPr txBox="1"/>
          <p:nvPr/>
        </p:nvSpPr>
        <p:spPr>
          <a:xfrm>
            <a:off x="6605059" y="210562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0</a:t>
            </a:r>
          </a:p>
        </p:txBody>
      </p:sp>
      <p:sp>
        <p:nvSpPr>
          <p:cNvPr id="45" name="TextBox 44"/>
          <p:cNvSpPr txBox="1"/>
          <p:nvPr/>
        </p:nvSpPr>
        <p:spPr>
          <a:xfrm>
            <a:off x="6605059" y="270828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0</a:t>
            </a:r>
          </a:p>
        </p:txBody>
      </p:sp>
      <p:sp>
        <p:nvSpPr>
          <p:cNvPr id="46" name="TextBox 45"/>
          <p:cNvSpPr txBox="1"/>
          <p:nvPr/>
        </p:nvSpPr>
        <p:spPr>
          <a:xfrm>
            <a:off x="6605059" y="3309897"/>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0</a:t>
            </a:r>
          </a:p>
        </p:txBody>
      </p:sp>
      <p:sp>
        <p:nvSpPr>
          <p:cNvPr id="47" name="TextBox 46"/>
          <p:cNvSpPr txBox="1"/>
          <p:nvPr/>
        </p:nvSpPr>
        <p:spPr>
          <a:xfrm>
            <a:off x="6605059" y="3817119"/>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0	0	0	0</a:t>
            </a:r>
          </a:p>
        </p:txBody>
      </p:sp>
      <p:sp>
        <p:nvSpPr>
          <p:cNvPr id="48" name="TextBox 47"/>
          <p:cNvSpPr txBox="1"/>
          <p:nvPr/>
        </p:nvSpPr>
        <p:spPr>
          <a:xfrm>
            <a:off x="6604000" y="909773"/>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2	3	4</a:t>
            </a:r>
          </a:p>
        </p:txBody>
      </p:sp>
      <p:sp>
        <p:nvSpPr>
          <p:cNvPr id="49" name="TextBox 48"/>
          <p:cNvSpPr txBox="1"/>
          <p:nvPr/>
        </p:nvSpPr>
        <p:spPr>
          <a:xfrm>
            <a:off x="5792259" y="1510926"/>
            <a:ext cx="506941" cy="2456489"/>
          </a:xfrm>
          <a:prstGeom prst="rect">
            <a:avLst/>
          </a:prstGeom>
          <a:noFill/>
        </p:spPr>
        <p:txBody>
          <a:bodyPr wrap="square" lIns="121332" tIns="60666" rIns="121332" bIns="60666" rtlCol="0">
            <a:spAutoFit/>
          </a:bodyPr>
          <a:lstStyle/>
          <a:p>
            <a:pPr>
              <a:spcAft>
                <a:spcPts val="796"/>
              </a:spcAft>
            </a:pPr>
            <a:r>
              <a:rPr lang="en-US" sz="2500" b="1" dirty="0">
                <a:latin typeface="Nunito Sans" panose="020B0604020202020204" charset="0"/>
              </a:rPr>
              <a:t>0</a:t>
            </a:r>
          </a:p>
          <a:p>
            <a:pPr>
              <a:spcAft>
                <a:spcPts val="796"/>
              </a:spcAft>
            </a:pPr>
            <a:r>
              <a:rPr lang="en-US" sz="2500" b="1" dirty="0">
                <a:latin typeface="Nunito Sans" panose="020B0604020202020204" charset="0"/>
              </a:rPr>
              <a:t>1</a:t>
            </a:r>
          </a:p>
          <a:p>
            <a:pPr>
              <a:spcAft>
                <a:spcPts val="796"/>
              </a:spcAft>
            </a:pPr>
            <a:r>
              <a:rPr lang="en-US" sz="2500" b="1" dirty="0">
                <a:latin typeface="Nunito Sans" panose="020B0604020202020204" charset="0"/>
              </a:rPr>
              <a:t>2</a:t>
            </a:r>
          </a:p>
          <a:p>
            <a:pPr>
              <a:spcAft>
                <a:spcPts val="796"/>
              </a:spcAft>
            </a:pPr>
            <a:r>
              <a:rPr lang="en-US" sz="2500" b="1" dirty="0">
                <a:latin typeface="Nunito Sans" panose="020B0604020202020204" charset="0"/>
              </a:rPr>
              <a:t>3</a:t>
            </a:r>
          </a:p>
          <a:p>
            <a:pPr>
              <a:spcAft>
                <a:spcPts val="796"/>
              </a:spcAft>
            </a:pPr>
            <a:r>
              <a:rPr lang="en-US" sz="2500" b="1" dirty="0">
                <a:latin typeface="Nunito Sans" panose="020B0604020202020204" charset="0"/>
              </a:rPr>
              <a:t>4</a:t>
            </a:r>
          </a:p>
        </p:txBody>
      </p:sp>
      <p:sp>
        <p:nvSpPr>
          <p:cNvPr id="51" name="TextBox 50"/>
          <p:cNvSpPr txBox="1"/>
          <p:nvPr/>
        </p:nvSpPr>
        <p:spPr>
          <a:xfrm>
            <a:off x="5689600" y="4714884"/>
            <a:ext cx="6096000" cy="891958"/>
          </a:xfrm>
          <a:prstGeom prst="rect">
            <a:avLst/>
          </a:prstGeom>
          <a:noFill/>
        </p:spPr>
        <p:txBody>
          <a:bodyPr wrap="square" lIns="121332" tIns="60666" rIns="121332" bIns="60666" rtlCol="0">
            <a:spAutoFit/>
          </a:bodyPr>
          <a:lstStyle/>
          <a:p>
            <a:r>
              <a:rPr lang="en-US" sz="2500" b="1" dirty="0">
                <a:latin typeface="Nunito Sans" panose="020B0604020202020204" charset="0"/>
              </a:rPr>
              <a:t>Edge 0-&gt;3. So, mark 1 A[0][3] and A[3][0].</a:t>
            </a:r>
          </a:p>
        </p:txBody>
      </p:sp>
    </p:spTree>
    <p:extLst>
      <p:ext uri="{BB962C8B-B14F-4D97-AF65-F5344CB8AC3E}">
        <p14:creationId xmlns:p14="http://schemas.microsoft.com/office/powerpoint/2010/main" val="10363712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352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2235200" y="4933038"/>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914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22352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5560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426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3763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7473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697199" y="4072873"/>
            <a:ext cx="110800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2139589" y="4481813"/>
            <a:ext cx="902423" cy="211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21897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Matrix</a:t>
            </a:r>
          </a:p>
        </p:txBody>
      </p:sp>
      <p:sp>
        <p:nvSpPr>
          <p:cNvPr id="31" name="Rectangle 30">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cxnSp>
        <p:nvCxnSpPr>
          <p:cNvPr id="34" name="Straight Connector 33"/>
          <p:cNvCxnSpPr/>
          <p:nvPr/>
        </p:nvCxnSpPr>
        <p:spPr>
          <a:xfrm rot="10800000">
            <a:off x="6503459" y="1409611"/>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rot="10800000">
            <a:off x="10463741" y="140961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rot="10800000">
            <a:off x="10463743" y="441455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rot="10800000">
            <a:off x="6503459" y="441664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rot="5400000" flipH="1" flipV="1">
            <a:off x="4998368" y="2913643"/>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rot="5400000" flipH="1" flipV="1">
            <a:off x="9570368" y="2913643"/>
            <a:ext cx="3009122" cy="1059"/>
          </a:xfrm>
          <a:prstGeom prst="line">
            <a:avLst/>
          </a:prstGeom>
        </p:spPr>
        <p:style>
          <a:lnRef idx="3">
            <a:schemeClr val="dk1"/>
          </a:lnRef>
          <a:fillRef idx="0">
            <a:schemeClr val="dk1"/>
          </a:fillRef>
          <a:effectRef idx="2">
            <a:schemeClr val="dk1"/>
          </a:effectRef>
          <a:fontRef idx="minor">
            <a:schemeClr val="tx1"/>
          </a:fontRef>
        </p:style>
      </p:cxnSp>
      <p:sp>
        <p:nvSpPr>
          <p:cNvPr id="43" name="TextBox 42"/>
          <p:cNvSpPr txBox="1"/>
          <p:nvPr/>
        </p:nvSpPr>
        <p:spPr>
          <a:xfrm>
            <a:off x="6605059" y="1509881"/>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1	1	0</a:t>
            </a:r>
          </a:p>
        </p:txBody>
      </p:sp>
      <p:sp>
        <p:nvSpPr>
          <p:cNvPr id="44" name="TextBox 43"/>
          <p:cNvSpPr txBox="1"/>
          <p:nvPr/>
        </p:nvSpPr>
        <p:spPr>
          <a:xfrm>
            <a:off x="6605059" y="210562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1</a:t>
            </a:r>
          </a:p>
        </p:txBody>
      </p:sp>
      <p:sp>
        <p:nvSpPr>
          <p:cNvPr id="45" name="TextBox 44"/>
          <p:cNvSpPr txBox="1"/>
          <p:nvPr/>
        </p:nvSpPr>
        <p:spPr>
          <a:xfrm>
            <a:off x="6605059" y="270828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0</a:t>
            </a:r>
          </a:p>
        </p:txBody>
      </p:sp>
      <p:sp>
        <p:nvSpPr>
          <p:cNvPr id="46" name="TextBox 45"/>
          <p:cNvSpPr txBox="1"/>
          <p:nvPr/>
        </p:nvSpPr>
        <p:spPr>
          <a:xfrm>
            <a:off x="6605059" y="3309897"/>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0</a:t>
            </a:r>
          </a:p>
        </p:txBody>
      </p:sp>
      <p:sp>
        <p:nvSpPr>
          <p:cNvPr id="47" name="TextBox 46"/>
          <p:cNvSpPr txBox="1"/>
          <p:nvPr/>
        </p:nvSpPr>
        <p:spPr>
          <a:xfrm>
            <a:off x="6605059" y="3817119"/>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0	0	0</a:t>
            </a:r>
          </a:p>
        </p:txBody>
      </p:sp>
      <p:sp>
        <p:nvSpPr>
          <p:cNvPr id="48" name="TextBox 47"/>
          <p:cNvSpPr txBox="1"/>
          <p:nvPr/>
        </p:nvSpPr>
        <p:spPr>
          <a:xfrm>
            <a:off x="6604000" y="909773"/>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2	3	4</a:t>
            </a:r>
          </a:p>
        </p:txBody>
      </p:sp>
      <p:sp>
        <p:nvSpPr>
          <p:cNvPr id="49" name="TextBox 48"/>
          <p:cNvSpPr txBox="1"/>
          <p:nvPr/>
        </p:nvSpPr>
        <p:spPr>
          <a:xfrm>
            <a:off x="5792259" y="1510926"/>
            <a:ext cx="506941" cy="2456489"/>
          </a:xfrm>
          <a:prstGeom prst="rect">
            <a:avLst/>
          </a:prstGeom>
          <a:noFill/>
        </p:spPr>
        <p:txBody>
          <a:bodyPr wrap="square" lIns="121332" tIns="60666" rIns="121332" bIns="60666" rtlCol="0">
            <a:spAutoFit/>
          </a:bodyPr>
          <a:lstStyle/>
          <a:p>
            <a:pPr>
              <a:spcAft>
                <a:spcPts val="796"/>
              </a:spcAft>
            </a:pPr>
            <a:r>
              <a:rPr lang="en-US" sz="2500" b="1" dirty="0">
                <a:latin typeface="Nunito Sans" panose="020B0604020202020204" charset="0"/>
              </a:rPr>
              <a:t>0</a:t>
            </a:r>
          </a:p>
          <a:p>
            <a:pPr>
              <a:spcAft>
                <a:spcPts val="796"/>
              </a:spcAft>
            </a:pPr>
            <a:r>
              <a:rPr lang="en-US" sz="2500" b="1" dirty="0">
                <a:latin typeface="Nunito Sans" panose="020B0604020202020204" charset="0"/>
              </a:rPr>
              <a:t>1</a:t>
            </a:r>
          </a:p>
          <a:p>
            <a:pPr>
              <a:spcAft>
                <a:spcPts val="796"/>
              </a:spcAft>
            </a:pPr>
            <a:r>
              <a:rPr lang="en-US" sz="2500" b="1" dirty="0">
                <a:latin typeface="Nunito Sans" panose="020B0604020202020204" charset="0"/>
              </a:rPr>
              <a:t>2</a:t>
            </a:r>
          </a:p>
          <a:p>
            <a:pPr>
              <a:spcAft>
                <a:spcPts val="796"/>
              </a:spcAft>
            </a:pPr>
            <a:r>
              <a:rPr lang="en-US" sz="2500" b="1" dirty="0">
                <a:latin typeface="Nunito Sans" panose="020B0604020202020204" charset="0"/>
              </a:rPr>
              <a:t>3</a:t>
            </a:r>
          </a:p>
          <a:p>
            <a:pPr>
              <a:spcAft>
                <a:spcPts val="796"/>
              </a:spcAft>
            </a:pPr>
            <a:r>
              <a:rPr lang="en-US" sz="2500" b="1" dirty="0">
                <a:latin typeface="Nunito Sans" panose="020B0604020202020204" charset="0"/>
              </a:rPr>
              <a:t>4</a:t>
            </a:r>
          </a:p>
        </p:txBody>
      </p:sp>
      <p:sp>
        <p:nvSpPr>
          <p:cNvPr id="50" name="TextBox 49"/>
          <p:cNvSpPr txBox="1"/>
          <p:nvPr/>
        </p:nvSpPr>
        <p:spPr>
          <a:xfrm>
            <a:off x="5689600" y="4714884"/>
            <a:ext cx="6096000" cy="891958"/>
          </a:xfrm>
          <a:prstGeom prst="rect">
            <a:avLst/>
          </a:prstGeom>
          <a:noFill/>
        </p:spPr>
        <p:txBody>
          <a:bodyPr wrap="square" lIns="121332" tIns="60666" rIns="121332" bIns="60666" rtlCol="0">
            <a:spAutoFit/>
          </a:bodyPr>
          <a:lstStyle/>
          <a:p>
            <a:r>
              <a:rPr lang="en-US" sz="2500" b="1" dirty="0">
                <a:latin typeface="Nunito Sans" panose="020B0604020202020204" charset="0"/>
              </a:rPr>
              <a:t>Edge 1-&gt;4. So, mark 1 A[1][4] and A[4][1].</a:t>
            </a:r>
          </a:p>
        </p:txBody>
      </p:sp>
    </p:spTree>
    <p:extLst>
      <p:ext uri="{BB962C8B-B14F-4D97-AF65-F5344CB8AC3E}">
        <p14:creationId xmlns:p14="http://schemas.microsoft.com/office/powerpoint/2010/main" val="10223564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352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2235200" y="4933038"/>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914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22352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5560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426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3763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7473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697199" y="4072873"/>
            <a:ext cx="1108002" cy="817907"/>
          </a:xfrm>
          <a:prstGeom prst="line">
            <a:avLst/>
          </a:prstGeom>
          <a:effectLst>
            <a:glow rad="635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2139589" y="4481813"/>
            <a:ext cx="902423"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21897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Matrix</a:t>
            </a:r>
          </a:p>
        </p:txBody>
      </p:sp>
      <p:sp>
        <p:nvSpPr>
          <p:cNvPr id="31" name="Rectangle 30">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cxnSp>
        <p:nvCxnSpPr>
          <p:cNvPr id="34" name="Straight Connector 33"/>
          <p:cNvCxnSpPr/>
          <p:nvPr/>
        </p:nvCxnSpPr>
        <p:spPr>
          <a:xfrm rot="10800000">
            <a:off x="6503459" y="1409611"/>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rot="10800000">
            <a:off x="10463741" y="140961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rot="10800000">
            <a:off x="10463743" y="441455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rot="10800000">
            <a:off x="6503459" y="441664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rot="5400000" flipH="1" flipV="1">
            <a:off x="4998368" y="2913643"/>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rot="5400000" flipH="1" flipV="1">
            <a:off x="9570368" y="2913643"/>
            <a:ext cx="3009122" cy="1059"/>
          </a:xfrm>
          <a:prstGeom prst="line">
            <a:avLst/>
          </a:prstGeom>
        </p:spPr>
        <p:style>
          <a:lnRef idx="3">
            <a:schemeClr val="dk1"/>
          </a:lnRef>
          <a:fillRef idx="0">
            <a:schemeClr val="dk1"/>
          </a:fillRef>
          <a:effectRef idx="2">
            <a:schemeClr val="dk1"/>
          </a:effectRef>
          <a:fontRef idx="minor">
            <a:schemeClr val="tx1"/>
          </a:fontRef>
        </p:style>
      </p:cxnSp>
      <p:sp>
        <p:nvSpPr>
          <p:cNvPr id="43" name="TextBox 42"/>
          <p:cNvSpPr txBox="1"/>
          <p:nvPr/>
        </p:nvSpPr>
        <p:spPr>
          <a:xfrm>
            <a:off x="6605059" y="1509881"/>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1	1	0</a:t>
            </a:r>
          </a:p>
        </p:txBody>
      </p:sp>
      <p:sp>
        <p:nvSpPr>
          <p:cNvPr id="44" name="TextBox 43"/>
          <p:cNvSpPr txBox="1"/>
          <p:nvPr/>
        </p:nvSpPr>
        <p:spPr>
          <a:xfrm>
            <a:off x="6605059" y="210562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1</a:t>
            </a:r>
          </a:p>
        </p:txBody>
      </p:sp>
      <p:sp>
        <p:nvSpPr>
          <p:cNvPr id="45" name="TextBox 44"/>
          <p:cNvSpPr txBox="1"/>
          <p:nvPr/>
        </p:nvSpPr>
        <p:spPr>
          <a:xfrm>
            <a:off x="6605059" y="270828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1</a:t>
            </a:r>
          </a:p>
        </p:txBody>
      </p:sp>
      <p:sp>
        <p:nvSpPr>
          <p:cNvPr id="46" name="TextBox 45"/>
          <p:cNvSpPr txBox="1"/>
          <p:nvPr/>
        </p:nvSpPr>
        <p:spPr>
          <a:xfrm>
            <a:off x="6605059" y="3309897"/>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0</a:t>
            </a:r>
          </a:p>
        </p:txBody>
      </p:sp>
      <p:sp>
        <p:nvSpPr>
          <p:cNvPr id="47" name="TextBox 46"/>
          <p:cNvSpPr txBox="1"/>
          <p:nvPr/>
        </p:nvSpPr>
        <p:spPr>
          <a:xfrm>
            <a:off x="6605059" y="3817119"/>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1	0	0</a:t>
            </a:r>
          </a:p>
        </p:txBody>
      </p:sp>
      <p:sp>
        <p:nvSpPr>
          <p:cNvPr id="48" name="TextBox 47"/>
          <p:cNvSpPr txBox="1"/>
          <p:nvPr/>
        </p:nvSpPr>
        <p:spPr>
          <a:xfrm>
            <a:off x="6604000" y="909773"/>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2	3	4</a:t>
            </a:r>
          </a:p>
        </p:txBody>
      </p:sp>
      <p:sp>
        <p:nvSpPr>
          <p:cNvPr id="49" name="TextBox 48"/>
          <p:cNvSpPr txBox="1"/>
          <p:nvPr/>
        </p:nvSpPr>
        <p:spPr>
          <a:xfrm>
            <a:off x="5792259" y="1510926"/>
            <a:ext cx="506941" cy="2456489"/>
          </a:xfrm>
          <a:prstGeom prst="rect">
            <a:avLst/>
          </a:prstGeom>
          <a:noFill/>
        </p:spPr>
        <p:txBody>
          <a:bodyPr wrap="square" lIns="121332" tIns="60666" rIns="121332" bIns="60666" rtlCol="0">
            <a:spAutoFit/>
          </a:bodyPr>
          <a:lstStyle/>
          <a:p>
            <a:pPr>
              <a:spcAft>
                <a:spcPts val="796"/>
              </a:spcAft>
            </a:pPr>
            <a:r>
              <a:rPr lang="en-US" sz="2500" b="1" dirty="0">
                <a:latin typeface="Nunito Sans" panose="020B0604020202020204" charset="0"/>
              </a:rPr>
              <a:t>0</a:t>
            </a:r>
          </a:p>
          <a:p>
            <a:pPr>
              <a:spcAft>
                <a:spcPts val="796"/>
              </a:spcAft>
            </a:pPr>
            <a:r>
              <a:rPr lang="en-US" sz="2500" b="1" dirty="0">
                <a:latin typeface="Nunito Sans" panose="020B0604020202020204" charset="0"/>
              </a:rPr>
              <a:t>1</a:t>
            </a:r>
          </a:p>
          <a:p>
            <a:pPr>
              <a:spcAft>
                <a:spcPts val="796"/>
              </a:spcAft>
            </a:pPr>
            <a:r>
              <a:rPr lang="en-US" sz="2500" b="1" dirty="0">
                <a:latin typeface="Nunito Sans" panose="020B0604020202020204" charset="0"/>
              </a:rPr>
              <a:t>2</a:t>
            </a:r>
          </a:p>
          <a:p>
            <a:pPr>
              <a:spcAft>
                <a:spcPts val="796"/>
              </a:spcAft>
            </a:pPr>
            <a:r>
              <a:rPr lang="en-US" sz="2500" b="1" dirty="0">
                <a:latin typeface="Nunito Sans" panose="020B0604020202020204" charset="0"/>
              </a:rPr>
              <a:t>3</a:t>
            </a:r>
          </a:p>
          <a:p>
            <a:pPr>
              <a:spcAft>
                <a:spcPts val="796"/>
              </a:spcAft>
            </a:pPr>
            <a:r>
              <a:rPr lang="en-US" sz="2500" b="1" dirty="0">
                <a:latin typeface="Nunito Sans" panose="020B0604020202020204" charset="0"/>
              </a:rPr>
              <a:t>4</a:t>
            </a:r>
          </a:p>
        </p:txBody>
      </p:sp>
      <p:sp>
        <p:nvSpPr>
          <p:cNvPr id="50" name="TextBox 49"/>
          <p:cNvSpPr txBox="1"/>
          <p:nvPr/>
        </p:nvSpPr>
        <p:spPr>
          <a:xfrm>
            <a:off x="5689600" y="4714884"/>
            <a:ext cx="6096000" cy="891958"/>
          </a:xfrm>
          <a:prstGeom prst="rect">
            <a:avLst/>
          </a:prstGeom>
          <a:noFill/>
        </p:spPr>
        <p:txBody>
          <a:bodyPr wrap="square" lIns="121332" tIns="60666" rIns="121332" bIns="60666" rtlCol="0">
            <a:spAutoFit/>
          </a:bodyPr>
          <a:lstStyle/>
          <a:p>
            <a:r>
              <a:rPr lang="en-US" sz="2500" b="1" dirty="0">
                <a:latin typeface="Nunito Sans" panose="020B0604020202020204" charset="0"/>
              </a:rPr>
              <a:t>Edge 2-&gt;4. So, mark 1 A[2][4] and A[4][2].</a:t>
            </a:r>
          </a:p>
        </p:txBody>
      </p:sp>
    </p:spTree>
    <p:extLst>
      <p:ext uri="{BB962C8B-B14F-4D97-AF65-F5344CB8AC3E}">
        <p14:creationId xmlns:p14="http://schemas.microsoft.com/office/powerpoint/2010/main" val="28453384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352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2235200" y="4933038"/>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914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22352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5560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426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3763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7473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6971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2139589" y="4481813"/>
            <a:ext cx="902423"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21897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Matrix</a:t>
            </a:r>
          </a:p>
        </p:txBody>
      </p:sp>
      <p:sp>
        <p:nvSpPr>
          <p:cNvPr id="31" name="Rectangle 30">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cxnSp>
        <p:nvCxnSpPr>
          <p:cNvPr id="34" name="Straight Connector 33"/>
          <p:cNvCxnSpPr/>
          <p:nvPr/>
        </p:nvCxnSpPr>
        <p:spPr>
          <a:xfrm rot="10800000">
            <a:off x="6521448" y="1409611"/>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rot="10800000">
            <a:off x="10481730" y="140961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rot="10800000">
            <a:off x="10481732" y="441455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rot="10800000">
            <a:off x="6521448" y="441664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rot="5400000" flipH="1" flipV="1">
            <a:off x="5016357" y="2913643"/>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rot="5400000" flipH="1" flipV="1">
            <a:off x="9588357" y="2913643"/>
            <a:ext cx="3009122" cy="1059"/>
          </a:xfrm>
          <a:prstGeom prst="line">
            <a:avLst/>
          </a:prstGeom>
        </p:spPr>
        <p:style>
          <a:lnRef idx="3">
            <a:schemeClr val="dk1"/>
          </a:lnRef>
          <a:fillRef idx="0">
            <a:schemeClr val="dk1"/>
          </a:fillRef>
          <a:effectRef idx="2">
            <a:schemeClr val="dk1"/>
          </a:effectRef>
          <a:fontRef idx="minor">
            <a:schemeClr val="tx1"/>
          </a:fontRef>
        </p:style>
      </p:cxnSp>
      <p:sp>
        <p:nvSpPr>
          <p:cNvPr id="43" name="TextBox 42"/>
          <p:cNvSpPr txBox="1"/>
          <p:nvPr/>
        </p:nvSpPr>
        <p:spPr>
          <a:xfrm>
            <a:off x="6623048" y="1509881"/>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1	1	0</a:t>
            </a:r>
          </a:p>
        </p:txBody>
      </p:sp>
      <p:sp>
        <p:nvSpPr>
          <p:cNvPr id="44" name="TextBox 43"/>
          <p:cNvSpPr txBox="1"/>
          <p:nvPr/>
        </p:nvSpPr>
        <p:spPr>
          <a:xfrm>
            <a:off x="6623048" y="210562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1</a:t>
            </a:r>
          </a:p>
        </p:txBody>
      </p:sp>
      <p:sp>
        <p:nvSpPr>
          <p:cNvPr id="45" name="TextBox 44"/>
          <p:cNvSpPr txBox="1"/>
          <p:nvPr/>
        </p:nvSpPr>
        <p:spPr>
          <a:xfrm>
            <a:off x="6623048" y="270828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1</a:t>
            </a:r>
          </a:p>
        </p:txBody>
      </p:sp>
      <p:sp>
        <p:nvSpPr>
          <p:cNvPr id="46" name="TextBox 45"/>
          <p:cNvSpPr txBox="1"/>
          <p:nvPr/>
        </p:nvSpPr>
        <p:spPr>
          <a:xfrm>
            <a:off x="6623048" y="3309897"/>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1</a:t>
            </a:r>
          </a:p>
        </p:txBody>
      </p:sp>
      <p:sp>
        <p:nvSpPr>
          <p:cNvPr id="47" name="TextBox 46"/>
          <p:cNvSpPr txBox="1"/>
          <p:nvPr/>
        </p:nvSpPr>
        <p:spPr>
          <a:xfrm>
            <a:off x="6623048" y="3817119"/>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1	1	0</a:t>
            </a:r>
          </a:p>
        </p:txBody>
      </p:sp>
      <p:sp>
        <p:nvSpPr>
          <p:cNvPr id="48" name="TextBox 47"/>
          <p:cNvSpPr txBox="1"/>
          <p:nvPr/>
        </p:nvSpPr>
        <p:spPr>
          <a:xfrm>
            <a:off x="6604000" y="909773"/>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2	3	4</a:t>
            </a:r>
          </a:p>
        </p:txBody>
      </p:sp>
      <p:sp>
        <p:nvSpPr>
          <p:cNvPr id="49" name="TextBox 48"/>
          <p:cNvSpPr txBox="1"/>
          <p:nvPr/>
        </p:nvSpPr>
        <p:spPr>
          <a:xfrm>
            <a:off x="5810248" y="1510926"/>
            <a:ext cx="506941" cy="2456489"/>
          </a:xfrm>
          <a:prstGeom prst="rect">
            <a:avLst/>
          </a:prstGeom>
          <a:noFill/>
        </p:spPr>
        <p:txBody>
          <a:bodyPr wrap="square" lIns="121332" tIns="60666" rIns="121332" bIns="60666" rtlCol="0">
            <a:spAutoFit/>
          </a:bodyPr>
          <a:lstStyle/>
          <a:p>
            <a:pPr>
              <a:spcAft>
                <a:spcPts val="796"/>
              </a:spcAft>
            </a:pPr>
            <a:r>
              <a:rPr lang="en-US" sz="2500" b="1" dirty="0">
                <a:latin typeface="Nunito Sans" panose="020B0604020202020204" charset="0"/>
              </a:rPr>
              <a:t>0</a:t>
            </a:r>
          </a:p>
          <a:p>
            <a:pPr>
              <a:spcAft>
                <a:spcPts val="796"/>
              </a:spcAft>
            </a:pPr>
            <a:r>
              <a:rPr lang="en-US" sz="2500" b="1" dirty="0">
                <a:latin typeface="Nunito Sans" panose="020B0604020202020204" charset="0"/>
              </a:rPr>
              <a:t>1</a:t>
            </a:r>
          </a:p>
          <a:p>
            <a:pPr>
              <a:spcAft>
                <a:spcPts val="796"/>
              </a:spcAft>
            </a:pPr>
            <a:r>
              <a:rPr lang="en-US" sz="2500" b="1" dirty="0">
                <a:latin typeface="Nunito Sans" panose="020B0604020202020204" charset="0"/>
              </a:rPr>
              <a:t>2</a:t>
            </a:r>
          </a:p>
          <a:p>
            <a:pPr>
              <a:spcAft>
                <a:spcPts val="796"/>
              </a:spcAft>
            </a:pPr>
            <a:r>
              <a:rPr lang="en-US" sz="2500" b="1" dirty="0">
                <a:latin typeface="Nunito Sans" panose="020B0604020202020204" charset="0"/>
              </a:rPr>
              <a:t>3</a:t>
            </a:r>
          </a:p>
          <a:p>
            <a:pPr>
              <a:spcAft>
                <a:spcPts val="796"/>
              </a:spcAft>
            </a:pPr>
            <a:r>
              <a:rPr lang="en-US" sz="2500" b="1" dirty="0">
                <a:latin typeface="Nunito Sans" panose="020B0604020202020204" charset="0"/>
              </a:rPr>
              <a:t>4</a:t>
            </a:r>
          </a:p>
        </p:txBody>
      </p:sp>
      <p:sp>
        <p:nvSpPr>
          <p:cNvPr id="50" name="TextBox 49"/>
          <p:cNvSpPr txBox="1"/>
          <p:nvPr/>
        </p:nvSpPr>
        <p:spPr>
          <a:xfrm>
            <a:off x="5689600" y="4714884"/>
            <a:ext cx="6096000" cy="891958"/>
          </a:xfrm>
          <a:prstGeom prst="rect">
            <a:avLst/>
          </a:prstGeom>
          <a:noFill/>
        </p:spPr>
        <p:txBody>
          <a:bodyPr wrap="square" lIns="121332" tIns="60666" rIns="121332" bIns="60666" rtlCol="0">
            <a:spAutoFit/>
          </a:bodyPr>
          <a:lstStyle/>
          <a:p>
            <a:r>
              <a:rPr lang="en-US" sz="2500" b="1" dirty="0">
                <a:latin typeface="Nunito Sans" panose="020B0604020202020204" charset="0"/>
              </a:rPr>
              <a:t>Edge 3-&gt;4. So, mark 1 A[3][4] and A[4][3].</a:t>
            </a:r>
          </a:p>
        </p:txBody>
      </p:sp>
    </p:spTree>
    <p:extLst>
      <p:ext uri="{BB962C8B-B14F-4D97-AF65-F5344CB8AC3E}">
        <p14:creationId xmlns:p14="http://schemas.microsoft.com/office/powerpoint/2010/main" val="6875654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352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2235200" y="4933038"/>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914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22352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5560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426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3763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7473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6971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2139589" y="4481813"/>
            <a:ext cx="902423"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21897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Matrix</a:t>
            </a:r>
          </a:p>
        </p:txBody>
      </p:sp>
      <p:sp>
        <p:nvSpPr>
          <p:cNvPr id="31" name="Rectangle 30">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cxnSp>
        <p:nvCxnSpPr>
          <p:cNvPr id="34" name="Straight Connector 33"/>
          <p:cNvCxnSpPr/>
          <p:nvPr/>
        </p:nvCxnSpPr>
        <p:spPr>
          <a:xfrm rot="10800000">
            <a:off x="6521448" y="1409611"/>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rot="10800000">
            <a:off x="10481730" y="140961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rot="10800000">
            <a:off x="10481732" y="441455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rot="10800000">
            <a:off x="6521448" y="4416643"/>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rot="5400000" flipH="1" flipV="1">
            <a:off x="5016357" y="2913643"/>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rot="5400000" flipH="1" flipV="1">
            <a:off x="9588357" y="2913643"/>
            <a:ext cx="3009122" cy="1059"/>
          </a:xfrm>
          <a:prstGeom prst="line">
            <a:avLst/>
          </a:prstGeom>
        </p:spPr>
        <p:style>
          <a:lnRef idx="3">
            <a:schemeClr val="dk1"/>
          </a:lnRef>
          <a:fillRef idx="0">
            <a:schemeClr val="dk1"/>
          </a:fillRef>
          <a:effectRef idx="2">
            <a:schemeClr val="dk1"/>
          </a:effectRef>
          <a:fontRef idx="minor">
            <a:schemeClr val="tx1"/>
          </a:fontRef>
        </p:style>
      </p:cxnSp>
      <p:sp>
        <p:nvSpPr>
          <p:cNvPr id="43" name="TextBox 42"/>
          <p:cNvSpPr txBox="1"/>
          <p:nvPr/>
        </p:nvSpPr>
        <p:spPr>
          <a:xfrm>
            <a:off x="6623048" y="1509881"/>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1	1	0</a:t>
            </a:r>
          </a:p>
        </p:txBody>
      </p:sp>
      <p:sp>
        <p:nvSpPr>
          <p:cNvPr id="44" name="TextBox 43"/>
          <p:cNvSpPr txBox="1"/>
          <p:nvPr/>
        </p:nvSpPr>
        <p:spPr>
          <a:xfrm>
            <a:off x="6623048" y="210562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1</a:t>
            </a:r>
          </a:p>
        </p:txBody>
      </p:sp>
      <p:sp>
        <p:nvSpPr>
          <p:cNvPr id="45" name="TextBox 44"/>
          <p:cNvSpPr txBox="1"/>
          <p:nvPr/>
        </p:nvSpPr>
        <p:spPr>
          <a:xfrm>
            <a:off x="6623048" y="2708282"/>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1</a:t>
            </a:r>
          </a:p>
        </p:txBody>
      </p:sp>
      <p:sp>
        <p:nvSpPr>
          <p:cNvPr id="46" name="TextBox 45"/>
          <p:cNvSpPr txBox="1"/>
          <p:nvPr/>
        </p:nvSpPr>
        <p:spPr>
          <a:xfrm>
            <a:off x="6623048" y="3309897"/>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1	0	0	0	1</a:t>
            </a:r>
          </a:p>
        </p:txBody>
      </p:sp>
      <p:sp>
        <p:nvSpPr>
          <p:cNvPr id="47" name="TextBox 46"/>
          <p:cNvSpPr txBox="1"/>
          <p:nvPr/>
        </p:nvSpPr>
        <p:spPr>
          <a:xfrm>
            <a:off x="6623048" y="3817119"/>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1	1	0</a:t>
            </a:r>
          </a:p>
        </p:txBody>
      </p:sp>
      <p:sp>
        <p:nvSpPr>
          <p:cNvPr id="48" name="TextBox 47"/>
          <p:cNvSpPr txBox="1"/>
          <p:nvPr/>
        </p:nvSpPr>
        <p:spPr>
          <a:xfrm>
            <a:off x="6604000" y="909773"/>
            <a:ext cx="4100256" cy="507238"/>
          </a:xfrm>
          <a:prstGeom prst="rect">
            <a:avLst/>
          </a:prstGeom>
          <a:noFill/>
        </p:spPr>
        <p:txBody>
          <a:bodyPr wrap="none" lIns="121332" tIns="60666" rIns="121332" bIns="60666" rtlCol="0">
            <a:spAutoFit/>
          </a:bodyPr>
          <a:lstStyle/>
          <a:p>
            <a:r>
              <a:rPr lang="en-US" sz="2500" b="1" dirty="0">
                <a:latin typeface="Nunito Sans" panose="020B0604020202020204" charset="0"/>
              </a:rPr>
              <a:t>0	1	2	3	4</a:t>
            </a:r>
          </a:p>
        </p:txBody>
      </p:sp>
      <p:sp>
        <p:nvSpPr>
          <p:cNvPr id="49" name="TextBox 48"/>
          <p:cNvSpPr txBox="1"/>
          <p:nvPr/>
        </p:nvSpPr>
        <p:spPr>
          <a:xfrm>
            <a:off x="5810248" y="1510926"/>
            <a:ext cx="506941" cy="2456489"/>
          </a:xfrm>
          <a:prstGeom prst="rect">
            <a:avLst/>
          </a:prstGeom>
          <a:noFill/>
        </p:spPr>
        <p:txBody>
          <a:bodyPr wrap="square" lIns="121332" tIns="60666" rIns="121332" bIns="60666" rtlCol="0">
            <a:spAutoFit/>
          </a:bodyPr>
          <a:lstStyle/>
          <a:p>
            <a:pPr>
              <a:spcAft>
                <a:spcPts val="796"/>
              </a:spcAft>
            </a:pPr>
            <a:r>
              <a:rPr lang="en-US" sz="2500" b="1" dirty="0">
                <a:latin typeface="Nunito Sans" panose="020B0604020202020204" charset="0"/>
              </a:rPr>
              <a:t>0</a:t>
            </a:r>
          </a:p>
          <a:p>
            <a:pPr>
              <a:spcAft>
                <a:spcPts val="796"/>
              </a:spcAft>
            </a:pPr>
            <a:r>
              <a:rPr lang="en-US" sz="2500" b="1" dirty="0">
                <a:latin typeface="Nunito Sans" panose="020B0604020202020204" charset="0"/>
              </a:rPr>
              <a:t>1</a:t>
            </a:r>
          </a:p>
          <a:p>
            <a:pPr>
              <a:spcAft>
                <a:spcPts val="796"/>
              </a:spcAft>
            </a:pPr>
            <a:r>
              <a:rPr lang="en-US" sz="2500" b="1" dirty="0">
                <a:latin typeface="Nunito Sans" panose="020B0604020202020204" charset="0"/>
              </a:rPr>
              <a:t>2</a:t>
            </a:r>
          </a:p>
          <a:p>
            <a:pPr>
              <a:spcAft>
                <a:spcPts val="796"/>
              </a:spcAft>
            </a:pPr>
            <a:r>
              <a:rPr lang="en-US" sz="2500" b="1" dirty="0">
                <a:latin typeface="Nunito Sans" panose="020B0604020202020204" charset="0"/>
              </a:rPr>
              <a:t>3</a:t>
            </a:r>
          </a:p>
          <a:p>
            <a:pPr>
              <a:spcAft>
                <a:spcPts val="796"/>
              </a:spcAft>
            </a:pPr>
            <a:r>
              <a:rPr lang="en-US" sz="2500" b="1" dirty="0">
                <a:latin typeface="Nunito Sans" panose="020B0604020202020204" charset="0"/>
              </a:rPr>
              <a:t>4</a:t>
            </a:r>
          </a:p>
        </p:txBody>
      </p:sp>
      <p:sp>
        <p:nvSpPr>
          <p:cNvPr id="50" name="TextBox 49"/>
          <p:cNvSpPr txBox="1"/>
          <p:nvPr/>
        </p:nvSpPr>
        <p:spPr>
          <a:xfrm>
            <a:off x="5689600" y="4714884"/>
            <a:ext cx="6096000" cy="1276679"/>
          </a:xfrm>
          <a:prstGeom prst="rect">
            <a:avLst/>
          </a:prstGeom>
          <a:noFill/>
        </p:spPr>
        <p:txBody>
          <a:bodyPr wrap="square" lIns="121332" tIns="60666" rIns="121332" bIns="60666" rtlCol="0">
            <a:spAutoFit/>
          </a:bodyPr>
          <a:lstStyle/>
          <a:p>
            <a:r>
              <a:rPr lang="en-US" sz="2500" b="1" dirty="0">
                <a:latin typeface="Nunito Sans" panose="020B0604020202020204" charset="0"/>
              </a:rPr>
              <a:t>All the edges have been marked. This is the adjacency matrix for the given graph.</a:t>
            </a:r>
          </a:p>
        </p:txBody>
      </p:sp>
    </p:spTree>
    <p:extLst>
      <p:ext uri="{BB962C8B-B14F-4D97-AF65-F5344CB8AC3E}">
        <p14:creationId xmlns:p14="http://schemas.microsoft.com/office/powerpoint/2010/main" val="16270379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930400" y="1824691"/>
            <a:ext cx="711200" cy="701885"/>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1930400" y="4933038"/>
            <a:ext cx="711200" cy="701885"/>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609600" y="3328730"/>
            <a:ext cx="711200" cy="701885"/>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1930400" y="3328730"/>
            <a:ext cx="711200" cy="701885"/>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251200" y="3328730"/>
            <a:ext cx="711200" cy="701885"/>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121734" y="2518700"/>
            <a:ext cx="100773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071599" y="4072873"/>
            <a:ext cx="110800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442534" y="2518700"/>
            <a:ext cx="100773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392399" y="4072873"/>
            <a:ext cx="110800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1834789" y="4481813"/>
            <a:ext cx="902423"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1884923" y="2927639"/>
            <a:ext cx="802154"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6299200" y="5735192"/>
            <a:ext cx="2561374" cy="507238"/>
          </a:xfrm>
          <a:prstGeom prst="rect">
            <a:avLst/>
          </a:prstGeom>
          <a:noFill/>
        </p:spPr>
        <p:txBody>
          <a:bodyPr wrap="none" lIns="121332" tIns="60666" rIns="121332" bIns="60666" rtlCol="0">
            <a:spAutoFit/>
          </a:bodyPr>
          <a:lstStyle/>
          <a:p>
            <a:r>
              <a:rPr lang="en-US" sz="2500" b="1" dirty="0">
                <a:latin typeface="Nunito Sans" panose="020B0604020202020204" charset="0"/>
              </a:rPr>
              <a:t>Initialize the list</a:t>
            </a:r>
          </a:p>
        </p:txBody>
      </p:sp>
      <p:sp>
        <p:nvSpPr>
          <p:cNvPr id="30" name="Rectangle 29"/>
          <p:cNvSpPr/>
          <p:nvPr/>
        </p:nvSpPr>
        <p:spPr>
          <a:xfrm>
            <a:off x="4470400" y="2225768"/>
            <a:ext cx="1219200" cy="3108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endParaRPr lang="en-US" sz="2500">
              <a:latin typeface="Nunito Sans" panose="020B0604020202020204" charset="0"/>
            </a:endParaRPr>
          </a:p>
        </p:txBody>
      </p:sp>
      <p:sp>
        <p:nvSpPr>
          <p:cNvPr id="31" name="Rectangle 30"/>
          <p:cNvSpPr/>
          <p:nvPr/>
        </p:nvSpPr>
        <p:spPr>
          <a:xfrm>
            <a:off x="45720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sp>
        <p:nvSpPr>
          <p:cNvPr id="32" name="Rectangle 31"/>
          <p:cNvSpPr/>
          <p:nvPr/>
        </p:nvSpPr>
        <p:spPr>
          <a:xfrm>
            <a:off x="45720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sp>
        <p:nvSpPr>
          <p:cNvPr id="33" name="Rectangle 32"/>
          <p:cNvSpPr/>
          <p:nvPr/>
        </p:nvSpPr>
        <p:spPr>
          <a:xfrm>
            <a:off x="45720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2</a:t>
            </a:r>
          </a:p>
        </p:txBody>
      </p:sp>
      <p:sp>
        <p:nvSpPr>
          <p:cNvPr id="34" name="Rectangle 33"/>
          <p:cNvSpPr/>
          <p:nvPr/>
        </p:nvSpPr>
        <p:spPr>
          <a:xfrm>
            <a:off x="45720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3</a:t>
            </a:r>
          </a:p>
        </p:txBody>
      </p:sp>
      <p:sp>
        <p:nvSpPr>
          <p:cNvPr id="37" name="Rectangle 36"/>
          <p:cNvSpPr/>
          <p:nvPr/>
        </p:nvSpPr>
        <p:spPr>
          <a:xfrm>
            <a:off x="45720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4</a:t>
            </a:r>
          </a:p>
        </p:txBody>
      </p:sp>
      <p:cxnSp>
        <p:nvCxnSpPr>
          <p:cNvPr id="40" name="Straight Arrow Connector 39"/>
          <p:cNvCxnSpPr/>
          <p:nvPr/>
        </p:nvCxnSpPr>
        <p:spPr>
          <a:xfrm>
            <a:off x="56896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5689600" y="322637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a:off x="5689600" y="382798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5689600" y="442960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5689600" y="5031218"/>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6299200" y="2401160"/>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7" name="TextBox 46"/>
          <p:cNvSpPr txBox="1"/>
          <p:nvPr/>
        </p:nvSpPr>
        <p:spPr>
          <a:xfrm>
            <a:off x="6299199" y="2984442"/>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8" name="TextBox 47"/>
          <p:cNvSpPr txBox="1"/>
          <p:nvPr/>
        </p:nvSpPr>
        <p:spPr>
          <a:xfrm>
            <a:off x="6299199" y="3604391"/>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9" name="TextBox 48"/>
          <p:cNvSpPr txBox="1"/>
          <p:nvPr/>
        </p:nvSpPr>
        <p:spPr>
          <a:xfrm>
            <a:off x="6299200" y="4206007"/>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0" name="TextBox 49"/>
          <p:cNvSpPr txBox="1"/>
          <p:nvPr/>
        </p:nvSpPr>
        <p:spPr>
          <a:xfrm>
            <a:off x="6299198" y="4796100"/>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35" name="TextBox 34">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list</a:t>
            </a:r>
          </a:p>
        </p:txBody>
      </p:sp>
      <p:sp>
        <p:nvSpPr>
          <p:cNvPr id="36" name="Rectangle 35">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6662213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9304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1930400" y="4933038"/>
            <a:ext cx="711200" cy="701885"/>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6096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1930400" y="3328730"/>
            <a:ext cx="711200" cy="701885"/>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251200" y="3328730"/>
            <a:ext cx="711200" cy="701885"/>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1217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071599" y="4072873"/>
            <a:ext cx="110800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442534" y="2518700"/>
            <a:ext cx="100773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392399" y="4072873"/>
            <a:ext cx="110800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1834789" y="4481813"/>
            <a:ext cx="902423"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1884923" y="2927639"/>
            <a:ext cx="802154"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6299201" y="5735192"/>
            <a:ext cx="1873685" cy="507238"/>
          </a:xfrm>
          <a:prstGeom prst="rect">
            <a:avLst/>
          </a:prstGeom>
          <a:noFill/>
        </p:spPr>
        <p:txBody>
          <a:bodyPr wrap="none" lIns="121332" tIns="60666" rIns="121332" bIns="60666" rtlCol="0">
            <a:spAutoFit/>
          </a:bodyPr>
          <a:lstStyle/>
          <a:p>
            <a:r>
              <a:rPr lang="en-US" sz="2500" b="1" dirty="0">
                <a:latin typeface="Nunito Sans" panose="020B0604020202020204" charset="0"/>
              </a:rPr>
              <a:t>Edge 0-&gt;1.</a:t>
            </a:r>
          </a:p>
        </p:txBody>
      </p:sp>
      <p:sp>
        <p:nvSpPr>
          <p:cNvPr id="30" name="Rectangle 29"/>
          <p:cNvSpPr/>
          <p:nvPr/>
        </p:nvSpPr>
        <p:spPr>
          <a:xfrm>
            <a:off x="4470400" y="2225768"/>
            <a:ext cx="1219200" cy="3108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endParaRPr lang="en-US" sz="2500">
              <a:latin typeface="Nunito Sans" panose="020B0604020202020204" charset="0"/>
            </a:endParaRPr>
          </a:p>
        </p:txBody>
      </p:sp>
      <p:sp>
        <p:nvSpPr>
          <p:cNvPr id="31" name="Rectangle 30"/>
          <p:cNvSpPr/>
          <p:nvPr/>
        </p:nvSpPr>
        <p:spPr>
          <a:xfrm>
            <a:off x="45720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sp>
        <p:nvSpPr>
          <p:cNvPr id="32" name="Rectangle 31"/>
          <p:cNvSpPr/>
          <p:nvPr/>
        </p:nvSpPr>
        <p:spPr>
          <a:xfrm>
            <a:off x="45720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sp>
        <p:nvSpPr>
          <p:cNvPr id="33" name="Rectangle 32"/>
          <p:cNvSpPr/>
          <p:nvPr/>
        </p:nvSpPr>
        <p:spPr>
          <a:xfrm>
            <a:off x="45720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2</a:t>
            </a:r>
          </a:p>
        </p:txBody>
      </p:sp>
      <p:sp>
        <p:nvSpPr>
          <p:cNvPr id="34" name="Rectangle 33"/>
          <p:cNvSpPr/>
          <p:nvPr/>
        </p:nvSpPr>
        <p:spPr>
          <a:xfrm>
            <a:off x="45720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3</a:t>
            </a:r>
          </a:p>
        </p:txBody>
      </p:sp>
      <p:sp>
        <p:nvSpPr>
          <p:cNvPr id="37" name="Rectangle 36"/>
          <p:cNvSpPr/>
          <p:nvPr/>
        </p:nvSpPr>
        <p:spPr>
          <a:xfrm>
            <a:off x="45720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4</a:t>
            </a:r>
          </a:p>
        </p:txBody>
      </p:sp>
      <p:cxnSp>
        <p:nvCxnSpPr>
          <p:cNvPr id="40" name="Straight Arrow Connector 39"/>
          <p:cNvCxnSpPr/>
          <p:nvPr/>
        </p:nvCxnSpPr>
        <p:spPr>
          <a:xfrm>
            <a:off x="56896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5689600" y="322637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a:off x="5689600" y="382798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5689600" y="442960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5689600" y="5031218"/>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7924800" y="2401160"/>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7" name="TextBox 46"/>
          <p:cNvSpPr txBox="1"/>
          <p:nvPr/>
        </p:nvSpPr>
        <p:spPr>
          <a:xfrm>
            <a:off x="7924800" y="2957363"/>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8" name="TextBox 47"/>
          <p:cNvSpPr txBox="1"/>
          <p:nvPr/>
        </p:nvSpPr>
        <p:spPr>
          <a:xfrm>
            <a:off x="6332304" y="3636243"/>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9" name="TextBox 48"/>
          <p:cNvSpPr txBox="1"/>
          <p:nvPr/>
        </p:nvSpPr>
        <p:spPr>
          <a:xfrm>
            <a:off x="6328183" y="4232906"/>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0" name="TextBox 49"/>
          <p:cNvSpPr txBox="1"/>
          <p:nvPr/>
        </p:nvSpPr>
        <p:spPr>
          <a:xfrm>
            <a:off x="6332304" y="4794010"/>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35" name="Rectangle 34"/>
          <p:cNvSpPr/>
          <p:nvPr/>
        </p:nvSpPr>
        <p:spPr>
          <a:xfrm>
            <a:off x="62992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36" name="Straight Arrow Connector 35"/>
          <p:cNvCxnSpPr/>
          <p:nvPr/>
        </p:nvCxnSpPr>
        <p:spPr>
          <a:xfrm>
            <a:off x="7315200" y="322846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62992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cxnSp>
        <p:nvCxnSpPr>
          <p:cNvPr id="46" name="Straight Arrow Connector 45"/>
          <p:cNvCxnSpPr/>
          <p:nvPr/>
        </p:nvCxnSpPr>
        <p:spPr>
          <a:xfrm>
            <a:off x="73152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list</a:t>
            </a:r>
          </a:p>
        </p:txBody>
      </p:sp>
      <p:sp>
        <p:nvSpPr>
          <p:cNvPr id="55" name="Rectangle 54">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56"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4334241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9304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1930400" y="4933038"/>
            <a:ext cx="711200" cy="701885"/>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6096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1930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251200" y="3328730"/>
            <a:ext cx="711200" cy="701885"/>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1217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071599" y="4072873"/>
            <a:ext cx="110800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442534" y="2518700"/>
            <a:ext cx="100773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392399" y="4072873"/>
            <a:ext cx="110800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1834789" y="4481813"/>
            <a:ext cx="902423"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18849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6299201" y="5735192"/>
            <a:ext cx="1873685" cy="507238"/>
          </a:xfrm>
          <a:prstGeom prst="rect">
            <a:avLst/>
          </a:prstGeom>
          <a:noFill/>
        </p:spPr>
        <p:txBody>
          <a:bodyPr wrap="none" lIns="121332" tIns="60666" rIns="121332" bIns="60666" rtlCol="0">
            <a:spAutoFit/>
          </a:bodyPr>
          <a:lstStyle/>
          <a:p>
            <a:r>
              <a:rPr lang="en-US" sz="2500" b="1" dirty="0">
                <a:latin typeface="Nunito Sans" panose="020B0604020202020204" charset="0"/>
              </a:rPr>
              <a:t>Edge 0-&gt;2.</a:t>
            </a:r>
          </a:p>
        </p:txBody>
      </p:sp>
      <p:sp>
        <p:nvSpPr>
          <p:cNvPr id="30" name="Rectangle 29"/>
          <p:cNvSpPr/>
          <p:nvPr/>
        </p:nvSpPr>
        <p:spPr>
          <a:xfrm>
            <a:off x="4470400" y="2225768"/>
            <a:ext cx="1219200" cy="3108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endParaRPr lang="en-US" sz="2500">
              <a:latin typeface="Nunito Sans" panose="020B0604020202020204" charset="0"/>
            </a:endParaRPr>
          </a:p>
        </p:txBody>
      </p:sp>
      <p:sp>
        <p:nvSpPr>
          <p:cNvPr id="31" name="Rectangle 30"/>
          <p:cNvSpPr/>
          <p:nvPr/>
        </p:nvSpPr>
        <p:spPr>
          <a:xfrm>
            <a:off x="45720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sp>
        <p:nvSpPr>
          <p:cNvPr id="32" name="Rectangle 31"/>
          <p:cNvSpPr/>
          <p:nvPr/>
        </p:nvSpPr>
        <p:spPr>
          <a:xfrm>
            <a:off x="45720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sp>
        <p:nvSpPr>
          <p:cNvPr id="33" name="Rectangle 32"/>
          <p:cNvSpPr/>
          <p:nvPr/>
        </p:nvSpPr>
        <p:spPr>
          <a:xfrm>
            <a:off x="45720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2</a:t>
            </a:r>
          </a:p>
        </p:txBody>
      </p:sp>
      <p:sp>
        <p:nvSpPr>
          <p:cNvPr id="34" name="Rectangle 33"/>
          <p:cNvSpPr/>
          <p:nvPr/>
        </p:nvSpPr>
        <p:spPr>
          <a:xfrm>
            <a:off x="45720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3</a:t>
            </a:r>
          </a:p>
        </p:txBody>
      </p:sp>
      <p:sp>
        <p:nvSpPr>
          <p:cNvPr id="37" name="Rectangle 36"/>
          <p:cNvSpPr/>
          <p:nvPr/>
        </p:nvSpPr>
        <p:spPr>
          <a:xfrm>
            <a:off x="45720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4</a:t>
            </a:r>
          </a:p>
        </p:txBody>
      </p:sp>
      <p:cxnSp>
        <p:nvCxnSpPr>
          <p:cNvPr id="40" name="Straight Arrow Connector 39"/>
          <p:cNvCxnSpPr/>
          <p:nvPr/>
        </p:nvCxnSpPr>
        <p:spPr>
          <a:xfrm>
            <a:off x="56896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5689600" y="322637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a:off x="5689600" y="382798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5689600" y="442960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5689600" y="5031218"/>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9582797" y="2401160"/>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7" name="TextBox 46"/>
          <p:cNvSpPr txBox="1"/>
          <p:nvPr/>
        </p:nvSpPr>
        <p:spPr>
          <a:xfrm>
            <a:off x="7957197" y="3002776"/>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9" name="TextBox 48"/>
          <p:cNvSpPr txBox="1"/>
          <p:nvPr/>
        </p:nvSpPr>
        <p:spPr>
          <a:xfrm>
            <a:off x="6299200" y="4206007"/>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0" name="TextBox 49"/>
          <p:cNvSpPr txBox="1"/>
          <p:nvPr/>
        </p:nvSpPr>
        <p:spPr>
          <a:xfrm>
            <a:off x="6299200" y="4805532"/>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35" name="Rectangle 34"/>
          <p:cNvSpPr/>
          <p:nvPr/>
        </p:nvSpPr>
        <p:spPr>
          <a:xfrm>
            <a:off x="62992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36" name="Straight Arrow Connector 35"/>
          <p:cNvCxnSpPr/>
          <p:nvPr/>
        </p:nvCxnSpPr>
        <p:spPr>
          <a:xfrm>
            <a:off x="7315200" y="322846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7957197"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cxnSp>
        <p:nvCxnSpPr>
          <p:cNvPr id="46" name="Straight Arrow Connector 45"/>
          <p:cNvCxnSpPr/>
          <p:nvPr/>
        </p:nvCxnSpPr>
        <p:spPr>
          <a:xfrm>
            <a:off x="8973197"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1" name="Rectangle 50"/>
          <p:cNvSpPr/>
          <p:nvPr/>
        </p:nvSpPr>
        <p:spPr>
          <a:xfrm>
            <a:off x="62992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2</a:t>
            </a:r>
          </a:p>
        </p:txBody>
      </p:sp>
      <p:cxnSp>
        <p:nvCxnSpPr>
          <p:cNvPr id="52" name="Straight Arrow Connector 51"/>
          <p:cNvCxnSpPr/>
          <p:nvPr/>
        </p:nvCxnSpPr>
        <p:spPr>
          <a:xfrm>
            <a:off x="7315200" y="262475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3" name="TextBox 52"/>
          <p:cNvSpPr txBox="1"/>
          <p:nvPr/>
        </p:nvSpPr>
        <p:spPr>
          <a:xfrm>
            <a:off x="7957197" y="3604391"/>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4" name="Rectangle 53"/>
          <p:cNvSpPr/>
          <p:nvPr/>
        </p:nvSpPr>
        <p:spPr>
          <a:xfrm>
            <a:off x="62992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55" name="Straight Arrow Connector 54"/>
          <p:cNvCxnSpPr/>
          <p:nvPr/>
        </p:nvCxnSpPr>
        <p:spPr>
          <a:xfrm>
            <a:off x="7315200" y="3830076"/>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list</a:t>
            </a:r>
          </a:p>
        </p:txBody>
      </p:sp>
      <p:sp>
        <p:nvSpPr>
          <p:cNvPr id="57" name="Rectangle 56">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37579143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9304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1930400" y="4933038"/>
            <a:ext cx="711200" cy="701885"/>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6096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1930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2512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1217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071599" y="4072873"/>
            <a:ext cx="110800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442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392399" y="4072873"/>
            <a:ext cx="110800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1834789" y="4481813"/>
            <a:ext cx="902423"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18849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6299201" y="5735192"/>
            <a:ext cx="1873685" cy="507238"/>
          </a:xfrm>
          <a:prstGeom prst="rect">
            <a:avLst/>
          </a:prstGeom>
          <a:noFill/>
        </p:spPr>
        <p:txBody>
          <a:bodyPr wrap="none" lIns="121332" tIns="60666" rIns="121332" bIns="60666" rtlCol="0">
            <a:spAutoFit/>
          </a:bodyPr>
          <a:lstStyle/>
          <a:p>
            <a:r>
              <a:rPr lang="en-US" sz="2500" b="1" dirty="0">
                <a:latin typeface="Nunito Sans" panose="020B0604020202020204" charset="0"/>
              </a:rPr>
              <a:t>Edge 0-&gt;3.</a:t>
            </a:r>
          </a:p>
        </p:txBody>
      </p:sp>
      <p:sp>
        <p:nvSpPr>
          <p:cNvPr id="30" name="Rectangle 29"/>
          <p:cNvSpPr/>
          <p:nvPr/>
        </p:nvSpPr>
        <p:spPr>
          <a:xfrm>
            <a:off x="4470400" y="2225768"/>
            <a:ext cx="1219200" cy="3108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endParaRPr lang="en-US" sz="2500">
              <a:latin typeface="Nunito Sans" panose="020B0604020202020204" charset="0"/>
            </a:endParaRPr>
          </a:p>
        </p:txBody>
      </p:sp>
      <p:sp>
        <p:nvSpPr>
          <p:cNvPr id="31" name="Rectangle 30"/>
          <p:cNvSpPr/>
          <p:nvPr/>
        </p:nvSpPr>
        <p:spPr>
          <a:xfrm>
            <a:off x="45720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sp>
        <p:nvSpPr>
          <p:cNvPr id="32" name="Rectangle 31"/>
          <p:cNvSpPr/>
          <p:nvPr/>
        </p:nvSpPr>
        <p:spPr>
          <a:xfrm>
            <a:off x="45720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sp>
        <p:nvSpPr>
          <p:cNvPr id="33" name="Rectangle 32"/>
          <p:cNvSpPr/>
          <p:nvPr/>
        </p:nvSpPr>
        <p:spPr>
          <a:xfrm>
            <a:off x="45720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2</a:t>
            </a:r>
          </a:p>
        </p:txBody>
      </p:sp>
      <p:sp>
        <p:nvSpPr>
          <p:cNvPr id="34" name="Rectangle 33"/>
          <p:cNvSpPr/>
          <p:nvPr/>
        </p:nvSpPr>
        <p:spPr>
          <a:xfrm>
            <a:off x="45720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3</a:t>
            </a:r>
          </a:p>
        </p:txBody>
      </p:sp>
      <p:sp>
        <p:nvSpPr>
          <p:cNvPr id="37" name="Rectangle 36"/>
          <p:cNvSpPr/>
          <p:nvPr/>
        </p:nvSpPr>
        <p:spPr>
          <a:xfrm>
            <a:off x="45720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4</a:t>
            </a:r>
          </a:p>
        </p:txBody>
      </p:sp>
      <p:cxnSp>
        <p:nvCxnSpPr>
          <p:cNvPr id="40" name="Straight Arrow Connector 39"/>
          <p:cNvCxnSpPr/>
          <p:nvPr/>
        </p:nvCxnSpPr>
        <p:spPr>
          <a:xfrm>
            <a:off x="56896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5689600" y="322637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a:off x="5689600" y="382798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5689600" y="442960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5689600" y="5031218"/>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11208397" y="2401160"/>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7" name="TextBox 46"/>
          <p:cNvSpPr txBox="1"/>
          <p:nvPr/>
        </p:nvSpPr>
        <p:spPr>
          <a:xfrm>
            <a:off x="7957197" y="3002776"/>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0" name="TextBox 49"/>
          <p:cNvSpPr txBox="1"/>
          <p:nvPr/>
        </p:nvSpPr>
        <p:spPr>
          <a:xfrm>
            <a:off x="6331597" y="4807622"/>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35" name="Rectangle 34"/>
          <p:cNvSpPr/>
          <p:nvPr/>
        </p:nvSpPr>
        <p:spPr>
          <a:xfrm>
            <a:off x="62992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36" name="Straight Arrow Connector 35"/>
          <p:cNvCxnSpPr/>
          <p:nvPr/>
        </p:nvCxnSpPr>
        <p:spPr>
          <a:xfrm>
            <a:off x="7315200" y="322846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9582797"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cxnSp>
        <p:nvCxnSpPr>
          <p:cNvPr id="46" name="Straight Arrow Connector 45"/>
          <p:cNvCxnSpPr/>
          <p:nvPr/>
        </p:nvCxnSpPr>
        <p:spPr>
          <a:xfrm>
            <a:off x="10598797"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1" name="Rectangle 50"/>
          <p:cNvSpPr/>
          <p:nvPr/>
        </p:nvSpPr>
        <p:spPr>
          <a:xfrm>
            <a:off x="79248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2</a:t>
            </a:r>
          </a:p>
        </p:txBody>
      </p:sp>
      <p:cxnSp>
        <p:nvCxnSpPr>
          <p:cNvPr id="52" name="Straight Arrow Connector 51"/>
          <p:cNvCxnSpPr/>
          <p:nvPr/>
        </p:nvCxnSpPr>
        <p:spPr>
          <a:xfrm>
            <a:off x="8940800" y="262475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3" name="TextBox 52"/>
          <p:cNvSpPr txBox="1"/>
          <p:nvPr/>
        </p:nvSpPr>
        <p:spPr>
          <a:xfrm>
            <a:off x="7957197" y="3604391"/>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4" name="Rectangle 53"/>
          <p:cNvSpPr/>
          <p:nvPr/>
        </p:nvSpPr>
        <p:spPr>
          <a:xfrm>
            <a:off x="62992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55" name="Straight Arrow Connector 54"/>
          <p:cNvCxnSpPr/>
          <p:nvPr/>
        </p:nvCxnSpPr>
        <p:spPr>
          <a:xfrm>
            <a:off x="7315200" y="3830076"/>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8" name="Rectangle 47"/>
          <p:cNvSpPr/>
          <p:nvPr/>
        </p:nvSpPr>
        <p:spPr>
          <a:xfrm>
            <a:off x="62992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3</a:t>
            </a:r>
          </a:p>
        </p:txBody>
      </p:sp>
      <p:cxnSp>
        <p:nvCxnSpPr>
          <p:cNvPr id="56" name="Straight Arrow Connector 55"/>
          <p:cNvCxnSpPr/>
          <p:nvPr/>
        </p:nvCxnSpPr>
        <p:spPr>
          <a:xfrm>
            <a:off x="73152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7" name="TextBox 56"/>
          <p:cNvSpPr txBox="1"/>
          <p:nvPr/>
        </p:nvSpPr>
        <p:spPr>
          <a:xfrm>
            <a:off x="7957197" y="4206007"/>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8" name="Rectangle 57"/>
          <p:cNvSpPr/>
          <p:nvPr/>
        </p:nvSpPr>
        <p:spPr>
          <a:xfrm>
            <a:off x="62992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59" name="Straight Arrow Connector 58"/>
          <p:cNvCxnSpPr/>
          <p:nvPr/>
        </p:nvCxnSpPr>
        <p:spPr>
          <a:xfrm>
            <a:off x="7315200" y="443169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Adjacency list</a:t>
            </a:r>
          </a:p>
        </p:txBody>
      </p:sp>
      <p:sp>
        <p:nvSpPr>
          <p:cNvPr id="61" name="Rectangle 60">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42460319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9304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1930400" y="4933038"/>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6096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1930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2512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1217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0715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442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392399" y="4072873"/>
            <a:ext cx="110800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1834789" y="4481813"/>
            <a:ext cx="902423"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18849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6299201" y="5735192"/>
            <a:ext cx="1873685" cy="507238"/>
          </a:xfrm>
          <a:prstGeom prst="rect">
            <a:avLst/>
          </a:prstGeom>
          <a:noFill/>
        </p:spPr>
        <p:txBody>
          <a:bodyPr wrap="none" lIns="121332" tIns="60666" rIns="121332" bIns="60666" rtlCol="0">
            <a:spAutoFit/>
          </a:bodyPr>
          <a:lstStyle/>
          <a:p>
            <a:r>
              <a:rPr lang="en-US" sz="2500" b="1" dirty="0">
                <a:latin typeface="Nunito Sans" panose="020B0604020202020204" charset="0"/>
              </a:rPr>
              <a:t>Edge 1-&gt;4.</a:t>
            </a:r>
          </a:p>
        </p:txBody>
      </p:sp>
      <p:sp>
        <p:nvSpPr>
          <p:cNvPr id="30" name="Rectangle 29"/>
          <p:cNvSpPr/>
          <p:nvPr/>
        </p:nvSpPr>
        <p:spPr>
          <a:xfrm>
            <a:off x="4470400" y="2225768"/>
            <a:ext cx="1219200" cy="3108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endParaRPr lang="en-US" sz="2500">
              <a:latin typeface="Nunito Sans" panose="020B0604020202020204" charset="0"/>
            </a:endParaRPr>
          </a:p>
        </p:txBody>
      </p:sp>
      <p:sp>
        <p:nvSpPr>
          <p:cNvPr id="31" name="Rectangle 30"/>
          <p:cNvSpPr/>
          <p:nvPr/>
        </p:nvSpPr>
        <p:spPr>
          <a:xfrm>
            <a:off x="45720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sp>
        <p:nvSpPr>
          <p:cNvPr id="32" name="Rectangle 31"/>
          <p:cNvSpPr/>
          <p:nvPr/>
        </p:nvSpPr>
        <p:spPr>
          <a:xfrm>
            <a:off x="45720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sp>
        <p:nvSpPr>
          <p:cNvPr id="33" name="Rectangle 32"/>
          <p:cNvSpPr/>
          <p:nvPr/>
        </p:nvSpPr>
        <p:spPr>
          <a:xfrm>
            <a:off x="45720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2</a:t>
            </a:r>
          </a:p>
        </p:txBody>
      </p:sp>
      <p:sp>
        <p:nvSpPr>
          <p:cNvPr id="34" name="Rectangle 33"/>
          <p:cNvSpPr/>
          <p:nvPr/>
        </p:nvSpPr>
        <p:spPr>
          <a:xfrm>
            <a:off x="45720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3</a:t>
            </a:r>
          </a:p>
        </p:txBody>
      </p:sp>
      <p:sp>
        <p:nvSpPr>
          <p:cNvPr id="37" name="Rectangle 36"/>
          <p:cNvSpPr/>
          <p:nvPr/>
        </p:nvSpPr>
        <p:spPr>
          <a:xfrm>
            <a:off x="45720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4</a:t>
            </a:r>
          </a:p>
        </p:txBody>
      </p:sp>
      <p:cxnSp>
        <p:nvCxnSpPr>
          <p:cNvPr id="40" name="Straight Arrow Connector 39"/>
          <p:cNvCxnSpPr/>
          <p:nvPr/>
        </p:nvCxnSpPr>
        <p:spPr>
          <a:xfrm>
            <a:off x="56896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5689600" y="322637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a:off x="5689600" y="382798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5689600" y="442960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5689600" y="5031218"/>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11208397" y="2401160"/>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7" name="TextBox 46"/>
          <p:cNvSpPr txBox="1"/>
          <p:nvPr/>
        </p:nvSpPr>
        <p:spPr>
          <a:xfrm>
            <a:off x="9582797" y="3002776"/>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35" name="Rectangle 34"/>
          <p:cNvSpPr/>
          <p:nvPr/>
        </p:nvSpPr>
        <p:spPr>
          <a:xfrm>
            <a:off x="79248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36" name="Straight Arrow Connector 35"/>
          <p:cNvCxnSpPr/>
          <p:nvPr/>
        </p:nvCxnSpPr>
        <p:spPr>
          <a:xfrm>
            <a:off x="8940800" y="322846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9582797"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cxnSp>
        <p:nvCxnSpPr>
          <p:cNvPr id="46" name="Straight Arrow Connector 45"/>
          <p:cNvCxnSpPr/>
          <p:nvPr/>
        </p:nvCxnSpPr>
        <p:spPr>
          <a:xfrm>
            <a:off x="10598797"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1" name="Rectangle 50"/>
          <p:cNvSpPr/>
          <p:nvPr/>
        </p:nvSpPr>
        <p:spPr>
          <a:xfrm>
            <a:off x="79248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2</a:t>
            </a:r>
          </a:p>
        </p:txBody>
      </p:sp>
      <p:cxnSp>
        <p:nvCxnSpPr>
          <p:cNvPr id="52" name="Straight Arrow Connector 51"/>
          <p:cNvCxnSpPr/>
          <p:nvPr/>
        </p:nvCxnSpPr>
        <p:spPr>
          <a:xfrm>
            <a:off x="8940800" y="262475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3" name="TextBox 52"/>
          <p:cNvSpPr txBox="1"/>
          <p:nvPr/>
        </p:nvSpPr>
        <p:spPr>
          <a:xfrm>
            <a:off x="7957197" y="3604391"/>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4" name="Rectangle 53"/>
          <p:cNvSpPr/>
          <p:nvPr/>
        </p:nvSpPr>
        <p:spPr>
          <a:xfrm>
            <a:off x="62992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55" name="Straight Arrow Connector 54"/>
          <p:cNvCxnSpPr/>
          <p:nvPr/>
        </p:nvCxnSpPr>
        <p:spPr>
          <a:xfrm>
            <a:off x="7315200" y="3830076"/>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8" name="Rectangle 47"/>
          <p:cNvSpPr/>
          <p:nvPr/>
        </p:nvSpPr>
        <p:spPr>
          <a:xfrm>
            <a:off x="62992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3</a:t>
            </a:r>
          </a:p>
        </p:txBody>
      </p:sp>
      <p:cxnSp>
        <p:nvCxnSpPr>
          <p:cNvPr id="56" name="Straight Arrow Connector 55"/>
          <p:cNvCxnSpPr/>
          <p:nvPr/>
        </p:nvCxnSpPr>
        <p:spPr>
          <a:xfrm>
            <a:off x="73152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7" name="TextBox 56"/>
          <p:cNvSpPr txBox="1"/>
          <p:nvPr/>
        </p:nvSpPr>
        <p:spPr>
          <a:xfrm>
            <a:off x="7957197" y="4204106"/>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8" name="Rectangle 57"/>
          <p:cNvSpPr/>
          <p:nvPr/>
        </p:nvSpPr>
        <p:spPr>
          <a:xfrm>
            <a:off x="62992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59" name="Straight Arrow Connector 58"/>
          <p:cNvCxnSpPr/>
          <p:nvPr/>
        </p:nvCxnSpPr>
        <p:spPr>
          <a:xfrm>
            <a:off x="7315200" y="443169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9" name="Rectangle 48"/>
          <p:cNvSpPr/>
          <p:nvPr/>
        </p:nvSpPr>
        <p:spPr>
          <a:xfrm>
            <a:off x="62992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4</a:t>
            </a:r>
          </a:p>
        </p:txBody>
      </p:sp>
      <p:cxnSp>
        <p:nvCxnSpPr>
          <p:cNvPr id="60" name="Straight Arrow Connector 59"/>
          <p:cNvCxnSpPr/>
          <p:nvPr/>
        </p:nvCxnSpPr>
        <p:spPr>
          <a:xfrm>
            <a:off x="7315200" y="322846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7957197" y="4803821"/>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63" name="Rectangle 62"/>
          <p:cNvSpPr/>
          <p:nvPr/>
        </p:nvSpPr>
        <p:spPr>
          <a:xfrm>
            <a:off x="62992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cxnSp>
        <p:nvCxnSpPr>
          <p:cNvPr id="64" name="Straight Arrow Connector 63"/>
          <p:cNvCxnSpPr/>
          <p:nvPr/>
        </p:nvCxnSpPr>
        <p:spPr>
          <a:xfrm>
            <a:off x="7315200" y="503330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20B0604020202020204" charset="0"/>
              </a:rPr>
              <a:t>Adjacency list</a:t>
            </a:r>
          </a:p>
        </p:txBody>
      </p:sp>
      <p:sp>
        <p:nvSpPr>
          <p:cNvPr id="65" name="Rectangle 64">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897240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glow rad="63500">
                              <a:srgbClr val="4F81BD">
                                <a:satMod val="175000"/>
                                <a:alpha val="40000"/>
                              </a:srgbClr>
                            </a:glow>
                          </a:effectLst>
                          <a:uLnTx/>
                          <a:uFillTx/>
                          <a:latin typeface="+mn-lt"/>
                          <a:ea typeface="+mn-ea"/>
                          <a:cs typeface="+mn-cs"/>
                        </a:rPr>
                        <a:t>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5" name="Rectangle 4"/>
          <p:cNvSpPr/>
          <p:nvPr/>
        </p:nvSpPr>
        <p:spPr>
          <a:xfrm>
            <a:off x="4572001" y="0"/>
            <a:ext cx="3617487" cy="697627"/>
          </a:xfrm>
          <a:prstGeom prst="rect">
            <a:avLst/>
          </a:prstGeom>
        </p:spPr>
        <p:txBody>
          <a:bodyPr wrap="none" lIns="121917" tIns="60958" rIns="121917" bIns="60958">
            <a:spAutoFit/>
          </a:bodyPr>
          <a:lstStyle/>
          <a:p>
            <a:pPr algn="ctr"/>
            <a:r>
              <a:rPr lang="en-US" sz="3700" dirty="0"/>
              <a:t>Delete at the end</a:t>
            </a:r>
          </a:p>
        </p:txBody>
      </p:sp>
      <p:sp>
        <p:nvSpPr>
          <p:cNvPr id="6" name="Rectangle 5"/>
          <p:cNvSpPr/>
          <p:nvPr/>
        </p:nvSpPr>
        <p:spPr>
          <a:xfrm>
            <a:off x="4978401" y="1397000"/>
            <a:ext cx="5836913" cy="1231102"/>
          </a:xfrm>
          <a:prstGeom prst="rect">
            <a:avLst/>
          </a:prstGeom>
        </p:spPr>
        <p:txBody>
          <a:bodyPr wrap="none" lIns="121917" tIns="60958" rIns="121917" bIns="60958">
            <a:spAutoFit/>
          </a:bodyPr>
          <a:lstStyle/>
          <a:p>
            <a:pPr>
              <a:buFont typeface="Arial" pitchFamily="34" charset="0"/>
              <a:buChar char="•"/>
            </a:pPr>
            <a:r>
              <a:rPr lang="en-US" sz="2400" dirty="0"/>
              <a:t>Step 1. The address of the second last node </a:t>
            </a:r>
          </a:p>
          <a:p>
            <a:r>
              <a:rPr lang="en-US" sz="2400" dirty="0"/>
              <a:t>               should be stored as null.</a:t>
            </a:r>
          </a:p>
          <a:p>
            <a:pPr>
              <a:buFont typeface="Arial" pitchFamily="34" charset="0"/>
              <a:buChar char="•"/>
            </a:pPr>
            <a:endParaRPr lang="en-US" sz="2400" dirty="0"/>
          </a:p>
        </p:txBody>
      </p:sp>
      <p:sp>
        <p:nvSpPr>
          <p:cNvPr id="7" name="Rectangle 6"/>
          <p:cNvSpPr/>
          <p:nvPr/>
        </p:nvSpPr>
        <p:spPr>
          <a:xfrm>
            <a:off x="4978400" y="2413000"/>
            <a:ext cx="6096000" cy="914400"/>
          </a:xfrm>
          <a:prstGeom prst="rect">
            <a:avLst/>
          </a:prstGeom>
          <a:ln>
            <a:solidFill>
              <a:srgbClr val="0070C0"/>
            </a:solidFill>
          </a:ln>
          <a:effectLst>
            <a:glow rad="63500">
              <a:schemeClr val="accent5">
                <a:satMod val="175000"/>
                <a:alpha val="40000"/>
              </a:schemeClr>
            </a:glow>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r>
              <a:rPr lang="en-US" sz="3200" b="1" dirty="0">
                <a:solidFill>
                  <a:srgbClr val="FF0000"/>
                </a:solidFill>
              </a:rPr>
              <a:t>  Are we forgetting something?</a:t>
            </a:r>
            <a:endParaRPr lang="en-US" sz="2700" b="1" dirty="0">
              <a:ln>
                <a:solidFill>
                  <a:schemeClr val="tx1"/>
                </a:solidFill>
              </a:ln>
              <a:solidFill>
                <a:srgbClr val="FF0000"/>
              </a:solidFill>
            </a:endParaRPr>
          </a:p>
        </p:txBody>
      </p:sp>
      <p:pic>
        <p:nvPicPr>
          <p:cNvPr id="8" name="Picture 2" descr="Image result for red flag warning png"/>
          <p:cNvPicPr>
            <a:picLocks noChangeAspect="1" noChangeArrowheads="1"/>
          </p:cNvPicPr>
          <p:nvPr/>
        </p:nvPicPr>
        <p:blipFill>
          <a:blip r:embed="rId2" cstate="print"/>
          <a:srcRect/>
          <a:stretch>
            <a:fillRect/>
          </a:stretch>
        </p:blipFill>
        <p:spPr bwMode="auto">
          <a:xfrm>
            <a:off x="5080001" y="2717801"/>
            <a:ext cx="313268" cy="406401"/>
          </a:xfrm>
          <a:prstGeom prst="rect">
            <a:avLst/>
          </a:prstGeom>
          <a:noFill/>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9304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1930400" y="4933038"/>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6096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1930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2512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1217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0715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442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392399" y="4072873"/>
            <a:ext cx="1108002" cy="8179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1834789" y="4481813"/>
            <a:ext cx="902423"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18849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6299201" y="5735192"/>
            <a:ext cx="1873685" cy="507238"/>
          </a:xfrm>
          <a:prstGeom prst="rect">
            <a:avLst/>
          </a:prstGeom>
          <a:noFill/>
        </p:spPr>
        <p:txBody>
          <a:bodyPr wrap="none" lIns="121332" tIns="60666" rIns="121332" bIns="60666" rtlCol="0">
            <a:spAutoFit/>
          </a:bodyPr>
          <a:lstStyle/>
          <a:p>
            <a:r>
              <a:rPr lang="en-US" sz="2500" b="1" dirty="0">
                <a:latin typeface="Nunito Sans" panose="020B0604020202020204" charset="0"/>
              </a:rPr>
              <a:t>Edge 2-&gt;4.</a:t>
            </a:r>
          </a:p>
        </p:txBody>
      </p:sp>
      <p:sp>
        <p:nvSpPr>
          <p:cNvPr id="30" name="Rectangle 29"/>
          <p:cNvSpPr/>
          <p:nvPr/>
        </p:nvSpPr>
        <p:spPr>
          <a:xfrm>
            <a:off x="4470400" y="2225768"/>
            <a:ext cx="1219200" cy="3108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endParaRPr lang="en-US" sz="2500">
              <a:latin typeface="Nunito Sans" panose="020B0604020202020204" charset="0"/>
            </a:endParaRPr>
          </a:p>
        </p:txBody>
      </p:sp>
      <p:sp>
        <p:nvSpPr>
          <p:cNvPr id="31" name="Rectangle 30"/>
          <p:cNvSpPr/>
          <p:nvPr/>
        </p:nvSpPr>
        <p:spPr>
          <a:xfrm>
            <a:off x="45720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sp>
        <p:nvSpPr>
          <p:cNvPr id="32" name="Rectangle 31"/>
          <p:cNvSpPr/>
          <p:nvPr/>
        </p:nvSpPr>
        <p:spPr>
          <a:xfrm>
            <a:off x="45720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sp>
        <p:nvSpPr>
          <p:cNvPr id="33" name="Rectangle 32"/>
          <p:cNvSpPr/>
          <p:nvPr/>
        </p:nvSpPr>
        <p:spPr>
          <a:xfrm>
            <a:off x="45720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2</a:t>
            </a:r>
          </a:p>
        </p:txBody>
      </p:sp>
      <p:sp>
        <p:nvSpPr>
          <p:cNvPr id="34" name="Rectangle 33"/>
          <p:cNvSpPr/>
          <p:nvPr/>
        </p:nvSpPr>
        <p:spPr>
          <a:xfrm>
            <a:off x="45720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3</a:t>
            </a:r>
          </a:p>
        </p:txBody>
      </p:sp>
      <p:sp>
        <p:nvSpPr>
          <p:cNvPr id="37" name="Rectangle 36"/>
          <p:cNvSpPr/>
          <p:nvPr/>
        </p:nvSpPr>
        <p:spPr>
          <a:xfrm>
            <a:off x="45720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4</a:t>
            </a:r>
          </a:p>
        </p:txBody>
      </p:sp>
      <p:cxnSp>
        <p:nvCxnSpPr>
          <p:cNvPr id="40" name="Straight Arrow Connector 39"/>
          <p:cNvCxnSpPr/>
          <p:nvPr/>
        </p:nvCxnSpPr>
        <p:spPr>
          <a:xfrm>
            <a:off x="56896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5689600" y="322637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a:off x="5689600" y="382798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5689600" y="442960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5689600" y="5031218"/>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11208397" y="2401160"/>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7" name="TextBox 46"/>
          <p:cNvSpPr txBox="1"/>
          <p:nvPr/>
        </p:nvSpPr>
        <p:spPr>
          <a:xfrm>
            <a:off x="9582797" y="3002776"/>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35" name="Rectangle 34"/>
          <p:cNvSpPr/>
          <p:nvPr/>
        </p:nvSpPr>
        <p:spPr>
          <a:xfrm>
            <a:off x="79248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36" name="Straight Arrow Connector 35"/>
          <p:cNvCxnSpPr/>
          <p:nvPr/>
        </p:nvCxnSpPr>
        <p:spPr>
          <a:xfrm>
            <a:off x="8940800" y="322846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9582797"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cxnSp>
        <p:nvCxnSpPr>
          <p:cNvPr id="46" name="Straight Arrow Connector 45"/>
          <p:cNvCxnSpPr/>
          <p:nvPr/>
        </p:nvCxnSpPr>
        <p:spPr>
          <a:xfrm>
            <a:off x="10598797"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1" name="Rectangle 50"/>
          <p:cNvSpPr/>
          <p:nvPr/>
        </p:nvSpPr>
        <p:spPr>
          <a:xfrm>
            <a:off x="79248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2</a:t>
            </a:r>
          </a:p>
        </p:txBody>
      </p:sp>
      <p:cxnSp>
        <p:nvCxnSpPr>
          <p:cNvPr id="52" name="Straight Arrow Connector 51"/>
          <p:cNvCxnSpPr/>
          <p:nvPr/>
        </p:nvCxnSpPr>
        <p:spPr>
          <a:xfrm>
            <a:off x="8940800" y="262475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3" name="TextBox 52"/>
          <p:cNvSpPr txBox="1"/>
          <p:nvPr/>
        </p:nvSpPr>
        <p:spPr>
          <a:xfrm>
            <a:off x="9580880" y="3603134"/>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4" name="Rectangle 53"/>
          <p:cNvSpPr/>
          <p:nvPr/>
        </p:nvSpPr>
        <p:spPr>
          <a:xfrm>
            <a:off x="79248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55" name="Straight Arrow Connector 54"/>
          <p:cNvCxnSpPr/>
          <p:nvPr/>
        </p:nvCxnSpPr>
        <p:spPr>
          <a:xfrm>
            <a:off x="8940800" y="3830076"/>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8" name="Rectangle 47"/>
          <p:cNvSpPr/>
          <p:nvPr/>
        </p:nvSpPr>
        <p:spPr>
          <a:xfrm>
            <a:off x="62992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3</a:t>
            </a:r>
          </a:p>
        </p:txBody>
      </p:sp>
      <p:cxnSp>
        <p:nvCxnSpPr>
          <p:cNvPr id="56" name="Straight Arrow Connector 55"/>
          <p:cNvCxnSpPr/>
          <p:nvPr/>
        </p:nvCxnSpPr>
        <p:spPr>
          <a:xfrm>
            <a:off x="73152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7" name="TextBox 56"/>
          <p:cNvSpPr txBox="1"/>
          <p:nvPr/>
        </p:nvSpPr>
        <p:spPr>
          <a:xfrm>
            <a:off x="7957197" y="4206007"/>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8" name="Rectangle 57"/>
          <p:cNvSpPr/>
          <p:nvPr/>
        </p:nvSpPr>
        <p:spPr>
          <a:xfrm>
            <a:off x="62992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0</a:t>
            </a:r>
          </a:p>
        </p:txBody>
      </p:sp>
      <p:cxnSp>
        <p:nvCxnSpPr>
          <p:cNvPr id="59" name="Straight Arrow Connector 58"/>
          <p:cNvCxnSpPr/>
          <p:nvPr/>
        </p:nvCxnSpPr>
        <p:spPr>
          <a:xfrm>
            <a:off x="7315200" y="443169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9" name="Rectangle 48"/>
          <p:cNvSpPr/>
          <p:nvPr/>
        </p:nvSpPr>
        <p:spPr>
          <a:xfrm>
            <a:off x="62992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4</a:t>
            </a:r>
          </a:p>
        </p:txBody>
      </p:sp>
      <p:cxnSp>
        <p:nvCxnSpPr>
          <p:cNvPr id="60" name="Straight Arrow Connector 59"/>
          <p:cNvCxnSpPr/>
          <p:nvPr/>
        </p:nvCxnSpPr>
        <p:spPr>
          <a:xfrm>
            <a:off x="7315200" y="322846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0" name="Rectangle 49"/>
          <p:cNvSpPr/>
          <p:nvPr/>
        </p:nvSpPr>
        <p:spPr>
          <a:xfrm>
            <a:off x="62992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4</a:t>
            </a:r>
          </a:p>
        </p:txBody>
      </p:sp>
      <p:cxnSp>
        <p:nvCxnSpPr>
          <p:cNvPr id="61" name="Straight Arrow Connector 60"/>
          <p:cNvCxnSpPr/>
          <p:nvPr/>
        </p:nvCxnSpPr>
        <p:spPr>
          <a:xfrm>
            <a:off x="7315200" y="3830076"/>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9" name="TextBox 68"/>
          <p:cNvSpPr txBox="1"/>
          <p:nvPr/>
        </p:nvSpPr>
        <p:spPr>
          <a:xfrm>
            <a:off x="9595659" y="4732500"/>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70" name="Rectangle 69"/>
          <p:cNvSpPr/>
          <p:nvPr/>
        </p:nvSpPr>
        <p:spPr>
          <a:xfrm>
            <a:off x="7957197"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1</a:t>
            </a:r>
          </a:p>
        </p:txBody>
      </p:sp>
      <p:cxnSp>
        <p:nvCxnSpPr>
          <p:cNvPr id="71" name="Straight Arrow Connector 70"/>
          <p:cNvCxnSpPr/>
          <p:nvPr/>
        </p:nvCxnSpPr>
        <p:spPr>
          <a:xfrm>
            <a:off x="8973197" y="503330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2" name="Rectangle 71"/>
          <p:cNvSpPr/>
          <p:nvPr/>
        </p:nvSpPr>
        <p:spPr>
          <a:xfrm>
            <a:off x="62992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latin typeface="Nunito Sans" panose="020B0604020202020204" charset="0"/>
              </a:rPr>
              <a:t>2</a:t>
            </a:r>
          </a:p>
        </p:txBody>
      </p:sp>
      <p:cxnSp>
        <p:nvCxnSpPr>
          <p:cNvPr id="73" name="Straight Arrow Connector 72"/>
          <p:cNvCxnSpPr/>
          <p:nvPr/>
        </p:nvCxnSpPr>
        <p:spPr>
          <a:xfrm>
            <a:off x="7315200" y="5031218"/>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3" name="TextBox 62">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20B0604020202020204" charset="0"/>
              </a:rPr>
              <a:t>Adjacency list</a:t>
            </a:r>
          </a:p>
        </p:txBody>
      </p:sp>
      <p:sp>
        <p:nvSpPr>
          <p:cNvPr id="64" name="Rectangle 63">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19294323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9304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1930400" y="4933038"/>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6096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1930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2512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1217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0715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442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3923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1834789" y="4481813"/>
            <a:ext cx="902423"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18849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6299201" y="5735192"/>
            <a:ext cx="1873685" cy="507238"/>
          </a:xfrm>
          <a:prstGeom prst="rect">
            <a:avLst/>
          </a:prstGeom>
          <a:noFill/>
        </p:spPr>
        <p:txBody>
          <a:bodyPr wrap="none" lIns="121332" tIns="60666" rIns="121332" bIns="60666" rtlCol="0">
            <a:spAutoFit/>
          </a:bodyPr>
          <a:lstStyle/>
          <a:p>
            <a:r>
              <a:rPr lang="en-US" sz="2500" b="1" dirty="0">
                <a:latin typeface="Nunito Sans" panose="020B0604020202020204" charset="0"/>
              </a:rPr>
              <a:t>Edge 3-&gt;4.</a:t>
            </a:r>
          </a:p>
        </p:txBody>
      </p:sp>
      <p:sp>
        <p:nvSpPr>
          <p:cNvPr id="30" name="Rectangle 29"/>
          <p:cNvSpPr/>
          <p:nvPr/>
        </p:nvSpPr>
        <p:spPr>
          <a:xfrm>
            <a:off x="4470400" y="2225768"/>
            <a:ext cx="1219200" cy="3108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endParaRPr lang="en-US" sz="2500">
              <a:latin typeface="Nunito Sans" panose="020B0604020202020204" charset="0"/>
            </a:endParaRPr>
          </a:p>
        </p:txBody>
      </p:sp>
      <p:sp>
        <p:nvSpPr>
          <p:cNvPr id="31" name="Rectangle 30"/>
          <p:cNvSpPr/>
          <p:nvPr/>
        </p:nvSpPr>
        <p:spPr>
          <a:xfrm>
            <a:off x="45720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0</a:t>
            </a:r>
          </a:p>
        </p:txBody>
      </p:sp>
      <p:sp>
        <p:nvSpPr>
          <p:cNvPr id="32" name="Rectangle 31"/>
          <p:cNvSpPr/>
          <p:nvPr/>
        </p:nvSpPr>
        <p:spPr>
          <a:xfrm>
            <a:off x="45720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1</a:t>
            </a:r>
          </a:p>
        </p:txBody>
      </p:sp>
      <p:sp>
        <p:nvSpPr>
          <p:cNvPr id="33" name="Rectangle 32"/>
          <p:cNvSpPr/>
          <p:nvPr/>
        </p:nvSpPr>
        <p:spPr>
          <a:xfrm>
            <a:off x="45720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2</a:t>
            </a:r>
          </a:p>
        </p:txBody>
      </p:sp>
      <p:sp>
        <p:nvSpPr>
          <p:cNvPr id="34" name="Rectangle 33"/>
          <p:cNvSpPr/>
          <p:nvPr/>
        </p:nvSpPr>
        <p:spPr>
          <a:xfrm>
            <a:off x="45720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3</a:t>
            </a:r>
          </a:p>
        </p:txBody>
      </p:sp>
      <p:sp>
        <p:nvSpPr>
          <p:cNvPr id="37" name="Rectangle 36"/>
          <p:cNvSpPr/>
          <p:nvPr/>
        </p:nvSpPr>
        <p:spPr>
          <a:xfrm>
            <a:off x="45720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4</a:t>
            </a:r>
          </a:p>
        </p:txBody>
      </p:sp>
      <p:cxnSp>
        <p:nvCxnSpPr>
          <p:cNvPr id="40" name="Straight Arrow Connector 39"/>
          <p:cNvCxnSpPr/>
          <p:nvPr/>
        </p:nvCxnSpPr>
        <p:spPr>
          <a:xfrm>
            <a:off x="56896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5689600" y="322637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a:off x="5689600" y="382798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5689600" y="442960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5689600" y="5031218"/>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11208397" y="2401160"/>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7" name="TextBox 46"/>
          <p:cNvSpPr txBox="1"/>
          <p:nvPr/>
        </p:nvSpPr>
        <p:spPr>
          <a:xfrm>
            <a:off x="9582797" y="3002776"/>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35" name="Rectangle 34"/>
          <p:cNvSpPr/>
          <p:nvPr/>
        </p:nvSpPr>
        <p:spPr>
          <a:xfrm>
            <a:off x="79248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0</a:t>
            </a:r>
          </a:p>
        </p:txBody>
      </p:sp>
      <p:cxnSp>
        <p:nvCxnSpPr>
          <p:cNvPr id="36" name="Straight Arrow Connector 35"/>
          <p:cNvCxnSpPr/>
          <p:nvPr/>
        </p:nvCxnSpPr>
        <p:spPr>
          <a:xfrm>
            <a:off x="8940800" y="322846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9582797"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1</a:t>
            </a:r>
          </a:p>
        </p:txBody>
      </p:sp>
      <p:cxnSp>
        <p:nvCxnSpPr>
          <p:cNvPr id="46" name="Straight Arrow Connector 45"/>
          <p:cNvCxnSpPr/>
          <p:nvPr/>
        </p:nvCxnSpPr>
        <p:spPr>
          <a:xfrm>
            <a:off x="10598797"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1" name="Rectangle 50"/>
          <p:cNvSpPr/>
          <p:nvPr/>
        </p:nvSpPr>
        <p:spPr>
          <a:xfrm>
            <a:off x="79248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2</a:t>
            </a:r>
          </a:p>
        </p:txBody>
      </p:sp>
      <p:cxnSp>
        <p:nvCxnSpPr>
          <p:cNvPr id="52" name="Straight Arrow Connector 51"/>
          <p:cNvCxnSpPr/>
          <p:nvPr/>
        </p:nvCxnSpPr>
        <p:spPr>
          <a:xfrm>
            <a:off x="8940800" y="262475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3" name="TextBox 52"/>
          <p:cNvSpPr txBox="1"/>
          <p:nvPr/>
        </p:nvSpPr>
        <p:spPr>
          <a:xfrm>
            <a:off x="9582797" y="3579549"/>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4" name="Rectangle 53"/>
          <p:cNvSpPr/>
          <p:nvPr/>
        </p:nvSpPr>
        <p:spPr>
          <a:xfrm>
            <a:off x="79248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0</a:t>
            </a:r>
          </a:p>
        </p:txBody>
      </p:sp>
      <p:cxnSp>
        <p:nvCxnSpPr>
          <p:cNvPr id="55" name="Straight Arrow Connector 54"/>
          <p:cNvCxnSpPr/>
          <p:nvPr/>
        </p:nvCxnSpPr>
        <p:spPr>
          <a:xfrm>
            <a:off x="8940800" y="3830076"/>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8" name="Rectangle 47"/>
          <p:cNvSpPr/>
          <p:nvPr/>
        </p:nvSpPr>
        <p:spPr>
          <a:xfrm>
            <a:off x="62992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3</a:t>
            </a:r>
          </a:p>
        </p:txBody>
      </p:sp>
      <p:cxnSp>
        <p:nvCxnSpPr>
          <p:cNvPr id="56" name="Straight Arrow Connector 55"/>
          <p:cNvCxnSpPr/>
          <p:nvPr/>
        </p:nvCxnSpPr>
        <p:spPr>
          <a:xfrm>
            <a:off x="73152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7" name="TextBox 56"/>
          <p:cNvSpPr txBox="1"/>
          <p:nvPr/>
        </p:nvSpPr>
        <p:spPr>
          <a:xfrm>
            <a:off x="9582797" y="4206007"/>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8" name="Rectangle 57"/>
          <p:cNvSpPr/>
          <p:nvPr/>
        </p:nvSpPr>
        <p:spPr>
          <a:xfrm>
            <a:off x="79248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0</a:t>
            </a:r>
          </a:p>
        </p:txBody>
      </p:sp>
      <p:cxnSp>
        <p:nvCxnSpPr>
          <p:cNvPr id="59" name="Straight Arrow Connector 58"/>
          <p:cNvCxnSpPr/>
          <p:nvPr/>
        </p:nvCxnSpPr>
        <p:spPr>
          <a:xfrm>
            <a:off x="8940800" y="443169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9" name="Rectangle 48"/>
          <p:cNvSpPr/>
          <p:nvPr/>
        </p:nvSpPr>
        <p:spPr>
          <a:xfrm>
            <a:off x="62992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4</a:t>
            </a:r>
          </a:p>
        </p:txBody>
      </p:sp>
      <p:cxnSp>
        <p:nvCxnSpPr>
          <p:cNvPr id="60" name="Straight Arrow Connector 59"/>
          <p:cNvCxnSpPr/>
          <p:nvPr/>
        </p:nvCxnSpPr>
        <p:spPr>
          <a:xfrm>
            <a:off x="7315200" y="322846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0" name="Rectangle 49"/>
          <p:cNvSpPr/>
          <p:nvPr/>
        </p:nvSpPr>
        <p:spPr>
          <a:xfrm>
            <a:off x="62992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4</a:t>
            </a:r>
          </a:p>
        </p:txBody>
      </p:sp>
      <p:cxnSp>
        <p:nvCxnSpPr>
          <p:cNvPr id="61" name="Straight Arrow Connector 60"/>
          <p:cNvCxnSpPr/>
          <p:nvPr/>
        </p:nvCxnSpPr>
        <p:spPr>
          <a:xfrm>
            <a:off x="7315200" y="3830076"/>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2" name="Rectangle 61"/>
          <p:cNvSpPr/>
          <p:nvPr/>
        </p:nvSpPr>
        <p:spPr>
          <a:xfrm>
            <a:off x="62992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4</a:t>
            </a:r>
          </a:p>
        </p:txBody>
      </p:sp>
      <p:cxnSp>
        <p:nvCxnSpPr>
          <p:cNvPr id="63" name="Straight Arrow Connector 62"/>
          <p:cNvCxnSpPr/>
          <p:nvPr/>
        </p:nvCxnSpPr>
        <p:spPr>
          <a:xfrm>
            <a:off x="7315200" y="443169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4" name="TextBox 63"/>
          <p:cNvSpPr txBox="1"/>
          <p:nvPr/>
        </p:nvSpPr>
        <p:spPr>
          <a:xfrm>
            <a:off x="11208397" y="4807622"/>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65" name="Rectangle 64"/>
          <p:cNvSpPr/>
          <p:nvPr/>
        </p:nvSpPr>
        <p:spPr>
          <a:xfrm>
            <a:off x="9582797"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1</a:t>
            </a:r>
          </a:p>
        </p:txBody>
      </p:sp>
      <p:cxnSp>
        <p:nvCxnSpPr>
          <p:cNvPr id="66" name="Straight Arrow Connector 65"/>
          <p:cNvCxnSpPr/>
          <p:nvPr/>
        </p:nvCxnSpPr>
        <p:spPr>
          <a:xfrm>
            <a:off x="10598797" y="503330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7" name="Rectangle 66"/>
          <p:cNvSpPr/>
          <p:nvPr/>
        </p:nvSpPr>
        <p:spPr>
          <a:xfrm>
            <a:off x="79248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2</a:t>
            </a:r>
          </a:p>
        </p:txBody>
      </p:sp>
      <p:cxnSp>
        <p:nvCxnSpPr>
          <p:cNvPr id="68" name="Straight Arrow Connector 67"/>
          <p:cNvCxnSpPr/>
          <p:nvPr/>
        </p:nvCxnSpPr>
        <p:spPr>
          <a:xfrm>
            <a:off x="8940800" y="5031218"/>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4" name="Rectangle 73"/>
          <p:cNvSpPr/>
          <p:nvPr/>
        </p:nvSpPr>
        <p:spPr>
          <a:xfrm>
            <a:off x="62992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3</a:t>
            </a:r>
          </a:p>
        </p:txBody>
      </p:sp>
      <p:cxnSp>
        <p:nvCxnSpPr>
          <p:cNvPr id="75" name="Straight Arrow Connector 74"/>
          <p:cNvCxnSpPr/>
          <p:nvPr/>
        </p:nvCxnSpPr>
        <p:spPr>
          <a:xfrm>
            <a:off x="7315200" y="503330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0" name="TextBox 6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20B0604020202020204" charset="0"/>
              </a:rPr>
              <a:t>Adjacency list</a:t>
            </a:r>
          </a:p>
        </p:txBody>
      </p:sp>
      <p:sp>
        <p:nvSpPr>
          <p:cNvPr id="71" name="Rectangle 70">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205168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930400" y="1824691"/>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0</a:t>
            </a:r>
          </a:p>
        </p:txBody>
      </p:sp>
      <p:sp>
        <p:nvSpPr>
          <p:cNvPr id="6" name="Oval 5"/>
          <p:cNvSpPr/>
          <p:nvPr/>
        </p:nvSpPr>
        <p:spPr>
          <a:xfrm>
            <a:off x="1930400" y="4933038"/>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4</a:t>
            </a:r>
          </a:p>
        </p:txBody>
      </p:sp>
      <p:sp>
        <p:nvSpPr>
          <p:cNvPr id="7" name="Oval 6"/>
          <p:cNvSpPr/>
          <p:nvPr/>
        </p:nvSpPr>
        <p:spPr>
          <a:xfrm>
            <a:off x="6096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1</a:t>
            </a:r>
          </a:p>
        </p:txBody>
      </p:sp>
      <p:sp>
        <p:nvSpPr>
          <p:cNvPr id="8" name="Oval 7"/>
          <p:cNvSpPr/>
          <p:nvPr/>
        </p:nvSpPr>
        <p:spPr>
          <a:xfrm>
            <a:off x="19304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2</a:t>
            </a:r>
          </a:p>
        </p:txBody>
      </p:sp>
      <p:sp>
        <p:nvSpPr>
          <p:cNvPr id="9" name="Oval 8"/>
          <p:cNvSpPr/>
          <p:nvPr/>
        </p:nvSpPr>
        <p:spPr>
          <a:xfrm>
            <a:off x="3251200" y="3328730"/>
            <a:ext cx="711200" cy="701885"/>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500" b="1" dirty="0">
                <a:latin typeface="Nunito Sans" panose="020B0604020202020204" charset="0"/>
              </a:rPr>
              <a:t>3</a:t>
            </a:r>
          </a:p>
        </p:txBody>
      </p:sp>
      <p:cxnSp>
        <p:nvCxnSpPr>
          <p:cNvPr id="10" name="Straight Connector 9"/>
          <p:cNvCxnSpPr>
            <a:stCxn id="5" idx="3"/>
            <a:endCxn id="7" idx="7"/>
          </p:cNvCxnSpPr>
          <p:nvPr/>
        </p:nvCxnSpPr>
        <p:spPr>
          <a:xfrm rot="5400000">
            <a:off x="11217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 name="Straight Connector 10"/>
          <p:cNvCxnSpPr>
            <a:stCxn id="6" idx="1"/>
            <a:endCxn id="7" idx="5"/>
          </p:cNvCxnSpPr>
          <p:nvPr/>
        </p:nvCxnSpPr>
        <p:spPr>
          <a:xfrm rot="16200000" flipV="1">
            <a:off x="10715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9" idx="1"/>
            <a:endCxn id="5" idx="5"/>
          </p:cNvCxnSpPr>
          <p:nvPr/>
        </p:nvCxnSpPr>
        <p:spPr>
          <a:xfrm rot="16200000" flipV="1">
            <a:off x="2442534" y="2518700"/>
            <a:ext cx="100773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6" idx="7"/>
            <a:endCxn id="9" idx="3"/>
          </p:cNvCxnSpPr>
          <p:nvPr/>
        </p:nvCxnSpPr>
        <p:spPr>
          <a:xfrm rot="5400000" flipH="1" flipV="1">
            <a:off x="2392399" y="4072873"/>
            <a:ext cx="1108002" cy="8179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 name="Straight Connector 13"/>
          <p:cNvCxnSpPr>
            <a:stCxn id="8" idx="4"/>
            <a:endCxn id="6" idx="0"/>
          </p:cNvCxnSpPr>
          <p:nvPr/>
        </p:nvCxnSpPr>
        <p:spPr>
          <a:xfrm rot="5400000">
            <a:off x="1834789" y="4481813"/>
            <a:ext cx="902423"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8" idx="0"/>
          </p:cNvCxnSpPr>
          <p:nvPr/>
        </p:nvCxnSpPr>
        <p:spPr>
          <a:xfrm rot="5400000">
            <a:off x="1884923" y="2927639"/>
            <a:ext cx="802154" cy="211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4572000" y="5500702"/>
            <a:ext cx="6822155" cy="507238"/>
          </a:xfrm>
          <a:prstGeom prst="rect">
            <a:avLst/>
          </a:prstGeom>
          <a:noFill/>
        </p:spPr>
        <p:txBody>
          <a:bodyPr wrap="none" lIns="121332" tIns="60666" rIns="121332" bIns="60666" rtlCol="0">
            <a:spAutoFit/>
          </a:bodyPr>
          <a:lstStyle/>
          <a:p>
            <a:r>
              <a:rPr lang="en-US" sz="2500" b="1" dirty="0">
                <a:latin typeface="Nunito Sans" panose="020B0604020202020204" charset="0"/>
              </a:rPr>
              <a:t>This is the adjacency list for the given graph.</a:t>
            </a:r>
          </a:p>
        </p:txBody>
      </p:sp>
      <p:sp>
        <p:nvSpPr>
          <p:cNvPr id="30" name="Rectangle 29"/>
          <p:cNvSpPr/>
          <p:nvPr/>
        </p:nvSpPr>
        <p:spPr>
          <a:xfrm>
            <a:off x="4470400" y="2225768"/>
            <a:ext cx="1219200" cy="3108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endParaRPr lang="en-US" sz="2500">
              <a:latin typeface="Nunito Sans" panose="020B0604020202020204" charset="0"/>
            </a:endParaRPr>
          </a:p>
        </p:txBody>
      </p:sp>
      <p:sp>
        <p:nvSpPr>
          <p:cNvPr id="31" name="Rectangle 30"/>
          <p:cNvSpPr/>
          <p:nvPr/>
        </p:nvSpPr>
        <p:spPr>
          <a:xfrm>
            <a:off x="45720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0</a:t>
            </a:r>
          </a:p>
        </p:txBody>
      </p:sp>
      <p:sp>
        <p:nvSpPr>
          <p:cNvPr id="32" name="Rectangle 31"/>
          <p:cNvSpPr/>
          <p:nvPr/>
        </p:nvSpPr>
        <p:spPr>
          <a:xfrm>
            <a:off x="45720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1</a:t>
            </a:r>
          </a:p>
        </p:txBody>
      </p:sp>
      <p:sp>
        <p:nvSpPr>
          <p:cNvPr id="33" name="Rectangle 32"/>
          <p:cNvSpPr/>
          <p:nvPr/>
        </p:nvSpPr>
        <p:spPr>
          <a:xfrm>
            <a:off x="45720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2</a:t>
            </a:r>
          </a:p>
        </p:txBody>
      </p:sp>
      <p:sp>
        <p:nvSpPr>
          <p:cNvPr id="34" name="Rectangle 33"/>
          <p:cNvSpPr/>
          <p:nvPr/>
        </p:nvSpPr>
        <p:spPr>
          <a:xfrm>
            <a:off x="45720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3</a:t>
            </a:r>
          </a:p>
        </p:txBody>
      </p:sp>
      <p:sp>
        <p:nvSpPr>
          <p:cNvPr id="37" name="Rectangle 36"/>
          <p:cNvSpPr/>
          <p:nvPr/>
        </p:nvSpPr>
        <p:spPr>
          <a:xfrm>
            <a:off x="45720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4</a:t>
            </a:r>
          </a:p>
        </p:txBody>
      </p:sp>
      <p:cxnSp>
        <p:nvCxnSpPr>
          <p:cNvPr id="40" name="Straight Arrow Connector 39"/>
          <p:cNvCxnSpPr/>
          <p:nvPr/>
        </p:nvCxnSpPr>
        <p:spPr>
          <a:xfrm>
            <a:off x="56896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5689600" y="322637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a:off x="5689600" y="382798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5689600" y="442960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5689600" y="5031218"/>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11208397" y="2401160"/>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47" name="TextBox 46"/>
          <p:cNvSpPr txBox="1"/>
          <p:nvPr/>
        </p:nvSpPr>
        <p:spPr>
          <a:xfrm>
            <a:off x="9582797" y="3002776"/>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35" name="Rectangle 34"/>
          <p:cNvSpPr/>
          <p:nvPr/>
        </p:nvSpPr>
        <p:spPr>
          <a:xfrm>
            <a:off x="79248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0</a:t>
            </a:r>
          </a:p>
        </p:txBody>
      </p:sp>
      <p:cxnSp>
        <p:nvCxnSpPr>
          <p:cNvPr id="36" name="Straight Arrow Connector 35"/>
          <p:cNvCxnSpPr/>
          <p:nvPr/>
        </p:nvCxnSpPr>
        <p:spPr>
          <a:xfrm>
            <a:off x="8940800" y="322846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9582797"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1</a:t>
            </a:r>
          </a:p>
        </p:txBody>
      </p:sp>
      <p:cxnSp>
        <p:nvCxnSpPr>
          <p:cNvPr id="46" name="Straight Arrow Connector 45"/>
          <p:cNvCxnSpPr/>
          <p:nvPr/>
        </p:nvCxnSpPr>
        <p:spPr>
          <a:xfrm>
            <a:off x="10598797"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1" name="Rectangle 50"/>
          <p:cNvSpPr/>
          <p:nvPr/>
        </p:nvSpPr>
        <p:spPr>
          <a:xfrm>
            <a:off x="79248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2</a:t>
            </a:r>
          </a:p>
        </p:txBody>
      </p:sp>
      <p:cxnSp>
        <p:nvCxnSpPr>
          <p:cNvPr id="52" name="Straight Arrow Connector 51"/>
          <p:cNvCxnSpPr/>
          <p:nvPr/>
        </p:nvCxnSpPr>
        <p:spPr>
          <a:xfrm>
            <a:off x="8940800" y="262475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3" name="TextBox 52"/>
          <p:cNvSpPr txBox="1"/>
          <p:nvPr/>
        </p:nvSpPr>
        <p:spPr>
          <a:xfrm>
            <a:off x="9582797" y="3570345"/>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4" name="Rectangle 53"/>
          <p:cNvSpPr/>
          <p:nvPr/>
        </p:nvSpPr>
        <p:spPr>
          <a:xfrm>
            <a:off x="79248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0</a:t>
            </a:r>
          </a:p>
        </p:txBody>
      </p:sp>
      <p:cxnSp>
        <p:nvCxnSpPr>
          <p:cNvPr id="55" name="Straight Arrow Connector 54"/>
          <p:cNvCxnSpPr/>
          <p:nvPr/>
        </p:nvCxnSpPr>
        <p:spPr>
          <a:xfrm>
            <a:off x="8940800" y="3830076"/>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8" name="Rectangle 47"/>
          <p:cNvSpPr/>
          <p:nvPr/>
        </p:nvSpPr>
        <p:spPr>
          <a:xfrm>
            <a:off x="6299200" y="2326038"/>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3</a:t>
            </a:r>
          </a:p>
        </p:txBody>
      </p:sp>
      <p:cxnSp>
        <p:nvCxnSpPr>
          <p:cNvPr id="56" name="Straight Arrow Connector 55"/>
          <p:cNvCxnSpPr/>
          <p:nvPr/>
        </p:nvCxnSpPr>
        <p:spPr>
          <a:xfrm>
            <a:off x="7315200" y="2626845"/>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7" name="TextBox 56"/>
          <p:cNvSpPr txBox="1"/>
          <p:nvPr/>
        </p:nvSpPr>
        <p:spPr>
          <a:xfrm>
            <a:off x="9582797" y="4181281"/>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58" name="Rectangle 57"/>
          <p:cNvSpPr/>
          <p:nvPr/>
        </p:nvSpPr>
        <p:spPr>
          <a:xfrm>
            <a:off x="79248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0</a:t>
            </a:r>
          </a:p>
        </p:txBody>
      </p:sp>
      <p:cxnSp>
        <p:nvCxnSpPr>
          <p:cNvPr id="59" name="Straight Arrow Connector 58"/>
          <p:cNvCxnSpPr/>
          <p:nvPr/>
        </p:nvCxnSpPr>
        <p:spPr>
          <a:xfrm>
            <a:off x="8940800" y="443169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9" name="Rectangle 48"/>
          <p:cNvSpPr/>
          <p:nvPr/>
        </p:nvSpPr>
        <p:spPr>
          <a:xfrm>
            <a:off x="6299200" y="2927653"/>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4</a:t>
            </a:r>
          </a:p>
        </p:txBody>
      </p:sp>
      <p:cxnSp>
        <p:nvCxnSpPr>
          <p:cNvPr id="60" name="Straight Arrow Connector 59"/>
          <p:cNvCxnSpPr/>
          <p:nvPr/>
        </p:nvCxnSpPr>
        <p:spPr>
          <a:xfrm>
            <a:off x="7315200" y="3228461"/>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0" name="Rectangle 49"/>
          <p:cNvSpPr/>
          <p:nvPr/>
        </p:nvSpPr>
        <p:spPr>
          <a:xfrm>
            <a:off x="6299200" y="3529269"/>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4</a:t>
            </a:r>
          </a:p>
        </p:txBody>
      </p:sp>
      <p:cxnSp>
        <p:nvCxnSpPr>
          <p:cNvPr id="61" name="Straight Arrow Connector 60"/>
          <p:cNvCxnSpPr/>
          <p:nvPr/>
        </p:nvCxnSpPr>
        <p:spPr>
          <a:xfrm>
            <a:off x="7315200" y="3830076"/>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2" name="Rectangle 61"/>
          <p:cNvSpPr/>
          <p:nvPr/>
        </p:nvSpPr>
        <p:spPr>
          <a:xfrm>
            <a:off x="6299200" y="4130884"/>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4</a:t>
            </a:r>
          </a:p>
        </p:txBody>
      </p:sp>
      <p:cxnSp>
        <p:nvCxnSpPr>
          <p:cNvPr id="63" name="Straight Arrow Connector 62"/>
          <p:cNvCxnSpPr/>
          <p:nvPr/>
        </p:nvCxnSpPr>
        <p:spPr>
          <a:xfrm>
            <a:off x="7315200" y="4431692"/>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4" name="TextBox 63"/>
          <p:cNvSpPr txBox="1"/>
          <p:nvPr/>
        </p:nvSpPr>
        <p:spPr>
          <a:xfrm>
            <a:off x="11208397" y="4807622"/>
            <a:ext cx="1075389" cy="507238"/>
          </a:xfrm>
          <a:prstGeom prst="rect">
            <a:avLst/>
          </a:prstGeom>
          <a:noFill/>
        </p:spPr>
        <p:txBody>
          <a:bodyPr wrap="none" lIns="121332" tIns="60666" rIns="121332" bIns="60666" rtlCol="0">
            <a:spAutoFit/>
          </a:bodyPr>
          <a:lstStyle/>
          <a:p>
            <a:r>
              <a:rPr lang="en-US" sz="2500" b="1" dirty="0">
                <a:latin typeface="Nunito Sans" panose="020B0604020202020204" charset="0"/>
              </a:rPr>
              <a:t>NULL</a:t>
            </a:r>
          </a:p>
        </p:txBody>
      </p:sp>
      <p:sp>
        <p:nvSpPr>
          <p:cNvPr id="65" name="Rectangle 64"/>
          <p:cNvSpPr/>
          <p:nvPr/>
        </p:nvSpPr>
        <p:spPr>
          <a:xfrm>
            <a:off x="9582797"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1</a:t>
            </a:r>
          </a:p>
        </p:txBody>
      </p:sp>
      <p:cxnSp>
        <p:nvCxnSpPr>
          <p:cNvPr id="66" name="Straight Arrow Connector 65"/>
          <p:cNvCxnSpPr/>
          <p:nvPr/>
        </p:nvCxnSpPr>
        <p:spPr>
          <a:xfrm>
            <a:off x="10598797" y="503330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7" name="Rectangle 66"/>
          <p:cNvSpPr/>
          <p:nvPr/>
        </p:nvSpPr>
        <p:spPr>
          <a:xfrm>
            <a:off x="79248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2</a:t>
            </a:r>
          </a:p>
        </p:txBody>
      </p:sp>
      <p:cxnSp>
        <p:nvCxnSpPr>
          <p:cNvPr id="68" name="Straight Arrow Connector 67"/>
          <p:cNvCxnSpPr/>
          <p:nvPr/>
        </p:nvCxnSpPr>
        <p:spPr>
          <a:xfrm>
            <a:off x="8940800" y="5031218"/>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4" name="Rectangle 73"/>
          <p:cNvSpPr/>
          <p:nvPr/>
        </p:nvSpPr>
        <p:spPr>
          <a:xfrm>
            <a:off x="6299200" y="4732500"/>
            <a:ext cx="1016000" cy="501346"/>
          </a:xfrm>
          <a:prstGeom prst="rect">
            <a:avLst/>
          </a:prstGeom>
          <a:ln/>
        </p:spPr>
        <p:style>
          <a:lnRef idx="1">
            <a:schemeClr val="dk1"/>
          </a:lnRef>
          <a:fillRef idx="2">
            <a:schemeClr val="dk1"/>
          </a:fillRef>
          <a:effectRef idx="1">
            <a:schemeClr val="dk1"/>
          </a:effectRef>
          <a:fontRef idx="minor">
            <a:schemeClr val="dk1"/>
          </a:fontRef>
        </p:style>
        <p:txBody>
          <a:bodyPr lIns="121332" tIns="60666" rIns="121332" bIns="60666" rtlCol="0" anchor="ctr"/>
          <a:lstStyle/>
          <a:p>
            <a:pPr algn="ctr"/>
            <a:r>
              <a:rPr lang="en-US" sz="2500" b="1" dirty="0">
                <a:solidFill>
                  <a:schemeClr val="tx1"/>
                </a:solidFill>
                <a:latin typeface="Nunito Sans" panose="020B0604020202020204" charset="0"/>
              </a:rPr>
              <a:t>3</a:t>
            </a:r>
          </a:p>
        </p:txBody>
      </p:sp>
      <p:cxnSp>
        <p:nvCxnSpPr>
          <p:cNvPr id="75" name="Straight Arrow Connector 74"/>
          <p:cNvCxnSpPr/>
          <p:nvPr/>
        </p:nvCxnSpPr>
        <p:spPr>
          <a:xfrm>
            <a:off x="7315200" y="5033307"/>
            <a:ext cx="609600" cy="20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0" name="TextBox 69">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20B0604020202020204" charset="0"/>
              </a:rPr>
              <a:t>Adjacency list</a:t>
            </a:r>
          </a:p>
        </p:txBody>
      </p:sp>
      <p:sp>
        <p:nvSpPr>
          <p:cNvPr id="71" name="Rectangle 70">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Nunito Sans" panose="020B0604020202020204" charset="0"/>
            </a:endParaRPr>
          </a:p>
        </p:txBody>
      </p:sp>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2152491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17D0-DD9C-41B9-8C6C-51ACB74443B3}"/>
              </a:ext>
            </a:extLst>
          </p:cNvPr>
          <p:cNvSpPr>
            <a:spLocks noGrp="1"/>
          </p:cNvSpPr>
          <p:nvPr>
            <p:ph type="title"/>
          </p:nvPr>
        </p:nvSpPr>
        <p:spPr/>
        <p:txBody>
          <a:bodyPr>
            <a:normAutofit/>
          </a:bodyPr>
          <a:lstStyle/>
          <a:p>
            <a:pPr algn="l"/>
            <a:r>
              <a:rPr lang="en-IN" sz="4500" b="1" dirty="0">
                <a:latin typeface="Nunito Sans" panose="020B0604020202020204" charset="0"/>
              </a:rPr>
              <a:t>Types of Traversal</a:t>
            </a:r>
          </a:p>
        </p:txBody>
      </p:sp>
      <p:sp>
        <p:nvSpPr>
          <p:cNvPr id="4" name="Content Placeholder 3">
            <a:extLst>
              <a:ext uri="{FF2B5EF4-FFF2-40B4-BE49-F238E27FC236}">
                <a16:creationId xmlns:a16="http://schemas.microsoft.com/office/drawing/2014/main" id="{B337B483-5B62-4E4C-9EBA-A4625E66254B}"/>
              </a:ext>
            </a:extLst>
          </p:cNvPr>
          <p:cNvSpPr>
            <a:spLocks noGrp="1"/>
          </p:cNvSpPr>
          <p:nvPr>
            <p:ph idx="1"/>
          </p:nvPr>
        </p:nvSpPr>
        <p:spPr/>
        <p:txBody>
          <a:bodyPr/>
          <a:lstStyle/>
          <a:p>
            <a:pPr marL="514350" indent="-514350">
              <a:buFont typeface="+mj-lt"/>
              <a:buAutoNum type="arabicPeriod"/>
            </a:pPr>
            <a:r>
              <a:rPr lang="en-IN" dirty="0"/>
              <a:t>Depth First Search algorithm (DFS)</a:t>
            </a:r>
          </a:p>
          <a:p>
            <a:pPr marL="514350" indent="-514350">
              <a:buFont typeface="+mj-lt"/>
              <a:buAutoNum type="arabicPeriod"/>
            </a:pPr>
            <a:r>
              <a:rPr lang="en-IN" dirty="0"/>
              <a:t>Breadth First Search algorithm (BFS)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22348046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5" name="Group 4">
            <a:extLst>
              <a:ext uri="{FF2B5EF4-FFF2-40B4-BE49-F238E27FC236}">
                <a16:creationId xmlns:a16="http://schemas.microsoft.com/office/drawing/2014/main" id="{935A2B8F-3D7F-4C73-9FC6-D192BCBB8502}"/>
              </a:ext>
            </a:extLst>
          </p:cNvPr>
          <p:cNvGrpSpPr/>
          <p:nvPr/>
        </p:nvGrpSpPr>
        <p:grpSpPr>
          <a:xfrm>
            <a:off x="619760" y="2003069"/>
            <a:ext cx="3505200" cy="3371200"/>
            <a:chOff x="381000" y="821998"/>
            <a:chExt cx="3556000" cy="5314271"/>
          </a:xfrm>
        </p:grpSpPr>
        <p:sp>
          <p:nvSpPr>
            <p:cNvPr id="8" name="Oval 7">
              <a:extLst>
                <a:ext uri="{FF2B5EF4-FFF2-40B4-BE49-F238E27FC236}">
                  <a16:creationId xmlns:a16="http://schemas.microsoft.com/office/drawing/2014/main" id="{C9782DF5-06C9-4666-8B91-0043F943EA57}"/>
                </a:ext>
              </a:extLst>
            </p:cNvPr>
            <p:cNvSpPr/>
            <p:nvPr/>
          </p:nvSpPr>
          <p:spPr>
            <a:xfrm>
              <a:off x="1803400" y="821998"/>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sp>
          <p:nvSpPr>
            <p:cNvPr id="9" name="Oval 8">
              <a:extLst>
                <a:ext uri="{FF2B5EF4-FFF2-40B4-BE49-F238E27FC236}">
                  <a16:creationId xmlns:a16="http://schemas.microsoft.com/office/drawing/2014/main" id="{27886FCD-6084-450D-A792-B70A2C1F6E7D}"/>
                </a:ext>
              </a:extLst>
            </p:cNvPr>
            <p:cNvSpPr/>
            <p:nvPr/>
          </p:nvSpPr>
          <p:spPr>
            <a:xfrm>
              <a:off x="381000" y="2326037"/>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
          <p:nvSpPr>
            <p:cNvPr id="15" name="Oval 14">
              <a:extLst>
                <a:ext uri="{FF2B5EF4-FFF2-40B4-BE49-F238E27FC236}">
                  <a16:creationId xmlns:a16="http://schemas.microsoft.com/office/drawing/2014/main" id="{35853AC0-E337-4D22-9A39-BE9E5FB44154}"/>
                </a:ext>
              </a:extLst>
            </p:cNvPr>
            <p:cNvSpPr/>
            <p:nvPr/>
          </p:nvSpPr>
          <p:spPr>
            <a:xfrm>
              <a:off x="1803400" y="2326037"/>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B</a:t>
              </a:r>
            </a:p>
          </p:txBody>
        </p:sp>
        <p:sp>
          <p:nvSpPr>
            <p:cNvPr id="16" name="Oval 15">
              <a:extLst>
                <a:ext uri="{FF2B5EF4-FFF2-40B4-BE49-F238E27FC236}">
                  <a16:creationId xmlns:a16="http://schemas.microsoft.com/office/drawing/2014/main" id="{D326227A-9859-4402-8B1F-66B9BD5D7CD8}"/>
                </a:ext>
              </a:extLst>
            </p:cNvPr>
            <p:cNvSpPr/>
            <p:nvPr/>
          </p:nvSpPr>
          <p:spPr>
            <a:xfrm>
              <a:off x="3327400" y="2326037"/>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
          <p:nvSpPr>
            <p:cNvPr id="17" name="Oval 16">
              <a:extLst>
                <a:ext uri="{FF2B5EF4-FFF2-40B4-BE49-F238E27FC236}">
                  <a16:creationId xmlns:a16="http://schemas.microsoft.com/office/drawing/2014/main" id="{E0D7C375-658F-435F-BA39-A830FC7304A3}"/>
                </a:ext>
              </a:extLst>
            </p:cNvPr>
            <p:cNvSpPr/>
            <p:nvPr/>
          </p:nvSpPr>
          <p:spPr>
            <a:xfrm>
              <a:off x="3327400" y="4030615"/>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8" name="Oval 17">
              <a:extLst>
                <a:ext uri="{FF2B5EF4-FFF2-40B4-BE49-F238E27FC236}">
                  <a16:creationId xmlns:a16="http://schemas.microsoft.com/office/drawing/2014/main" id="{4A7A1A00-B152-4702-8C99-3F73C79EE6B2}"/>
                </a:ext>
              </a:extLst>
            </p:cNvPr>
            <p:cNvSpPr/>
            <p:nvPr/>
          </p:nvSpPr>
          <p:spPr>
            <a:xfrm>
              <a:off x="1803400" y="4030615"/>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E</a:t>
              </a:r>
            </a:p>
          </p:txBody>
        </p:sp>
        <p:sp>
          <p:nvSpPr>
            <p:cNvPr id="19" name="Oval 18">
              <a:extLst>
                <a:ext uri="{FF2B5EF4-FFF2-40B4-BE49-F238E27FC236}">
                  <a16:creationId xmlns:a16="http://schemas.microsoft.com/office/drawing/2014/main" id="{3A41C304-CB8A-45D6-9992-10F72C63B4CC}"/>
                </a:ext>
              </a:extLst>
            </p:cNvPr>
            <p:cNvSpPr/>
            <p:nvPr/>
          </p:nvSpPr>
          <p:spPr>
            <a:xfrm>
              <a:off x="381000" y="4030615"/>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20" name="Oval 19">
              <a:extLst>
                <a:ext uri="{FF2B5EF4-FFF2-40B4-BE49-F238E27FC236}">
                  <a16:creationId xmlns:a16="http://schemas.microsoft.com/office/drawing/2014/main" id="{A021E818-FD7F-449B-88A1-3215EBAEA4CD}"/>
                </a:ext>
              </a:extLst>
            </p:cNvPr>
            <p:cNvSpPr/>
            <p:nvPr/>
          </p:nvSpPr>
          <p:spPr>
            <a:xfrm>
              <a:off x="1803400" y="5534653"/>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cxnSp>
          <p:nvCxnSpPr>
            <p:cNvPr id="21" name="Straight Connector 20">
              <a:extLst>
                <a:ext uri="{FF2B5EF4-FFF2-40B4-BE49-F238E27FC236}">
                  <a16:creationId xmlns:a16="http://schemas.microsoft.com/office/drawing/2014/main" id="{FF484F4A-18CB-49EF-ACFC-1674B35CEC73}"/>
                </a:ext>
              </a:extLst>
            </p:cNvPr>
            <p:cNvCxnSpPr>
              <a:cxnSpLocks/>
              <a:stCxn id="8" idx="3"/>
              <a:endCxn id="9" idx="7"/>
            </p:cNvCxnSpPr>
            <p:nvPr/>
          </p:nvCxnSpPr>
          <p:spPr>
            <a:xfrm rot="5400000">
              <a:off x="857685" y="1379152"/>
              <a:ext cx="1078631" cy="99134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B13EA066-3919-469F-8D01-49C033AE00FE}"/>
                </a:ext>
              </a:extLst>
            </p:cNvPr>
            <p:cNvCxnSpPr>
              <a:cxnSpLocks/>
              <a:stCxn id="8" idx="4"/>
              <a:endCxn id="15" idx="0"/>
            </p:cNvCxnSpPr>
            <p:nvPr/>
          </p:nvCxnSpPr>
          <p:spPr>
            <a:xfrm rot="5400000">
              <a:off x="1656989" y="1874812"/>
              <a:ext cx="902423"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D856B17E-3F36-41DC-AB89-AE625A58EAC4}"/>
                </a:ext>
              </a:extLst>
            </p:cNvPr>
            <p:cNvCxnSpPr>
              <a:cxnSpLocks/>
              <a:stCxn id="8" idx="5"/>
              <a:endCxn id="16" idx="1"/>
            </p:cNvCxnSpPr>
            <p:nvPr/>
          </p:nvCxnSpPr>
          <p:spPr>
            <a:xfrm rot="16200000" flipH="1">
              <a:off x="2330885" y="1328352"/>
              <a:ext cx="1078631" cy="109294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C63CB77B-1927-42C7-A398-3432473AC09F}"/>
                </a:ext>
              </a:extLst>
            </p:cNvPr>
            <p:cNvCxnSpPr>
              <a:cxnSpLocks/>
              <a:stCxn id="15" idx="4"/>
            </p:cNvCxnSpPr>
            <p:nvPr/>
          </p:nvCxnSpPr>
          <p:spPr>
            <a:xfrm rot="5400000">
              <a:off x="1556719" y="3479120"/>
              <a:ext cx="1102962"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214FA2D-4471-410E-9639-018F8C044B35}"/>
                </a:ext>
              </a:extLst>
            </p:cNvPr>
            <p:cNvCxnSpPr/>
            <p:nvPr/>
          </p:nvCxnSpPr>
          <p:spPr>
            <a:xfrm rot="5400000">
              <a:off x="135378" y="3478075"/>
              <a:ext cx="1102962"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66433295-0ECF-413A-A1D0-7D46F55FF2D1}"/>
                </a:ext>
              </a:extLst>
            </p:cNvPr>
            <p:cNvCxnSpPr/>
            <p:nvPr/>
          </p:nvCxnSpPr>
          <p:spPr>
            <a:xfrm rot="5400000">
              <a:off x="3079660" y="3478075"/>
              <a:ext cx="1102962"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B9E8CC76-92A7-4B31-92DC-8DCF80E2072C}"/>
                </a:ext>
              </a:extLst>
            </p:cNvPr>
            <p:cNvCxnSpPr>
              <a:cxnSpLocks/>
              <a:stCxn id="18" idx="4"/>
            </p:cNvCxnSpPr>
            <p:nvPr/>
          </p:nvCxnSpPr>
          <p:spPr>
            <a:xfrm rot="5400000">
              <a:off x="1656989" y="5083428"/>
              <a:ext cx="902423"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3BDA5194-E817-410E-B937-0B67A162FC48}"/>
                </a:ext>
              </a:extLst>
            </p:cNvPr>
            <p:cNvCxnSpPr>
              <a:cxnSpLocks/>
              <a:stCxn id="19" idx="5"/>
              <a:endCxn id="20" idx="1"/>
            </p:cNvCxnSpPr>
            <p:nvPr/>
          </p:nvCxnSpPr>
          <p:spPr>
            <a:xfrm rot="16200000" flipH="1">
              <a:off x="857685" y="4587769"/>
              <a:ext cx="1078631" cy="99134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142E9F07-EACF-47AE-92C4-915693C3ACBF}"/>
                </a:ext>
              </a:extLst>
            </p:cNvPr>
            <p:cNvCxnSpPr>
              <a:cxnSpLocks/>
              <a:stCxn id="17" idx="3"/>
              <a:endCxn id="20" idx="7"/>
            </p:cNvCxnSpPr>
            <p:nvPr/>
          </p:nvCxnSpPr>
          <p:spPr>
            <a:xfrm flipH="1">
              <a:off x="2323726" y="4544127"/>
              <a:ext cx="1092948" cy="1078631"/>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grpSp>
      <p:sp>
        <p:nvSpPr>
          <p:cNvPr id="30" name="TextBox 29">
            <a:extLst>
              <a:ext uri="{FF2B5EF4-FFF2-40B4-BE49-F238E27FC236}">
                <a16:creationId xmlns:a16="http://schemas.microsoft.com/office/drawing/2014/main" id="{A31319C1-EC5B-4AEE-A8F4-253C64E7D313}"/>
              </a:ext>
            </a:extLst>
          </p:cNvPr>
          <p:cNvSpPr txBox="1"/>
          <p:nvPr/>
        </p:nvSpPr>
        <p:spPr>
          <a:xfrm>
            <a:off x="609600" y="737787"/>
            <a:ext cx="11136326" cy="784830"/>
          </a:xfrm>
          <a:prstGeom prst="rect">
            <a:avLst/>
          </a:prstGeom>
          <a:noFill/>
        </p:spPr>
        <p:txBody>
          <a:bodyPr wrap="square" rtlCol="0">
            <a:spAutoFit/>
          </a:bodyPr>
          <a:lstStyle/>
          <a:p>
            <a:r>
              <a:rPr lang="en-US" sz="4500" b="1" dirty="0">
                <a:latin typeface="Nunito Sans" panose="020B0604020202020204" charset="0"/>
              </a:rPr>
              <a:t>Depth First Search (DFS)</a:t>
            </a:r>
          </a:p>
        </p:txBody>
      </p:sp>
      <p:grpSp>
        <p:nvGrpSpPr>
          <p:cNvPr id="7" name="Group 6">
            <a:extLst>
              <a:ext uri="{FF2B5EF4-FFF2-40B4-BE49-F238E27FC236}">
                <a16:creationId xmlns:a16="http://schemas.microsoft.com/office/drawing/2014/main" id="{DDA7AC4C-3E75-4077-93F7-A51C9C5C4F73}"/>
              </a:ext>
            </a:extLst>
          </p:cNvPr>
          <p:cNvGrpSpPr/>
          <p:nvPr/>
        </p:nvGrpSpPr>
        <p:grpSpPr>
          <a:xfrm>
            <a:off x="6096000" y="2122061"/>
            <a:ext cx="5486400" cy="533400"/>
            <a:chOff x="5410200" y="2743200"/>
            <a:chExt cx="5486400" cy="533400"/>
          </a:xfrm>
        </p:grpSpPr>
        <p:sp>
          <p:nvSpPr>
            <p:cNvPr id="6" name="Rectangle 5">
              <a:extLst>
                <a:ext uri="{FF2B5EF4-FFF2-40B4-BE49-F238E27FC236}">
                  <a16:creationId xmlns:a16="http://schemas.microsoft.com/office/drawing/2014/main" id="{8C4FD497-39A2-4007-855D-D35C408B63C4}"/>
                </a:ext>
              </a:extLst>
            </p:cNvPr>
            <p:cNvSpPr/>
            <p:nvPr/>
          </p:nvSpPr>
          <p:spPr>
            <a:xfrm>
              <a:off x="5410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S</a:t>
              </a:r>
            </a:p>
          </p:txBody>
        </p:sp>
        <p:sp>
          <p:nvSpPr>
            <p:cNvPr id="31" name="Rectangle 30">
              <a:extLst>
                <a:ext uri="{FF2B5EF4-FFF2-40B4-BE49-F238E27FC236}">
                  <a16:creationId xmlns:a16="http://schemas.microsoft.com/office/drawing/2014/main" id="{EFC1BA6C-3B56-40CC-AF8A-1B701AF75219}"/>
                </a:ext>
              </a:extLst>
            </p:cNvPr>
            <p:cNvSpPr/>
            <p:nvPr/>
          </p:nvSpPr>
          <p:spPr>
            <a:xfrm>
              <a:off x="60960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a:t>
              </a:r>
            </a:p>
          </p:txBody>
        </p:sp>
        <p:sp>
          <p:nvSpPr>
            <p:cNvPr id="32" name="Rectangle 31">
              <a:extLst>
                <a:ext uri="{FF2B5EF4-FFF2-40B4-BE49-F238E27FC236}">
                  <a16:creationId xmlns:a16="http://schemas.microsoft.com/office/drawing/2014/main" id="{EE2E2892-B5D6-4C38-B3F2-5991801507AE}"/>
                </a:ext>
              </a:extLst>
            </p:cNvPr>
            <p:cNvSpPr/>
            <p:nvPr/>
          </p:nvSpPr>
          <p:spPr>
            <a:xfrm>
              <a:off x="67818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B</a:t>
              </a:r>
            </a:p>
          </p:txBody>
        </p:sp>
        <p:sp>
          <p:nvSpPr>
            <p:cNvPr id="33" name="Rectangle 32">
              <a:extLst>
                <a:ext uri="{FF2B5EF4-FFF2-40B4-BE49-F238E27FC236}">
                  <a16:creationId xmlns:a16="http://schemas.microsoft.com/office/drawing/2014/main" id="{4C9D4B6E-98B8-4356-A544-4291086901AE}"/>
                </a:ext>
              </a:extLst>
            </p:cNvPr>
            <p:cNvSpPr/>
            <p:nvPr/>
          </p:nvSpPr>
          <p:spPr>
            <a:xfrm>
              <a:off x="74676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C</a:t>
              </a:r>
            </a:p>
          </p:txBody>
        </p:sp>
        <p:sp>
          <p:nvSpPr>
            <p:cNvPr id="34" name="Rectangle 33">
              <a:extLst>
                <a:ext uri="{FF2B5EF4-FFF2-40B4-BE49-F238E27FC236}">
                  <a16:creationId xmlns:a16="http://schemas.microsoft.com/office/drawing/2014/main" id="{31EE4E0F-B937-4120-B640-ED4EE0390CB1}"/>
                </a:ext>
              </a:extLst>
            </p:cNvPr>
            <p:cNvSpPr/>
            <p:nvPr/>
          </p:nvSpPr>
          <p:spPr>
            <a:xfrm>
              <a:off x="81534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D</a:t>
              </a:r>
            </a:p>
          </p:txBody>
        </p:sp>
        <p:sp>
          <p:nvSpPr>
            <p:cNvPr id="35" name="Rectangle 34">
              <a:extLst>
                <a:ext uri="{FF2B5EF4-FFF2-40B4-BE49-F238E27FC236}">
                  <a16:creationId xmlns:a16="http://schemas.microsoft.com/office/drawing/2014/main" id="{90C8B16F-D12A-4EB0-B718-9F97BFDD71F5}"/>
                </a:ext>
              </a:extLst>
            </p:cNvPr>
            <p:cNvSpPr/>
            <p:nvPr/>
          </p:nvSpPr>
          <p:spPr>
            <a:xfrm>
              <a:off x="8839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E</a:t>
              </a:r>
            </a:p>
          </p:txBody>
        </p:sp>
        <p:sp>
          <p:nvSpPr>
            <p:cNvPr id="36" name="Rectangle 35">
              <a:extLst>
                <a:ext uri="{FF2B5EF4-FFF2-40B4-BE49-F238E27FC236}">
                  <a16:creationId xmlns:a16="http://schemas.microsoft.com/office/drawing/2014/main" id="{4206392E-8C25-41DE-B0C4-8B753FB01FB6}"/>
                </a:ext>
              </a:extLst>
            </p:cNvPr>
            <p:cNvSpPr/>
            <p:nvPr/>
          </p:nvSpPr>
          <p:spPr>
            <a:xfrm>
              <a:off x="95250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37" name="Rectangle 36">
              <a:extLst>
                <a:ext uri="{FF2B5EF4-FFF2-40B4-BE49-F238E27FC236}">
                  <a16:creationId xmlns:a16="http://schemas.microsoft.com/office/drawing/2014/main" id="{0A7A3BCD-A4CA-4F4E-A2A1-5253FD55F65C}"/>
                </a:ext>
              </a:extLst>
            </p:cNvPr>
            <p:cNvSpPr/>
            <p:nvPr/>
          </p:nvSpPr>
          <p:spPr>
            <a:xfrm>
              <a:off x="102108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G</a:t>
              </a:r>
            </a:p>
          </p:txBody>
        </p:sp>
      </p:grpSp>
      <p:grpSp>
        <p:nvGrpSpPr>
          <p:cNvPr id="39" name="Group 38">
            <a:extLst>
              <a:ext uri="{FF2B5EF4-FFF2-40B4-BE49-F238E27FC236}">
                <a16:creationId xmlns:a16="http://schemas.microsoft.com/office/drawing/2014/main" id="{D326CE35-AA6D-428C-927B-E57F38102C8D}"/>
              </a:ext>
            </a:extLst>
          </p:cNvPr>
          <p:cNvGrpSpPr/>
          <p:nvPr/>
        </p:nvGrpSpPr>
        <p:grpSpPr>
          <a:xfrm>
            <a:off x="6096000" y="3213774"/>
            <a:ext cx="5486400" cy="430627"/>
            <a:chOff x="5410200" y="2743200"/>
            <a:chExt cx="5486400" cy="533400"/>
          </a:xfrm>
        </p:grpSpPr>
        <p:sp>
          <p:nvSpPr>
            <p:cNvPr id="40" name="Rectangle 39">
              <a:extLst>
                <a:ext uri="{FF2B5EF4-FFF2-40B4-BE49-F238E27FC236}">
                  <a16:creationId xmlns:a16="http://schemas.microsoft.com/office/drawing/2014/main" id="{37995CE0-350D-45BC-987A-D30FFB3765AE}"/>
                </a:ext>
              </a:extLst>
            </p:cNvPr>
            <p:cNvSpPr/>
            <p:nvPr/>
          </p:nvSpPr>
          <p:spPr>
            <a:xfrm>
              <a:off x="5410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1" name="Rectangle 40">
              <a:extLst>
                <a:ext uri="{FF2B5EF4-FFF2-40B4-BE49-F238E27FC236}">
                  <a16:creationId xmlns:a16="http://schemas.microsoft.com/office/drawing/2014/main" id="{D6ADC1B8-E0EA-4E83-BCBB-983EC5FB0403}"/>
                </a:ext>
              </a:extLst>
            </p:cNvPr>
            <p:cNvSpPr/>
            <p:nvPr/>
          </p:nvSpPr>
          <p:spPr>
            <a:xfrm>
              <a:off x="60960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2" name="Rectangle 41">
              <a:extLst>
                <a:ext uri="{FF2B5EF4-FFF2-40B4-BE49-F238E27FC236}">
                  <a16:creationId xmlns:a16="http://schemas.microsoft.com/office/drawing/2014/main" id="{5FCD0766-26FB-452E-ABB7-879C8483B8DA}"/>
                </a:ext>
              </a:extLst>
            </p:cNvPr>
            <p:cNvSpPr/>
            <p:nvPr/>
          </p:nvSpPr>
          <p:spPr>
            <a:xfrm>
              <a:off x="67818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3" name="Rectangle 42">
              <a:extLst>
                <a:ext uri="{FF2B5EF4-FFF2-40B4-BE49-F238E27FC236}">
                  <a16:creationId xmlns:a16="http://schemas.microsoft.com/office/drawing/2014/main" id="{93DF4732-3FD1-4D54-A8F8-87772EBC9BC7}"/>
                </a:ext>
              </a:extLst>
            </p:cNvPr>
            <p:cNvSpPr/>
            <p:nvPr/>
          </p:nvSpPr>
          <p:spPr>
            <a:xfrm>
              <a:off x="74676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4" name="Rectangle 43">
              <a:extLst>
                <a:ext uri="{FF2B5EF4-FFF2-40B4-BE49-F238E27FC236}">
                  <a16:creationId xmlns:a16="http://schemas.microsoft.com/office/drawing/2014/main" id="{1522A0F4-4A1E-41FA-A8C6-B6DCDEAE2F1B}"/>
                </a:ext>
              </a:extLst>
            </p:cNvPr>
            <p:cNvSpPr/>
            <p:nvPr/>
          </p:nvSpPr>
          <p:spPr>
            <a:xfrm>
              <a:off x="81534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5" name="Rectangle 44">
              <a:extLst>
                <a:ext uri="{FF2B5EF4-FFF2-40B4-BE49-F238E27FC236}">
                  <a16:creationId xmlns:a16="http://schemas.microsoft.com/office/drawing/2014/main" id="{03703CDE-ED52-4815-B102-B6EF8F7430E4}"/>
                </a:ext>
              </a:extLst>
            </p:cNvPr>
            <p:cNvSpPr/>
            <p:nvPr/>
          </p:nvSpPr>
          <p:spPr>
            <a:xfrm>
              <a:off x="8839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6" name="Rectangle 45">
              <a:extLst>
                <a:ext uri="{FF2B5EF4-FFF2-40B4-BE49-F238E27FC236}">
                  <a16:creationId xmlns:a16="http://schemas.microsoft.com/office/drawing/2014/main" id="{F7F93E11-0823-4B8F-A761-EC8E1E99D449}"/>
                </a:ext>
              </a:extLst>
            </p:cNvPr>
            <p:cNvSpPr/>
            <p:nvPr/>
          </p:nvSpPr>
          <p:spPr>
            <a:xfrm>
              <a:off x="95250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7" name="Rectangle 46">
              <a:extLst>
                <a:ext uri="{FF2B5EF4-FFF2-40B4-BE49-F238E27FC236}">
                  <a16:creationId xmlns:a16="http://schemas.microsoft.com/office/drawing/2014/main" id="{344A59C8-8055-4DAB-98B9-F45A8698A7E3}"/>
                </a:ext>
              </a:extLst>
            </p:cNvPr>
            <p:cNvSpPr/>
            <p:nvPr/>
          </p:nvSpPr>
          <p:spPr>
            <a:xfrm>
              <a:off x="102108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grpSp>
      <p:grpSp>
        <p:nvGrpSpPr>
          <p:cNvPr id="53" name="Group 52">
            <a:extLst>
              <a:ext uri="{FF2B5EF4-FFF2-40B4-BE49-F238E27FC236}">
                <a16:creationId xmlns:a16="http://schemas.microsoft.com/office/drawing/2014/main" id="{9854408E-EE4E-4E77-BD12-AEF2D0370A7F}"/>
              </a:ext>
            </a:extLst>
          </p:cNvPr>
          <p:cNvGrpSpPr/>
          <p:nvPr/>
        </p:nvGrpSpPr>
        <p:grpSpPr>
          <a:xfrm>
            <a:off x="4642575" y="1992013"/>
            <a:ext cx="937260" cy="3976987"/>
            <a:chOff x="4419600" y="2122061"/>
            <a:chExt cx="937260" cy="3976987"/>
          </a:xfrm>
        </p:grpSpPr>
        <p:cxnSp>
          <p:nvCxnSpPr>
            <p:cNvPr id="48" name="Straight Connector 47">
              <a:extLst>
                <a:ext uri="{FF2B5EF4-FFF2-40B4-BE49-F238E27FC236}">
                  <a16:creationId xmlns:a16="http://schemas.microsoft.com/office/drawing/2014/main" id="{2D0CD8F4-2E17-4E55-A94D-D0A6AC8B1D9C}"/>
                </a:ext>
              </a:extLst>
            </p:cNvPr>
            <p:cNvCxnSpPr>
              <a:cxnSpLocks/>
            </p:cNvCxnSpPr>
            <p:nvPr/>
          </p:nvCxnSpPr>
          <p:spPr>
            <a:xfrm>
              <a:off x="4419600" y="2122061"/>
              <a:ext cx="0" cy="3976987"/>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E94BF75-C5DC-4CED-9DB5-B28C08C97927}"/>
                </a:ext>
              </a:extLst>
            </p:cNvPr>
            <p:cNvCxnSpPr>
              <a:cxnSpLocks/>
            </p:cNvCxnSpPr>
            <p:nvPr/>
          </p:nvCxnSpPr>
          <p:spPr>
            <a:xfrm>
              <a:off x="5356860" y="2122061"/>
              <a:ext cx="0" cy="3976987"/>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55C24DDB-6082-4830-B438-12EE26334B66}"/>
                </a:ext>
              </a:extLst>
            </p:cNvPr>
            <p:cNvCxnSpPr/>
            <p:nvPr/>
          </p:nvCxnSpPr>
          <p:spPr>
            <a:xfrm>
              <a:off x="4419600" y="6096000"/>
              <a:ext cx="914400" cy="0"/>
            </a:xfrm>
            <a:prstGeom prst="line">
              <a:avLst/>
            </a:prstGeom>
          </p:spPr>
          <p:style>
            <a:lnRef idx="3">
              <a:schemeClr val="dk1"/>
            </a:lnRef>
            <a:fillRef idx="0">
              <a:schemeClr val="dk1"/>
            </a:fillRef>
            <a:effectRef idx="2">
              <a:schemeClr val="dk1"/>
            </a:effectRef>
            <a:fontRef idx="minor">
              <a:schemeClr val="tx1"/>
            </a:fontRef>
          </p:style>
        </p:cxnSp>
      </p:grpSp>
      <p:sp>
        <p:nvSpPr>
          <p:cNvPr id="54" name="Rectangle 53">
            <a:extLst>
              <a:ext uri="{FF2B5EF4-FFF2-40B4-BE49-F238E27FC236}">
                <a16:creationId xmlns:a16="http://schemas.microsoft.com/office/drawing/2014/main" id="{EF2CD1BB-7980-459A-91AF-38FB2EA0BB59}"/>
              </a:ext>
            </a:extLst>
          </p:cNvPr>
          <p:cNvSpPr/>
          <p:nvPr/>
        </p:nvSpPr>
        <p:spPr>
          <a:xfrm>
            <a:off x="4643850" y="5374269"/>
            <a:ext cx="944150" cy="58568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IN" sz="2500" dirty="0">
                <a:latin typeface="Nunito Sans" panose="020B0604020202020204" charset="0"/>
              </a:rPr>
              <a:t>S</a:t>
            </a:r>
          </a:p>
        </p:txBody>
      </p:sp>
      <p:sp>
        <p:nvSpPr>
          <p:cNvPr id="49" name="Oval 48">
            <a:extLst>
              <a:ext uri="{FF2B5EF4-FFF2-40B4-BE49-F238E27FC236}">
                <a16:creationId xmlns:a16="http://schemas.microsoft.com/office/drawing/2014/main" id="{9D3D9934-C9E0-4448-8271-871AF693E670}"/>
              </a:ext>
            </a:extLst>
          </p:cNvPr>
          <p:cNvSpPr/>
          <p:nvPr/>
        </p:nvSpPr>
        <p:spPr>
          <a:xfrm>
            <a:off x="2013307" y="2003069"/>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sp>
        <p:nvSpPr>
          <p:cNvPr id="50" name="Rectangle 49">
            <a:extLst>
              <a:ext uri="{FF2B5EF4-FFF2-40B4-BE49-F238E27FC236}">
                <a16:creationId xmlns:a16="http://schemas.microsoft.com/office/drawing/2014/main" id="{FCFB7A49-9344-483D-9BBD-967103B4EC13}"/>
              </a:ext>
            </a:extLst>
          </p:cNvPr>
          <p:cNvSpPr/>
          <p:nvPr/>
        </p:nvSpPr>
        <p:spPr>
          <a:xfrm>
            <a:off x="6096000" y="3217496"/>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55" name="Rectangle 54">
            <a:extLst>
              <a:ext uri="{FF2B5EF4-FFF2-40B4-BE49-F238E27FC236}">
                <a16:creationId xmlns:a16="http://schemas.microsoft.com/office/drawing/2014/main" id="{C5323217-85B7-4000-AFFA-35D58E9BA44B}"/>
              </a:ext>
            </a:extLst>
          </p:cNvPr>
          <p:cNvSpPr/>
          <p:nvPr/>
        </p:nvSpPr>
        <p:spPr>
          <a:xfrm>
            <a:off x="4644688" y="4779538"/>
            <a:ext cx="944150" cy="58568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IN" sz="2500" dirty="0">
                <a:latin typeface="Nunito Sans" panose="020B0604020202020204" charset="0"/>
              </a:rPr>
              <a:t>A</a:t>
            </a:r>
          </a:p>
        </p:txBody>
      </p:sp>
      <p:sp>
        <p:nvSpPr>
          <p:cNvPr id="56" name="Oval 55">
            <a:extLst>
              <a:ext uri="{FF2B5EF4-FFF2-40B4-BE49-F238E27FC236}">
                <a16:creationId xmlns:a16="http://schemas.microsoft.com/office/drawing/2014/main" id="{450C227D-6A6D-42EF-B622-9F88C1595D1E}"/>
              </a:ext>
            </a:extLst>
          </p:cNvPr>
          <p:cNvSpPr/>
          <p:nvPr/>
        </p:nvSpPr>
        <p:spPr>
          <a:xfrm>
            <a:off x="609600" y="2957182"/>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
        <p:nvSpPr>
          <p:cNvPr id="57" name="Rectangle 56">
            <a:extLst>
              <a:ext uri="{FF2B5EF4-FFF2-40B4-BE49-F238E27FC236}">
                <a16:creationId xmlns:a16="http://schemas.microsoft.com/office/drawing/2014/main" id="{E6930376-5ED6-4808-968C-290DD55BDE24}"/>
              </a:ext>
            </a:extLst>
          </p:cNvPr>
          <p:cNvSpPr/>
          <p:nvPr/>
        </p:nvSpPr>
        <p:spPr>
          <a:xfrm>
            <a:off x="6781800" y="3217496"/>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58" name="Oval 57">
            <a:extLst>
              <a:ext uri="{FF2B5EF4-FFF2-40B4-BE49-F238E27FC236}">
                <a16:creationId xmlns:a16="http://schemas.microsoft.com/office/drawing/2014/main" id="{259F4AE3-AA94-4E85-9AF9-FDEC7B647418}"/>
              </a:ext>
            </a:extLst>
          </p:cNvPr>
          <p:cNvSpPr/>
          <p:nvPr/>
        </p:nvSpPr>
        <p:spPr>
          <a:xfrm>
            <a:off x="609600" y="4038511"/>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59" name="Rectangle 58">
            <a:extLst>
              <a:ext uri="{FF2B5EF4-FFF2-40B4-BE49-F238E27FC236}">
                <a16:creationId xmlns:a16="http://schemas.microsoft.com/office/drawing/2014/main" id="{B761547B-98BD-428F-B575-2E8097736625}"/>
              </a:ext>
            </a:extLst>
          </p:cNvPr>
          <p:cNvSpPr/>
          <p:nvPr/>
        </p:nvSpPr>
        <p:spPr>
          <a:xfrm>
            <a:off x="4643850" y="4191994"/>
            <a:ext cx="944150" cy="58568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IN" sz="2500" dirty="0">
                <a:latin typeface="Nunito Sans" panose="020B0604020202020204" charset="0"/>
              </a:rPr>
              <a:t>D</a:t>
            </a:r>
          </a:p>
        </p:txBody>
      </p:sp>
      <p:sp>
        <p:nvSpPr>
          <p:cNvPr id="60" name="Rectangle 59">
            <a:extLst>
              <a:ext uri="{FF2B5EF4-FFF2-40B4-BE49-F238E27FC236}">
                <a16:creationId xmlns:a16="http://schemas.microsoft.com/office/drawing/2014/main" id="{41F042A8-EE83-4DF4-B755-0C0F2CC50768}"/>
              </a:ext>
            </a:extLst>
          </p:cNvPr>
          <p:cNvSpPr/>
          <p:nvPr/>
        </p:nvSpPr>
        <p:spPr>
          <a:xfrm>
            <a:off x="8839200" y="3213774"/>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61" name="Oval 60">
            <a:extLst>
              <a:ext uri="{FF2B5EF4-FFF2-40B4-BE49-F238E27FC236}">
                <a16:creationId xmlns:a16="http://schemas.microsoft.com/office/drawing/2014/main" id="{7CF7CEA3-A48A-498B-A8E2-A23ED22CFEE6}"/>
              </a:ext>
            </a:extLst>
          </p:cNvPr>
          <p:cNvSpPr/>
          <p:nvPr/>
        </p:nvSpPr>
        <p:spPr>
          <a:xfrm>
            <a:off x="2024413" y="4985571"/>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sp>
        <p:nvSpPr>
          <p:cNvPr id="62" name="Rectangle 61">
            <a:extLst>
              <a:ext uri="{FF2B5EF4-FFF2-40B4-BE49-F238E27FC236}">
                <a16:creationId xmlns:a16="http://schemas.microsoft.com/office/drawing/2014/main" id="{83C62B88-1050-4BB4-A1DF-71D994ADD909}"/>
              </a:ext>
            </a:extLst>
          </p:cNvPr>
          <p:cNvSpPr/>
          <p:nvPr/>
        </p:nvSpPr>
        <p:spPr>
          <a:xfrm>
            <a:off x="4644934" y="3624680"/>
            <a:ext cx="944150" cy="58568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IN" sz="2500" dirty="0">
                <a:latin typeface="Nunito Sans" panose="020B0604020202020204" charset="0"/>
              </a:rPr>
              <a:t>G</a:t>
            </a:r>
          </a:p>
        </p:txBody>
      </p:sp>
      <p:sp>
        <p:nvSpPr>
          <p:cNvPr id="65" name="Rectangle 64">
            <a:extLst>
              <a:ext uri="{FF2B5EF4-FFF2-40B4-BE49-F238E27FC236}">
                <a16:creationId xmlns:a16="http://schemas.microsoft.com/office/drawing/2014/main" id="{BA8CE172-8D7D-46DF-A963-D3DDC36E14DD}"/>
              </a:ext>
            </a:extLst>
          </p:cNvPr>
          <p:cNvSpPr/>
          <p:nvPr/>
        </p:nvSpPr>
        <p:spPr>
          <a:xfrm>
            <a:off x="10896600" y="3213694"/>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66" name="Oval 65">
            <a:extLst>
              <a:ext uri="{FF2B5EF4-FFF2-40B4-BE49-F238E27FC236}">
                <a16:creationId xmlns:a16="http://schemas.microsoft.com/office/drawing/2014/main" id="{4DBD60A9-860A-463D-8254-59D62DC45D1F}"/>
              </a:ext>
            </a:extLst>
          </p:cNvPr>
          <p:cNvSpPr/>
          <p:nvPr/>
        </p:nvSpPr>
        <p:spPr>
          <a:xfrm>
            <a:off x="2026464" y="4031459"/>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E</a:t>
            </a:r>
          </a:p>
        </p:txBody>
      </p:sp>
      <p:sp>
        <p:nvSpPr>
          <p:cNvPr id="67" name="Rectangle 66">
            <a:extLst>
              <a:ext uri="{FF2B5EF4-FFF2-40B4-BE49-F238E27FC236}">
                <a16:creationId xmlns:a16="http://schemas.microsoft.com/office/drawing/2014/main" id="{96966591-7AB2-41FE-8266-592420D1A027}"/>
              </a:ext>
            </a:extLst>
          </p:cNvPr>
          <p:cNvSpPr/>
          <p:nvPr/>
        </p:nvSpPr>
        <p:spPr>
          <a:xfrm>
            <a:off x="9525000" y="3217062"/>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68" name="Rectangle 67">
            <a:extLst>
              <a:ext uri="{FF2B5EF4-FFF2-40B4-BE49-F238E27FC236}">
                <a16:creationId xmlns:a16="http://schemas.microsoft.com/office/drawing/2014/main" id="{8DBFA7F2-E149-406F-A73B-2DE659061F2F}"/>
              </a:ext>
            </a:extLst>
          </p:cNvPr>
          <p:cNvSpPr/>
          <p:nvPr/>
        </p:nvSpPr>
        <p:spPr>
          <a:xfrm>
            <a:off x="4644688" y="3047251"/>
            <a:ext cx="944150" cy="58568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IN" sz="2500" dirty="0">
                <a:latin typeface="Nunito Sans" panose="020B0604020202020204" charset="0"/>
              </a:rPr>
              <a:t>E</a:t>
            </a:r>
          </a:p>
        </p:txBody>
      </p:sp>
      <p:sp>
        <p:nvSpPr>
          <p:cNvPr id="69" name="Oval 68">
            <a:extLst>
              <a:ext uri="{FF2B5EF4-FFF2-40B4-BE49-F238E27FC236}">
                <a16:creationId xmlns:a16="http://schemas.microsoft.com/office/drawing/2014/main" id="{5D5E4A51-8A62-48B6-8E51-2076B0A9921F}"/>
              </a:ext>
            </a:extLst>
          </p:cNvPr>
          <p:cNvSpPr/>
          <p:nvPr/>
        </p:nvSpPr>
        <p:spPr>
          <a:xfrm>
            <a:off x="2023255" y="2957846"/>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B</a:t>
            </a:r>
          </a:p>
        </p:txBody>
      </p:sp>
      <p:sp>
        <p:nvSpPr>
          <p:cNvPr id="70" name="Rectangle 69">
            <a:extLst>
              <a:ext uri="{FF2B5EF4-FFF2-40B4-BE49-F238E27FC236}">
                <a16:creationId xmlns:a16="http://schemas.microsoft.com/office/drawing/2014/main" id="{F52EEE4E-8282-45E9-86CD-4C57F989B2E0}"/>
              </a:ext>
            </a:extLst>
          </p:cNvPr>
          <p:cNvSpPr/>
          <p:nvPr/>
        </p:nvSpPr>
        <p:spPr>
          <a:xfrm>
            <a:off x="4645087" y="2459199"/>
            <a:ext cx="944150" cy="58568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IN" sz="2500" dirty="0">
                <a:latin typeface="Nunito Sans" panose="020B0604020202020204" charset="0"/>
              </a:rPr>
              <a:t>B</a:t>
            </a:r>
          </a:p>
        </p:txBody>
      </p:sp>
      <p:sp>
        <p:nvSpPr>
          <p:cNvPr id="71" name="Rectangle 70">
            <a:extLst>
              <a:ext uri="{FF2B5EF4-FFF2-40B4-BE49-F238E27FC236}">
                <a16:creationId xmlns:a16="http://schemas.microsoft.com/office/drawing/2014/main" id="{A67DBF87-0459-4409-92BF-C7B9A1B5040D}"/>
              </a:ext>
            </a:extLst>
          </p:cNvPr>
          <p:cNvSpPr/>
          <p:nvPr/>
        </p:nvSpPr>
        <p:spPr>
          <a:xfrm>
            <a:off x="7467600" y="3214723"/>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74" name="Oval 73">
            <a:extLst>
              <a:ext uri="{FF2B5EF4-FFF2-40B4-BE49-F238E27FC236}">
                <a16:creationId xmlns:a16="http://schemas.microsoft.com/office/drawing/2014/main" id="{E0686371-58B4-45C1-9C56-B7AB31DD1572}"/>
              </a:ext>
            </a:extLst>
          </p:cNvPr>
          <p:cNvSpPr/>
          <p:nvPr/>
        </p:nvSpPr>
        <p:spPr>
          <a:xfrm>
            <a:off x="3514668" y="4038511"/>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75" name="Rectangle 74">
            <a:extLst>
              <a:ext uri="{FF2B5EF4-FFF2-40B4-BE49-F238E27FC236}">
                <a16:creationId xmlns:a16="http://schemas.microsoft.com/office/drawing/2014/main" id="{8B698936-1A90-4B7E-9751-BBB646A5939F}"/>
              </a:ext>
            </a:extLst>
          </p:cNvPr>
          <p:cNvSpPr/>
          <p:nvPr/>
        </p:nvSpPr>
        <p:spPr>
          <a:xfrm>
            <a:off x="4646296" y="3049623"/>
            <a:ext cx="944150" cy="58568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IN" sz="2500" dirty="0">
                <a:latin typeface="Nunito Sans" panose="020B0604020202020204" charset="0"/>
              </a:rPr>
              <a:t>F</a:t>
            </a:r>
          </a:p>
        </p:txBody>
      </p:sp>
      <p:sp>
        <p:nvSpPr>
          <p:cNvPr id="76" name="Rectangle 75">
            <a:extLst>
              <a:ext uri="{FF2B5EF4-FFF2-40B4-BE49-F238E27FC236}">
                <a16:creationId xmlns:a16="http://schemas.microsoft.com/office/drawing/2014/main" id="{5D11740A-F5B7-45DB-88E0-01799835DC59}"/>
              </a:ext>
            </a:extLst>
          </p:cNvPr>
          <p:cNvSpPr/>
          <p:nvPr/>
        </p:nvSpPr>
        <p:spPr>
          <a:xfrm>
            <a:off x="10210800" y="3220350"/>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77" name="Oval 76">
            <a:extLst>
              <a:ext uri="{FF2B5EF4-FFF2-40B4-BE49-F238E27FC236}">
                <a16:creationId xmlns:a16="http://schemas.microsoft.com/office/drawing/2014/main" id="{BD634F81-C427-4F0B-ABD0-C8A960446F80}"/>
              </a:ext>
            </a:extLst>
          </p:cNvPr>
          <p:cNvSpPr/>
          <p:nvPr/>
        </p:nvSpPr>
        <p:spPr>
          <a:xfrm>
            <a:off x="3525208" y="2945605"/>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
        <p:nvSpPr>
          <p:cNvPr id="78" name="Rectangle 77">
            <a:extLst>
              <a:ext uri="{FF2B5EF4-FFF2-40B4-BE49-F238E27FC236}">
                <a16:creationId xmlns:a16="http://schemas.microsoft.com/office/drawing/2014/main" id="{C3C7AF57-830F-4D24-B75B-3D15B72F5F59}"/>
              </a:ext>
            </a:extLst>
          </p:cNvPr>
          <p:cNvSpPr/>
          <p:nvPr/>
        </p:nvSpPr>
        <p:spPr>
          <a:xfrm>
            <a:off x="4641540" y="2450016"/>
            <a:ext cx="944150" cy="58568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IN" sz="2500" dirty="0">
                <a:latin typeface="Nunito Sans" panose="020B0604020202020204" charset="0"/>
              </a:rPr>
              <a:t>C</a:t>
            </a:r>
          </a:p>
        </p:txBody>
      </p:sp>
      <p:sp>
        <p:nvSpPr>
          <p:cNvPr id="79" name="Rectangle 78">
            <a:extLst>
              <a:ext uri="{FF2B5EF4-FFF2-40B4-BE49-F238E27FC236}">
                <a16:creationId xmlns:a16="http://schemas.microsoft.com/office/drawing/2014/main" id="{2575E242-4065-4362-BF19-88E0F983D1CF}"/>
              </a:ext>
            </a:extLst>
          </p:cNvPr>
          <p:cNvSpPr/>
          <p:nvPr/>
        </p:nvSpPr>
        <p:spPr>
          <a:xfrm>
            <a:off x="8153400" y="3215623"/>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81" name="Rectangle 80">
            <a:extLst>
              <a:ext uri="{FF2B5EF4-FFF2-40B4-BE49-F238E27FC236}">
                <a16:creationId xmlns:a16="http://schemas.microsoft.com/office/drawing/2014/main" id="{41C3BCBC-DAEC-4955-ADA5-69B75CD6D29F}"/>
              </a:ext>
            </a:extLst>
          </p:cNvPr>
          <p:cNvSpPr/>
          <p:nvPr/>
        </p:nvSpPr>
        <p:spPr>
          <a:xfrm>
            <a:off x="6088141" y="4403244"/>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S</a:t>
            </a:r>
          </a:p>
        </p:txBody>
      </p:sp>
      <p:sp>
        <p:nvSpPr>
          <p:cNvPr id="82" name="Rectangle 81">
            <a:extLst>
              <a:ext uri="{FF2B5EF4-FFF2-40B4-BE49-F238E27FC236}">
                <a16:creationId xmlns:a16="http://schemas.microsoft.com/office/drawing/2014/main" id="{2CA17C90-8787-43FF-AF9F-7D8EFF2C5734}"/>
              </a:ext>
            </a:extLst>
          </p:cNvPr>
          <p:cNvSpPr/>
          <p:nvPr/>
        </p:nvSpPr>
        <p:spPr>
          <a:xfrm>
            <a:off x="6773941" y="4403244"/>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A</a:t>
            </a:r>
          </a:p>
        </p:txBody>
      </p:sp>
      <p:sp>
        <p:nvSpPr>
          <p:cNvPr id="83" name="Rectangle 82">
            <a:extLst>
              <a:ext uri="{FF2B5EF4-FFF2-40B4-BE49-F238E27FC236}">
                <a16:creationId xmlns:a16="http://schemas.microsoft.com/office/drawing/2014/main" id="{3FA2A1C1-C919-4DEF-9FC2-0E5E8B0D0AA9}"/>
              </a:ext>
            </a:extLst>
          </p:cNvPr>
          <p:cNvSpPr/>
          <p:nvPr/>
        </p:nvSpPr>
        <p:spPr>
          <a:xfrm>
            <a:off x="7459741" y="4403244"/>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D</a:t>
            </a:r>
          </a:p>
        </p:txBody>
      </p:sp>
      <p:sp>
        <p:nvSpPr>
          <p:cNvPr id="84" name="Rectangle 83">
            <a:extLst>
              <a:ext uri="{FF2B5EF4-FFF2-40B4-BE49-F238E27FC236}">
                <a16:creationId xmlns:a16="http://schemas.microsoft.com/office/drawing/2014/main" id="{B747839B-068C-4BC5-A3DC-6E79441E7771}"/>
              </a:ext>
            </a:extLst>
          </p:cNvPr>
          <p:cNvSpPr/>
          <p:nvPr/>
        </p:nvSpPr>
        <p:spPr>
          <a:xfrm>
            <a:off x="8145541" y="4403244"/>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G</a:t>
            </a:r>
          </a:p>
        </p:txBody>
      </p:sp>
      <p:sp>
        <p:nvSpPr>
          <p:cNvPr id="85" name="Rectangle 84">
            <a:extLst>
              <a:ext uri="{FF2B5EF4-FFF2-40B4-BE49-F238E27FC236}">
                <a16:creationId xmlns:a16="http://schemas.microsoft.com/office/drawing/2014/main" id="{E1BA01BB-8107-4EF7-BB23-B023D33B5BED}"/>
              </a:ext>
            </a:extLst>
          </p:cNvPr>
          <p:cNvSpPr/>
          <p:nvPr/>
        </p:nvSpPr>
        <p:spPr>
          <a:xfrm>
            <a:off x="8831341" y="4399323"/>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E</a:t>
            </a:r>
          </a:p>
        </p:txBody>
      </p:sp>
      <p:sp>
        <p:nvSpPr>
          <p:cNvPr id="86" name="Rectangle 85">
            <a:extLst>
              <a:ext uri="{FF2B5EF4-FFF2-40B4-BE49-F238E27FC236}">
                <a16:creationId xmlns:a16="http://schemas.microsoft.com/office/drawing/2014/main" id="{66E6036D-D1EB-4397-AB9A-C35CF7B08D62}"/>
              </a:ext>
            </a:extLst>
          </p:cNvPr>
          <p:cNvSpPr/>
          <p:nvPr/>
        </p:nvSpPr>
        <p:spPr>
          <a:xfrm>
            <a:off x="9500430" y="4399323"/>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B</a:t>
            </a:r>
          </a:p>
        </p:txBody>
      </p:sp>
      <p:sp>
        <p:nvSpPr>
          <p:cNvPr id="88" name="Rectangle 87">
            <a:extLst>
              <a:ext uri="{FF2B5EF4-FFF2-40B4-BE49-F238E27FC236}">
                <a16:creationId xmlns:a16="http://schemas.microsoft.com/office/drawing/2014/main" id="{2B6201C6-E4DB-4709-B97C-9FC6F402C840}"/>
              </a:ext>
            </a:extLst>
          </p:cNvPr>
          <p:cNvSpPr/>
          <p:nvPr/>
        </p:nvSpPr>
        <p:spPr>
          <a:xfrm>
            <a:off x="10186286" y="4399323"/>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F</a:t>
            </a:r>
          </a:p>
        </p:txBody>
      </p:sp>
      <p:sp>
        <p:nvSpPr>
          <p:cNvPr id="89" name="Rectangle 88">
            <a:extLst>
              <a:ext uri="{FF2B5EF4-FFF2-40B4-BE49-F238E27FC236}">
                <a16:creationId xmlns:a16="http://schemas.microsoft.com/office/drawing/2014/main" id="{C300EEFB-019A-47E2-836C-B2A7480FA6EB}"/>
              </a:ext>
            </a:extLst>
          </p:cNvPr>
          <p:cNvSpPr/>
          <p:nvPr/>
        </p:nvSpPr>
        <p:spPr>
          <a:xfrm>
            <a:off x="10872086" y="4399323"/>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C</a:t>
            </a:r>
          </a:p>
        </p:txBody>
      </p:sp>
    </p:spTree>
    <p:extLst>
      <p:ext uri="{BB962C8B-B14F-4D97-AF65-F5344CB8AC3E}">
        <p14:creationId xmlns:p14="http://schemas.microsoft.com/office/powerpoint/2010/main" val="216765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7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8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7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8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78"/>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75"/>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62"/>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59"/>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55"/>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49" grpId="0" animBg="1"/>
      <p:bldP spid="50" grpId="0" animBg="1"/>
      <p:bldP spid="55" grpId="0" animBg="1"/>
      <p:bldP spid="55" grpId="1" animBg="1"/>
      <p:bldP spid="56" grpId="0" animBg="1"/>
      <p:bldP spid="57" grpId="0" animBg="1"/>
      <p:bldP spid="58" grpId="0" animBg="1"/>
      <p:bldP spid="59" grpId="0" animBg="1"/>
      <p:bldP spid="59" grpId="1" animBg="1"/>
      <p:bldP spid="60" grpId="0" animBg="1"/>
      <p:bldP spid="61" grpId="0" animBg="1"/>
      <p:bldP spid="62" grpId="0" animBg="1"/>
      <p:bldP spid="62" grpId="1" animBg="1"/>
      <p:bldP spid="65" grpId="0" animBg="1"/>
      <p:bldP spid="66" grpId="0" animBg="1"/>
      <p:bldP spid="67" grpId="0" animBg="1"/>
      <p:bldP spid="68" grpId="0" animBg="1"/>
      <p:bldP spid="68" grpId="1" animBg="1"/>
      <p:bldP spid="69" grpId="0" animBg="1"/>
      <p:bldP spid="70" grpId="0" animBg="1"/>
      <p:bldP spid="70" grpId="1" animBg="1"/>
      <p:bldP spid="71" grpId="0" animBg="1"/>
      <p:bldP spid="74" grpId="0" animBg="1"/>
      <p:bldP spid="75" grpId="0" animBg="1"/>
      <p:bldP spid="75" grpId="1" animBg="1"/>
      <p:bldP spid="76" grpId="0" animBg="1"/>
      <p:bldP spid="77" grpId="0" animBg="1"/>
      <p:bldP spid="78" grpId="0" animBg="1"/>
      <p:bldP spid="78" grpId="1" animBg="1"/>
      <p:bldP spid="79" grpId="0" animBg="1"/>
      <p:bldP spid="81" grpId="0" animBg="1"/>
      <p:bldP spid="82" grpId="0" animBg="1"/>
      <p:bldP spid="83" grpId="0" animBg="1"/>
      <p:bldP spid="84" grpId="0" animBg="1"/>
      <p:bldP spid="85" grpId="0" animBg="1"/>
      <p:bldP spid="86" grpId="0" animBg="1"/>
      <p:bldP spid="88" grpId="0" animBg="1"/>
      <p:bldP spid="89"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5" name="Group 4">
            <a:extLst>
              <a:ext uri="{FF2B5EF4-FFF2-40B4-BE49-F238E27FC236}">
                <a16:creationId xmlns:a16="http://schemas.microsoft.com/office/drawing/2014/main" id="{935A2B8F-3D7F-4C73-9FC6-D192BCBB8502}"/>
              </a:ext>
            </a:extLst>
          </p:cNvPr>
          <p:cNvGrpSpPr/>
          <p:nvPr/>
        </p:nvGrpSpPr>
        <p:grpSpPr>
          <a:xfrm>
            <a:off x="619760" y="2003069"/>
            <a:ext cx="3505200" cy="3371200"/>
            <a:chOff x="381000" y="821998"/>
            <a:chExt cx="3556000" cy="5314271"/>
          </a:xfrm>
        </p:grpSpPr>
        <p:sp>
          <p:nvSpPr>
            <p:cNvPr id="8" name="Oval 7">
              <a:extLst>
                <a:ext uri="{FF2B5EF4-FFF2-40B4-BE49-F238E27FC236}">
                  <a16:creationId xmlns:a16="http://schemas.microsoft.com/office/drawing/2014/main" id="{C9782DF5-06C9-4666-8B91-0043F943EA57}"/>
                </a:ext>
              </a:extLst>
            </p:cNvPr>
            <p:cNvSpPr/>
            <p:nvPr/>
          </p:nvSpPr>
          <p:spPr>
            <a:xfrm>
              <a:off x="1803400" y="821998"/>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sp>
          <p:nvSpPr>
            <p:cNvPr id="9" name="Oval 8">
              <a:extLst>
                <a:ext uri="{FF2B5EF4-FFF2-40B4-BE49-F238E27FC236}">
                  <a16:creationId xmlns:a16="http://schemas.microsoft.com/office/drawing/2014/main" id="{27886FCD-6084-450D-A792-B70A2C1F6E7D}"/>
                </a:ext>
              </a:extLst>
            </p:cNvPr>
            <p:cNvSpPr/>
            <p:nvPr/>
          </p:nvSpPr>
          <p:spPr>
            <a:xfrm>
              <a:off x="381000" y="2326037"/>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
          <p:nvSpPr>
            <p:cNvPr id="15" name="Oval 14">
              <a:extLst>
                <a:ext uri="{FF2B5EF4-FFF2-40B4-BE49-F238E27FC236}">
                  <a16:creationId xmlns:a16="http://schemas.microsoft.com/office/drawing/2014/main" id="{35853AC0-E337-4D22-9A39-BE9E5FB44154}"/>
                </a:ext>
              </a:extLst>
            </p:cNvPr>
            <p:cNvSpPr/>
            <p:nvPr/>
          </p:nvSpPr>
          <p:spPr>
            <a:xfrm>
              <a:off x="1803400" y="2326037"/>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B</a:t>
              </a:r>
            </a:p>
          </p:txBody>
        </p:sp>
        <p:sp>
          <p:nvSpPr>
            <p:cNvPr id="16" name="Oval 15">
              <a:extLst>
                <a:ext uri="{FF2B5EF4-FFF2-40B4-BE49-F238E27FC236}">
                  <a16:creationId xmlns:a16="http://schemas.microsoft.com/office/drawing/2014/main" id="{D326227A-9859-4402-8B1F-66B9BD5D7CD8}"/>
                </a:ext>
              </a:extLst>
            </p:cNvPr>
            <p:cNvSpPr/>
            <p:nvPr/>
          </p:nvSpPr>
          <p:spPr>
            <a:xfrm>
              <a:off x="3327400" y="2326037"/>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
          <p:nvSpPr>
            <p:cNvPr id="17" name="Oval 16">
              <a:extLst>
                <a:ext uri="{FF2B5EF4-FFF2-40B4-BE49-F238E27FC236}">
                  <a16:creationId xmlns:a16="http://schemas.microsoft.com/office/drawing/2014/main" id="{E0D7C375-658F-435F-BA39-A830FC7304A3}"/>
                </a:ext>
              </a:extLst>
            </p:cNvPr>
            <p:cNvSpPr/>
            <p:nvPr/>
          </p:nvSpPr>
          <p:spPr>
            <a:xfrm>
              <a:off x="3327400" y="4030615"/>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8" name="Oval 17">
              <a:extLst>
                <a:ext uri="{FF2B5EF4-FFF2-40B4-BE49-F238E27FC236}">
                  <a16:creationId xmlns:a16="http://schemas.microsoft.com/office/drawing/2014/main" id="{4A7A1A00-B152-4702-8C99-3F73C79EE6B2}"/>
                </a:ext>
              </a:extLst>
            </p:cNvPr>
            <p:cNvSpPr/>
            <p:nvPr/>
          </p:nvSpPr>
          <p:spPr>
            <a:xfrm>
              <a:off x="1803400" y="4030615"/>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E</a:t>
              </a:r>
            </a:p>
          </p:txBody>
        </p:sp>
        <p:sp>
          <p:nvSpPr>
            <p:cNvPr id="19" name="Oval 18">
              <a:extLst>
                <a:ext uri="{FF2B5EF4-FFF2-40B4-BE49-F238E27FC236}">
                  <a16:creationId xmlns:a16="http://schemas.microsoft.com/office/drawing/2014/main" id="{3A41C304-CB8A-45D6-9992-10F72C63B4CC}"/>
                </a:ext>
              </a:extLst>
            </p:cNvPr>
            <p:cNvSpPr/>
            <p:nvPr/>
          </p:nvSpPr>
          <p:spPr>
            <a:xfrm>
              <a:off x="381000" y="4030615"/>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20" name="Oval 19">
              <a:extLst>
                <a:ext uri="{FF2B5EF4-FFF2-40B4-BE49-F238E27FC236}">
                  <a16:creationId xmlns:a16="http://schemas.microsoft.com/office/drawing/2014/main" id="{A021E818-FD7F-449B-88A1-3215EBAEA4CD}"/>
                </a:ext>
              </a:extLst>
            </p:cNvPr>
            <p:cNvSpPr/>
            <p:nvPr/>
          </p:nvSpPr>
          <p:spPr>
            <a:xfrm>
              <a:off x="1803400" y="5534653"/>
              <a:ext cx="609600" cy="601616"/>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cxnSp>
          <p:nvCxnSpPr>
            <p:cNvPr id="21" name="Straight Connector 20">
              <a:extLst>
                <a:ext uri="{FF2B5EF4-FFF2-40B4-BE49-F238E27FC236}">
                  <a16:creationId xmlns:a16="http://schemas.microsoft.com/office/drawing/2014/main" id="{FF484F4A-18CB-49EF-ACFC-1674B35CEC73}"/>
                </a:ext>
              </a:extLst>
            </p:cNvPr>
            <p:cNvCxnSpPr>
              <a:cxnSpLocks/>
              <a:stCxn id="8" idx="3"/>
              <a:endCxn id="9" idx="7"/>
            </p:cNvCxnSpPr>
            <p:nvPr/>
          </p:nvCxnSpPr>
          <p:spPr>
            <a:xfrm rot="5400000">
              <a:off x="857685" y="1379152"/>
              <a:ext cx="1078631" cy="99134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B13EA066-3919-469F-8D01-49C033AE00FE}"/>
                </a:ext>
              </a:extLst>
            </p:cNvPr>
            <p:cNvCxnSpPr>
              <a:cxnSpLocks/>
              <a:stCxn id="8" idx="4"/>
              <a:endCxn id="15" idx="0"/>
            </p:cNvCxnSpPr>
            <p:nvPr/>
          </p:nvCxnSpPr>
          <p:spPr>
            <a:xfrm rot="5400000">
              <a:off x="1656989" y="1874812"/>
              <a:ext cx="902423"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D856B17E-3F36-41DC-AB89-AE625A58EAC4}"/>
                </a:ext>
              </a:extLst>
            </p:cNvPr>
            <p:cNvCxnSpPr>
              <a:cxnSpLocks/>
              <a:stCxn id="8" idx="5"/>
              <a:endCxn id="16" idx="1"/>
            </p:cNvCxnSpPr>
            <p:nvPr/>
          </p:nvCxnSpPr>
          <p:spPr>
            <a:xfrm rot="16200000" flipH="1">
              <a:off x="2330885" y="1328352"/>
              <a:ext cx="1078631" cy="109294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C63CB77B-1927-42C7-A398-3432473AC09F}"/>
                </a:ext>
              </a:extLst>
            </p:cNvPr>
            <p:cNvCxnSpPr>
              <a:cxnSpLocks/>
              <a:stCxn id="15" idx="4"/>
            </p:cNvCxnSpPr>
            <p:nvPr/>
          </p:nvCxnSpPr>
          <p:spPr>
            <a:xfrm rot="5400000">
              <a:off x="1556719" y="3479120"/>
              <a:ext cx="1102962"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214FA2D-4471-410E-9639-018F8C044B35}"/>
                </a:ext>
              </a:extLst>
            </p:cNvPr>
            <p:cNvCxnSpPr/>
            <p:nvPr/>
          </p:nvCxnSpPr>
          <p:spPr>
            <a:xfrm rot="5400000">
              <a:off x="135378" y="3478075"/>
              <a:ext cx="1102962"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66433295-0ECF-413A-A1D0-7D46F55FF2D1}"/>
                </a:ext>
              </a:extLst>
            </p:cNvPr>
            <p:cNvCxnSpPr/>
            <p:nvPr/>
          </p:nvCxnSpPr>
          <p:spPr>
            <a:xfrm rot="5400000">
              <a:off x="3079660" y="3478075"/>
              <a:ext cx="1102962"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B9E8CC76-92A7-4B31-92DC-8DCF80E2072C}"/>
                </a:ext>
              </a:extLst>
            </p:cNvPr>
            <p:cNvCxnSpPr>
              <a:cxnSpLocks/>
              <a:stCxn id="18" idx="4"/>
            </p:cNvCxnSpPr>
            <p:nvPr/>
          </p:nvCxnSpPr>
          <p:spPr>
            <a:xfrm rot="5400000">
              <a:off x="1656989" y="5083428"/>
              <a:ext cx="902423" cy="211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3BDA5194-E817-410E-B937-0B67A162FC48}"/>
                </a:ext>
              </a:extLst>
            </p:cNvPr>
            <p:cNvCxnSpPr>
              <a:cxnSpLocks/>
              <a:stCxn id="19" idx="5"/>
              <a:endCxn id="20" idx="1"/>
            </p:cNvCxnSpPr>
            <p:nvPr/>
          </p:nvCxnSpPr>
          <p:spPr>
            <a:xfrm rot="16200000" flipH="1">
              <a:off x="857685" y="4587769"/>
              <a:ext cx="1078631" cy="99134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142E9F07-EACF-47AE-92C4-915693C3ACBF}"/>
                </a:ext>
              </a:extLst>
            </p:cNvPr>
            <p:cNvCxnSpPr>
              <a:cxnSpLocks/>
              <a:stCxn id="17" idx="3"/>
              <a:endCxn id="20" idx="7"/>
            </p:cNvCxnSpPr>
            <p:nvPr/>
          </p:nvCxnSpPr>
          <p:spPr>
            <a:xfrm rot="5400000">
              <a:off x="2330885" y="4536969"/>
              <a:ext cx="1078631" cy="109294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grpSp>
      <p:sp>
        <p:nvSpPr>
          <p:cNvPr id="30" name="TextBox 29">
            <a:extLst>
              <a:ext uri="{FF2B5EF4-FFF2-40B4-BE49-F238E27FC236}">
                <a16:creationId xmlns:a16="http://schemas.microsoft.com/office/drawing/2014/main" id="{A31319C1-EC5B-4AEE-A8F4-253C64E7D313}"/>
              </a:ext>
            </a:extLst>
          </p:cNvPr>
          <p:cNvSpPr txBox="1"/>
          <p:nvPr/>
        </p:nvSpPr>
        <p:spPr>
          <a:xfrm>
            <a:off x="609600" y="737787"/>
            <a:ext cx="11136326" cy="784830"/>
          </a:xfrm>
          <a:prstGeom prst="rect">
            <a:avLst/>
          </a:prstGeom>
          <a:noFill/>
        </p:spPr>
        <p:txBody>
          <a:bodyPr wrap="square" rtlCol="0">
            <a:spAutoFit/>
          </a:bodyPr>
          <a:lstStyle/>
          <a:p>
            <a:r>
              <a:rPr lang="en-US" sz="4500" b="1" dirty="0">
                <a:latin typeface="Nunito Sans" panose="020B0604020202020204" charset="0"/>
              </a:rPr>
              <a:t>Breadth First Search (BFS)</a:t>
            </a:r>
          </a:p>
        </p:txBody>
      </p:sp>
      <p:grpSp>
        <p:nvGrpSpPr>
          <p:cNvPr id="7" name="Group 6">
            <a:extLst>
              <a:ext uri="{FF2B5EF4-FFF2-40B4-BE49-F238E27FC236}">
                <a16:creationId xmlns:a16="http://schemas.microsoft.com/office/drawing/2014/main" id="{DDA7AC4C-3E75-4077-93F7-A51C9C5C4F73}"/>
              </a:ext>
            </a:extLst>
          </p:cNvPr>
          <p:cNvGrpSpPr/>
          <p:nvPr/>
        </p:nvGrpSpPr>
        <p:grpSpPr>
          <a:xfrm>
            <a:off x="6096000" y="2122061"/>
            <a:ext cx="5486400" cy="533400"/>
            <a:chOff x="5410200" y="2743200"/>
            <a:chExt cx="5486400" cy="533400"/>
          </a:xfrm>
        </p:grpSpPr>
        <p:sp>
          <p:nvSpPr>
            <p:cNvPr id="6" name="Rectangle 5">
              <a:extLst>
                <a:ext uri="{FF2B5EF4-FFF2-40B4-BE49-F238E27FC236}">
                  <a16:creationId xmlns:a16="http://schemas.microsoft.com/office/drawing/2014/main" id="{8C4FD497-39A2-4007-855D-D35C408B63C4}"/>
                </a:ext>
              </a:extLst>
            </p:cNvPr>
            <p:cNvSpPr/>
            <p:nvPr/>
          </p:nvSpPr>
          <p:spPr>
            <a:xfrm>
              <a:off x="5410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S</a:t>
              </a:r>
            </a:p>
          </p:txBody>
        </p:sp>
        <p:sp>
          <p:nvSpPr>
            <p:cNvPr id="31" name="Rectangle 30">
              <a:extLst>
                <a:ext uri="{FF2B5EF4-FFF2-40B4-BE49-F238E27FC236}">
                  <a16:creationId xmlns:a16="http://schemas.microsoft.com/office/drawing/2014/main" id="{EFC1BA6C-3B56-40CC-AF8A-1B701AF75219}"/>
                </a:ext>
              </a:extLst>
            </p:cNvPr>
            <p:cNvSpPr/>
            <p:nvPr/>
          </p:nvSpPr>
          <p:spPr>
            <a:xfrm>
              <a:off x="60960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a:t>
              </a:r>
            </a:p>
          </p:txBody>
        </p:sp>
        <p:sp>
          <p:nvSpPr>
            <p:cNvPr id="32" name="Rectangle 31">
              <a:extLst>
                <a:ext uri="{FF2B5EF4-FFF2-40B4-BE49-F238E27FC236}">
                  <a16:creationId xmlns:a16="http://schemas.microsoft.com/office/drawing/2014/main" id="{EE2E2892-B5D6-4C38-B3F2-5991801507AE}"/>
                </a:ext>
              </a:extLst>
            </p:cNvPr>
            <p:cNvSpPr/>
            <p:nvPr/>
          </p:nvSpPr>
          <p:spPr>
            <a:xfrm>
              <a:off x="67818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B</a:t>
              </a:r>
            </a:p>
          </p:txBody>
        </p:sp>
        <p:sp>
          <p:nvSpPr>
            <p:cNvPr id="33" name="Rectangle 32">
              <a:extLst>
                <a:ext uri="{FF2B5EF4-FFF2-40B4-BE49-F238E27FC236}">
                  <a16:creationId xmlns:a16="http://schemas.microsoft.com/office/drawing/2014/main" id="{4C9D4B6E-98B8-4356-A544-4291086901AE}"/>
                </a:ext>
              </a:extLst>
            </p:cNvPr>
            <p:cNvSpPr/>
            <p:nvPr/>
          </p:nvSpPr>
          <p:spPr>
            <a:xfrm>
              <a:off x="74676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C</a:t>
              </a:r>
            </a:p>
          </p:txBody>
        </p:sp>
        <p:sp>
          <p:nvSpPr>
            <p:cNvPr id="34" name="Rectangle 33">
              <a:extLst>
                <a:ext uri="{FF2B5EF4-FFF2-40B4-BE49-F238E27FC236}">
                  <a16:creationId xmlns:a16="http://schemas.microsoft.com/office/drawing/2014/main" id="{31EE4E0F-B937-4120-B640-ED4EE0390CB1}"/>
                </a:ext>
              </a:extLst>
            </p:cNvPr>
            <p:cNvSpPr/>
            <p:nvPr/>
          </p:nvSpPr>
          <p:spPr>
            <a:xfrm>
              <a:off x="81534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D</a:t>
              </a:r>
            </a:p>
          </p:txBody>
        </p:sp>
        <p:sp>
          <p:nvSpPr>
            <p:cNvPr id="35" name="Rectangle 34">
              <a:extLst>
                <a:ext uri="{FF2B5EF4-FFF2-40B4-BE49-F238E27FC236}">
                  <a16:creationId xmlns:a16="http://schemas.microsoft.com/office/drawing/2014/main" id="{90C8B16F-D12A-4EB0-B718-9F97BFDD71F5}"/>
                </a:ext>
              </a:extLst>
            </p:cNvPr>
            <p:cNvSpPr/>
            <p:nvPr/>
          </p:nvSpPr>
          <p:spPr>
            <a:xfrm>
              <a:off x="8839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E</a:t>
              </a:r>
            </a:p>
          </p:txBody>
        </p:sp>
        <p:sp>
          <p:nvSpPr>
            <p:cNvPr id="36" name="Rectangle 35">
              <a:extLst>
                <a:ext uri="{FF2B5EF4-FFF2-40B4-BE49-F238E27FC236}">
                  <a16:creationId xmlns:a16="http://schemas.microsoft.com/office/drawing/2014/main" id="{4206392E-8C25-41DE-B0C4-8B753FB01FB6}"/>
                </a:ext>
              </a:extLst>
            </p:cNvPr>
            <p:cNvSpPr/>
            <p:nvPr/>
          </p:nvSpPr>
          <p:spPr>
            <a:xfrm>
              <a:off x="95250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37" name="Rectangle 36">
              <a:extLst>
                <a:ext uri="{FF2B5EF4-FFF2-40B4-BE49-F238E27FC236}">
                  <a16:creationId xmlns:a16="http://schemas.microsoft.com/office/drawing/2014/main" id="{0A7A3BCD-A4CA-4F4E-A2A1-5253FD55F65C}"/>
                </a:ext>
              </a:extLst>
            </p:cNvPr>
            <p:cNvSpPr/>
            <p:nvPr/>
          </p:nvSpPr>
          <p:spPr>
            <a:xfrm>
              <a:off x="102108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G</a:t>
              </a:r>
            </a:p>
          </p:txBody>
        </p:sp>
      </p:grpSp>
      <p:grpSp>
        <p:nvGrpSpPr>
          <p:cNvPr id="39" name="Group 38">
            <a:extLst>
              <a:ext uri="{FF2B5EF4-FFF2-40B4-BE49-F238E27FC236}">
                <a16:creationId xmlns:a16="http://schemas.microsoft.com/office/drawing/2014/main" id="{D326CE35-AA6D-428C-927B-E57F38102C8D}"/>
              </a:ext>
            </a:extLst>
          </p:cNvPr>
          <p:cNvGrpSpPr/>
          <p:nvPr/>
        </p:nvGrpSpPr>
        <p:grpSpPr>
          <a:xfrm>
            <a:off x="6096000" y="3213774"/>
            <a:ext cx="5486400" cy="430627"/>
            <a:chOff x="5410200" y="2743200"/>
            <a:chExt cx="5486400" cy="533400"/>
          </a:xfrm>
        </p:grpSpPr>
        <p:sp>
          <p:nvSpPr>
            <p:cNvPr id="40" name="Rectangle 39">
              <a:extLst>
                <a:ext uri="{FF2B5EF4-FFF2-40B4-BE49-F238E27FC236}">
                  <a16:creationId xmlns:a16="http://schemas.microsoft.com/office/drawing/2014/main" id="{37995CE0-350D-45BC-987A-D30FFB3765AE}"/>
                </a:ext>
              </a:extLst>
            </p:cNvPr>
            <p:cNvSpPr/>
            <p:nvPr/>
          </p:nvSpPr>
          <p:spPr>
            <a:xfrm>
              <a:off x="5410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1" name="Rectangle 40">
              <a:extLst>
                <a:ext uri="{FF2B5EF4-FFF2-40B4-BE49-F238E27FC236}">
                  <a16:creationId xmlns:a16="http://schemas.microsoft.com/office/drawing/2014/main" id="{D6ADC1B8-E0EA-4E83-BCBB-983EC5FB0403}"/>
                </a:ext>
              </a:extLst>
            </p:cNvPr>
            <p:cNvSpPr/>
            <p:nvPr/>
          </p:nvSpPr>
          <p:spPr>
            <a:xfrm>
              <a:off x="60960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2" name="Rectangle 41">
              <a:extLst>
                <a:ext uri="{FF2B5EF4-FFF2-40B4-BE49-F238E27FC236}">
                  <a16:creationId xmlns:a16="http://schemas.microsoft.com/office/drawing/2014/main" id="{5FCD0766-26FB-452E-ABB7-879C8483B8DA}"/>
                </a:ext>
              </a:extLst>
            </p:cNvPr>
            <p:cNvSpPr/>
            <p:nvPr/>
          </p:nvSpPr>
          <p:spPr>
            <a:xfrm>
              <a:off x="67818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3" name="Rectangle 42">
              <a:extLst>
                <a:ext uri="{FF2B5EF4-FFF2-40B4-BE49-F238E27FC236}">
                  <a16:creationId xmlns:a16="http://schemas.microsoft.com/office/drawing/2014/main" id="{93DF4732-3FD1-4D54-A8F8-87772EBC9BC7}"/>
                </a:ext>
              </a:extLst>
            </p:cNvPr>
            <p:cNvSpPr/>
            <p:nvPr/>
          </p:nvSpPr>
          <p:spPr>
            <a:xfrm>
              <a:off x="74676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4" name="Rectangle 43">
              <a:extLst>
                <a:ext uri="{FF2B5EF4-FFF2-40B4-BE49-F238E27FC236}">
                  <a16:creationId xmlns:a16="http://schemas.microsoft.com/office/drawing/2014/main" id="{1522A0F4-4A1E-41FA-A8C6-B6DCDEAE2F1B}"/>
                </a:ext>
              </a:extLst>
            </p:cNvPr>
            <p:cNvSpPr/>
            <p:nvPr/>
          </p:nvSpPr>
          <p:spPr>
            <a:xfrm>
              <a:off x="81534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5" name="Rectangle 44">
              <a:extLst>
                <a:ext uri="{FF2B5EF4-FFF2-40B4-BE49-F238E27FC236}">
                  <a16:creationId xmlns:a16="http://schemas.microsoft.com/office/drawing/2014/main" id="{03703CDE-ED52-4815-B102-B6EF8F7430E4}"/>
                </a:ext>
              </a:extLst>
            </p:cNvPr>
            <p:cNvSpPr/>
            <p:nvPr/>
          </p:nvSpPr>
          <p:spPr>
            <a:xfrm>
              <a:off x="8839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6" name="Rectangle 45">
              <a:extLst>
                <a:ext uri="{FF2B5EF4-FFF2-40B4-BE49-F238E27FC236}">
                  <a16:creationId xmlns:a16="http://schemas.microsoft.com/office/drawing/2014/main" id="{F7F93E11-0823-4B8F-A761-EC8E1E99D449}"/>
                </a:ext>
              </a:extLst>
            </p:cNvPr>
            <p:cNvSpPr/>
            <p:nvPr/>
          </p:nvSpPr>
          <p:spPr>
            <a:xfrm>
              <a:off x="95250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7" name="Rectangle 46">
              <a:extLst>
                <a:ext uri="{FF2B5EF4-FFF2-40B4-BE49-F238E27FC236}">
                  <a16:creationId xmlns:a16="http://schemas.microsoft.com/office/drawing/2014/main" id="{344A59C8-8055-4DAB-98B9-F45A8698A7E3}"/>
                </a:ext>
              </a:extLst>
            </p:cNvPr>
            <p:cNvSpPr/>
            <p:nvPr/>
          </p:nvSpPr>
          <p:spPr>
            <a:xfrm>
              <a:off x="102108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grpSp>
      <p:cxnSp>
        <p:nvCxnSpPr>
          <p:cNvPr id="56" name="Straight Connector 55">
            <a:extLst>
              <a:ext uri="{FF2B5EF4-FFF2-40B4-BE49-F238E27FC236}">
                <a16:creationId xmlns:a16="http://schemas.microsoft.com/office/drawing/2014/main" id="{38391791-FBDE-479B-800D-4272D1679F56}"/>
              </a:ext>
            </a:extLst>
          </p:cNvPr>
          <p:cNvCxnSpPr/>
          <p:nvPr/>
        </p:nvCxnSpPr>
        <p:spPr>
          <a:xfrm>
            <a:off x="6096000" y="4267200"/>
            <a:ext cx="5486400" cy="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079A2C8F-007C-404A-A195-BCFF67F9BE6E}"/>
              </a:ext>
            </a:extLst>
          </p:cNvPr>
          <p:cNvCxnSpPr/>
          <p:nvPr/>
        </p:nvCxnSpPr>
        <p:spPr>
          <a:xfrm>
            <a:off x="6096000" y="4800600"/>
            <a:ext cx="5486400" cy="0"/>
          </a:xfrm>
          <a:prstGeom prst="line">
            <a:avLst/>
          </a:prstGeom>
        </p:spPr>
        <p:style>
          <a:lnRef idx="2">
            <a:schemeClr val="dk1"/>
          </a:lnRef>
          <a:fillRef idx="0">
            <a:schemeClr val="dk1"/>
          </a:fillRef>
          <a:effectRef idx="1">
            <a:schemeClr val="dk1"/>
          </a:effectRef>
          <a:fontRef idx="minor">
            <a:schemeClr val="tx1"/>
          </a:fontRef>
        </p:style>
      </p:cxnSp>
      <p:sp>
        <p:nvSpPr>
          <p:cNvPr id="48" name="Oval 47">
            <a:extLst>
              <a:ext uri="{FF2B5EF4-FFF2-40B4-BE49-F238E27FC236}">
                <a16:creationId xmlns:a16="http://schemas.microsoft.com/office/drawing/2014/main" id="{7025641A-2E76-4241-8F52-2ECA18347EE8}"/>
              </a:ext>
            </a:extLst>
          </p:cNvPr>
          <p:cNvSpPr/>
          <p:nvPr/>
        </p:nvSpPr>
        <p:spPr>
          <a:xfrm>
            <a:off x="2017988" y="2002406"/>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sp>
        <p:nvSpPr>
          <p:cNvPr id="49" name="Rectangle 48">
            <a:extLst>
              <a:ext uri="{FF2B5EF4-FFF2-40B4-BE49-F238E27FC236}">
                <a16:creationId xmlns:a16="http://schemas.microsoft.com/office/drawing/2014/main" id="{65466477-6FFF-4DEB-901B-CFD1D8D7D0BD}"/>
              </a:ext>
            </a:extLst>
          </p:cNvPr>
          <p:cNvSpPr/>
          <p:nvPr/>
        </p:nvSpPr>
        <p:spPr>
          <a:xfrm>
            <a:off x="6096000" y="3217496"/>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51" name="Rectangle 50">
            <a:extLst>
              <a:ext uri="{FF2B5EF4-FFF2-40B4-BE49-F238E27FC236}">
                <a16:creationId xmlns:a16="http://schemas.microsoft.com/office/drawing/2014/main" id="{C15CEFA7-8083-4402-A1F4-500A0FE32765}"/>
              </a:ext>
            </a:extLst>
          </p:cNvPr>
          <p:cNvSpPr/>
          <p:nvPr/>
        </p:nvSpPr>
        <p:spPr>
          <a:xfrm>
            <a:off x="6084954" y="4259580"/>
            <a:ext cx="685800" cy="5478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S</a:t>
            </a:r>
          </a:p>
        </p:txBody>
      </p:sp>
      <p:sp>
        <p:nvSpPr>
          <p:cNvPr id="52" name="Rectangle 51">
            <a:extLst>
              <a:ext uri="{FF2B5EF4-FFF2-40B4-BE49-F238E27FC236}">
                <a16:creationId xmlns:a16="http://schemas.microsoft.com/office/drawing/2014/main" id="{4EDA9A47-679F-4C35-B662-8AF1D613346B}"/>
              </a:ext>
            </a:extLst>
          </p:cNvPr>
          <p:cNvSpPr/>
          <p:nvPr/>
        </p:nvSpPr>
        <p:spPr>
          <a:xfrm>
            <a:off x="6096000" y="5204392"/>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S</a:t>
            </a:r>
          </a:p>
        </p:txBody>
      </p:sp>
      <p:sp>
        <p:nvSpPr>
          <p:cNvPr id="53" name="Rectangle 52">
            <a:extLst>
              <a:ext uri="{FF2B5EF4-FFF2-40B4-BE49-F238E27FC236}">
                <a16:creationId xmlns:a16="http://schemas.microsoft.com/office/drawing/2014/main" id="{F28BCD7C-95D9-489C-B51C-AB011D315524}"/>
              </a:ext>
            </a:extLst>
          </p:cNvPr>
          <p:cNvSpPr/>
          <p:nvPr/>
        </p:nvSpPr>
        <p:spPr>
          <a:xfrm>
            <a:off x="6768443" y="4260263"/>
            <a:ext cx="685800" cy="5472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A</a:t>
            </a:r>
          </a:p>
        </p:txBody>
      </p:sp>
      <p:sp>
        <p:nvSpPr>
          <p:cNvPr id="54" name="Rectangle 53">
            <a:extLst>
              <a:ext uri="{FF2B5EF4-FFF2-40B4-BE49-F238E27FC236}">
                <a16:creationId xmlns:a16="http://schemas.microsoft.com/office/drawing/2014/main" id="{A97111D9-112B-4B6A-A358-7FB42213872E}"/>
              </a:ext>
            </a:extLst>
          </p:cNvPr>
          <p:cNvSpPr/>
          <p:nvPr/>
        </p:nvSpPr>
        <p:spPr>
          <a:xfrm>
            <a:off x="7455742" y="4258404"/>
            <a:ext cx="685800" cy="5490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B</a:t>
            </a:r>
          </a:p>
        </p:txBody>
      </p:sp>
      <p:sp>
        <p:nvSpPr>
          <p:cNvPr id="55" name="Rectangle 54">
            <a:extLst>
              <a:ext uri="{FF2B5EF4-FFF2-40B4-BE49-F238E27FC236}">
                <a16:creationId xmlns:a16="http://schemas.microsoft.com/office/drawing/2014/main" id="{32B1E787-BC9A-40DC-B226-C918A2732463}"/>
              </a:ext>
            </a:extLst>
          </p:cNvPr>
          <p:cNvSpPr/>
          <p:nvPr/>
        </p:nvSpPr>
        <p:spPr>
          <a:xfrm>
            <a:off x="8141542" y="4260263"/>
            <a:ext cx="685800" cy="549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C</a:t>
            </a:r>
          </a:p>
        </p:txBody>
      </p:sp>
      <p:sp>
        <p:nvSpPr>
          <p:cNvPr id="57" name="Oval 56">
            <a:extLst>
              <a:ext uri="{FF2B5EF4-FFF2-40B4-BE49-F238E27FC236}">
                <a16:creationId xmlns:a16="http://schemas.microsoft.com/office/drawing/2014/main" id="{8128DE61-9868-4C72-9212-898CCDAE6561}"/>
              </a:ext>
            </a:extLst>
          </p:cNvPr>
          <p:cNvSpPr/>
          <p:nvPr/>
        </p:nvSpPr>
        <p:spPr>
          <a:xfrm>
            <a:off x="609600" y="2957182"/>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
        <p:nvSpPr>
          <p:cNvPr id="59" name="Oval 58">
            <a:extLst>
              <a:ext uri="{FF2B5EF4-FFF2-40B4-BE49-F238E27FC236}">
                <a16:creationId xmlns:a16="http://schemas.microsoft.com/office/drawing/2014/main" id="{982650A9-82AD-493A-9F4F-01A487A42910}"/>
              </a:ext>
            </a:extLst>
          </p:cNvPr>
          <p:cNvSpPr/>
          <p:nvPr/>
        </p:nvSpPr>
        <p:spPr>
          <a:xfrm>
            <a:off x="2023255" y="2957846"/>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B</a:t>
            </a:r>
          </a:p>
        </p:txBody>
      </p:sp>
      <p:sp>
        <p:nvSpPr>
          <p:cNvPr id="60" name="Oval 59">
            <a:extLst>
              <a:ext uri="{FF2B5EF4-FFF2-40B4-BE49-F238E27FC236}">
                <a16:creationId xmlns:a16="http://schemas.microsoft.com/office/drawing/2014/main" id="{72B58498-86C0-4FAF-8C83-0B65C51835E8}"/>
              </a:ext>
            </a:extLst>
          </p:cNvPr>
          <p:cNvSpPr/>
          <p:nvPr/>
        </p:nvSpPr>
        <p:spPr>
          <a:xfrm>
            <a:off x="3525208" y="2945605"/>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
        <p:nvSpPr>
          <p:cNvPr id="61" name="Rectangle 60">
            <a:extLst>
              <a:ext uri="{FF2B5EF4-FFF2-40B4-BE49-F238E27FC236}">
                <a16:creationId xmlns:a16="http://schemas.microsoft.com/office/drawing/2014/main" id="{392C46E0-F9FB-4F65-B1AF-FFF39CCE51F1}"/>
              </a:ext>
            </a:extLst>
          </p:cNvPr>
          <p:cNvSpPr/>
          <p:nvPr/>
        </p:nvSpPr>
        <p:spPr>
          <a:xfrm>
            <a:off x="6781800" y="3217496"/>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62" name="Rectangle 61">
            <a:extLst>
              <a:ext uri="{FF2B5EF4-FFF2-40B4-BE49-F238E27FC236}">
                <a16:creationId xmlns:a16="http://schemas.microsoft.com/office/drawing/2014/main" id="{66356DC6-0A11-4EBA-8249-A2C8976AE8EF}"/>
              </a:ext>
            </a:extLst>
          </p:cNvPr>
          <p:cNvSpPr/>
          <p:nvPr/>
        </p:nvSpPr>
        <p:spPr>
          <a:xfrm>
            <a:off x="7467600" y="3214723"/>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63" name="Rectangle 62">
            <a:extLst>
              <a:ext uri="{FF2B5EF4-FFF2-40B4-BE49-F238E27FC236}">
                <a16:creationId xmlns:a16="http://schemas.microsoft.com/office/drawing/2014/main" id="{7283A4A7-1349-4C6F-A406-EAAD720B25DC}"/>
              </a:ext>
            </a:extLst>
          </p:cNvPr>
          <p:cNvSpPr/>
          <p:nvPr/>
        </p:nvSpPr>
        <p:spPr>
          <a:xfrm>
            <a:off x="8153400" y="3215623"/>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64" name="Rectangle 63">
            <a:extLst>
              <a:ext uri="{FF2B5EF4-FFF2-40B4-BE49-F238E27FC236}">
                <a16:creationId xmlns:a16="http://schemas.microsoft.com/office/drawing/2014/main" id="{756CCA63-82C6-4B52-A14E-4514FECFEDD2}"/>
              </a:ext>
            </a:extLst>
          </p:cNvPr>
          <p:cNvSpPr/>
          <p:nvPr/>
        </p:nvSpPr>
        <p:spPr>
          <a:xfrm>
            <a:off x="6781800" y="5204392"/>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A</a:t>
            </a:r>
          </a:p>
        </p:txBody>
      </p:sp>
      <p:sp>
        <p:nvSpPr>
          <p:cNvPr id="65" name="Oval 64">
            <a:extLst>
              <a:ext uri="{FF2B5EF4-FFF2-40B4-BE49-F238E27FC236}">
                <a16:creationId xmlns:a16="http://schemas.microsoft.com/office/drawing/2014/main" id="{B0EB1BB7-920F-49DE-BC14-94005BBC8E70}"/>
              </a:ext>
            </a:extLst>
          </p:cNvPr>
          <p:cNvSpPr/>
          <p:nvPr/>
        </p:nvSpPr>
        <p:spPr>
          <a:xfrm>
            <a:off x="609600" y="4038511"/>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66" name="Rectangle 65">
            <a:extLst>
              <a:ext uri="{FF2B5EF4-FFF2-40B4-BE49-F238E27FC236}">
                <a16:creationId xmlns:a16="http://schemas.microsoft.com/office/drawing/2014/main" id="{08782AFD-5814-49CE-B240-2C473BD125A9}"/>
              </a:ext>
            </a:extLst>
          </p:cNvPr>
          <p:cNvSpPr/>
          <p:nvPr/>
        </p:nvSpPr>
        <p:spPr>
          <a:xfrm>
            <a:off x="8839200" y="3213774"/>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68" name="Rectangle 67">
            <a:extLst>
              <a:ext uri="{FF2B5EF4-FFF2-40B4-BE49-F238E27FC236}">
                <a16:creationId xmlns:a16="http://schemas.microsoft.com/office/drawing/2014/main" id="{51AA473A-BE47-42DB-8452-7F7EECF1365D}"/>
              </a:ext>
            </a:extLst>
          </p:cNvPr>
          <p:cNvSpPr/>
          <p:nvPr/>
        </p:nvSpPr>
        <p:spPr>
          <a:xfrm>
            <a:off x="8827770" y="4258405"/>
            <a:ext cx="685800" cy="552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D</a:t>
            </a:r>
          </a:p>
        </p:txBody>
      </p:sp>
      <p:sp>
        <p:nvSpPr>
          <p:cNvPr id="69" name="Rectangle 68">
            <a:extLst>
              <a:ext uri="{FF2B5EF4-FFF2-40B4-BE49-F238E27FC236}">
                <a16:creationId xmlns:a16="http://schemas.microsoft.com/office/drawing/2014/main" id="{39AA8032-85B0-46FE-BDDA-5325304A22F0}"/>
              </a:ext>
            </a:extLst>
          </p:cNvPr>
          <p:cNvSpPr/>
          <p:nvPr/>
        </p:nvSpPr>
        <p:spPr>
          <a:xfrm>
            <a:off x="7467600" y="5204883"/>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B</a:t>
            </a:r>
          </a:p>
        </p:txBody>
      </p:sp>
      <p:sp>
        <p:nvSpPr>
          <p:cNvPr id="71" name="Oval 70">
            <a:extLst>
              <a:ext uri="{FF2B5EF4-FFF2-40B4-BE49-F238E27FC236}">
                <a16:creationId xmlns:a16="http://schemas.microsoft.com/office/drawing/2014/main" id="{59DF5E6C-9188-489C-84C1-EA4090DF6F5C}"/>
              </a:ext>
            </a:extLst>
          </p:cNvPr>
          <p:cNvSpPr/>
          <p:nvPr/>
        </p:nvSpPr>
        <p:spPr>
          <a:xfrm>
            <a:off x="2024413" y="4985571"/>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sp>
        <p:nvSpPr>
          <p:cNvPr id="72" name="Rectangle 71">
            <a:extLst>
              <a:ext uri="{FF2B5EF4-FFF2-40B4-BE49-F238E27FC236}">
                <a16:creationId xmlns:a16="http://schemas.microsoft.com/office/drawing/2014/main" id="{24C4184F-E8B2-4C1D-BDD9-27BAB8C6E6A5}"/>
              </a:ext>
            </a:extLst>
          </p:cNvPr>
          <p:cNvSpPr/>
          <p:nvPr/>
        </p:nvSpPr>
        <p:spPr>
          <a:xfrm>
            <a:off x="10896600" y="3213694"/>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73" name="Rectangle 72">
            <a:extLst>
              <a:ext uri="{FF2B5EF4-FFF2-40B4-BE49-F238E27FC236}">
                <a16:creationId xmlns:a16="http://schemas.microsoft.com/office/drawing/2014/main" id="{7B3CD46E-6E2C-4E9B-8554-F0607E702DFA}"/>
              </a:ext>
            </a:extLst>
          </p:cNvPr>
          <p:cNvSpPr/>
          <p:nvPr/>
        </p:nvSpPr>
        <p:spPr>
          <a:xfrm>
            <a:off x="10904152" y="4257448"/>
            <a:ext cx="685800" cy="5509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G</a:t>
            </a:r>
          </a:p>
        </p:txBody>
      </p:sp>
      <p:sp>
        <p:nvSpPr>
          <p:cNvPr id="74" name="Rectangle 73">
            <a:extLst>
              <a:ext uri="{FF2B5EF4-FFF2-40B4-BE49-F238E27FC236}">
                <a16:creationId xmlns:a16="http://schemas.microsoft.com/office/drawing/2014/main" id="{37D96608-0FA2-4E58-89FA-FD1DF24D4397}"/>
              </a:ext>
            </a:extLst>
          </p:cNvPr>
          <p:cNvSpPr/>
          <p:nvPr/>
        </p:nvSpPr>
        <p:spPr>
          <a:xfrm>
            <a:off x="8153400" y="5209472"/>
            <a:ext cx="685800" cy="533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C</a:t>
            </a:r>
          </a:p>
        </p:txBody>
      </p:sp>
      <p:sp>
        <p:nvSpPr>
          <p:cNvPr id="75" name="Oval 74">
            <a:extLst>
              <a:ext uri="{FF2B5EF4-FFF2-40B4-BE49-F238E27FC236}">
                <a16:creationId xmlns:a16="http://schemas.microsoft.com/office/drawing/2014/main" id="{4351599E-0AA4-40D1-961D-0FA447AB1C2C}"/>
              </a:ext>
            </a:extLst>
          </p:cNvPr>
          <p:cNvSpPr/>
          <p:nvPr/>
        </p:nvSpPr>
        <p:spPr>
          <a:xfrm>
            <a:off x="2026464" y="4031459"/>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E</a:t>
            </a:r>
          </a:p>
        </p:txBody>
      </p:sp>
      <p:sp>
        <p:nvSpPr>
          <p:cNvPr id="76" name="Rectangle 75">
            <a:extLst>
              <a:ext uri="{FF2B5EF4-FFF2-40B4-BE49-F238E27FC236}">
                <a16:creationId xmlns:a16="http://schemas.microsoft.com/office/drawing/2014/main" id="{341D9BFA-4E0C-4DEB-994A-A49F7134D4AD}"/>
              </a:ext>
            </a:extLst>
          </p:cNvPr>
          <p:cNvSpPr/>
          <p:nvPr/>
        </p:nvSpPr>
        <p:spPr>
          <a:xfrm>
            <a:off x="9525000" y="3217062"/>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77" name="Rectangle 76">
            <a:extLst>
              <a:ext uri="{FF2B5EF4-FFF2-40B4-BE49-F238E27FC236}">
                <a16:creationId xmlns:a16="http://schemas.microsoft.com/office/drawing/2014/main" id="{0790169D-8745-436A-872C-9D01BA2085F2}"/>
              </a:ext>
            </a:extLst>
          </p:cNvPr>
          <p:cNvSpPr/>
          <p:nvPr/>
        </p:nvSpPr>
        <p:spPr>
          <a:xfrm>
            <a:off x="9512034" y="4257448"/>
            <a:ext cx="685800" cy="5509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E</a:t>
            </a:r>
          </a:p>
        </p:txBody>
      </p:sp>
      <p:sp>
        <p:nvSpPr>
          <p:cNvPr id="79" name="Rectangle 78">
            <a:extLst>
              <a:ext uri="{FF2B5EF4-FFF2-40B4-BE49-F238E27FC236}">
                <a16:creationId xmlns:a16="http://schemas.microsoft.com/office/drawing/2014/main" id="{42808B4F-684E-4F56-A40A-D71B68848104}"/>
              </a:ext>
            </a:extLst>
          </p:cNvPr>
          <p:cNvSpPr/>
          <p:nvPr/>
        </p:nvSpPr>
        <p:spPr>
          <a:xfrm>
            <a:off x="8836394" y="5209472"/>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D</a:t>
            </a:r>
          </a:p>
        </p:txBody>
      </p:sp>
      <p:sp>
        <p:nvSpPr>
          <p:cNvPr id="80" name="Rectangle 79">
            <a:extLst>
              <a:ext uri="{FF2B5EF4-FFF2-40B4-BE49-F238E27FC236}">
                <a16:creationId xmlns:a16="http://schemas.microsoft.com/office/drawing/2014/main" id="{A2D52700-2DF3-4002-A5DF-5BC548247713}"/>
              </a:ext>
            </a:extLst>
          </p:cNvPr>
          <p:cNvSpPr/>
          <p:nvPr/>
        </p:nvSpPr>
        <p:spPr>
          <a:xfrm>
            <a:off x="10912394" y="5209472"/>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G</a:t>
            </a:r>
          </a:p>
        </p:txBody>
      </p:sp>
      <p:sp>
        <p:nvSpPr>
          <p:cNvPr id="81" name="Oval 80">
            <a:extLst>
              <a:ext uri="{FF2B5EF4-FFF2-40B4-BE49-F238E27FC236}">
                <a16:creationId xmlns:a16="http://schemas.microsoft.com/office/drawing/2014/main" id="{575DD7C9-3FF2-4151-BE9E-07624FD023F2}"/>
              </a:ext>
            </a:extLst>
          </p:cNvPr>
          <p:cNvSpPr/>
          <p:nvPr/>
        </p:nvSpPr>
        <p:spPr>
          <a:xfrm>
            <a:off x="3514668" y="4038511"/>
            <a:ext cx="600891" cy="381646"/>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82" name="Rectangle 81">
            <a:extLst>
              <a:ext uri="{FF2B5EF4-FFF2-40B4-BE49-F238E27FC236}">
                <a16:creationId xmlns:a16="http://schemas.microsoft.com/office/drawing/2014/main" id="{89C31D24-AB94-434F-AA42-26137DEE832A}"/>
              </a:ext>
            </a:extLst>
          </p:cNvPr>
          <p:cNvSpPr/>
          <p:nvPr/>
        </p:nvSpPr>
        <p:spPr>
          <a:xfrm>
            <a:off x="10210800" y="3220350"/>
            <a:ext cx="685800" cy="430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83" name="Rectangle 82">
            <a:extLst>
              <a:ext uri="{FF2B5EF4-FFF2-40B4-BE49-F238E27FC236}">
                <a16:creationId xmlns:a16="http://schemas.microsoft.com/office/drawing/2014/main" id="{1B98BB2F-7FA1-4F08-9246-BA1D390F1795}"/>
              </a:ext>
            </a:extLst>
          </p:cNvPr>
          <p:cNvSpPr/>
          <p:nvPr/>
        </p:nvSpPr>
        <p:spPr>
          <a:xfrm>
            <a:off x="10196062" y="4258404"/>
            <a:ext cx="705618" cy="5490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F</a:t>
            </a:r>
          </a:p>
        </p:txBody>
      </p:sp>
      <p:sp>
        <p:nvSpPr>
          <p:cNvPr id="84" name="Rectangle 83">
            <a:extLst>
              <a:ext uri="{FF2B5EF4-FFF2-40B4-BE49-F238E27FC236}">
                <a16:creationId xmlns:a16="http://schemas.microsoft.com/office/drawing/2014/main" id="{653C7A83-B709-4766-B6EC-6110AF67156B}"/>
              </a:ext>
            </a:extLst>
          </p:cNvPr>
          <p:cNvSpPr/>
          <p:nvPr/>
        </p:nvSpPr>
        <p:spPr>
          <a:xfrm>
            <a:off x="9520422" y="5206494"/>
            <a:ext cx="685800" cy="533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E</a:t>
            </a:r>
          </a:p>
        </p:txBody>
      </p:sp>
      <p:sp>
        <p:nvSpPr>
          <p:cNvPr id="86" name="Rectangle 85">
            <a:extLst>
              <a:ext uri="{FF2B5EF4-FFF2-40B4-BE49-F238E27FC236}">
                <a16:creationId xmlns:a16="http://schemas.microsoft.com/office/drawing/2014/main" id="{EBDBA239-5C6E-4FEC-9A7F-123EF3AE69F1}"/>
              </a:ext>
            </a:extLst>
          </p:cNvPr>
          <p:cNvSpPr/>
          <p:nvPr/>
        </p:nvSpPr>
        <p:spPr>
          <a:xfrm>
            <a:off x="10206776" y="5209472"/>
            <a:ext cx="705618" cy="5300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F</a:t>
            </a:r>
          </a:p>
        </p:txBody>
      </p:sp>
    </p:spTree>
    <p:extLst>
      <p:ext uri="{BB962C8B-B14F-4D97-AF65-F5344CB8AC3E}">
        <p14:creationId xmlns:p14="http://schemas.microsoft.com/office/powerpoint/2010/main" val="184413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5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5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6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8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77"/>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8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83"/>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8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1" grpId="0" animBg="1"/>
      <p:bldP spid="51" grpId="1" animBg="1"/>
      <p:bldP spid="52" grpId="0" animBg="1"/>
      <p:bldP spid="53" grpId="0" animBg="1"/>
      <p:bldP spid="53" grpId="1" animBg="1"/>
      <p:bldP spid="54" grpId="0" animBg="1"/>
      <p:bldP spid="54" grpId="1" animBg="1"/>
      <p:bldP spid="55" grpId="0" animBg="1"/>
      <p:bldP spid="55" grpId="1" animBg="1"/>
      <p:bldP spid="57" grpId="0" animBg="1"/>
      <p:bldP spid="59" grpId="0" animBg="1"/>
      <p:bldP spid="60" grpId="0" animBg="1"/>
      <p:bldP spid="61" grpId="0" animBg="1"/>
      <p:bldP spid="62" grpId="0" animBg="1"/>
      <p:bldP spid="63" grpId="0" animBg="1"/>
      <p:bldP spid="64" grpId="0" animBg="1"/>
      <p:bldP spid="65" grpId="0" animBg="1"/>
      <p:bldP spid="66" grpId="0" animBg="1"/>
      <p:bldP spid="68" grpId="0" animBg="1"/>
      <p:bldP spid="68" grpId="1" animBg="1"/>
      <p:bldP spid="69" grpId="0" animBg="1"/>
      <p:bldP spid="71" grpId="0" animBg="1"/>
      <p:bldP spid="72" grpId="0" animBg="1"/>
      <p:bldP spid="73" grpId="0" animBg="1"/>
      <p:bldP spid="73" grpId="1" animBg="1"/>
      <p:bldP spid="74" grpId="0" animBg="1"/>
      <p:bldP spid="75" grpId="0" animBg="1"/>
      <p:bldP spid="76" grpId="0" animBg="1"/>
      <p:bldP spid="77" grpId="0" animBg="1"/>
      <p:bldP spid="77" grpId="1" animBg="1"/>
      <p:bldP spid="79" grpId="0" animBg="1"/>
      <p:bldP spid="80" grpId="0" animBg="1"/>
      <p:bldP spid="81" grpId="0" animBg="1"/>
      <p:bldP spid="82" grpId="0" animBg="1"/>
      <p:bldP spid="83" grpId="0" animBg="1"/>
      <p:bldP spid="83" grpId="1" animBg="1"/>
      <p:bldP spid="84" grpId="0" animBg="1"/>
      <p:bldP spid="86"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17D0-DD9C-41B9-8C6C-51ACB74443B3}"/>
              </a:ext>
            </a:extLst>
          </p:cNvPr>
          <p:cNvSpPr>
            <a:spLocks noGrp="1"/>
          </p:cNvSpPr>
          <p:nvPr>
            <p:ph type="title"/>
          </p:nvPr>
        </p:nvSpPr>
        <p:spPr/>
        <p:txBody>
          <a:bodyPr>
            <a:normAutofit/>
          </a:bodyPr>
          <a:lstStyle/>
          <a:p>
            <a:pPr algn="l"/>
            <a:r>
              <a:rPr lang="en-IN" sz="4500" b="1" dirty="0">
                <a:latin typeface="Nunito Sans" panose="020B0604020202020204" charset="0"/>
              </a:rPr>
              <a:t>Minimum spanning tree</a:t>
            </a:r>
          </a:p>
        </p:txBody>
      </p:sp>
      <p:sp>
        <p:nvSpPr>
          <p:cNvPr id="4" name="Content Placeholder 3">
            <a:extLst>
              <a:ext uri="{FF2B5EF4-FFF2-40B4-BE49-F238E27FC236}">
                <a16:creationId xmlns:a16="http://schemas.microsoft.com/office/drawing/2014/main" id="{B337B483-5B62-4E4C-9EBA-A4625E66254B}"/>
              </a:ext>
            </a:extLst>
          </p:cNvPr>
          <p:cNvSpPr>
            <a:spLocks noGrp="1"/>
          </p:cNvSpPr>
          <p:nvPr>
            <p:ph idx="1"/>
          </p:nvPr>
        </p:nvSpPr>
        <p:spPr/>
        <p:txBody>
          <a:bodyPr/>
          <a:lstStyle/>
          <a:p>
            <a:pPr marL="514350" indent="-514350">
              <a:buFont typeface="+mj-lt"/>
              <a:buAutoNum type="arabicPeriod"/>
            </a:pPr>
            <a:r>
              <a:rPr lang="en-IN" dirty="0"/>
              <a:t>Prim’s algorithm</a:t>
            </a:r>
          </a:p>
          <a:p>
            <a:pPr marL="514350" indent="-514350">
              <a:buFont typeface="+mj-lt"/>
              <a:buAutoNum type="arabicPeriod"/>
            </a:pPr>
            <a:r>
              <a:rPr lang="en-IN" dirty="0"/>
              <a:t>Kruskal’s algorithm</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8012856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Prim’s algorithm</a:t>
            </a:r>
          </a:p>
        </p:txBody>
      </p:sp>
      <p:grpSp>
        <p:nvGrpSpPr>
          <p:cNvPr id="181" name="Group 180">
            <a:extLst>
              <a:ext uri="{FF2B5EF4-FFF2-40B4-BE49-F238E27FC236}">
                <a16:creationId xmlns:a16="http://schemas.microsoft.com/office/drawing/2014/main" id="{FE73BB36-C64F-4233-BADC-A37626D4653B}"/>
              </a:ext>
            </a:extLst>
          </p:cNvPr>
          <p:cNvGrpSpPr/>
          <p:nvPr/>
        </p:nvGrpSpPr>
        <p:grpSpPr>
          <a:xfrm>
            <a:off x="762000" y="1590274"/>
            <a:ext cx="9067799" cy="2899444"/>
            <a:chOff x="1782957" y="1512138"/>
            <a:chExt cx="9067799" cy="2899444"/>
          </a:xfrm>
        </p:grpSpPr>
        <p:cxnSp>
          <p:nvCxnSpPr>
            <p:cNvPr id="115" name="Straight Connector 114">
              <a:extLst>
                <a:ext uri="{FF2B5EF4-FFF2-40B4-BE49-F238E27FC236}">
                  <a16:creationId xmlns:a16="http://schemas.microsoft.com/office/drawing/2014/main" id="{5F599E24-3D98-4DF9-84E8-8B5C9DC8AA98}"/>
                </a:ext>
              </a:extLst>
            </p:cNvPr>
            <p:cNvCxnSpPr>
              <a:cxnSpLocks/>
              <a:stCxn id="9" idx="4"/>
              <a:endCxn id="16" idx="0"/>
            </p:cNvCxnSpPr>
            <p:nvPr/>
          </p:nvCxnSpPr>
          <p:spPr>
            <a:xfrm>
              <a:off x="7651114" y="1925552"/>
              <a:ext cx="2" cy="2072616"/>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8" name="Oval 7">
              <a:extLst>
                <a:ext uri="{FF2B5EF4-FFF2-40B4-BE49-F238E27FC236}">
                  <a16:creationId xmlns:a16="http://schemas.microsoft.com/office/drawing/2014/main" id="{C9782DF5-06C9-4666-8B91-0043F943EA57}"/>
                </a:ext>
              </a:extLst>
            </p:cNvPr>
            <p:cNvSpPr/>
            <p:nvPr/>
          </p:nvSpPr>
          <p:spPr>
            <a:xfrm>
              <a:off x="9785475" y="2712290"/>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sp>
          <p:nvSpPr>
            <p:cNvPr id="9" name="Oval 8">
              <a:extLst>
                <a:ext uri="{FF2B5EF4-FFF2-40B4-BE49-F238E27FC236}">
                  <a16:creationId xmlns:a16="http://schemas.microsoft.com/office/drawing/2014/main" id="{27886FCD-6084-450D-A792-B70A2C1F6E7D}"/>
                </a:ext>
              </a:extLst>
            </p:cNvPr>
            <p:cNvSpPr/>
            <p:nvPr/>
          </p:nvSpPr>
          <p:spPr>
            <a:xfrm>
              <a:off x="7118473" y="1512138"/>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
          <p:nvSpPr>
            <p:cNvPr id="16" name="Oval 15">
              <a:extLst>
                <a:ext uri="{FF2B5EF4-FFF2-40B4-BE49-F238E27FC236}">
                  <a16:creationId xmlns:a16="http://schemas.microsoft.com/office/drawing/2014/main" id="{D326227A-9859-4402-8B1F-66B9BD5D7CD8}"/>
                </a:ext>
              </a:extLst>
            </p:cNvPr>
            <p:cNvSpPr/>
            <p:nvPr/>
          </p:nvSpPr>
          <p:spPr>
            <a:xfrm>
              <a:off x="7118475" y="3998168"/>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
          <p:nvSpPr>
            <p:cNvPr id="17" name="Oval 16">
              <a:extLst>
                <a:ext uri="{FF2B5EF4-FFF2-40B4-BE49-F238E27FC236}">
                  <a16:creationId xmlns:a16="http://schemas.microsoft.com/office/drawing/2014/main" id="{E0D7C375-658F-435F-BA39-A830FC7304A3}"/>
                </a:ext>
              </a:extLst>
            </p:cNvPr>
            <p:cNvSpPr/>
            <p:nvPr/>
          </p:nvSpPr>
          <p:spPr>
            <a:xfrm>
              <a:off x="3923525" y="3998168"/>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9" name="Oval 18">
              <a:extLst>
                <a:ext uri="{FF2B5EF4-FFF2-40B4-BE49-F238E27FC236}">
                  <a16:creationId xmlns:a16="http://schemas.microsoft.com/office/drawing/2014/main" id="{3A41C304-CB8A-45D6-9992-10F72C63B4CC}"/>
                </a:ext>
              </a:extLst>
            </p:cNvPr>
            <p:cNvSpPr/>
            <p:nvPr/>
          </p:nvSpPr>
          <p:spPr>
            <a:xfrm>
              <a:off x="3923525" y="1512138"/>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20" name="Oval 19">
              <a:extLst>
                <a:ext uri="{FF2B5EF4-FFF2-40B4-BE49-F238E27FC236}">
                  <a16:creationId xmlns:a16="http://schemas.microsoft.com/office/drawing/2014/main" id="{A021E818-FD7F-449B-88A1-3215EBAEA4CD}"/>
                </a:ext>
              </a:extLst>
            </p:cNvPr>
            <p:cNvSpPr/>
            <p:nvPr/>
          </p:nvSpPr>
          <p:spPr>
            <a:xfrm>
              <a:off x="1782957" y="2712290"/>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cxnSp>
          <p:nvCxnSpPr>
            <p:cNvPr id="21" name="Straight Connector 20">
              <a:extLst>
                <a:ext uri="{FF2B5EF4-FFF2-40B4-BE49-F238E27FC236}">
                  <a16:creationId xmlns:a16="http://schemas.microsoft.com/office/drawing/2014/main" id="{FF484F4A-18CB-49EF-ACFC-1674B35CEC73}"/>
                </a:ext>
              </a:extLst>
            </p:cNvPr>
            <p:cNvCxnSpPr>
              <a:cxnSpLocks/>
              <a:stCxn id="8" idx="0"/>
              <a:endCxn id="9" idx="5"/>
            </p:cNvCxnSpPr>
            <p:nvPr/>
          </p:nvCxnSpPr>
          <p:spPr>
            <a:xfrm flipH="1" flipV="1">
              <a:off x="8027747" y="1865009"/>
              <a:ext cx="2290369" cy="847281"/>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D856B17E-3F36-41DC-AB89-AE625A58EAC4}"/>
                </a:ext>
              </a:extLst>
            </p:cNvPr>
            <p:cNvCxnSpPr>
              <a:cxnSpLocks/>
              <a:stCxn id="8" idx="4"/>
              <a:endCxn id="16" idx="7"/>
            </p:cNvCxnSpPr>
            <p:nvPr/>
          </p:nvCxnSpPr>
          <p:spPr>
            <a:xfrm flipH="1">
              <a:off x="8027748" y="3125704"/>
              <a:ext cx="2290368" cy="9330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214FA2D-4471-410E-9639-018F8C044B35}"/>
                </a:ext>
              </a:extLst>
            </p:cNvPr>
            <p:cNvCxnSpPr>
              <a:cxnSpLocks/>
              <a:stCxn id="9" idx="2"/>
              <a:endCxn id="19" idx="6"/>
            </p:cNvCxnSpPr>
            <p:nvPr/>
          </p:nvCxnSpPr>
          <p:spPr>
            <a:xfrm flipH="1">
              <a:off x="4988806" y="1718845"/>
              <a:ext cx="2129667" cy="0"/>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66433295-0ECF-413A-A1D0-7D46F55FF2D1}"/>
                </a:ext>
              </a:extLst>
            </p:cNvPr>
            <p:cNvCxnSpPr>
              <a:cxnSpLocks/>
              <a:stCxn id="16" idx="2"/>
              <a:endCxn id="17" idx="6"/>
            </p:cNvCxnSpPr>
            <p:nvPr/>
          </p:nvCxnSpPr>
          <p:spPr>
            <a:xfrm flipH="1">
              <a:off x="4988806" y="4204875"/>
              <a:ext cx="2129668" cy="0"/>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3BDA5194-E817-410E-B937-0B67A162FC48}"/>
                </a:ext>
              </a:extLst>
            </p:cNvPr>
            <p:cNvCxnSpPr>
              <a:cxnSpLocks/>
              <a:stCxn id="19" idx="3"/>
              <a:endCxn id="20" idx="0"/>
            </p:cNvCxnSpPr>
            <p:nvPr/>
          </p:nvCxnSpPr>
          <p:spPr>
            <a:xfrm flipH="1">
              <a:off x="2315598" y="1865009"/>
              <a:ext cx="1763932" cy="847281"/>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142E9F07-EACF-47AE-92C4-915693C3ACBF}"/>
                </a:ext>
              </a:extLst>
            </p:cNvPr>
            <p:cNvCxnSpPr>
              <a:cxnSpLocks/>
              <a:stCxn id="17" idx="1"/>
              <a:endCxn id="20" idx="4"/>
            </p:cNvCxnSpPr>
            <p:nvPr/>
          </p:nvCxnSpPr>
          <p:spPr>
            <a:xfrm flipH="1" flipV="1">
              <a:off x="2315598" y="3125703"/>
              <a:ext cx="1763932" cy="9330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F7F6D9C5-F01D-45AE-B603-2EFC592CC6CE}"/>
                </a:ext>
              </a:extLst>
            </p:cNvPr>
            <p:cNvCxnSpPr>
              <a:cxnSpLocks/>
              <a:stCxn id="19" idx="4"/>
              <a:endCxn id="17" idx="0"/>
            </p:cNvCxnSpPr>
            <p:nvPr/>
          </p:nvCxnSpPr>
          <p:spPr>
            <a:xfrm>
              <a:off x="4456166" y="1925552"/>
              <a:ext cx="0" cy="2072616"/>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2" name="Straight Connector 121">
              <a:extLst>
                <a:ext uri="{FF2B5EF4-FFF2-40B4-BE49-F238E27FC236}">
                  <a16:creationId xmlns:a16="http://schemas.microsoft.com/office/drawing/2014/main" id="{9E27AF82-5853-49C2-ACFB-01D6A77FFFCE}"/>
                </a:ext>
              </a:extLst>
            </p:cNvPr>
            <p:cNvCxnSpPr>
              <a:cxnSpLocks/>
              <a:stCxn id="16" idx="1"/>
              <a:endCxn id="19" idx="5"/>
            </p:cNvCxnSpPr>
            <p:nvPr/>
          </p:nvCxnSpPr>
          <p:spPr>
            <a:xfrm flipH="1" flipV="1">
              <a:off x="4832799" y="1865009"/>
              <a:ext cx="2441683" cy="2193702"/>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grpSp>
      <p:sp>
        <p:nvSpPr>
          <p:cNvPr id="126" name="TextBox 125">
            <a:extLst>
              <a:ext uri="{FF2B5EF4-FFF2-40B4-BE49-F238E27FC236}">
                <a16:creationId xmlns:a16="http://schemas.microsoft.com/office/drawing/2014/main" id="{3BCB4EFC-1303-4946-9A0B-052A95E1890D}"/>
              </a:ext>
            </a:extLst>
          </p:cNvPr>
          <p:cNvSpPr txBox="1"/>
          <p:nvPr/>
        </p:nvSpPr>
        <p:spPr>
          <a:xfrm>
            <a:off x="1827281" y="1960500"/>
            <a:ext cx="381000" cy="477054"/>
          </a:xfrm>
          <a:prstGeom prst="rect">
            <a:avLst/>
          </a:prstGeom>
          <a:noFill/>
        </p:spPr>
        <p:txBody>
          <a:bodyPr wrap="square" rtlCol="0">
            <a:spAutoFit/>
          </a:bodyPr>
          <a:lstStyle/>
          <a:p>
            <a:r>
              <a:rPr lang="en-IN" sz="2500" dirty="0">
                <a:latin typeface="Nunito Sans" panose="020B0604020202020204" charset="0"/>
              </a:rPr>
              <a:t>4</a:t>
            </a:r>
          </a:p>
        </p:txBody>
      </p:sp>
      <p:sp>
        <p:nvSpPr>
          <p:cNvPr id="127" name="TextBox 126">
            <a:extLst>
              <a:ext uri="{FF2B5EF4-FFF2-40B4-BE49-F238E27FC236}">
                <a16:creationId xmlns:a16="http://schemas.microsoft.com/office/drawing/2014/main" id="{5871F99E-4B84-4CD0-970B-8A6BF01CDD8B}"/>
              </a:ext>
            </a:extLst>
          </p:cNvPr>
          <p:cNvSpPr txBox="1"/>
          <p:nvPr/>
        </p:nvSpPr>
        <p:spPr>
          <a:xfrm>
            <a:off x="4848076" y="1373536"/>
            <a:ext cx="381000" cy="477054"/>
          </a:xfrm>
          <a:prstGeom prst="rect">
            <a:avLst/>
          </a:prstGeom>
          <a:noFill/>
        </p:spPr>
        <p:txBody>
          <a:bodyPr wrap="square" rtlCol="0">
            <a:spAutoFit/>
          </a:bodyPr>
          <a:lstStyle/>
          <a:p>
            <a:r>
              <a:rPr lang="en-IN" sz="2500" dirty="0">
                <a:latin typeface="Nunito Sans" panose="020B0604020202020204" charset="0"/>
              </a:rPr>
              <a:t>8</a:t>
            </a:r>
          </a:p>
        </p:txBody>
      </p:sp>
      <p:sp>
        <p:nvSpPr>
          <p:cNvPr id="128" name="TextBox 127">
            <a:extLst>
              <a:ext uri="{FF2B5EF4-FFF2-40B4-BE49-F238E27FC236}">
                <a16:creationId xmlns:a16="http://schemas.microsoft.com/office/drawing/2014/main" id="{65B81B61-324F-4C46-8437-A4F2FF370A34}"/>
              </a:ext>
            </a:extLst>
          </p:cNvPr>
          <p:cNvSpPr txBox="1"/>
          <p:nvPr/>
        </p:nvSpPr>
        <p:spPr>
          <a:xfrm>
            <a:off x="1837735" y="3653203"/>
            <a:ext cx="381000" cy="477054"/>
          </a:xfrm>
          <a:prstGeom prst="rect">
            <a:avLst/>
          </a:prstGeom>
          <a:noFill/>
        </p:spPr>
        <p:txBody>
          <a:bodyPr wrap="square" rtlCol="0">
            <a:spAutoFit/>
          </a:bodyPr>
          <a:lstStyle/>
          <a:p>
            <a:r>
              <a:rPr lang="en-IN" sz="2500" dirty="0">
                <a:latin typeface="Nunito Sans" panose="020B0604020202020204" charset="0"/>
              </a:rPr>
              <a:t>8</a:t>
            </a:r>
          </a:p>
        </p:txBody>
      </p:sp>
      <p:sp>
        <p:nvSpPr>
          <p:cNvPr id="129" name="TextBox 128">
            <a:extLst>
              <a:ext uri="{FF2B5EF4-FFF2-40B4-BE49-F238E27FC236}">
                <a16:creationId xmlns:a16="http://schemas.microsoft.com/office/drawing/2014/main" id="{7FE09033-558E-42F9-A920-180B4C0331A8}"/>
              </a:ext>
            </a:extLst>
          </p:cNvPr>
          <p:cNvSpPr txBox="1"/>
          <p:nvPr/>
        </p:nvSpPr>
        <p:spPr>
          <a:xfrm>
            <a:off x="2848519" y="2815978"/>
            <a:ext cx="664424" cy="477054"/>
          </a:xfrm>
          <a:prstGeom prst="rect">
            <a:avLst/>
          </a:prstGeom>
          <a:noFill/>
        </p:spPr>
        <p:txBody>
          <a:bodyPr wrap="square" rtlCol="0">
            <a:spAutoFit/>
          </a:bodyPr>
          <a:lstStyle/>
          <a:p>
            <a:r>
              <a:rPr lang="en-IN" sz="2500" dirty="0">
                <a:latin typeface="Nunito Sans" panose="020B0604020202020204" charset="0"/>
              </a:rPr>
              <a:t>11</a:t>
            </a:r>
          </a:p>
        </p:txBody>
      </p:sp>
      <p:sp>
        <p:nvSpPr>
          <p:cNvPr id="131" name="TextBox 130">
            <a:extLst>
              <a:ext uri="{FF2B5EF4-FFF2-40B4-BE49-F238E27FC236}">
                <a16:creationId xmlns:a16="http://schemas.microsoft.com/office/drawing/2014/main" id="{B51665C7-51A4-4D79-8763-8F31DEB3EE26}"/>
              </a:ext>
            </a:extLst>
          </p:cNvPr>
          <p:cNvSpPr txBox="1"/>
          <p:nvPr/>
        </p:nvSpPr>
        <p:spPr>
          <a:xfrm>
            <a:off x="4842182" y="4323546"/>
            <a:ext cx="381000" cy="477054"/>
          </a:xfrm>
          <a:prstGeom prst="rect">
            <a:avLst/>
          </a:prstGeom>
          <a:noFill/>
        </p:spPr>
        <p:txBody>
          <a:bodyPr wrap="square" rtlCol="0">
            <a:spAutoFit/>
          </a:bodyPr>
          <a:lstStyle/>
          <a:p>
            <a:r>
              <a:rPr lang="en-IN" sz="2500" dirty="0">
                <a:latin typeface="Nunito Sans" panose="020B0604020202020204" charset="0"/>
              </a:rPr>
              <a:t>3</a:t>
            </a:r>
          </a:p>
        </p:txBody>
      </p:sp>
      <p:sp>
        <p:nvSpPr>
          <p:cNvPr id="132" name="TextBox 131">
            <a:extLst>
              <a:ext uri="{FF2B5EF4-FFF2-40B4-BE49-F238E27FC236}">
                <a16:creationId xmlns:a16="http://schemas.microsoft.com/office/drawing/2014/main" id="{47726456-5A57-4739-B69C-FCB28517FC83}"/>
              </a:ext>
            </a:extLst>
          </p:cNvPr>
          <p:cNvSpPr txBox="1"/>
          <p:nvPr/>
        </p:nvSpPr>
        <p:spPr>
          <a:xfrm>
            <a:off x="6647828" y="2790426"/>
            <a:ext cx="605662" cy="477054"/>
          </a:xfrm>
          <a:prstGeom prst="rect">
            <a:avLst/>
          </a:prstGeom>
          <a:noFill/>
        </p:spPr>
        <p:txBody>
          <a:bodyPr wrap="square" rtlCol="0">
            <a:spAutoFit/>
          </a:bodyPr>
          <a:lstStyle/>
          <a:p>
            <a:r>
              <a:rPr lang="en-IN" sz="2500" dirty="0">
                <a:latin typeface="Nunito Sans" panose="020B0604020202020204" charset="0"/>
              </a:rPr>
              <a:t>14</a:t>
            </a:r>
          </a:p>
        </p:txBody>
      </p:sp>
      <p:sp>
        <p:nvSpPr>
          <p:cNvPr id="133" name="TextBox 132">
            <a:extLst>
              <a:ext uri="{FF2B5EF4-FFF2-40B4-BE49-F238E27FC236}">
                <a16:creationId xmlns:a16="http://schemas.microsoft.com/office/drawing/2014/main" id="{8D5B8D9A-95D1-482C-846D-723FBE6FC905}"/>
              </a:ext>
            </a:extLst>
          </p:cNvPr>
          <p:cNvSpPr txBox="1"/>
          <p:nvPr/>
        </p:nvSpPr>
        <p:spPr>
          <a:xfrm>
            <a:off x="8006855" y="1913248"/>
            <a:ext cx="691686" cy="477054"/>
          </a:xfrm>
          <a:prstGeom prst="rect">
            <a:avLst/>
          </a:prstGeom>
          <a:noFill/>
        </p:spPr>
        <p:txBody>
          <a:bodyPr wrap="square" rtlCol="0">
            <a:spAutoFit/>
          </a:bodyPr>
          <a:lstStyle/>
          <a:p>
            <a:r>
              <a:rPr lang="en-IN" sz="2500" dirty="0">
                <a:latin typeface="Nunito Sans" panose="020B0604020202020204" charset="0"/>
              </a:rPr>
              <a:t>10</a:t>
            </a:r>
          </a:p>
        </p:txBody>
      </p:sp>
      <p:sp>
        <p:nvSpPr>
          <p:cNvPr id="134" name="TextBox 133">
            <a:extLst>
              <a:ext uri="{FF2B5EF4-FFF2-40B4-BE49-F238E27FC236}">
                <a16:creationId xmlns:a16="http://schemas.microsoft.com/office/drawing/2014/main" id="{77EABE9F-DBF1-4035-B726-81799FC224FF}"/>
              </a:ext>
            </a:extLst>
          </p:cNvPr>
          <p:cNvSpPr txBox="1"/>
          <p:nvPr/>
        </p:nvSpPr>
        <p:spPr>
          <a:xfrm>
            <a:off x="8068962" y="3675099"/>
            <a:ext cx="381000" cy="477054"/>
          </a:xfrm>
          <a:prstGeom prst="rect">
            <a:avLst/>
          </a:prstGeom>
          <a:noFill/>
        </p:spPr>
        <p:txBody>
          <a:bodyPr wrap="square" rtlCol="0">
            <a:spAutoFit/>
          </a:bodyPr>
          <a:lstStyle/>
          <a:p>
            <a:r>
              <a:rPr lang="en-IN" sz="2500" dirty="0">
                <a:latin typeface="Nunito Sans" panose="020B0604020202020204" charset="0"/>
              </a:rPr>
              <a:t>2</a:t>
            </a:r>
          </a:p>
        </p:txBody>
      </p:sp>
      <p:grpSp>
        <p:nvGrpSpPr>
          <p:cNvPr id="138" name="Group 137">
            <a:extLst>
              <a:ext uri="{FF2B5EF4-FFF2-40B4-BE49-F238E27FC236}">
                <a16:creationId xmlns:a16="http://schemas.microsoft.com/office/drawing/2014/main" id="{3412366E-A280-4505-9708-15FE66DB9ACE}"/>
              </a:ext>
            </a:extLst>
          </p:cNvPr>
          <p:cNvGrpSpPr/>
          <p:nvPr/>
        </p:nvGrpSpPr>
        <p:grpSpPr>
          <a:xfrm>
            <a:off x="1447800" y="5412750"/>
            <a:ext cx="4114800" cy="533400"/>
            <a:chOff x="5410200" y="2743200"/>
            <a:chExt cx="4114800" cy="533400"/>
          </a:xfrm>
        </p:grpSpPr>
        <p:sp>
          <p:nvSpPr>
            <p:cNvPr id="139" name="Rectangle 138">
              <a:extLst>
                <a:ext uri="{FF2B5EF4-FFF2-40B4-BE49-F238E27FC236}">
                  <a16:creationId xmlns:a16="http://schemas.microsoft.com/office/drawing/2014/main" id="{39B8F8D9-3493-42DD-AA2C-F4D41EBADFA8}"/>
                </a:ext>
              </a:extLst>
            </p:cNvPr>
            <p:cNvSpPr/>
            <p:nvPr/>
          </p:nvSpPr>
          <p:spPr>
            <a:xfrm>
              <a:off x="5410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G</a:t>
              </a:r>
            </a:p>
          </p:txBody>
        </p:sp>
        <p:sp>
          <p:nvSpPr>
            <p:cNvPr id="140" name="Rectangle 139">
              <a:extLst>
                <a:ext uri="{FF2B5EF4-FFF2-40B4-BE49-F238E27FC236}">
                  <a16:creationId xmlns:a16="http://schemas.microsoft.com/office/drawing/2014/main" id="{0F4259A2-A6F0-4D46-86F0-199305893EE2}"/>
                </a:ext>
              </a:extLst>
            </p:cNvPr>
            <p:cNvSpPr/>
            <p:nvPr/>
          </p:nvSpPr>
          <p:spPr>
            <a:xfrm>
              <a:off x="60960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D</a:t>
              </a:r>
            </a:p>
          </p:txBody>
        </p:sp>
        <p:sp>
          <p:nvSpPr>
            <p:cNvPr id="141" name="Rectangle 140">
              <a:extLst>
                <a:ext uri="{FF2B5EF4-FFF2-40B4-BE49-F238E27FC236}">
                  <a16:creationId xmlns:a16="http://schemas.microsoft.com/office/drawing/2014/main" id="{305889E9-4952-47C0-A613-B57A894837F3}"/>
                </a:ext>
              </a:extLst>
            </p:cNvPr>
            <p:cNvSpPr/>
            <p:nvPr/>
          </p:nvSpPr>
          <p:spPr>
            <a:xfrm>
              <a:off x="67818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142" name="Rectangle 141">
              <a:extLst>
                <a:ext uri="{FF2B5EF4-FFF2-40B4-BE49-F238E27FC236}">
                  <a16:creationId xmlns:a16="http://schemas.microsoft.com/office/drawing/2014/main" id="{551BA052-C38C-4D35-9A99-2A126C9ECF81}"/>
                </a:ext>
              </a:extLst>
            </p:cNvPr>
            <p:cNvSpPr/>
            <p:nvPr/>
          </p:nvSpPr>
          <p:spPr>
            <a:xfrm>
              <a:off x="74676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a:t>
              </a:r>
            </a:p>
          </p:txBody>
        </p:sp>
        <p:sp>
          <p:nvSpPr>
            <p:cNvPr id="143" name="Rectangle 142">
              <a:extLst>
                <a:ext uri="{FF2B5EF4-FFF2-40B4-BE49-F238E27FC236}">
                  <a16:creationId xmlns:a16="http://schemas.microsoft.com/office/drawing/2014/main" id="{3D727F7D-6B5E-4949-AE0C-FEDFBAA36A40}"/>
                </a:ext>
              </a:extLst>
            </p:cNvPr>
            <p:cNvSpPr/>
            <p:nvPr/>
          </p:nvSpPr>
          <p:spPr>
            <a:xfrm>
              <a:off x="81534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C</a:t>
              </a:r>
            </a:p>
          </p:txBody>
        </p:sp>
        <p:sp>
          <p:nvSpPr>
            <p:cNvPr id="144" name="Rectangle 143">
              <a:extLst>
                <a:ext uri="{FF2B5EF4-FFF2-40B4-BE49-F238E27FC236}">
                  <a16:creationId xmlns:a16="http://schemas.microsoft.com/office/drawing/2014/main" id="{0AE3ECBC-DA28-48B1-82C4-0D954233D783}"/>
                </a:ext>
              </a:extLst>
            </p:cNvPr>
            <p:cNvSpPr/>
            <p:nvPr/>
          </p:nvSpPr>
          <p:spPr>
            <a:xfrm>
              <a:off x="8839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S</a:t>
              </a:r>
            </a:p>
          </p:txBody>
        </p:sp>
      </p:grpSp>
      <p:grpSp>
        <p:nvGrpSpPr>
          <p:cNvPr id="147" name="Group 146">
            <a:extLst>
              <a:ext uri="{FF2B5EF4-FFF2-40B4-BE49-F238E27FC236}">
                <a16:creationId xmlns:a16="http://schemas.microsoft.com/office/drawing/2014/main" id="{F843C39B-B71A-49B3-8C86-B02EDF0738B6}"/>
              </a:ext>
            </a:extLst>
          </p:cNvPr>
          <p:cNvGrpSpPr/>
          <p:nvPr/>
        </p:nvGrpSpPr>
        <p:grpSpPr>
          <a:xfrm>
            <a:off x="1447800" y="5943497"/>
            <a:ext cx="1381754" cy="369333"/>
            <a:chOff x="5410200" y="2740670"/>
            <a:chExt cx="1381754" cy="535933"/>
          </a:xfrm>
        </p:grpSpPr>
        <p:sp>
          <p:nvSpPr>
            <p:cNvPr id="148" name="Rectangle 147">
              <a:extLst>
                <a:ext uri="{FF2B5EF4-FFF2-40B4-BE49-F238E27FC236}">
                  <a16:creationId xmlns:a16="http://schemas.microsoft.com/office/drawing/2014/main" id="{30AF7EA1-D1AB-4DD0-87C5-A70B9ABCC6F0}"/>
                </a:ext>
              </a:extLst>
            </p:cNvPr>
            <p:cNvSpPr/>
            <p:nvPr/>
          </p:nvSpPr>
          <p:spPr>
            <a:xfrm>
              <a:off x="5410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149" name="Rectangle 148">
              <a:extLst>
                <a:ext uri="{FF2B5EF4-FFF2-40B4-BE49-F238E27FC236}">
                  <a16:creationId xmlns:a16="http://schemas.microsoft.com/office/drawing/2014/main" id="{2B9AAE9C-3865-4D86-A809-50400850B15F}"/>
                </a:ext>
              </a:extLst>
            </p:cNvPr>
            <p:cNvSpPr/>
            <p:nvPr/>
          </p:nvSpPr>
          <p:spPr>
            <a:xfrm rot="5400000">
              <a:off x="6176010" y="2660659"/>
              <a:ext cx="535933" cy="695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grpSp>
      <p:sp>
        <p:nvSpPr>
          <p:cNvPr id="161" name="TextBox 160">
            <a:extLst>
              <a:ext uri="{FF2B5EF4-FFF2-40B4-BE49-F238E27FC236}">
                <a16:creationId xmlns:a16="http://schemas.microsoft.com/office/drawing/2014/main" id="{4D6EECBC-4450-47DE-B075-09FDAD858476}"/>
              </a:ext>
            </a:extLst>
          </p:cNvPr>
          <p:cNvSpPr txBox="1"/>
          <p:nvPr/>
        </p:nvSpPr>
        <p:spPr>
          <a:xfrm>
            <a:off x="633393" y="5914203"/>
            <a:ext cx="952718" cy="369332"/>
          </a:xfrm>
          <a:prstGeom prst="rect">
            <a:avLst/>
          </a:prstGeom>
          <a:noFill/>
        </p:spPr>
        <p:txBody>
          <a:bodyPr wrap="square" rtlCol="0">
            <a:spAutoFit/>
          </a:bodyPr>
          <a:lstStyle/>
          <a:p>
            <a:r>
              <a:rPr lang="en-IN" dirty="0"/>
              <a:t>Key</a:t>
            </a:r>
          </a:p>
        </p:txBody>
      </p:sp>
      <p:sp>
        <p:nvSpPr>
          <p:cNvPr id="162" name="TextBox 161">
            <a:extLst>
              <a:ext uri="{FF2B5EF4-FFF2-40B4-BE49-F238E27FC236}">
                <a16:creationId xmlns:a16="http://schemas.microsoft.com/office/drawing/2014/main" id="{1C81B0FF-D6CE-4ABB-98AD-F4118AABA46B}"/>
              </a:ext>
            </a:extLst>
          </p:cNvPr>
          <p:cNvSpPr txBox="1"/>
          <p:nvPr/>
        </p:nvSpPr>
        <p:spPr>
          <a:xfrm>
            <a:off x="609600" y="5423190"/>
            <a:ext cx="952718" cy="369332"/>
          </a:xfrm>
          <a:prstGeom prst="rect">
            <a:avLst/>
          </a:prstGeom>
          <a:noFill/>
        </p:spPr>
        <p:txBody>
          <a:bodyPr wrap="square" rtlCol="0">
            <a:spAutoFit/>
          </a:bodyPr>
          <a:lstStyle/>
          <a:p>
            <a:r>
              <a:rPr lang="en-IN" dirty="0"/>
              <a:t>Vertex</a:t>
            </a:r>
          </a:p>
        </p:txBody>
      </p:sp>
      <p:sp>
        <p:nvSpPr>
          <p:cNvPr id="166" name="Rectangle 165">
            <a:extLst>
              <a:ext uri="{FF2B5EF4-FFF2-40B4-BE49-F238E27FC236}">
                <a16:creationId xmlns:a16="http://schemas.microsoft.com/office/drawing/2014/main" id="{F1DFED27-F26F-4DD6-8ED9-F974D7B0A838}"/>
              </a:ext>
            </a:extLst>
          </p:cNvPr>
          <p:cNvSpPr/>
          <p:nvPr/>
        </p:nvSpPr>
        <p:spPr>
          <a:xfrm rot="5400000">
            <a:off x="2992865" y="5780186"/>
            <a:ext cx="369333" cy="695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67" name="Rectangle 166">
            <a:extLst>
              <a:ext uri="{FF2B5EF4-FFF2-40B4-BE49-F238E27FC236}">
                <a16:creationId xmlns:a16="http://schemas.microsoft.com/office/drawing/2014/main" id="{F57050B3-7A54-43AE-B144-DF4A0F42FB5A}"/>
              </a:ext>
            </a:extLst>
          </p:cNvPr>
          <p:cNvSpPr/>
          <p:nvPr/>
        </p:nvSpPr>
        <p:spPr>
          <a:xfrm rot="5400000">
            <a:off x="3663426" y="5785265"/>
            <a:ext cx="369333" cy="6857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68" name="Rectangle 167">
            <a:extLst>
              <a:ext uri="{FF2B5EF4-FFF2-40B4-BE49-F238E27FC236}">
                <a16:creationId xmlns:a16="http://schemas.microsoft.com/office/drawing/2014/main" id="{960CBE26-C335-43B2-98EA-1D21A296C498}"/>
              </a:ext>
            </a:extLst>
          </p:cNvPr>
          <p:cNvSpPr/>
          <p:nvPr/>
        </p:nvSpPr>
        <p:spPr>
          <a:xfrm rot="5400000">
            <a:off x="4345328" y="5781462"/>
            <a:ext cx="369333" cy="693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69" name="Rectangle 168">
            <a:extLst>
              <a:ext uri="{FF2B5EF4-FFF2-40B4-BE49-F238E27FC236}">
                <a16:creationId xmlns:a16="http://schemas.microsoft.com/office/drawing/2014/main" id="{EAD6BD59-B42F-432A-AE35-6B04255A5320}"/>
              </a:ext>
            </a:extLst>
          </p:cNvPr>
          <p:cNvSpPr/>
          <p:nvPr/>
        </p:nvSpPr>
        <p:spPr>
          <a:xfrm rot="5400000">
            <a:off x="5032781" y="5783018"/>
            <a:ext cx="369333" cy="690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78" name="TextBox 177">
            <a:extLst>
              <a:ext uri="{FF2B5EF4-FFF2-40B4-BE49-F238E27FC236}">
                <a16:creationId xmlns:a16="http://schemas.microsoft.com/office/drawing/2014/main" id="{413C5BAB-AF0D-48D9-871C-730FBD64A9AC}"/>
              </a:ext>
            </a:extLst>
          </p:cNvPr>
          <p:cNvSpPr txBox="1"/>
          <p:nvPr/>
        </p:nvSpPr>
        <p:spPr>
          <a:xfrm>
            <a:off x="4849158" y="2562942"/>
            <a:ext cx="343774" cy="477054"/>
          </a:xfrm>
          <a:prstGeom prst="rect">
            <a:avLst/>
          </a:prstGeom>
          <a:noFill/>
        </p:spPr>
        <p:txBody>
          <a:bodyPr wrap="square" rtlCol="0">
            <a:spAutoFit/>
          </a:bodyPr>
          <a:lstStyle/>
          <a:p>
            <a:r>
              <a:rPr lang="en-IN" sz="2500" dirty="0">
                <a:latin typeface="Nunito Sans" panose="020B0604020202020204" charset="0"/>
              </a:rPr>
              <a:t>7</a:t>
            </a:r>
          </a:p>
        </p:txBody>
      </p:sp>
      <p:cxnSp>
        <p:nvCxnSpPr>
          <p:cNvPr id="3" name="Straight Arrow Connector 2">
            <a:extLst>
              <a:ext uri="{FF2B5EF4-FFF2-40B4-BE49-F238E27FC236}">
                <a16:creationId xmlns:a16="http://schemas.microsoft.com/office/drawing/2014/main" id="{B9E1A35E-A2DE-42A6-B27D-2F0E675217D8}"/>
              </a:ext>
            </a:extLst>
          </p:cNvPr>
          <p:cNvCxnSpPr>
            <a:cxnSpLocks/>
          </p:cNvCxnSpPr>
          <p:nvPr/>
        </p:nvCxnSpPr>
        <p:spPr>
          <a:xfrm flipV="1">
            <a:off x="1795632" y="6375647"/>
            <a:ext cx="0" cy="36758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6" name="TextBox 105">
            <a:extLst>
              <a:ext uri="{FF2B5EF4-FFF2-40B4-BE49-F238E27FC236}">
                <a16:creationId xmlns:a16="http://schemas.microsoft.com/office/drawing/2014/main" id="{0ECB178F-8948-4D72-891C-8148F66A7ECA}"/>
              </a:ext>
            </a:extLst>
          </p:cNvPr>
          <p:cNvSpPr txBox="1"/>
          <p:nvPr/>
        </p:nvSpPr>
        <p:spPr>
          <a:xfrm>
            <a:off x="636979" y="4964668"/>
            <a:ext cx="952718" cy="369332"/>
          </a:xfrm>
          <a:prstGeom prst="rect">
            <a:avLst/>
          </a:prstGeom>
          <a:noFill/>
        </p:spPr>
        <p:txBody>
          <a:bodyPr wrap="square" rtlCol="0">
            <a:spAutoFit/>
          </a:bodyPr>
          <a:lstStyle/>
          <a:p>
            <a:r>
              <a:rPr lang="en-IN" dirty="0"/>
              <a:t>Parent</a:t>
            </a:r>
          </a:p>
        </p:txBody>
      </p:sp>
      <p:sp>
        <p:nvSpPr>
          <p:cNvPr id="112" name="Oval 111">
            <a:extLst>
              <a:ext uri="{FF2B5EF4-FFF2-40B4-BE49-F238E27FC236}">
                <a16:creationId xmlns:a16="http://schemas.microsoft.com/office/drawing/2014/main" id="{85B2F465-0782-45E6-B024-BEB578EC0909}"/>
              </a:ext>
            </a:extLst>
          </p:cNvPr>
          <p:cNvSpPr/>
          <p:nvPr/>
        </p:nvSpPr>
        <p:spPr>
          <a:xfrm>
            <a:off x="752229" y="2789553"/>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sp>
        <p:nvSpPr>
          <p:cNvPr id="113" name="TextBox 112">
            <a:extLst>
              <a:ext uri="{FF2B5EF4-FFF2-40B4-BE49-F238E27FC236}">
                <a16:creationId xmlns:a16="http://schemas.microsoft.com/office/drawing/2014/main" id="{DE895361-B2EF-4FF0-94C8-1C102DB8CE86}"/>
              </a:ext>
            </a:extLst>
          </p:cNvPr>
          <p:cNvSpPr txBox="1"/>
          <p:nvPr/>
        </p:nvSpPr>
        <p:spPr>
          <a:xfrm>
            <a:off x="7696200" y="5176969"/>
            <a:ext cx="2683048" cy="86177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sz="2500" dirty="0">
                <a:latin typeface="Nunito Sans" panose="020B0604020202020204" charset="0"/>
              </a:rPr>
              <a:t>If w(</a:t>
            </a:r>
            <a:r>
              <a:rPr lang="en-IN" sz="2500" dirty="0" err="1">
                <a:latin typeface="Nunito Sans" panose="020B0604020202020204" charset="0"/>
              </a:rPr>
              <a:t>u,v</a:t>
            </a:r>
            <a:r>
              <a:rPr lang="en-IN" sz="2500" dirty="0">
                <a:latin typeface="Nunito Sans" panose="020B0604020202020204" charset="0"/>
              </a:rPr>
              <a:t>) &lt; </a:t>
            </a:r>
            <a:r>
              <a:rPr lang="en-IN" sz="2500" dirty="0" err="1">
                <a:latin typeface="Nunito Sans" panose="020B0604020202020204" charset="0"/>
              </a:rPr>
              <a:t>v.key</a:t>
            </a:r>
            <a:endParaRPr lang="en-IN" sz="2500" dirty="0">
              <a:latin typeface="Nunito Sans" panose="020B0604020202020204" charset="0"/>
            </a:endParaRPr>
          </a:p>
          <a:p>
            <a:r>
              <a:rPr lang="en-IN" sz="2500" dirty="0">
                <a:latin typeface="Nunito Sans" panose="020B0604020202020204" charset="0"/>
              </a:rPr>
              <a:t>     </a:t>
            </a:r>
            <a:r>
              <a:rPr lang="en-IN" sz="2500" dirty="0" err="1">
                <a:latin typeface="Nunito Sans" panose="020B0604020202020204" charset="0"/>
              </a:rPr>
              <a:t>v.key</a:t>
            </a:r>
            <a:r>
              <a:rPr lang="en-IN" sz="2500" dirty="0">
                <a:latin typeface="Nunito Sans" panose="020B0604020202020204" charset="0"/>
              </a:rPr>
              <a:t> = w(</a:t>
            </a:r>
            <a:r>
              <a:rPr lang="en-IN" sz="2500" dirty="0" err="1">
                <a:latin typeface="Nunito Sans" panose="020B0604020202020204" charset="0"/>
              </a:rPr>
              <a:t>u,v</a:t>
            </a:r>
            <a:r>
              <a:rPr lang="en-IN" sz="2500" dirty="0">
                <a:latin typeface="Nunito Sans" panose="020B0604020202020204" charset="0"/>
              </a:rPr>
              <a:t>)</a:t>
            </a:r>
          </a:p>
        </p:txBody>
      </p:sp>
      <p:sp>
        <p:nvSpPr>
          <p:cNvPr id="116" name="Rectangle 115">
            <a:extLst>
              <a:ext uri="{FF2B5EF4-FFF2-40B4-BE49-F238E27FC236}">
                <a16:creationId xmlns:a16="http://schemas.microsoft.com/office/drawing/2014/main" id="{A876A48E-0711-42FA-94FE-1DDA05F952AE}"/>
              </a:ext>
            </a:extLst>
          </p:cNvPr>
          <p:cNvSpPr/>
          <p:nvPr/>
        </p:nvSpPr>
        <p:spPr>
          <a:xfrm>
            <a:off x="1445357" y="5409294"/>
            <a:ext cx="690783" cy="5368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G</a:t>
            </a:r>
          </a:p>
        </p:txBody>
      </p:sp>
      <p:sp>
        <p:nvSpPr>
          <p:cNvPr id="117" name="Rectangle 116">
            <a:extLst>
              <a:ext uri="{FF2B5EF4-FFF2-40B4-BE49-F238E27FC236}">
                <a16:creationId xmlns:a16="http://schemas.microsoft.com/office/drawing/2014/main" id="{94FB869F-FFDD-404D-894C-26AD5F119A12}"/>
              </a:ext>
            </a:extLst>
          </p:cNvPr>
          <p:cNvSpPr/>
          <p:nvPr/>
        </p:nvSpPr>
        <p:spPr>
          <a:xfrm>
            <a:off x="2136140" y="5943600"/>
            <a:ext cx="685800"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135" name="Rectangle 134">
            <a:extLst>
              <a:ext uri="{FF2B5EF4-FFF2-40B4-BE49-F238E27FC236}">
                <a16:creationId xmlns:a16="http://schemas.microsoft.com/office/drawing/2014/main" id="{E19304EC-115D-49CE-87AA-F55A548CB987}"/>
              </a:ext>
            </a:extLst>
          </p:cNvPr>
          <p:cNvSpPr/>
          <p:nvPr/>
        </p:nvSpPr>
        <p:spPr>
          <a:xfrm>
            <a:off x="2141444" y="4869306"/>
            <a:ext cx="677037"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G</a:t>
            </a:r>
          </a:p>
        </p:txBody>
      </p:sp>
      <p:sp>
        <p:nvSpPr>
          <p:cNvPr id="136" name="Rectangle 135">
            <a:extLst>
              <a:ext uri="{FF2B5EF4-FFF2-40B4-BE49-F238E27FC236}">
                <a16:creationId xmlns:a16="http://schemas.microsoft.com/office/drawing/2014/main" id="{4FD22C9C-1765-4031-81A1-85811DE2621D}"/>
              </a:ext>
            </a:extLst>
          </p:cNvPr>
          <p:cNvSpPr/>
          <p:nvPr/>
        </p:nvSpPr>
        <p:spPr>
          <a:xfrm>
            <a:off x="2821940" y="5941772"/>
            <a:ext cx="685800"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8</a:t>
            </a:r>
          </a:p>
        </p:txBody>
      </p:sp>
      <p:sp>
        <p:nvSpPr>
          <p:cNvPr id="137" name="Rectangle 136">
            <a:extLst>
              <a:ext uri="{FF2B5EF4-FFF2-40B4-BE49-F238E27FC236}">
                <a16:creationId xmlns:a16="http://schemas.microsoft.com/office/drawing/2014/main" id="{CE6198FB-959D-4355-9C0A-4AC67C3A5F8A}"/>
              </a:ext>
            </a:extLst>
          </p:cNvPr>
          <p:cNvSpPr/>
          <p:nvPr/>
        </p:nvSpPr>
        <p:spPr>
          <a:xfrm>
            <a:off x="2829554" y="4869862"/>
            <a:ext cx="677037"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G</a:t>
            </a:r>
          </a:p>
        </p:txBody>
      </p:sp>
      <p:sp>
        <p:nvSpPr>
          <p:cNvPr id="145" name="Oval 144">
            <a:extLst>
              <a:ext uri="{FF2B5EF4-FFF2-40B4-BE49-F238E27FC236}">
                <a16:creationId xmlns:a16="http://schemas.microsoft.com/office/drawing/2014/main" id="{270B0A9A-D0CC-4595-9BFF-B817B4ACCE17}"/>
              </a:ext>
            </a:extLst>
          </p:cNvPr>
          <p:cNvSpPr/>
          <p:nvPr/>
        </p:nvSpPr>
        <p:spPr>
          <a:xfrm>
            <a:off x="2915161" y="1586803"/>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146" name="Rectangle 145">
            <a:extLst>
              <a:ext uri="{FF2B5EF4-FFF2-40B4-BE49-F238E27FC236}">
                <a16:creationId xmlns:a16="http://schemas.microsoft.com/office/drawing/2014/main" id="{63ED2CD5-7901-443C-9CE9-20AD6B5C17F2}"/>
              </a:ext>
            </a:extLst>
          </p:cNvPr>
          <p:cNvSpPr/>
          <p:nvPr/>
        </p:nvSpPr>
        <p:spPr>
          <a:xfrm>
            <a:off x="2134865" y="5409404"/>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D</a:t>
            </a:r>
          </a:p>
        </p:txBody>
      </p:sp>
      <p:sp>
        <p:nvSpPr>
          <p:cNvPr id="150" name="Rectangle 149">
            <a:extLst>
              <a:ext uri="{FF2B5EF4-FFF2-40B4-BE49-F238E27FC236}">
                <a16:creationId xmlns:a16="http://schemas.microsoft.com/office/drawing/2014/main" id="{6B4917DE-0118-4441-B7F2-E0EF43BA45E4}"/>
              </a:ext>
            </a:extLst>
          </p:cNvPr>
          <p:cNvSpPr/>
          <p:nvPr/>
        </p:nvSpPr>
        <p:spPr>
          <a:xfrm>
            <a:off x="3499394" y="5941772"/>
            <a:ext cx="685800"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8</a:t>
            </a:r>
          </a:p>
        </p:txBody>
      </p:sp>
      <p:sp>
        <p:nvSpPr>
          <p:cNvPr id="151" name="Rectangle 150">
            <a:extLst>
              <a:ext uri="{FF2B5EF4-FFF2-40B4-BE49-F238E27FC236}">
                <a16:creationId xmlns:a16="http://schemas.microsoft.com/office/drawing/2014/main" id="{19AD5C9D-7059-40BB-88BF-BE1898D785B0}"/>
              </a:ext>
            </a:extLst>
          </p:cNvPr>
          <p:cNvSpPr/>
          <p:nvPr/>
        </p:nvSpPr>
        <p:spPr>
          <a:xfrm>
            <a:off x="3512176" y="4873196"/>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D</a:t>
            </a:r>
          </a:p>
        </p:txBody>
      </p:sp>
      <p:sp>
        <p:nvSpPr>
          <p:cNvPr id="152" name="Rectangle 151">
            <a:extLst>
              <a:ext uri="{FF2B5EF4-FFF2-40B4-BE49-F238E27FC236}">
                <a16:creationId xmlns:a16="http://schemas.microsoft.com/office/drawing/2014/main" id="{8714120F-F401-40BF-8873-18A84F08F0DE}"/>
              </a:ext>
            </a:extLst>
          </p:cNvPr>
          <p:cNvSpPr/>
          <p:nvPr/>
        </p:nvSpPr>
        <p:spPr>
          <a:xfrm>
            <a:off x="4188995" y="5941771"/>
            <a:ext cx="700689"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7</a:t>
            </a:r>
          </a:p>
        </p:txBody>
      </p:sp>
      <p:sp>
        <p:nvSpPr>
          <p:cNvPr id="153" name="Rectangle 152">
            <a:extLst>
              <a:ext uri="{FF2B5EF4-FFF2-40B4-BE49-F238E27FC236}">
                <a16:creationId xmlns:a16="http://schemas.microsoft.com/office/drawing/2014/main" id="{47EA1FF8-FA94-4783-BFCE-C5D39ED21FAD}"/>
              </a:ext>
            </a:extLst>
          </p:cNvPr>
          <p:cNvSpPr/>
          <p:nvPr/>
        </p:nvSpPr>
        <p:spPr>
          <a:xfrm>
            <a:off x="4191604" y="4875894"/>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D</a:t>
            </a:r>
          </a:p>
        </p:txBody>
      </p:sp>
      <p:sp>
        <p:nvSpPr>
          <p:cNvPr id="154" name="Oval 153">
            <a:extLst>
              <a:ext uri="{FF2B5EF4-FFF2-40B4-BE49-F238E27FC236}">
                <a16:creationId xmlns:a16="http://schemas.microsoft.com/office/drawing/2014/main" id="{1833006B-0091-4E55-9DCE-C38571040866}"/>
              </a:ext>
            </a:extLst>
          </p:cNvPr>
          <p:cNvSpPr/>
          <p:nvPr/>
        </p:nvSpPr>
        <p:spPr>
          <a:xfrm>
            <a:off x="6094407" y="4076304"/>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
        <p:nvSpPr>
          <p:cNvPr id="155" name="Rectangle 154">
            <a:extLst>
              <a:ext uri="{FF2B5EF4-FFF2-40B4-BE49-F238E27FC236}">
                <a16:creationId xmlns:a16="http://schemas.microsoft.com/office/drawing/2014/main" id="{94E6AFCE-54CB-4BC3-A89A-65F03926F8D3}"/>
              </a:ext>
            </a:extLst>
          </p:cNvPr>
          <p:cNvSpPr/>
          <p:nvPr/>
        </p:nvSpPr>
        <p:spPr>
          <a:xfrm>
            <a:off x="4191000" y="5409294"/>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C</a:t>
            </a:r>
          </a:p>
        </p:txBody>
      </p:sp>
      <p:sp>
        <p:nvSpPr>
          <p:cNvPr id="156" name="Rectangle 155">
            <a:extLst>
              <a:ext uri="{FF2B5EF4-FFF2-40B4-BE49-F238E27FC236}">
                <a16:creationId xmlns:a16="http://schemas.microsoft.com/office/drawing/2014/main" id="{09736F28-79CC-4E45-AEE2-0840BFE77916}"/>
              </a:ext>
            </a:extLst>
          </p:cNvPr>
          <p:cNvSpPr/>
          <p:nvPr/>
        </p:nvSpPr>
        <p:spPr>
          <a:xfrm>
            <a:off x="4883907" y="5942103"/>
            <a:ext cx="675166"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157" name="Rectangle 156">
            <a:extLst>
              <a:ext uri="{FF2B5EF4-FFF2-40B4-BE49-F238E27FC236}">
                <a16:creationId xmlns:a16="http://schemas.microsoft.com/office/drawing/2014/main" id="{416BF695-99C4-4CA0-B894-C6A0E1245B26}"/>
              </a:ext>
            </a:extLst>
          </p:cNvPr>
          <p:cNvSpPr/>
          <p:nvPr/>
        </p:nvSpPr>
        <p:spPr>
          <a:xfrm>
            <a:off x="4881096" y="4875894"/>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C</a:t>
            </a:r>
          </a:p>
        </p:txBody>
      </p:sp>
      <p:sp>
        <p:nvSpPr>
          <p:cNvPr id="158" name="Rectangle 157">
            <a:extLst>
              <a:ext uri="{FF2B5EF4-FFF2-40B4-BE49-F238E27FC236}">
                <a16:creationId xmlns:a16="http://schemas.microsoft.com/office/drawing/2014/main" id="{AF5AB708-FE2E-426E-BB5A-A22F840991BE}"/>
              </a:ext>
            </a:extLst>
          </p:cNvPr>
          <p:cNvSpPr/>
          <p:nvPr/>
        </p:nvSpPr>
        <p:spPr>
          <a:xfrm>
            <a:off x="2823905" y="5941773"/>
            <a:ext cx="685800"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159" name="Rectangle 158">
            <a:extLst>
              <a:ext uri="{FF2B5EF4-FFF2-40B4-BE49-F238E27FC236}">
                <a16:creationId xmlns:a16="http://schemas.microsoft.com/office/drawing/2014/main" id="{6EDC549F-AF46-4357-BD51-22F943E80BFC}"/>
              </a:ext>
            </a:extLst>
          </p:cNvPr>
          <p:cNvSpPr/>
          <p:nvPr/>
        </p:nvSpPr>
        <p:spPr>
          <a:xfrm>
            <a:off x="2823555" y="4871359"/>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C</a:t>
            </a:r>
          </a:p>
        </p:txBody>
      </p:sp>
      <p:sp>
        <p:nvSpPr>
          <p:cNvPr id="160" name="Rectangle 159">
            <a:extLst>
              <a:ext uri="{FF2B5EF4-FFF2-40B4-BE49-F238E27FC236}">
                <a16:creationId xmlns:a16="http://schemas.microsoft.com/office/drawing/2014/main" id="{87F992F1-0769-482D-AC0A-0B534BA1D68B}"/>
              </a:ext>
            </a:extLst>
          </p:cNvPr>
          <p:cNvSpPr/>
          <p:nvPr/>
        </p:nvSpPr>
        <p:spPr>
          <a:xfrm>
            <a:off x="4884198" y="5407950"/>
            <a:ext cx="678998"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S</a:t>
            </a:r>
          </a:p>
        </p:txBody>
      </p:sp>
      <p:sp>
        <p:nvSpPr>
          <p:cNvPr id="164" name="Oval 163">
            <a:extLst>
              <a:ext uri="{FF2B5EF4-FFF2-40B4-BE49-F238E27FC236}">
                <a16:creationId xmlns:a16="http://schemas.microsoft.com/office/drawing/2014/main" id="{D4DED337-F389-4873-A183-4494716B3810}"/>
              </a:ext>
            </a:extLst>
          </p:cNvPr>
          <p:cNvSpPr/>
          <p:nvPr/>
        </p:nvSpPr>
        <p:spPr>
          <a:xfrm>
            <a:off x="8764517" y="2798079"/>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sp>
        <p:nvSpPr>
          <p:cNvPr id="165" name="Oval 164">
            <a:extLst>
              <a:ext uri="{FF2B5EF4-FFF2-40B4-BE49-F238E27FC236}">
                <a16:creationId xmlns:a16="http://schemas.microsoft.com/office/drawing/2014/main" id="{69068F1B-AD96-47B1-8344-DEF75852741F}"/>
              </a:ext>
            </a:extLst>
          </p:cNvPr>
          <p:cNvSpPr/>
          <p:nvPr/>
        </p:nvSpPr>
        <p:spPr>
          <a:xfrm>
            <a:off x="2902939" y="4077905"/>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70" name="Rectangle 169">
            <a:extLst>
              <a:ext uri="{FF2B5EF4-FFF2-40B4-BE49-F238E27FC236}">
                <a16:creationId xmlns:a16="http://schemas.microsoft.com/office/drawing/2014/main" id="{458067E7-A666-429F-8215-47C543AFB0E1}"/>
              </a:ext>
            </a:extLst>
          </p:cNvPr>
          <p:cNvSpPr/>
          <p:nvPr/>
        </p:nvSpPr>
        <p:spPr>
          <a:xfrm>
            <a:off x="2826244" y="5407786"/>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F</a:t>
            </a:r>
          </a:p>
        </p:txBody>
      </p:sp>
      <p:sp>
        <p:nvSpPr>
          <p:cNvPr id="184" name="Rectangle 183">
            <a:extLst>
              <a:ext uri="{FF2B5EF4-FFF2-40B4-BE49-F238E27FC236}">
                <a16:creationId xmlns:a16="http://schemas.microsoft.com/office/drawing/2014/main" id="{76ED3F75-B159-468B-939A-EC300190321F}"/>
              </a:ext>
            </a:extLst>
          </p:cNvPr>
          <p:cNvSpPr/>
          <p:nvPr/>
        </p:nvSpPr>
        <p:spPr>
          <a:xfrm>
            <a:off x="3505200" y="5407457"/>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A</a:t>
            </a:r>
          </a:p>
        </p:txBody>
      </p:sp>
      <p:sp>
        <p:nvSpPr>
          <p:cNvPr id="185" name="Oval 184">
            <a:extLst>
              <a:ext uri="{FF2B5EF4-FFF2-40B4-BE49-F238E27FC236}">
                <a16:creationId xmlns:a16="http://schemas.microsoft.com/office/drawing/2014/main" id="{2191637D-D89E-480E-B613-F5CC953A2897}"/>
              </a:ext>
            </a:extLst>
          </p:cNvPr>
          <p:cNvSpPr/>
          <p:nvPr/>
        </p:nvSpPr>
        <p:spPr>
          <a:xfrm>
            <a:off x="6084923" y="1594101"/>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Tree>
    <p:extLst>
      <p:ext uri="{BB962C8B-B14F-4D97-AF65-F5344CB8AC3E}">
        <p14:creationId xmlns:p14="http://schemas.microsoft.com/office/powerpoint/2010/main" val="114403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63" presetClass="path" presetSubtype="0" accel="50000" decel="50000" fill="hold" nodeType="clickEffect">
                                  <p:stCondLst>
                                    <p:cond delay="0"/>
                                  </p:stCondLst>
                                  <p:childTnLst>
                                    <p:animMotion origin="layout" path="M 4.375E-6 -1.48148E-6 L 0.0552 -1.48148E-6 " pathEditMode="relative" rAng="0" ptsTypes="AA">
                                      <p:cBhvr>
                                        <p:cTn id="86" dur="2000" fill="hold"/>
                                        <p:tgtEl>
                                          <p:spTgt spid="3"/>
                                        </p:tgtEl>
                                        <p:attrNameLst>
                                          <p:attrName>ppt_x</p:attrName>
                                          <p:attrName>ppt_y</p:attrName>
                                        </p:attrNameLst>
                                      </p:cBhvr>
                                      <p:rCtr x="2760" y="0"/>
                                    </p:animMotion>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4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4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5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5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63" presetClass="path" presetSubtype="0" accel="50000" decel="50000" fill="hold" nodeType="clickEffect">
                                  <p:stCondLst>
                                    <p:cond delay="0"/>
                                  </p:stCondLst>
                                  <p:childTnLst>
                                    <p:animMotion origin="layout" path="M 0.0552 -1.48148E-6 L 0.22474 -1.48148E-6 " pathEditMode="relative" rAng="0" ptsTypes="AA">
                                      <p:cBhvr>
                                        <p:cTn id="114" dur="2000" fill="hold"/>
                                        <p:tgtEl>
                                          <p:spTgt spid="3"/>
                                        </p:tgtEl>
                                        <p:attrNameLst>
                                          <p:attrName>ppt_x</p:attrName>
                                          <p:attrName>ppt_y</p:attrName>
                                        </p:attrNameLst>
                                      </p:cBhvr>
                                      <p:rCtr x="8477" y="0"/>
                                    </p:animMotion>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5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5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5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5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5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63" presetClass="path" presetSubtype="0" accel="50000" decel="50000" fill="hold" nodeType="clickEffect">
                                  <p:stCondLst>
                                    <p:cond delay="0"/>
                                  </p:stCondLst>
                                  <p:childTnLst>
                                    <p:animMotion origin="layout" path="M 0.22552 -1.48148E-6 L 0.2819 -1.48148E-6 " pathEditMode="relative" rAng="0" ptsTypes="AA">
                                      <p:cBhvr>
                                        <p:cTn id="142" dur="2000" fill="hold"/>
                                        <p:tgtEl>
                                          <p:spTgt spid="3"/>
                                        </p:tgtEl>
                                        <p:attrNameLst>
                                          <p:attrName>ppt_x</p:attrName>
                                          <p:attrName>ppt_y</p:attrName>
                                        </p:attrNameLst>
                                      </p:cBhvr>
                                      <p:rCtr x="2812" y="0"/>
                                    </p:animMotion>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64"/>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6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63" presetClass="path" presetSubtype="0" accel="50000" decel="50000" fill="hold" nodeType="clickEffect">
                                  <p:stCondLst>
                                    <p:cond delay="0"/>
                                  </p:stCondLst>
                                  <p:childTnLst>
                                    <p:animMotion origin="layout" path="M 0.2819 -1.48148E-6 L 0.11093 -1.48148E-6 " pathEditMode="relative" rAng="0" ptsTypes="AA">
                                      <p:cBhvr>
                                        <p:cTn id="154" dur="2000" fill="hold"/>
                                        <p:tgtEl>
                                          <p:spTgt spid="3"/>
                                        </p:tgtEl>
                                        <p:attrNameLst>
                                          <p:attrName>ppt_x</p:attrName>
                                          <p:attrName>ppt_y</p:attrName>
                                        </p:attrNameLst>
                                      </p:cBhvr>
                                      <p:rCtr x="-8646" y="0"/>
                                    </p:animMotion>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65"/>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70"/>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63" presetClass="path" presetSubtype="0" accel="50000" decel="50000" fill="hold" nodeType="clickEffect">
                                  <p:stCondLst>
                                    <p:cond delay="0"/>
                                  </p:stCondLst>
                                  <p:childTnLst>
                                    <p:animMotion origin="layout" path="M 0.11093 -1.48148E-6 L 0.16862 -1.48148E-6 " pathEditMode="relative" rAng="0" ptsTypes="AA">
                                      <p:cBhvr>
                                        <p:cTn id="166" dur="2000" fill="hold"/>
                                        <p:tgtEl>
                                          <p:spTgt spid="3"/>
                                        </p:tgtEl>
                                        <p:attrNameLst>
                                          <p:attrName>ppt_x</p:attrName>
                                          <p:attrName>ppt_y</p:attrName>
                                        </p:attrNameLst>
                                      </p:cBhvr>
                                      <p:rCtr x="2878" y="0"/>
                                    </p:animMotion>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85"/>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129" grpId="0"/>
      <p:bldP spid="131" grpId="0"/>
      <p:bldP spid="132" grpId="0"/>
      <p:bldP spid="133" grpId="0"/>
      <p:bldP spid="134" grpId="0"/>
      <p:bldP spid="161" grpId="0"/>
      <p:bldP spid="162" grpId="0"/>
      <p:bldP spid="166" grpId="0" animBg="1"/>
      <p:bldP spid="167" grpId="0" animBg="1"/>
      <p:bldP spid="168" grpId="0" animBg="1"/>
      <p:bldP spid="169" grpId="0" animBg="1"/>
      <p:bldP spid="178" grpId="0"/>
      <p:bldP spid="106" grpId="0"/>
      <p:bldP spid="112" grpId="0" animBg="1"/>
      <p:bldP spid="113" grpId="0" animBg="1"/>
      <p:bldP spid="116" grpId="0" animBg="1"/>
      <p:bldP spid="117" grpId="0" animBg="1"/>
      <p:bldP spid="135" grpId="0" animBg="1"/>
      <p:bldP spid="136" grpId="0" animBg="1"/>
      <p:bldP spid="137" grpId="0" animBg="1"/>
      <p:bldP spid="145" grpId="0" animBg="1"/>
      <p:bldP spid="146"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4" grpId="0" animBg="1"/>
      <p:bldP spid="165" grpId="0" animBg="1"/>
      <p:bldP spid="170" grpId="0" animBg="1"/>
      <p:bldP spid="184" grpId="0" animBg="1"/>
      <p:bldP spid="185"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Prim’s algorithm</a:t>
            </a:r>
          </a:p>
        </p:txBody>
      </p:sp>
      <p:cxnSp>
        <p:nvCxnSpPr>
          <p:cNvPr id="23" name="Straight Connector 22">
            <a:extLst>
              <a:ext uri="{FF2B5EF4-FFF2-40B4-BE49-F238E27FC236}">
                <a16:creationId xmlns:a16="http://schemas.microsoft.com/office/drawing/2014/main" id="{D856B17E-3F36-41DC-AB89-AE625A58EAC4}"/>
              </a:ext>
            </a:extLst>
          </p:cNvPr>
          <p:cNvCxnSpPr>
            <a:cxnSpLocks/>
          </p:cNvCxnSpPr>
          <p:nvPr/>
        </p:nvCxnSpPr>
        <p:spPr>
          <a:xfrm flipH="1">
            <a:off x="6923778" y="3247833"/>
            <a:ext cx="2290368" cy="9330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214FA2D-4471-410E-9639-018F8C044B35}"/>
              </a:ext>
            </a:extLst>
          </p:cNvPr>
          <p:cNvCxnSpPr>
            <a:cxnSpLocks/>
          </p:cNvCxnSpPr>
          <p:nvPr/>
        </p:nvCxnSpPr>
        <p:spPr>
          <a:xfrm flipH="1">
            <a:off x="3967849" y="1796981"/>
            <a:ext cx="2129667" cy="0"/>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66433295-0ECF-413A-A1D0-7D46F55FF2D1}"/>
              </a:ext>
            </a:extLst>
          </p:cNvPr>
          <p:cNvCxnSpPr>
            <a:cxnSpLocks/>
          </p:cNvCxnSpPr>
          <p:nvPr/>
        </p:nvCxnSpPr>
        <p:spPr>
          <a:xfrm flipH="1">
            <a:off x="3947529" y="4293171"/>
            <a:ext cx="2129668" cy="0"/>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3BDA5194-E817-410E-B937-0B67A162FC48}"/>
              </a:ext>
            </a:extLst>
          </p:cNvPr>
          <p:cNvCxnSpPr>
            <a:cxnSpLocks/>
          </p:cNvCxnSpPr>
          <p:nvPr/>
        </p:nvCxnSpPr>
        <p:spPr>
          <a:xfrm flipH="1">
            <a:off x="1352339" y="1982829"/>
            <a:ext cx="1763932" cy="847281"/>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2" name="Straight Connector 121">
            <a:extLst>
              <a:ext uri="{FF2B5EF4-FFF2-40B4-BE49-F238E27FC236}">
                <a16:creationId xmlns:a16="http://schemas.microsoft.com/office/drawing/2014/main" id="{9E27AF82-5853-49C2-ACFB-01D6A77FFFCE}"/>
              </a:ext>
            </a:extLst>
          </p:cNvPr>
          <p:cNvCxnSpPr>
            <a:cxnSpLocks/>
          </p:cNvCxnSpPr>
          <p:nvPr/>
        </p:nvCxnSpPr>
        <p:spPr>
          <a:xfrm flipH="1" flipV="1">
            <a:off x="3811842" y="1943145"/>
            <a:ext cx="2441683" cy="2193702"/>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126" name="TextBox 125">
            <a:extLst>
              <a:ext uri="{FF2B5EF4-FFF2-40B4-BE49-F238E27FC236}">
                <a16:creationId xmlns:a16="http://schemas.microsoft.com/office/drawing/2014/main" id="{3BCB4EFC-1303-4946-9A0B-052A95E1890D}"/>
              </a:ext>
            </a:extLst>
          </p:cNvPr>
          <p:cNvSpPr txBox="1"/>
          <p:nvPr/>
        </p:nvSpPr>
        <p:spPr>
          <a:xfrm>
            <a:off x="1827281" y="1960500"/>
            <a:ext cx="381000" cy="477054"/>
          </a:xfrm>
          <a:prstGeom prst="rect">
            <a:avLst/>
          </a:prstGeom>
          <a:noFill/>
        </p:spPr>
        <p:txBody>
          <a:bodyPr wrap="square" rtlCol="0">
            <a:spAutoFit/>
          </a:bodyPr>
          <a:lstStyle/>
          <a:p>
            <a:r>
              <a:rPr lang="en-IN" sz="2500" dirty="0">
                <a:latin typeface="Nunito Sans" panose="020B0604020202020204" charset="0"/>
              </a:rPr>
              <a:t>4</a:t>
            </a:r>
          </a:p>
        </p:txBody>
      </p:sp>
      <p:sp>
        <p:nvSpPr>
          <p:cNvPr id="127" name="TextBox 126">
            <a:extLst>
              <a:ext uri="{FF2B5EF4-FFF2-40B4-BE49-F238E27FC236}">
                <a16:creationId xmlns:a16="http://schemas.microsoft.com/office/drawing/2014/main" id="{5871F99E-4B84-4CD0-970B-8A6BF01CDD8B}"/>
              </a:ext>
            </a:extLst>
          </p:cNvPr>
          <p:cNvSpPr txBox="1"/>
          <p:nvPr/>
        </p:nvSpPr>
        <p:spPr>
          <a:xfrm>
            <a:off x="4848076" y="1373536"/>
            <a:ext cx="381000" cy="477054"/>
          </a:xfrm>
          <a:prstGeom prst="rect">
            <a:avLst/>
          </a:prstGeom>
          <a:noFill/>
        </p:spPr>
        <p:txBody>
          <a:bodyPr wrap="square" rtlCol="0">
            <a:spAutoFit/>
          </a:bodyPr>
          <a:lstStyle/>
          <a:p>
            <a:r>
              <a:rPr lang="en-IN" sz="2500" dirty="0">
                <a:latin typeface="Nunito Sans" panose="020B0604020202020204" charset="0"/>
              </a:rPr>
              <a:t>8</a:t>
            </a:r>
          </a:p>
        </p:txBody>
      </p:sp>
      <p:sp>
        <p:nvSpPr>
          <p:cNvPr id="131" name="TextBox 130">
            <a:extLst>
              <a:ext uri="{FF2B5EF4-FFF2-40B4-BE49-F238E27FC236}">
                <a16:creationId xmlns:a16="http://schemas.microsoft.com/office/drawing/2014/main" id="{B51665C7-51A4-4D79-8763-8F31DEB3EE26}"/>
              </a:ext>
            </a:extLst>
          </p:cNvPr>
          <p:cNvSpPr txBox="1"/>
          <p:nvPr/>
        </p:nvSpPr>
        <p:spPr>
          <a:xfrm>
            <a:off x="4842182" y="4323546"/>
            <a:ext cx="381000" cy="477054"/>
          </a:xfrm>
          <a:prstGeom prst="rect">
            <a:avLst/>
          </a:prstGeom>
          <a:noFill/>
        </p:spPr>
        <p:txBody>
          <a:bodyPr wrap="square" rtlCol="0">
            <a:spAutoFit/>
          </a:bodyPr>
          <a:lstStyle/>
          <a:p>
            <a:r>
              <a:rPr lang="en-IN" sz="2500" dirty="0">
                <a:latin typeface="Nunito Sans" panose="020B0604020202020204" charset="0"/>
              </a:rPr>
              <a:t>3</a:t>
            </a:r>
          </a:p>
        </p:txBody>
      </p:sp>
      <p:sp>
        <p:nvSpPr>
          <p:cNvPr id="134" name="TextBox 133">
            <a:extLst>
              <a:ext uri="{FF2B5EF4-FFF2-40B4-BE49-F238E27FC236}">
                <a16:creationId xmlns:a16="http://schemas.microsoft.com/office/drawing/2014/main" id="{77EABE9F-DBF1-4035-B726-81799FC224FF}"/>
              </a:ext>
            </a:extLst>
          </p:cNvPr>
          <p:cNvSpPr txBox="1"/>
          <p:nvPr/>
        </p:nvSpPr>
        <p:spPr>
          <a:xfrm>
            <a:off x="8068962" y="3675099"/>
            <a:ext cx="381000" cy="477054"/>
          </a:xfrm>
          <a:prstGeom prst="rect">
            <a:avLst/>
          </a:prstGeom>
          <a:noFill/>
        </p:spPr>
        <p:txBody>
          <a:bodyPr wrap="square" rtlCol="0">
            <a:spAutoFit/>
          </a:bodyPr>
          <a:lstStyle/>
          <a:p>
            <a:r>
              <a:rPr lang="en-IN" sz="2500" dirty="0">
                <a:latin typeface="Nunito Sans" panose="020B0604020202020204" charset="0"/>
              </a:rPr>
              <a:t>2</a:t>
            </a:r>
          </a:p>
        </p:txBody>
      </p:sp>
      <p:grpSp>
        <p:nvGrpSpPr>
          <p:cNvPr id="138" name="Group 137">
            <a:extLst>
              <a:ext uri="{FF2B5EF4-FFF2-40B4-BE49-F238E27FC236}">
                <a16:creationId xmlns:a16="http://schemas.microsoft.com/office/drawing/2014/main" id="{3412366E-A280-4505-9708-15FE66DB9ACE}"/>
              </a:ext>
            </a:extLst>
          </p:cNvPr>
          <p:cNvGrpSpPr/>
          <p:nvPr/>
        </p:nvGrpSpPr>
        <p:grpSpPr>
          <a:xfrm>
            <a:off x="1447800" y="5412750"/>
            <a:ext cx="4114800" cy="533400"/>
            <a:chOff x="5410200" y="2743200"/>
            <a:chExt cx="4114800" cy="533400"/>
          </a:xfrm>
        </p:grpSpPr>
        <p:sp>
          <p:nvSpPr>
            <p:cNvPr id="139" name="Rectangle 138">
              <a:extLst>
                <a:ext uri="{FF2B5EF4-FFF2-40B4-BE49-F238E27FC236}">
                  <a16:creationId xmlns:a16="http://schemas.microsoft.com/office/drawing/2014/main" id="{39B8F8D9-3493-42DD-AA2C-F4D41EBADFA8}"/>
                </a:ext>
              </a:extLst>
            </p:cNvPr>
            <p:cNvSpPr/>
            <p:nvPr/>
          </p:nvSpPr>
          <p:spPr>
            <a:xfrm>
              <a:off x="5410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G</a:t>
              </a:r>
            </a:p>
          </p:txBody>
        </p:sp>
        <p:sp>
          <p:nvSpPr>
            <p:cNvPr id="140" name="Rectangle 139">
              <a:extLst>
                <a:ext uri="{FF2B5EF4-FFF2-40B4-BE49-F238E27FC236}">
                  <a16:creationId xmlns:a16="http://schemas.microsoft.com/office/drawing/2014/main" id="{0F4259A2-A6F0-4D46-86F0-199305893EE2}"/>
                </a:ext>
              </a:extLst>
            </p:cNvPr>
            <p:cNvSpPr/>
            <p:nvPr/>
          </p:nvSpPr>
          <p:spPr>
            <a:xfrm>
              <a:off x="60960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D</a:t>
              </a:r>
            </a:p>
          </p:txBody>
        </p:sp>
        <p:sp>
          <p:nvSpPr>
            <p:cNvPr id="141" name="Rectangle 140">
              <a:extLst>
                <a:ext uri="{FF2B5EF4-FFF2-40B4-BE49-F238E27FC236}">
                  <a16:creationId xmlns:a16="http://schemas.microsoft.com/office/drawing/2014/main" id="{305889E9-4952-47C0-A613-B57A894837F3}"/>
                </a:ext>
              </a:extLst>
            </p:cNvPr>
            <p:cNvSpPr/>
            <p:nvPr/>
          </p:nvSpPr>
          <p:spPr>
            <a:xfrm>
              <a:off x="67818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142" name="Rectangle 141">
              <a:extLst>
                <a:ext uri="{FF2B5EF4-FFF2-40B4-BE49-F238E27FC236}">
                  <a16:creationId xmlns:a16="http://schemas.microsoft.com/office/drawing/2014/main" id="{551BA052-C38C-4D35-9A99-2A126C9ECF81}"/>
                </a:ext>
              </a:extLst>
            </p:cNvPr>
            <p:cNvSpPr/>
            <p:nvPr/>
          </p:nvSpPr>
          <p:spPr>
            <a:xfrm>
              <a:off x="74676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a:t>
              </a:r>
            </a:p>
          </p:txBody>
        </p:sp>
        <p:sp>
          <p:nvSpPr>
            <p:cNvPr id="143" name="Rectangle 142">
              <a:extLst>
                <a:ext uri="{FF2B5EF4-FFF2-40B4-BE49-F238E27FC236}">
                  <a16:creationId xmlns:a16="http://schemas.microsoft.com/office/drawing/2014/main" id="{3D727F7D-6B5E-4949-AE0C-FEDFBAA36A40}"/>
                </a:ext>
              </a:extLst>
            </p:cNvPr>
            <p:cNvSpPr/>
            <p:nvPr/>
          </p:nvSpPr>
          <p:spPr>
            <a:xfrm>
              <a:off x="81534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C</a:t>
              </a:r>
            </a:p>
          </p:txBody>
        </p:sp>
        <p:sp>
          <p:nvSpPr>
            <p:cNvPr id="144" name="Rectangle 143">
              <a:extLst>
                <a:ext uri="{FF2B5EF4-FFF2-40B4-BE49-F238E27FC236}">
                  <a16:creationId xmlns:a16="http://schemas.microsoft.com/office/drawing/2014/main" id="{0AE3ECBC-DA28-48B1-82C4-0D954233D783}"/>
                </a:ext>
              </a:extLst>
            </p:cNvPr>
            <p:cNvSpPr/>
            <p:nvPr/>
          </p:nvSpPr>
          <p:spPr>
            <a:xfrm>
              <a:off x="8839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S</a:t>
              </a:r>
            </a:p>
          </p:txBody>
        </p:sp>
      </p:grpSp>
      <p:grpSp>
        <p:nvGrpSpPr>
          <p:cNvPr id="147" name="Group 146">
            <a:extLst>
              <a:ext uri="{FF2B5EF4-FFF2-40B4-BE49-F238E27FC236}">
                <a16:creationId xmlns:a16="http://schemas.microsoft.com/office/drawing/2014/main" id="{F843C39B-B71A-49B3-8C86-B02EDF0738B6}"/>
              </a:ext>
            </a:extLst>
          </p:cNvPr>
          <p:cNvGrpSpPr/>
          <p:nvPr/>
        </p:nvGrpSpPr>
        <p:grpSpPr>
          <a:xfrm>
            <a:off x="1447800" y="5943497"/>
            <a:ext cx="1381754" cy="369333"/>
            <a:chOff x="5410200" y="2740670"/>
            <a:chExt cx="1381754" cy="535933"/>
          </a:xfrm>
        </p:grpSpPr>
        <p:sp>
          <p:nvSpPr>
            <p:cNvPr id="148" name="Rectangle 147">
              <a:extLst>
                <a:ext uri="{FF2B5EF4-FFF2-40B4-BE49-F238E27FC236}">
                  <a16:creationId xmlns:a16="http://schemas.microsoft.com/office/drawing/2014/main" id="{30AF7EA1-D1AB-4DD0-87C5-A70B9ABCC6F0}"/>
                </a:ext>
              </a:extLst>
            </p:cNvPr>
            <p:cNvSpPr/>
            <p:nvPr/>
          </p:nvSpPr>
          <p:spPr>
            <a:xfrm>
              <a:off x="5410200" y="27432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149" name="Rectangle 148">
              <a:extLst>
                <a:ext uri="{FF2B5EF4-FFF2-40B4-BE49-F238E27FC236}">
                  <a16:creationId xmlns:a16="http://schemas.microsoft.com/office/drawing/2014/main" id="{2B9AAE9C-3865-4D86-A809-50400850B15F}"/>
                </a:ext>
              </a:extLst>
            </p:cNvPr>
            <p:cNvSpPr/>
            <p:nvPr/>
          </p:nvSpPr>
          <p:spPr>
            <a:xfrm rot="5400000">
              <a:off x="6176010" y="2660659"/>
              <a:ext cx="535933" cy="695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grpSp>
      <p:sp>
        <p:nvSpPr>
          <p:cNvPr id="161" name="TextBox 160">
            <a:extLst>
              <a:ext uri="{FF2B5EF4-FFF2-40B4-BE49-F238E27FC236}">
                <a16:creationId xmlns:a16="http://schemas.microsoft.com/office/drawing/2014/main" id="{4D6EECBC-4450-47DE-B075-09FDAD858476}"/>
              </a:ext>
            </a:extLst>
          </p:cNvPr>
          <p:cNvSpPr txBox="1"/>
          <p:nvPr/>
        </p:nvSpPr>
        <p:spPr>
          <a:xfrm>
            <a:off x="633393" y="5914203"/>
            <a:ext cx="952718" cy="369332"/>
          </a:xfrm>
          <a:prstGeom prst="rect">
            <a:avLst/>
          </a:prstGeom>
          <a:noFill/>
        </p:spPr>
        <p:txBody>
          <a:bodyPr wrap="square" rtlCol="0">
            <a:spAutoFit/>
          </a:bodyPr>
          <a:lstStyle/>
          <a:p>
            <a:r>
              <a:rPr lang="en-IN" dirty="0"/>
              <a:t>Key</a:t>
            </a:r>
          </a:p>
        </p:txBody>
      </p:sp>
      <p:sp>
        <p:nvSpPr>
          <p:cNvPr id="162" name="TextBox 161">
            <a:extLst>
              <a:ext uri="{FF2B5EF4-FFF2-40B4-BE49-F238E27FC236}">
                <a16:creationId xmlns:a16="http://schemas.microsoft.com/office/drawing/2014/main" id="{1C81B0FF-D6CE-4ABB-98AD-F4118AABA46B}"/>
              </a:ext>
            </a:extLst>
          </p:cNvPr>
          <p:cNvSpPr txBox="1"/>
          <p:nvPr/>
        </p:nvSpPr>
        <p:spPr>
          <a:xfrm>
            <a:off x="609600" y="5423190"/>
            <a:ext cx="952718" cy="369332"/>
          </a:xfrm>
          <a:prstGeom prst="rect">
            <a:avLst/>
          </a:prstGeom>
          <a:noFill/>
        </p:spPr>
        <p:txBody>
          <a:bodyPr wrap="square" rtlCol="0">
            <a:spAutoFit/>
          </a:bodyPr>
          <a:lstStyle/>
          <a:p>
            <a:r>
              <a:rPr lang="en-IN" dirty="0"/>
              <a:t>Vertex</a:t>
            </a:r>
          </a:p>
        </p:txBody>
      </p:sp>
      <p:sp>
        <p:nvSpPr>
          <p:cNvPr id="166" name="Rectangle 165">
            <a:extLst>
              <a:ext uri="{FF2B5EF4-FFF2-40B4-BE49-F238E27FC236}">
                <a16:creationId xmlns:a16="http://schemas.microsoft.com/office/drawing/2014/main" id="{F1DFED27-F26F-4DD6-8ED9-F974D7B0A838}"/>
              </a:ext>
            </a:extLst>
          </p:cNvPr>
          <p:cNvSpPr/>
          <p:nvPr/>
        </p:nvSpPr>
        <p:spPr>
          <a:xfrm rot="5400000">
            <a:off x="2992865" y="5780186"/>
            <a:ext cx="369333" cy="695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67" name="Rectangle 166">
            <a:extLst>
              <a:ext uri="{FF2B5EF4-FFF2-40B4-BE49-F238E27FC236}">
                <a16:creationId xmlns:a16="http://schemas.microsoft.com/office/drawing/2014/main" id="{F57050B3-7A54-43AE-B144-DF4A0F42FB5A}"/>
              </a:ext>
            </a:extLst>
          </p:cNvPr>
          <p:cNvSpPr/>
          <p:nvPr/>
        </p:nvSpPr>
        <p:spPr>
          <a:xfrm rot="5400000">
            <a:off x="3663426" y="5785265"/>
            <a:ext cx="369333" cy="6857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68" name="Rectangle 167">
            <a:extLst>
              <a:ext uri="{FF2B5EF4-FFF2-40B4-BE49-F238E27FC236}">
                <a16:creationId xmlns:a16="http://schemas.microsoft.com/office/drawing/2014/main" id="{960CBE26-C335-43B2-98EA-1D21A296C498}"/>
              </a:ext>
            </a:extLst>
          </p:cNvPr>
          <p:cNvSpPr/>
          <p:nvPr/>
        </p:nvSpPr>
        <p:spPr>
          <a:xfrm rot="5400000">
            <a:off x="4345328" y="5781462"/>
            <a:ext cx="369333" cy="693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69" name="Rectangle 168">
            <a:extLst>
              <a:ext uri="{FF2B5EF4-FFF2-40B4-BE49-F238E27FC236}">
                <a16:creationId xmlns:a16="http://schemas.microsoft.com/office/drawing/2014/main" id="{EAD6BD59-B42F-432A-AE35-6B04255A5320}"/>
              </a:ext>
            </a:extLst>
          </p:cNvPr>
          <p:cNvSpPr/>
          <p:nvPr/>
        </p:nvSpPr>
        <p:spPr>
          <a:xfrm rot="5400000">
            <a:off x="5032781" y="5783018"/>
            <a:ext cx="369333" cy="690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78" name="TextBox 177">
            <a:extLst>
              <a:ext uri="{FF2B5EF4-FFF2-40B4-BE49-F238E27FC236}">
                <a16:creationId xmlns:a16="http://schemas.microsoft.com/office/drawing/2014/main" id="{413C5BAB-AF0D-48D9-871C-730FBD64A9AC}"/>
              </a:ext>
            </a:extLst>
          </p:cNvPr>
          <p:cNvSpPr txBox="1"/>
          <p:nvPr/>
        </p:nvSpPr>
        <p:spPr>
          <a:xfrm>
            <a:off x="4849158" y="2562942"/>
            <a:ext cx="343774" cy="477054"/>
          </a:xfrm>
          <a:prstGeom prst="rect">
            <a:avLst/>
          </a:prstGeom>
          <a:noFill/>
        </p:spPr>
        <p:txBody>
          <a:bodyPr wrap="square" rtlCol="0">
            <a:spAutoFit/>
          </a:bodyPr>
          <a:lstStyle/>
          <a:p>
            <a:r>
              <a:rPr lang="en-IN" sz="2500" dirty="0">
                <a:latin typeface="Nunito Sans" panose="020B0604020202020204" charset="0"/>
              </a:rPr>
              <a:t>7</a:t>
            </a:r>
          </a:p>
        </p:txBody>
      </p:sp>
      <p:cxnSp>
        <p:nvCxnSpPr>
          <p:cNvPr id="3" name="Straight Arrow Connector 2">
            <a:extLst>
              <a:ext uri="{FF2B5EF4-FFF2-40B4-BE49-F238E27FC236}">
                <a16:creationId xmlns:a16="http://schemas.microsoft.com/office/drawing/2014/main" id="{B9E1A35E-A2DE-42A6-B27D-2F0E675217D8}"/>
              </a:ext>
            </a:extLst>
          </p:cNvPr>
          <p:cNvCxnSpPr>
            <a:cxnSpLocks/>
          </p:cNvCxnSpPr>
          <p:nvPr/>
        </p:nvCxnSpPr>
        <p:spPr>
          <a:xfrm flipV="1">
            <a:off x="2479875" y="6400800"/>
            <a:ext cx="0" cy="36758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6" name="TextBox 105">
            <a:extLst>
              <a:ext uri="{FF2B5EF4-FFF2-40B4-BE49-F238E27FC236}">
                <a16:creationId xmlns:a16="http://schemas.microsoft.com/office/drawing/2014/main" id="{0ECB178F-8948-4D72-891C-8148F66A7ECA}"/>
              </a:ext>
            </a:extLst>
          </p:cNvPr>
          <p:cNvSpPr txBox="1"/>
          <p:nvPr/>
        </p:nvSpPr>
        <p:spPr>
          <a:xfrm>
            <a:off x="636979" y="4964668"/>
            <a:ext cx="952718" cy="369332"/>
          </a:xfrm>
          <a:prstGeom prst="rect">
            <a:avLst/>
          </a:prstGeom>
          <a:noFill/>
        </p:spPr>
        <p:txBody>
          <a:bodyPr wrap="square" rtlCol="0">
            <a:spAutoFit/>
          </a:bodyPr>
          <a:lstStyle/>
          <a:p>
            <a:r>
              <a:rPr lang="en-IN" dirty="0"/>
              <a:t>Parent</a:t>
            </a:r>
          </a:p>
        </p:txBody>
      </p:sp>
      <p:sp>
        <p:nvSpPr>
          <p:cNvPr id="112" name="Oval 111">
            <a:extLst>
              <a:ext uri="{FF2B5EF4-FFF2-40B4-BE49-F238E27FC236}">
                <a16:creationId xmlns:a16="http://schemas.microsoft.com/office/drawing/2014/main" id="{85B2F465-0782-45E6-B024-BEB578EC0909}"/>
              </a:ext>
            </a:extLst>
          </p:cNvPr>
          <p:cNvSpPr/>
          <p:nvPr/>
        </p:nvSpPr>
        <p:spPr>
          <a:xfrm>
            <a:off x="752229" y="2819400"/>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sp>
        <p:nvSpPr>
          <p:cNvPr id="116" name="Rectangle 115">
            <a:extLst>
              <a:ext uri="{FF2B5EF4-FFF2-40B4-BE49-F238E27FC236}">
                <a16:creationId xmlns:a16="http://schemas.microsoft.com/office/drawing/2014/main" id="{A876A48E-0711-42FA-94FE-1DDA05F952AE}"/>
              </a:ext>
            </a:extLst>
          </p:cNvPr>
          <p:cNvSpPr/>
          <p:nvPr/>
        </p:nvSpPr>
        <p:spPr>
          <a:xfrm>
            <a:off x="1445357" y="5409294"/>
            <a:ext cx="690783" cy="5368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G</a:t>
            </a:r>
          </a:p>
        </p:txBody>
      </p:sp>
      <p:sp>
        <p:nvSpPr>
          <p:cNvPr id="117" name="Rectangle 116">
            <a:extLst>
              <a:ext uri="{FF2B5EF4-FFF2-40B4-BE49-F238E27FC236}">
                <a16:creationId xmlns:a16="http://schemas.microsoft.com/office/drawing/2014/main" id="{94FB869F-FFDD-404D-894C-26AD5F119A12}"/>
              </a:ext>
            </a:extLst>
          </p:cNvPr>
          <p:cNvSpPr/>
          <p:nvPr/>
        </p:nvSpPr>
        <p:spPr>
          <a:xfrm>
            <a:off x="2127801" y="5939278"/>
            <a:ext cx="694531"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135" name="Rectangle 134">
            <a:extLst>
              <a:ext uri="{FF2B5EF4-FFF2-40B4-BE49-F238E27FC236}">
                <a16:creationId xmlns:a16="http://schemas.microsoft.com/office/drawing/2014/main" id="{E19304EC-115D-49CE-87AA-F55A548CB987}"/>
              </a:ext>
            </a:extLst>
          </p:cNvPr>
          <p:cNvSpPr/>
          <p:nvPr/>
        </p:nvSpPr>
        <p:spPr>
          <a:xfrm>
            <a:off x="2141444" y="4869306"/>
            <a:ext cx="677037"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G</a:t>
            </a:r>
          </a:p>
        </p:txBody>
      </p:sp>
      <p:sp>
        <p:nvSpPr>
          <p:cNvPr id="136" name="Rectangle 135">
            <a:extLst>
              <a:ext uri="{FF2B5EF4-FFF2-40B4-BE49-F238E27FC236}">
                <a16:creationId xmlns:a16="http://schemas.microsoft.com/office/drawing/2014/main" id="{4FD22C9C-1765-4031-81A1-85811DE2621D}"/>
              </a:ext>
            </a:extLst>
          </p:cNvPr>
          <p:cNvSpPr/>
          <p:nvPr/>
        </p:nvSpPr>
        <p:spPr>
          <a:xfrm>
            <a:off x="2821940" y="5941772"/>
            <a:ext cx="685800"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8</a:t>
            </a:r>
          </a:p>
        </p:txBody>
      </p:sp>
      <p:sp>
        <p:nvSpPr>
          <p:cNvPr id="137" name="Rectangle 136">
            <a:extLst>
              <a:ext uri="{FF2B5EF4-FFF2-40B4-BE49-F238E27FC236}">
                <a16:creationId xmlns:a16="http://schemas.microsoft.com/office/drawing/2014/main" id="{CE6198FB-959D-4355-9C0A-4AC67C3A5F8A}"/>
              </a:ext>
            </a:extLst>
          </p:cNvPr>
          <p:cNvSpPr/>
          <p:nvPr/>
        </p:nvSpPr>
        <p:spPr>
          <a:xfrm>
            <a:off x="2829554" y="4869862"/>
            <a:ext cx="677037"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G</a:t>
            </a:r>
          </a:p>
        </p:txBody>
      </p:sp>
      <p:sp>
        <p:nvSpPr>
          <p:cNvPr id="145" name="Oval 144">
            <a:extLst>
              <a:ext uri="{FF2B5EF4-FFF2-40B4-BE49-F238E27FC236}">
                <a16:creationId xmlns:a16="http://schemas.microsoft.com/office/drawing/2014/main" id="{270B0A9A-D0CC-4595-9BFF-B817B4ACCE17}"/>
              </a:ext>
            </a:extLst>
          </p:cNvPr>
          <p:cNvSpPr/>
          <p:nvPr/>
        </p:nvSpPr>
        <p:spPr>
          <a:xfrm>
            <a:off x="2915161" y="1600200"/>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146" name="Rectangle 145">
            <a:extLst>
              <a:ext uri="{FF2B5EF4-FFF2-40B4-BE49-F238E27FC236}">
                <a16:creationId xmlns:a16="http://schemas.microsoft.com/office/drawing/2014/main" id="{63ED2CD5-7901-443C-9CE9-20AD6B5C17F2}"/>
              </a:ext>
            </a:extLst>
          </p:cNvPr>
          <p:cNvSpPr/>
          <p:nvPr/>
        </p:nvSpPr>
        <p:spPr>
          <a:xfrm>
            <a:off x="2134865" y="5409404"/>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D</a:t>
            </a:r>
          </a:p>
        </p:txBody>
      </p:sp>
      <p:sp>
        <p:nvSpPr>
          <p:cNvPr id="150" name="Rectangle 149">
            <a:extLst>
              <a:ext uri="{FF2B5EF4-FFF2-40B4-BE49-F238E27FC236}">
                <a16:creationId xmlns:a16="http://schemas.microsoft.com/office/drawing/2014/main" id="{6B4917DE-0118-4441-B7F2-E0EF43BA45E4}"/>
              </a:ext>
            </a:extLst>
          </p:cNvPr>
          <p:cNvSpPr/>
          <p:nvPr/>
        </p:nvSpPr>
        <p:spPr>
          <a:xfrm>
            <a:off x="3499394" y="5941772"/>
            <a:ext cx="685800"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8</a:t>
            </a:r>
          </a:p>
        </p:txBody>
      </p:sp>
      <p:sp>
        <p:nvSpPr>
          <p:cNvPr id="151" name="Rectangle 150">
            <a:extLst>
              <a:ext uri="{FF2B5EF4-FFF2-40B4-BE49-F238E27FC236}">
                <a16:creationId xmlns:a16="http://schemas.microsoft.com/office/drawing/2014/main" id="{19AD5C9D-7059-40BB-88BF-BE1898D785B0}"/>
              </a:ext>
            </a:extLst>
          </p:cNvPr>
          <p:cNvSpPr/>
          <p:nvPr/>
        </p:nvSpPr>
        <p:spPr>
          <a:xfrm>
            <a:off x="3512176" y="4873196"/>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D</a:t>
            </a:r>
          </a:p>
        </p:txBody>
      </p:sp>
      <p:sp>
        <p:nvSpPr>
          <p:cNvPr id="152" name="Rectangle 151">
            <a:extLst>
              <a:ext uri="{FF2B5EF4-FFF2-40B4-BE49-F238E27FC236}">
                <a16:creationId xmlns:a16="http://schemas.microsoft.com/office/drawing/2014/main" id="{8714120F-F401-40BF-8873-18A84F08F0DE}"/>
              </a:ext>
            </a:extLst>
          </p:cNvPr>
          <p:cNvSpPr/>
          <p:nvPr/>
        </p:nvSpPr>
        <p:spPr>
          <a:xfrm>
            <a:off x="4188995" y="5941771"/>
            <a:ext cx="700689"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7</a:t>
            </a:r>
          </a:p>
        </p:txBody>
      </p:sp>
      <p:sp>
        <p:nvSpPr>
          <p:cNvPr id="153" name="Rectangle 152">
            <a:extLst>
              <a:ext uri="{FF2B5EF4-FFF2-40B4-BE49-F238E27FC236}">
                <a16:creationId xmlns:a16="http://schemas.microsoft.com/office/drawing/2014/main" id="{47EA1FF8-FA94-4783-BFCE-C5D39ED21FAD}"/>
              </a:ext>
            </a:extLst>
          </p:cNvPr>
          <p:cNvSpPr/>
          <p:nvPr/>
        </p:nvSpPr>
        <p:spPr>
          <a:xfrm>
            <a:off x="4191604" y="4875894"/>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D</a:t>
            </a:r>
          </a:p>
        </p:txBody>
      </p:sp>
      <p:sp>
        <p:nvSpPr>
          <p:cNvPr id="154" name="Oval 153">
            <a:extLst>
              <a:ext uri="{FF2B5EF4-FFF2-40B4-BE49-F238E27FC236}">
                <a16:creationId xmlns:a16="http://schemas.microsoft.com/office/drawing/2014/main" id="{1833006B-0091-4E55-9DCE-C38571040866}"/>
              </a:ext>
            </a:extLst>
          </p:cNvPr>
          <p:cNvSpPr/>
          <p:nvPr/>
        </p:nvSpPr>
        <p:spPr>
          <a:xfrm>
            <a:off x="6094407" y="4114800"/>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
        <p:nvSpPr>
          <p:cNvPr id="155" name="Rectangle 154">
            <a:extLst>
              <a:ext uri="{FF2B5EF4-FFF2-40B4-BE49-F238E27FC236}">
                <a16:creationId xmlns:a16="http://schemas.microsoft.com/office/drawing/2014/main" id="{94E6AFCE-54CB-4BC3-A89A-65F03926F8D3}"/>
              </a:ext>
            </a:extLst>
          </p:cNvPr>
          <p:cNvSpPr/>
          <p:nvPr/>
        </p:nvSpPr>
        <p:spPr>
          <a:xfrm>
            <a:off x="4191000" y="5409294"/>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C</a:t>
            </a:r>
          </a:p>
        </p:txBody>
      </p:sp>
      <p:sp>
        <p:nvSpPr>
          <p:cNvPr id="156" name="Rectangle 155">
            <a:extLst>
              <a:ext uri="{FF2B5EF4-FFF2-40B4-BE49-F238E27FC236}">
                <a16:creationId xmlns:a16="http://schemas.microsoft.com/office/drawing/2014/main" id="{09736F28-79CC-4E45-AEE2-0840BFE77916}"/>
              </a:ext>
            </a:extLst>
          </p:cNvPr>
          <p:cNvSpPr/>
          <p:nvPr/>
        </p:nvSpPr>
        <p:spPr>
          <a:xfrm>
            <a:off x="4883907" y="5942103"/>
            <a:ext cx="675166"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157" name="Rectangle 156">
            <a:extLst>
              <a:ext uri="{FF2B5EF4-FFF2-40B4-BE49-F238E27FC236}">
                <a16:creationId xmlns:a16="http://schemas.microsoft.com/office/drawing/2014/main" id="{416BF695-99C4-4CA0-B894-C6A0E1245B26}"/>
              </a:ext>
            </a:extLst>
          </p:cNvPr>
          <p:cNvSpPr/>
          <p:nvPr/>
        </p:nvSpPr>
        <p:spPr>
          <a:xfrm>
            <a:off x="4881096" y="4875894"/>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C</a:t>
            </a:r>
          </a:p>
        </p:txBody>
      </p:sp>
      <p:sp>
        <p:nvSpPr>
          <p:cNvPr id="158" name="Rectangle 157">
            <a:extLst>
              <a:ext uri="{FF2B5EF4-FFF2-40B4-BE49-F238E27FC236}">
                <a16:creationId xmlns:a16="http://schemas.microsoft.com/office/drawing/2014/main" id="{AF5AB708-FE2E-426E-BB5A-A22F840991BE}"/>
              </a:ext>
            </a:extLst>
          </p:cNvPr>
          <p:cNvSpPr/>
          <p:nvPr/>
        </p:nvSpPr>
        <p:spPr>
          <a:xfrm>
            <a:off x="2823905" y="5941773"/>
            <a:ext cx="685800"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159" name="Rectangle 158">
            <a:extLst>
              <a:ext uri="{FF2B5EF4-FFF2-40B4-BE49-F238E27FC236}">
                <a16:creationId xmlns:a16="http://schemas.microsoft.com/office/drawing/2014/main" id="{6EDC549F-AF46-4357-BD51-22F943E80BFC}"/>
              </a:ext>
            </a:extLst>
          </p:cNvPr>
          <p:cNvSpPr/>
          <p:nvPr/>
        </p:nvSpPr>
        <p:spPr>
          <a:xfrm>
            <a:off x="2823555" y="4871359"/>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500" dirty="0">
                <a:latin typeface="Nunito Sans" panose="020B0604020202020204" charset="0"/>
              </a:rPr>
              <a:t>C</a:t>
            </a:r>
          </a:p>
        </p:txBody>
      </p:sp>
      <p:sp>
        <p:nvSpPr>
          <p:cNvPr id="160" name="Rectangle 159">
            <a:extLst>
              <a:ext uri="{FF2B5EF4-FFF2-40B4-BE49-F238E27FC236}">
                <a16:creationId xmlns:a16="http://schemas.microsoft.com/office/drawing/2014/main" id="{87F992F1-0769-482D-AC0A-0B534BA1D68B}"/>
              </a:ext>
            </a:extLst>
          </p:cNvPr>
          <p:cNvSpPr/>
          <p:nvPr/>
        </p:nvSpPr>
        <p:spPr>
          <a:xfrm>
            <a:off x="4884198" y="5407950"/>
            <a:ext cx="678998"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S</a:t>
            </a:r>
          </a:p>
        </p:txBody>
      </p:sp>
      <p:sp>
        <p:nvSpPr>
          <p:cNvPr id="164" name="Oval 163">
            <a:extLst>
              <a:ext uri="{FF2B5EF4-FFF2-40B4-BE49-F238E27FC236}">
                <a16:creationId xmlns:a16="http://schemas.microsoft.com/office/drawing/2014/main" id="{D4DED337-F389-4873-A183-4494716B3810}"/>
              </a:ext>
            </a:extLst>
          </p:cNvPr>
          <p:cNvSpPr/>
          <p:nvPr/>
        </p:nvSpPr>
        <p:spPr>
          <a:xfrm>
            <a:off x="8764517" y="2819400"/>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sp>
        <p:nvSpPr>
          <p:cNvPr id="165" name="Oval 164">
            <a:extLst>
              <a:ext uri="{FF2B5EF4-FFF2-40B4-BE49-F238E27FC236}">
                <a16:creationId xmlns:a16="http://schemas.microsoft.com/office/drawing/2014/main" id="{69068F1B-AD96-47B1-8344-DEF75852741F}"/>
              </a:ext>
            </a:extLst>
          </p:cNvPr>
          <p:cNvSpPr/>
          <p:nvPr/>
        </p:nvSpPr>
        <p:spPr>
          <a:xfrm>
            <a:off x="2902939" y="4158586"/>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70" name="Rectangle 169">
            <a:extLst>
              <a:ext uri="{FF2B5EF4-FFF2-40B4-BE49-F238E27FC236}">
                <a16:creationId xmlns:a16="http://schemas.microsoft.com/office/drawing/2014/main" id="{458067E7-A666-429F-8215-47C543AFB0E1}"/>
              </a:ext>
            </a:extLst>
          </p:cNvPr>
          <p:cNvSpPr/>
          <p:nvPr/>
        </p:nvSpPr>
        <p:spPr>
          <a:xfrm>
            <a:off x="2826244" y="5407786"/>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F</a:t>
            </a:r>
          </a:p>
        </p:txBody>
      </p:sp>
      <p:sp>
        <p:nvSpPr>
          <p:cNvPr id="184" name="Rectangle 183">
            <a:extLst>
              <a:ext uri="{FF2B5EF4-FFF2-40B4-BE49-F238E27FC236}">
                <a16:creationId xmlns:a16="http://schemas.microsoft.com/office/drawing/2014/main" id="{76ED3F75-B159-468B-939A-EC300190321F}"/>
              </a:ext>
            </a:extLst>
          </p:cNvPr>
          <p:cNvSpPr/>
          <p:nvPr/>
        </p:nvSpPr>
        <p:spPr>
          <a:xfrm>
            <a:off x="3505200" y="5407457"/>
            <a:ext cx="6858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A</a:t>
            </a:r>
          </a:p>
        </p:txBody>
      </p:sp>
      <p:sp>
        <p:nvSpPr>
          <p:cNvPr id="185" name="Oval 184">
            <a:extLst>
              <a:ext uri="{FF2B5EF4-FFF2-40B4-BE49-F238E27FC236}">
                <a16:creationId xmlns:a16="http://schemas.microsoft.com/office/drawing/2014/main" id="{2191637D-D89E-480E-B613-F5CC953A2897}"/>
              </a:ext>
            </a:extLst>
          </p:cNvPr>
          <p:cNvSpPr/>
          <p:nvPr/>
        </p:nvSpPr>
        <p:spPr>
          <a:xfrm>
            <a:off x="6084923" y="1600200"/>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
        <p:nvSpPr>
          <p:cNvPr id="4" name="Rectangle: Rounded Corners 3">
            <a:extLst>
              <a:ext uri="{FF2B5EF4-FFF2-40B4-BE49-F238E27FC236}">
                <a16:creationId xmlns:a16="http://schemas.microsoft.com/office/drawing/2014/main" id="{FE55B33C-A981-4714-A2A5-3B4DD4577FF5}"/>
              </a:ext>
            </a:extLst>
          </p:cNvPr>
          <p:cNvSpPr/>
          <p:nvPr/>
        </p:nvSpPr>
        <p:spPr>
          <a:xfrm>
            <a:off x="3614643" y="5293413"/>
            <a:ext cx="3879222" cy="6485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dirty="0">
                <a:latin typeface="Nunito Sans" panose="020B0604020202020204" charset="0"/>
                <a:ea typeface="NSimSun" panose="02010609030101010101" pitchFamily="49" charset="-122"/>
              </a:rPr>
              <a:t>Minimum cost is 24</a:t>
            </a:r>
            <a:endParaRPr lang="en-IN" sz="2500" dirty="0">
              <a:latin typeface="Nunito Sans" panose="020B0604020202020204" charset="0"/>
              <a:ea typeface="NSimSun" panose="02010609030101010101" pitchFamily="49" charset="-122"/>
            </a:endParaRPr>
          </a:p>
        </p:txBody>
      </p:sp>
    </p:spTree>
    <p:extLst>
      <p:ext uri="{BB962C8B-B14F-4D97-AF65-F5344CB8AC3E}">
        <p14:creationId xmlns:p14="http://schemas.microsoft.com/office/powerpoint/2010/main" val="127478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4.58333E-6 4.81481E-6 L 0.05572 4.81481E-6 " pathEditMode="relative" rAng="0" ptsTypes="AA">
                                      <p:cBhvr>
                                        <p:cTn id="20" dur="2000" fill="hold"/>
                                        <p:tgtEl>
                                          <p:spTgt spid="3"/>
                                        </p:tgtEl>
                                        <p:attrNameLst>
                                          <p:attrName>ppt_x</p:attrName>
                                          <p:attrName>ppt_y</p:attrName>
                                        </p:attrNameLst>
                                      </p:cBhvr>
                                      <p:rCtr x="2786" y="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nodeType="clickEffect">
                                  <p:stCondLst>
                                    <p:cond delay="0"/>
                                  </p:stCondLst>
                                  <p:childTnLst>
                                    <p:animMotion origin="layout" path="M 0.05573 4.81481E-6 L 0.11197 4.81481E-6 " pathEditMode="relative" rAng="0" ptsTypes="AA">
                                      <p:cBhvr>
                                        <p:cTn id="34" dur="2000" fill="hold"/>
                                        <p:tgtEl>
                                          <p:spTgt spid="3"/>
                                        </p:tgtEl>
                                        <p:attrNameLst>
                                          <p:attrName>ppt_x</p:attrName>
                                          <p:attrName>ppt_y</p:attrName>
                                        </p:attrNameLst>
                                      </p:cBhvr>
                                      <p:rCtr x="2760"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63" presetClass="path" presetSubtype="0" accel="50000" decel="50000" fill="hold" nodeType="clickEffect">
                                  <p:stCondLst>
                                    <p:cond delay="0"/>
                                  </p:stCondLst>
                                  <p:childTnLst>
                                    <p:animMotion origin="layout" path="M 0.11198 4.81481E-6 L 0.16875 4.81481E-6 " pathEditMode="relative" rAng="0" ptsTypes="AA">
                                      <p:cBhvr>
                                        <p:cTn id="48" dur="2000" fill="hold"/>
                                        <p:tgtEl>
                                          <p:spTgt spid="3"/>
                                        </p:tgtEl>
                                        <p:attrNameLst>
                                          <p:attrName>ppt_x</p:attrName>
                                          <p:attrName>ppt_y</p:attrName>
                                        </p:attrNameLst>
                                      </p:cBhvr>
                                      <p:rCtr x="2747" y="0"/>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2" nodeType="clickEffect">
                                  <p:stCondLst>
                                    <p:cond delay="0"/>
                                  </p:stCondLst>
                                  <p:childTnLst>
                                    <p:set>
                                      <p:cBhvr>
                                        <p:cTn id="52" dur="1" fill="hold">
                                          <p:stCondLst>
                                            <p:cond delay="0"/>
                                          </p:stCondLst>
                                        </p:cTn>
                                        <p:tgtEl>
                                          <p:spTgt spid="145"/>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nodeType="clickEffect">
                                  <p:stCondLst>
                                    <p:cond delay="0"/>
                                  </p:stCondLst>
                                  <p:childTnLst>
                                    <p:animMotion origin="layout" path="M 0.16875 4.81481E-6 L 0.22447 4.81481E-6 " pathEditMode="relative" rAng="0" ptsTypes="AA">
                                      <p:cBhvr>
                                        <p:cTn id="62" dur="2000" fill="hold"/>
                                        <p:tgtEl>
                                          <p:spTgt spid="3"/>
                                        </p:tgtEl>
                                        <p:attrNameLst>
                                          <p:attrName>ppt_x</p:attrName>
                                          <p:attrName>ppt_y</p:attrName>
                                        </p:attrNameLst>
                                      </p:cBhvr>
                                      <p:rCtr x="2786" y="0"/>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2" nodeType="clickEffect">
                                  <p:stCondLst>
                                    <p:cond delay="0"/>
                                  </p:stCondLst>
                                  <p:childTnLst>
                                    <p:set>
                                      <p:cBhvr>
                                        <p:cTn id="66" dur="1" fill="hold">
                                          <p:stCondLst>
                                            <p:cond delay="0"/>
                                          </p:stCondLst>
                                        </p:cTn>
                                        <p:tgtEl>
                                          <p:spTgt spid="1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3"/>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3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47"/>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61"/>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162"/>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166"/>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167"/>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168"/>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169"/>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116"/>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135"/>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136"/>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137"/>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146"/>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150"/>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151"/>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152"/>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153"/>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155"/>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156"/>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157"/>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158"/>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159"/>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160"/>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170"/>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184"/>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31" grpId="0"/>
      <p:bldP spid="134" grpId="0"/>
      <p:bldP spid="161" grpId="0"/>
      <p:bldP spid="162" grpId="0"/>
      <p:bldP spid="166" grpId="0" animBg="1"/>
      <p:bldP spid="167" grpId="0" animBg="1"/>
      <p:bldP spid="168" grpId="0" animBg="1"/>
      <p:bldP spid="169" grpId="0" animBg="1"/>
      <p:bldP spid="178" grpId="0"/>
      <p:bldP spid="106" grpId="0"/>
      <p:bldP spid="112" grpId="0" animBg="1"/>
      <p:bldP spid="116" grpId="0" animBg="1"/>
      <p:bldP spid="117" grpId="0" animBg="1"/>
      <p:bldP spid="135" grpId="0" animBg="1"/>
      <p:bldP spid="136" grpId="0" animBg="1"/>
      <p:bldP spid="137" grpId="0" animBg="1"/>
      <p:bldP spid="145" grpId="0" animBg="1"/>
      <p:bldP spid="145" grpId="1" animBg="1"/>
      <p:bldP spid="145" grpId="2" animBg="1"/>
      <p:bldP spid="146" grpId="0" animBg="1"/>
      <p:bldP spid="150" grpId="0" animBg="1"/>
      <p:bldP spid="151" grpId="0" animBg="1"/>
      <p:bldP spid="152" grpId="0" animBg="1"/>
      <p:bldP spid="153" grpId="0" animBg="1"/>
      <p:bldP spid="154" grpId="0" animBg="1"/>
      <p:bldP spid="154" grpId="1" animBg="1"/>
      <p:bldP spid="154" grpId="2" animBg="1"/>
      <p:bldP spid="155" grpId="0" animBg="1"/>
      <p:bldP spid="156" grpId="0" animBg="1"/>
      <p:bldP spid="157" grpId="0" animBg="1"/>
      <p:bldP spid="158" grpId="0" animBg="1"/>
      <p:bldP spid="159" grpId="0" animBg="1"/>
      <p:bldP spid="160" grpId="0" animBg="1"/>
      <p:bldP spid="164" grpId="0" animBg="1"/>
      <p:bldP spid="165" grpId="0" animBg="1"/>
      <p:bldP spid="170" grpId="0" animBg="1"/>
      <p:bldP spid="184" grpId="0" animBg="1"/>
      <p:bldP spid="185" grpId="0" animBg="1"/>
      <p:bldP spid="4"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Kruskal’s algorithm</a:t>
            </a:r>
          </a:p>
        </p:txBody>
      </p:sp>
      <p:grpSp>
        <p:nvGrpSpPr>
          <p:cNvPr id="181" name="Group 180">
            <a:extLst>
              <a:ext uri="{FF2B5EF4-FFF2-40B4-BE49-F238E27FC236}">
                <a16:creationId xmlns:a16="http://schemas.microsoft.com/office/drawing/2014/main" id="{FE73BB36-C64F-4233-BADC-A37626D4653B}"/>
              </a:ext>
            </a:extLst>
          </p:cNvPr>
          <p:cNvGrpSpPr/>
          <p:nvPr/>
        </p:nvGrpSpPr>
        <p:grpSpPr>
          <a:xfrm>
            <a:off x="762000" y="1590274"/>
            <a:ext cx="9067799" cy="2899444"/>
            <a:chOff x="1782957" y="1512138"/>
            <a:chExt cx="9067799" cy="2899444"/>
          </a:xfrm>
        </p:grpSpPr>
        <p:cxnSp>
          <p:nvCxnSpPr>
            <p:cNvPr id="115" name="Straight Connector 114">
              <a:extLst>
                <a:ext uri="{FF2B5EF4-FFF2-40B4-BE49-F238E27FC236}">
                  <a16:creationId xmlns:a16="http://schemas.microsoft.com/office/drawing/2014/main" id="{5F599E24-3D98-4DF9-84E8-8B5C9DC8AA98}"/>
                </a:ext>
              </a:extLst>
            </p:cNvPr>
            <p:cNvCxnSpPr>
              <a:cxnSpLocks/>
              <a:stCxn id="9" idx="4"/>
              <a:endCxn id="16" idx="0"/>
            </p:cNvCxnSpPr>
            <p:nvPr/>
          </p:nvCxnSpPr>
          <p:spPr>
            <a:xfrm>
              <a:off x="7651114" y="1925552"/>
              <a:ext cx="2" cy="2072616"/>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8" name="Oval 7">
              <a:extLst>
                <a:ext uri="{FF2B5EF4-FFF2-40B4-BE49-F238E27FC236}">
                  <a16:creationId xmlns:a16="http://schemas.microsoft.com/office/drawing/2014/main" id="{C9782DF5-06C9-4666-8B91-0043F943EA57}"/>
                </a:ext>
              </a:extLst>
            </p:cNvPr>
            <p:cNvSpPr/>
            <p:nvPr/>
          </p:nvSpPr>
          <p:spPr>
            <a:xfrm>
              <a:off x="9785475" y="2712290"/>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sp>
          <p:nvSpPr>
            <p:cNvPr id="9" name="Oval 8">
              <a:extLst>
                <a:ext uri="{FF2B5EF4-FFF2-40B4-BE49-F238E27FC236}">
                  <a16:creationId xmlns:a16="http://schemas.microsoft.com/office/drawing/2014/main" id="{27886FCD-6084-450D-A792-B70A2C1F6E7D}"/>
                </a:ext>
              </a:extLst>
            </p:cNvPr>
            <p:cNvSpPr/>
            <p:nvPr/>
          </p:nvSpPr>
          <p:spPr>
            <a:xfrm>
              <a:off x="7118473" y="1512138"/>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
          <p:nvSpPr>
            <p:cNvPr id="16" name="Oval 15">
              <a:extLst>
                <a:ext uri="{FF2B5EF4-FFF2-40B4-BE49-F238E27FC236}">
                  <a16:creationId xmlns:a16="http://schemas.microsoft.com/office/drawing/2014/main" id="{D326227A-9859-4402-8B1F-66B9BD5D7CD8}"/>
                </a:ext>
              </a:extLst>
            </p:cNvPr>
            <p:cNvSpPr/>
            <p:nvPr/>
          </p:nvSpPr>
          <p:spPr>
            <a:xfrm>
              <a:off x="7118475" y="3998168"/>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
          <p:nvSpPr>
            <p:cNvPr id="17" name="Oval 16">
              <a:extLst>
                <a:ext uri="{FF2B5EF4-FFF2-40B4-BE49-F238E27FC236}">
                  <a16:creationId xmlns:a16="http://schemas.microsoft.com/office/drawing/2014/main" id="{E0D7C375-658F-435F-BA39-A830FC7304A3}"/>
                </a:ext>
              </a:extLst>
            </p:cNvPr>
            <p:cNvSpPr/>
            <p:nvPr/>
          </p:nvSpPr>
          <p:spPr>
            <a:xfrm>
              <a:off x="3923525" y="3998168"/>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9" name="Oval 18">
              <a:extLst>
                <a:ext uri="{FF2B5EF4-FFF2-40B4-BE49-F238E27FC236}">
                  <a16:creationId xmlns:a16="http://schemas.microsoft.com/office/drawing/2014/main" id="{3A41C304-CB8A-45D6-9992-10F72C63B4CC}"/>
                </a:ext>
              </a:extLst>
            </p:cNvPr>
            <p:cNvSpPr/>
            <p:nvPr/>
          </p:nvSpPr>
          <p:spPr>
            <a:xfrm>
              <a:off x="3923525" y="1512138"/>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20" name="Oval 19">
              <a:extLst>
                <a:ext uri="{FF2B5EF4-FFF2-40B4-BE49-F238E27FC236}">
                  <a16:creationId xmlns:a16="http://schemas.microsoft.com/office/drawing/2014/main" id="{A021E818-FD7F-449B-88A1-3215EBAEA4CD}"/>
                </a:ext>
              </a:extLst>
            </p:cNvPr>
            <p:cNvSpPr/>
            <p:nvPr/>
          </p:nvSpPr>
          <p:spPr>
            <a:xfrm>
              <a:off x="1782957" y="2712290"/>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cxnSp>
          <p:nvCxnSpPr>
            <p:cNvPr id="21" name="Straight Connector 20">
              <a:extLst>
                <a:ext uri="{FF2B5EF4-FFF2-40B4-BE49-F238E27FC236}">
                  <a16:creationId xmlns:a16="http://schemas.microsoft.com/office/drawing/2014/main" id="{FF484F4A-18CB-49EF-ACFC-1674B35CEC73}"/>
                </a:ext>
              </a:extLst>
            </p:cNvPr>
            <p:cNvCxnSpPr>
              <a:cxnSpLocks/>
              <a:stCxn id="8" idx="0"/>
              <a:endCxn id="9" idx="5"/>
            </p:cNvCxnSpPr>
            <p:nvPr/>
          </p:nvCxnSpPr>
          <p:spPr>
            <a:xfrm flipH="1" flipV="1">
              <a:off x="8027747" y="1865009"/>
              <a:ext cx="2290369" cy="847281"/>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D856B17E-3F36-41DC-AB89-AE625A58EAC4}"/>
                </a:ext>
              </a:extLst>
            </p:cNvPr>
            <p:cNvCxnSpPr>
              <a:cxnSpLocks/>
              <a:stCxn id="8" idx="4"/>
              <a:endCxn id="16" idx="7"/>
            </p:cNvCxnSpPr>
            <p:nvPr/>
          </p:nvCxnSpPr>
          <p:spPr>
            <a:xfrm flipH="1">
              <a:off x="8027748" y="3125704"/>
              <a:ext cx="2290368" cy="9330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214FA2D-4471-410E-9639-018F8C044B35}"/>
                </a:ext>
              </a:extLst>
            </p:cNvPr>
            <p:cNvCxnSpPr>
              <a:cxnSpLocks/>
              <a:stCxn id="9" idx="2"/>
              <a:endCxn id="19" idx="6"/>
            </p:cNvCxnSpPr>
            <p:nvPr/>
          </p:nvCxnSpPr>
          <p:spPr>
            <a:xfrm flipH="1">
              <a:off x="4988806" y="1718845"/>
              <a:ext cx="2129667" cy="0"/>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66433295-0ECF-413A-A1D0-7D46F55FF2D1}"/>
                </a:ext>
              </a:extLst>
            </p:cNvPr>
            <p:cNvCxnSpPr>
              <a:cxnSpLocks/>
              <a:stCxn id="16" idx="2"/>
              <a:endCxn id="17" idx="6"/>
            </p:cNvCxnSpPr>
            <p:nvPr/>
          </p:nvCxnSpPr>
          <p:spPr>
            <a:xfrm flipH="1">
              <a:off x="4988806" y="4204875"/>
              <a:ext cx="2129668" cy="0"/>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3BDA5194-E817-410E-B937-0B67A162FC48}"/>
                </a:ext>
              </a:extLst>
            </p:cNvPr>
            <p:cNvCxnSpPr>
              <a:cxnSpLocks/>
              <a:stCxn id="19" idx="3"/>
              <a:endCxn id="20" idx="0"/>
            </p:cNvCxnSpPr>
            <p:nvPr/>
          </p:nvCxnSpPr>
          <p:spPr>
            <a:xfrm flipH="1">
              <a:off x="2315598" y="1865009"/>
              <a:ext cx="1763932" cy="847281"/>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142E9F07-EACF-47AE-92C4-915693C3ACBF}"/>
                </a:ext>
              </a:extLst>
            </p:cNvPr>
            <p:cNvCxnSpPr>
              <a:cxnSpLocks/>
              <a:stCxn id="17" idx="1"/>
              <a:endCxn id="20" idx="4"/>
            </p:cNvCxnSpPr>
            <p:nvPr/>
          </p:nvCxnSpPr>
          <p:spPr>
            <a:xfrm flipH="1" flipV="1">
              <a:off x="2315598" y="3125703"/>
              <a:ext cx="1763932" cy="933007"/>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F7F6D9C5-F01D-45AE-B603-2EFC592CC6CE}"/>
                </a:ext>
              </a:extLst>
            </p:cNvPr>
            <p:cNvCxnSpPr>
              <a:cxnSpLocks/>
              <a:stCxn id="19" idx="4"/>
              <a:endCxn id="17" idx="0"/>
            </p:cNvCxnSpPr>
            <p:nvPr/>
          </p:nvCxnSpPr>
          <p:spPr>
            <a:xfrm>
              <a:off x="4456166" y="1925552"/>
              <a:ext cx="0" cy="2072616"/>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2" name="Straight Connector 121">
              <a:extLst>
                <a:ext uri="{FF2B5EF4-FFF2-40B4-BE49-F238E27FC236}">
                  <a16:creationId xmlns:a16="http://schemas.microsoft.com/office/drawing/2014/main" id="{9E27AF82-5853-49C2-ACFB-01D6A77FFFCE}"/>
                </a:ext>
              </a:extLst>
            </p:cNvPr>
            <p:cNvCxnSpPr>
              <a:cxnSpLocks/>
              <a:stCxn id="16" idx="1"/>
              <a:endCxn id="19" idx="5"/>
            </p:cNvCxnSpPr>
            <p:nvPr/>
          </p:nvCxnSpPr>
          <p:spPr>
            <a:xfrm flipH="1" flipV="1">
              <a:off x="4832799" y="1865009"/>
              <a:ext cx="2441683" cy="2193702"/>
            </a:xfrm>
            <a:prstGeom prst="line">
              <a:avLst/>
            </a:prstGeom>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grpSp>
      <p:sp>
        <p:nvSpPr>
          <p:cNvPr id="126" name="TextBox 125">
            <a:extLst>
              <a:ext uri="{FF2B5EF4-FFF2-40B4-BE49-F238E27FC236}">
                <a16:creationId xmlns:a16="http://schemas.microsoft.com/office/drawing/2014/main" id="{3BCB4EFC-1303-4946-9A0B-052A95E1890D}"/>
              </a:ext>
            </a:extLst>
          </p:cNvPr>
          <p:cNvSpPr txBox="1"/>
          <p:nvPr/>
        </p:nvSpPr>
        <p:spPr>
          <a:xfrm>
            <a:off x="1827281" y="1960500"/>
            <a:ext cx="381000" cy="477054"/>
          </a:xfrm>
          <a:prstGeom prst="rect">
            <a:avLst/>
          </a:prstGeom>
          <a:noFill/>
        </p:spPr>
        <p:txBody>
          <a:bodyPr wrap="square" rtlCol="0">
            <a:spAutoFit/>
          </a:bodyPr>
          <a:lstStyle/>
          <a:p>
            <a:r>
              <a:rPr lang="en-IN" sz="2500" dirty="0">
                <a:latin typeface="Nunito Sans" panose="020B0604020202020204" charset="0"/>
              </a:rPr>
              <a:t>4</a:t>
            </a:r>
          </a:p>
        </p:txBody>
      </p:sp>
      <p:sp>
        <p:nvSpPr>
          <p:cNvPr id="127" name="TextBox 126">
            <a:extLst>
              <a:ext uri="{FF2B5EF4-FFF2-40B4-BE49-F238E27FC236}">
                <a16:creationId xmlns:a16="http://schemas.microsoft.com/office/drawing/2014/main" id="{5871F99E-4B84-4CD0-970B-8A6BF01CDD8B}"/>
              </a:ext>
            </a:extLst>
          </p:cNvPr>
          <p:cNvSpPr txBox="1"/>
          <p:nvPr/>
        </p:nvSpPr>
        <p:spPr>
          <a:xfrm>
            <a:off x="4848076" y="1373536"/>
            <a:ext cx="381000" cy="477054"/>
          </a:xfrm>
          <a:prstGeom prst="rect">
            <a:avLst/>
          </a:prstGeom>
          <a:noFill/>
        </p:spPr>
        <p:txBody>
          <a:bodyPr wrap="square" rtlCol="0">
            <a:spAutoFit/>
          </a:bodyPr>
          <a:lstStyle/>
          <a:p>
            <a:r>
              <a:rPr lang="en-IN" sz="2500" dirty="0">
                <a:latin typeface="Nunito Sans" panose="020B0604020202020204" charset="0"/>
              </a:rPr>
              <a:t>8</a:t>
            </a:r>
          </a:p>
        </p:txBody>
      </p:sp>
      <p:sp>
        <p:nvSpPr>
          <p:cNvPr id="128" name="TextBox 127">
            <a:extLst>
              <a:ext uri="{FF2B5EF4-FFF2-40B4-BE49-F238E27FC236}">
                <a16:creationId xmlns:a16="http://schemas.microsoft.com/office/drawing/2014/main" id="{65B81B61-324F-4C46-8437-A4F2FF370A34}"/>
              </a:ext>
            </a:extLst>
          </p:cNvPr>
          <p:cNvSpPr txBox="1"/>
          <p:nvPr/>
        </p:nvSpPr>
        <p:spPr>
          <a:xfrm>
            <a:off x="1837735" y="3653203"/>
            <a:ext cx="381000" cy="477054"/>
          </a:xfrm>
          <a:prstGeom prst="rect">
            <a:avLst/>
          </a:prstGeom>
          <a:noFill/>
        </p:spPr>
        <p:txBody>
          <a:bodyPr wrap="square" rtlCol="0">
            <a:spAutoFit/>
          </a:bodyPr>
          <a:lstStyle/>
          <a:p>
            <a:r>
              <a:rPr lang="en-IN" sz="2500" dirty="0">
                <a:latin typeface="Nunito Sans" panose="020B0604020202020204" charset="0"/>
              </a:rPr>
              <a:t>8</a:t>
            </a:r>
          </a:p>
        </p:txBody>
      </p:sp>
      <p:sp>
        <p:nvSpPr>
          <p:cNvPr id="129" name="TextBox 128">
            <a:extLst>
              <a:ext uri="{FF2B5EF4-FFF2-40B4-BE49-F238E27FC236}">
                <a16:creationId xmlns:a16="http://schemas.microsoft.com/office/drawing/2014/main" id="{7FE09033-558E-42F9-A920-180B4C0331A8}"/>
              </a:ext>
            </a:extLst>
          </p:cNvPr>
          <p:cNvSpPr txBox="1"/>
          <p:nvPr/>
        </p:nvSpPr>
        <p:spPr>
          <a:xfrm>
            <a:off x="2848519" y="2815978"/>
            <a:ext cx="664424" cy="477054"/>
          </a:xfrm>
          <a:prstGeom prst="rect">
            <a:avLst/>
          </a:prstGeom>
          <a:noFill/>
        </p:spPr>
        <p:txBody>
          <a:bodyPr wrap="square" rtlCol="0">
            <a:spAutoFit/>
          </a:bodyPr>
          <a:lstStyle/>
          <a:p>
            <a:r>
              <a:rPr lang="en-IN" sz="2500" dirty="0">
                <a:latin typeface="Nunito Sans" panose="020B0604020202020204" charset="0"/>
              </a:rPr>
              <a:t>11</a:t>
            </a:r>
          </a:p>
        </p:txBody>
      </p:sp>
      <p:sp>
        <p:nvSpPr>
          <p:cNvPr id="131" name="TextBox 130">
            <a:extLst>
              <a:ext uri="{FF2B5EF4-FFF2-40B4-BE49-F238E27FC236}">
                <a16:creationId xmlns:a16="http://schemas.microsoft.com/office/drawing/2014/main" id="{B51665C7-51A4-4D79-8763-8F31DEB3EE26}"/>
              </a:ext>
            </a:extLst>
          </p:cNvPr>
          <p:cNvSpPr txBox="1"/>
          <p:nvPr/>
        </p:nvSpPr>
        <p:spPr>
          <a:xfrm>
            <a:off x="4842182" y="4323546"/>
            <a:ext cx="381000" cy="477054"/>
          </a:xfrm>
          <a:prstGeom prst="rect">
            <a:avLst/>
          </a:prstGeom>
          <a:noFill/>
        </p:spPr>
        <p:txBody>
          <a:bodyPr wrap="square" rtlCol="0">
            <a:spAutoFit/>
          </a:bodyPr>
          <a:lstStyle/>
          <a:p>
            <a:r>
              <a:rPr lang="en-IN" sz="2500" dirty="0">
                <a:latin typeface="Nunito Sans" panose="020B0604020202020204" charset="0"/>
              </a:rPr>
              <a:t>3</a:t>
            </a:r>
          </a:p>
        </p:txBody>
      </p:sp>
      <p:sp>
        <p:nvSpPr>
          <p:cNvPr id="132" name="TextBox 131">
            <a:extLst>
              <a:ext uri="{FF2B5EF4-FFF2-40B4-BE49-F238E27FC236}">
                <a16:creationId xmlns:a16="http://schemas.microsoft.com/office/drawing/2014/main" id="{47726456-5A57-4739-B69C-FCB28517FC83}"/>
              </a:ext>
            </a:extLst>
          </p:cNvPr>
          <p:cNvSpPr txBox="1"/>
          <p:nvPr/>
        </p:nvSpPr>
        <p:spPr>
          <a:xfrm>
            <a:off x="6647828" y="2790426"/>
            <a:ext cx="605662" cy="477054"/>
          </a:xfrm>
          <a:prstGeom prst="rect">
            <a:avLst/>
          </a:prstGeom>
          <a:noFill/>
        </p:spPr>
        <p:txBody>
          <a:bodyPr wrap="square" rtlCol="0">
            <a:spAutoFit/>
          </a:bodyPr>
          <a:lstStyle/>
          <a:p>
            <a:r>
              <a:rPr lang="en-IN" sz="2500" dirty="0">
                <a:latin typeface="Nunito Sans" panose="020B0604020202020204" charset="0"/>
              </a:rPr>
              <a:t>14</a:t>
            </a:r>
          </a:p>
        </p:txBody>
      </p:sp>
      <p:sp>
        <p:nvSpPr>
          <p:cNvPr id="133" name="TextBox 132">
            <a:extLst>
              <a:ext uri="{FF2B5EF4-FFF2-40B4-BE49-F238E27FC236}">
                <a16:creationId xmlns:a16="http://schemas.microsoft.com/office/drawing/2014/main" id="{8D5B8D9A-95D1-482C-846D-723FBE6FC905}"/>
              </a:ext>
            </a:extLst>
          </p:cNvPr>
          <p:cNvSpPr txBox="1"/>
          <p:nvPr/>
        </p:nvSpPr>
        <p:spPr>
          <a:xfrm>
            <a:off x="8006855" y="1913248"/>
            <a:ext cx="691686" cy="477054"/>
          </a:xfrm>
          <a:prstGeom prst="rect">
            <a:avLst/>
          </a:prstGeom>
          <a:noFill/>
        </p:spPr>
        <p:txBody>
          <a:bodyPr wrap="square" rtlCol="0">
            <a:spAutoFit/>
          </a:bodyPr>
          <a:lstStyle/>
          <a:p>
            <a:r>
              <a:rPr lang="en-IN" sz="2500" dirty="0">
                <a:latin typeface="Nunito Sans" panose="020B0604020202020204" charset="0"/>
              </a:rPr>
              <a:t>10</a:t>
            </a:r>
          </a:p>
        </p:txBody>
      </p:sp>
      <p:sp>
        <p:nvSpPr>
          <p:cNvPr id="134" name="TextBox 133">
            <a:extLst>
              <a:ext uri="{FF2B5EF4-FFF2-40B4-BE49-F238E27FC236}">
                <a16:creationId xmlns:a16="http://schemas.microsoft.com/office/drawing/2014/main" id="{77EABE9F-DBF1-4035-B726-81799FC224FF}"/>
              </a:ext>
            </a:extLst>
          </p:cNvPr>
          <p:cNvSpPr txBox="1"/>
          <p:nvPr/>
        </p:nvSpPr>
        <p:spPr>
          <a:xfrm>
            <a:off x="8068962" y="3675099"/>
            <a:ext cx="381000" cy="477054"/>
          </a:xfrm>
          <a:prstGeom prst="rect">
            <a:avLst/>
          </a:prstGeom>
          <a:noFill/>
        </p:spPr>
        <p:txBody>
          <a:bodyPr wrap="square" rtlCol="0">
            <a:spAutoFit/>
          </a:bodyPr>
          <a:lstStyle/>
          <a:p>
            <a:r>
              <a:rPr lang="en-IN" sz="2500" dirty="0">
                <a:latin typeface="Nunito Sans" panose="020B0604020202020204" charset="0"/>
              </a:rPr>
              <a:t>2</a:t>
            </a:r>
          </a:p>
        </p:txBody>
      </p:sp>
      <p:sp>
        <p:nvSpPr>
          <p:cNvPr id="161" name="TextBox 160">
            <a:extLst>
              <a:ext uri="{FF2B5EF4-FFF2-40B4-BE49-F238E27FC236}">
                <a16:creationId xmlns:a16="http://schemas.microsoft.com/office/drawing/2014/main" id="{4D6EECBC-4450-47DE-B075-09FDAD858476}"/>
              </a:ext>
            </a:extLst>
          </p:cNvPr>
          <p:cNvSpPr txBox="1"/>
          <p:nvPr/>
        </p:nvSpPr>
        <p:spPr>
          <a:xfrm>
            <a:off x="480993" y="5914203"/>
            <a:ext cx="952718" cy="369332"/>
          </a:xfrm>
          <a:prstGeom prst="rect">
            <a:avLst/>
          </a:prstGeom>
          <a:noFill/>
        </p:spPr>
        <p:txBody>
          <a:bodyPr wrap="square" rtlCol="0">
            <a:spAutoFit/>
          </a:bodyPr>
          <a:lstStyle/>
          <a:p>
            <a:r>
              <a:rPr lang="en-IN" dirty="0"/>
              <a:t>Weight</a:t>
            </a:r>
          </a:p>
        </p:txBody>
      </p:sp>
      <p:sp>
        <p:nvSpPr>
          <p:cNvPr id="162" name="TextBox 161">
            <a:extLst>
              <a:ext uri="{FF2B5EF4-FFF2-40B4-BE49-F238E27FC236}">
                <a16:creationId xmlns:a16="http://schemas.microsoft.com/office/drawing/2014/main" id="{1C81B0FF-D6CE-4ABB-98AD-F4118AABA46B}"/>
              </a:ext>
            </a:extLst>
          </p:cNvPr>
          <p:cNvSpPr txBox="1"/>
          <p:nvPr/>
        </p:nvSpPr>
        <p:spPr>
          <a:xfrm>
            <a:off x="457200" y="5423190"/>
            <a:ext cx="952718" cy="369332"/>
          </a:xfrm>
          <a:prstGeom prst="rect">
            <a:avLst/>
          </a:prstGeom>
          <a:noFill/>
        </p:spPr>
        <p:txBody>
          <a:bodyPr wrap="square" rtlCol="0">
            <a:spAutoFit/>
          </a:bodyPr>
          <a:lstStyle/>
          <a:p>
            <a:r>
              <a:rPr lang="en-IN" dirty="0"/>
              <a:t>Edge</a:t>
            </a:r>
          </a:p>
        </p:txBody>
      </p:sp>
      <p:sp>
        <p:nvSpPr>
          <p:cNvPr id="178" name="TextBox 177">
            <a:extLst>
              <a:ext uri="{FF2B5EF4-FFF2-40B4-BE49-F238E27FC236}">
                <a16:creationId xmlns:a16="http://schemas.microsoft.com/office/drawing/2014/main" id="{413C5BAB-AF0D-48D9-871C-730FBD64A9AC}"/>
              </a:ext>
            </a:extLst>
          </p:cNvPr>
          <p:cNvSpPr txBox="1"/>
          <p:nvPr/>
        </p:nvSpPr>
        <p:spPr>
          <a:xfrm>
            <a:off x="4849158" y="2562942"/>
            <a:ext cx="343774" cy="477054"/>
          </a:xfrm>
          <a:prstGeom prst="rect">
            <a:avLst/>
          </a:prstGeom>
          <a:noFill/>
        </p:spPr>
        <p:txBody>
          <a:bodyPr wrap="square" rtlCol="0">
            <a:spAutoFit/>
          </a:bodyPr>
          <a:lstStyle/>
          <a:p>
            <a:r>
              <a:rPr lang="en-IN" sz="2500" dirty="0">
                <a:latin typeface="Nunito Sans" panose="020B0604020202020204" charset="0"/>
              </a:rPr>
              <a:t>7</a:t>
            </a:r>
          </a:p>
        </p:txBody>
      </p:sp>
      <p:cxnSp>
        <p:nvCxnSpPr>
          <p:cNvPr id="3" name="Straight Arrow Connector 2">
            <a:extLst>
              <a:ext uri="{FF2B5EF4-FFF2-40B4-BE49-F238E27FC236}">
                <a16:creationId xmlns:a16="http://schemas.microsoft.com/office/drawing/2014/main" id="{B9E1A35E-A2DE-42A6-B27D-2F0E675217D8}"/>
              </a:ext>
            </a:extLst>
          </p:cNvPr>
          <p:cNvCxnSpPr>
            <a:cxnSpLocks/>
          </p:cNvCxnSpPr>
          <p:nvPr/>
        </p:nvCxnSpPr>
        <p:spPr>
          <a:xfrm flipV="1">
            <a:off x="1980827" y="6375647"/>
            <a:ext cx="0" cy="36758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2" name="Oval 111">
            <a:extLst>
              <a:ext uri="{FF2B5EF4-FFF2-40B4-BE49-F238E27FC236}">
                <a16:creationId xmlns:a16="http://schemas.microsoft.com/office/drawing/2014/main" id="{85B2F465-0782-45E6-B024-BEB578EC0909}"/>
              </a:ext>
            </a:extLst>
          </p:cNvPr>
          <p:cNvSpPr/>
          <p:nvPr/>
        </p:nvSpPr>
        <p:spPr>
          <a:xfrm>
            <a:off x="752229" y="2789553"/>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sp>
        <p:nvSpPr>
          <p:cNvPr id="145" name="Oval 144">
            <a:extLst>
              <a:ext uri="{FF2B5EF4-FFF2-40B4-BE49-F238E27FC236}">
                <a16:creationId xmlns:a16="http://schemas.microsoft.com/office/drawing/2014/main" id="{270B0A9A-D0CC-4595-9BFF-B817B4ACCE17}"/>
              </a:ext>
            </a:extLst>
          </p:cNvPr>
          <p:cNvSpPr/>
          <p:nvPr/>
        </p:nvSpPr>
        <p:spPr>
          <a:xfrm>
            <a:off x="2915161" y="1586803"/>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154" name="Oval 153">
            <a:extLst>
              <a:ext uri="{FF2B5EF4-FFF2-40B4-BE49-F238E27FC236}">
                <a16:creationId xmlns:a16="http://schemas.microsoft.com/office/drawing/2014/main" id="{1833006B-0091-4E55-9DCE-C38571040866}"/>
              </a:ext>
            </a:extLst>
          </p:cNvPr>
          <p:cNvSpPr/>
          <p:nvPr/>
        </p:nvSpPr>
        <p:spPr>
          <a:xfrm>
            <a:off x="6094407" y="4076304"/>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
        <p:nvSpPr>
          <p:cNvPr id="164" name="Oval 163">
            <a:extLst>
              <a:ext uri="{FF2B5EF4-FFF2-40B4-BE49-F238E27FC236}">
                <a16:creationId xmlns:a16="http://schemas.microsoft.com/office/drawing/2014/main" id="{D4DED337-F389-4873-A183-4494716B3810}"/>
              </a:ext>
            </a:extLst>
          </p:cNvPr>
          <p:cNvSpPr/>
          <p:nvPr/>
        </p:nvSpPr>
        <p:spPr>
          <a:xfrm>
            <a:off x="8764517" y="2798079"/>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sp>
        <p:nvSpPr>
          <p:cNvPr id="165" name="Oval 164">
            <a:extLst>
              <a:ext uri="{FF2B5EF4-FFF2-40B4-BE49-F238E27FC236}">
                <a16:creationId xmlns:a16="http://schemas.microsoft.com/office/drawing/2014/main" id="{69068F1B-AD96-47B1-8344-DEF75852741F}"/>
              </a:ext>
            </a:extLst>
          </p:cNvPr>
          <p:cNvSpPr/>
          <p:nvPr/>
        </p:nvSpPr>
        <p:spPr>
          <a:xfrm>
            <a:off x="2902939" y="4077905"/>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85" name="Oval 184">
            <a:extLst>
              <a:ext uri="{FF2B5EF4-FFF2-40B4-BE49-F238E27FC236}">
                <a16:creationId xmlns:a16="http://schemas.microsoft.com/office/drawing/2014/main" id="{2191637D-D89E-480E-B613-F5CC953A2897}"/>
              </a:ext>
            </a:extLst>
          </p:cNvPr>
          <p:cNvSpPr/>
          <p:nvPr/>
        </p:nvSpPr>
        <p:spPr>
          <a:xfrm>
            <a:off x="6115187" y="1593171"/>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grpSp>
        <p:nvGrpSpPr>
          <p:cNvPr id="2" name="Group 1">
            <a:extLst>
              <a:ext uri="{FF2B5EF4-FFF2-40B4-BE49-F238E27FC236}">
                <a16:creationId xmlns:a16="http://schemas.microsoft.com/office/drawing/2014/main" id="{0099FD34-2B4A-4521-AF46-80500A37F68E}"/>
              </a:ext>
            </a:extLst>
          </p:cNvPr>
          <p:cNvGrpSpPr/>
          <p:nvPr/>
        </p:nvGrpSpPr>
        <p:grpSpPr>
          <a:xfrm>
            <a:off x="1447799" y="5412750"/>
            <a:ext cx="9842990" cy="533400"/>
            <a:chOff x="1447799" y="5412750"/>
            <a:chExt cx="9842990" cy="533400"/>
          </a:xfrm>
        </p:grpSpPr>
        <p:sp>
          <p:nvSpPr>
            <p:cNvPr id="139" name="Rectangle 138">
              <a:extLst>
                <a:ext uri="{FF2B5EF4-FFF2-40B4-BE49-F238E27FC236}">
                  <a16:creationId xmlns:a16="http://schemas.microsoft.com/office/drawing/2014/main" id="{39B8F8D9-3493-42DD-AA2C-F4D41EBADFA8}"/>
                </a:ext>
              </a:extLst>
            </p:cNvPr>
            <p:cNvSpPr/>
            <p:nvPr/>
          </p:nvSpPr>
          <p:spPr>
            <a:xfrm>
              <a:off x="1447799"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C,S</a:t>
              </a:r>
              <a:endParaRPr lang="en-IN" sz="2500" dirty="0">
                <a:latin typeface="Nunito Sans" panose="020B0604020202020204" charset="0"/>
              </a:endParaRPr>
            </a:p>
          </p:txBody>
        </p:sp>
        <p:sp>
          <p:nvSpPr>
            <p:cNvPr id="140" name="Rectangle 139">
              <a:extLst>
                <a:ext uri="{FF2B5EF4-FFF2-40B4-BE49-F238E27FC236}">
                  <a16:creationId xmlns:a16="http://schemas.microsoft.com/office/drawing/2014/main" id="{0F4259A2-A6F0-4D46-86F0-199305893EE2}"/>
                </a:ext>
              </a:extLst>
            </p:cNvPr>
            <p:cNvSpPr/>
            <p:nvPr/>
          </p:nvSpPr>
          <p:spPr>
            <a:xfrm>
              <a:off x="2540975"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F</a:t>
              </a:r>
              <a:r>
                <a:rPr lang="en-IN" sz="2500" dirty="0">
                  <a:latin typeface="Nunito Sans" panose="020B0604020202020204" charset="0"/>
                </a:rPr>
                <a:t>,C</a:t>
              </a:r>
            </a:p>
          </p:txBody>
        </p:sp>
        <p:sp>
          <p:nvSpPr>
            <p:cNvPr id="141" name="Rectangle 140">
              <a:extLst>
                <a:ext uri="{FF2B5EF4-FFF2-40B4-BE49-F238E27FC236}">
                  <a16:creationId xmlns:a16="http://schemas.microsoft.com/office/drawing/2014/main" id="{305889E9-4952-47C0-A613-B57A894837F3}"/>
                </a:ext>
              </a:extLst>
            </p:cNvPr>
            <p:cNvSpPr/>
            <p:nvPr/>
          </p:nvSpPr>
          <p:spPr>
            <a:xfrm>
              <a:off x="3634151"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G,D</a:t>
              </a:r>
              <a:endParaRPr lang="en-IN" sz="2500" dirty="0">
                <a:latin typeface="Nunito Sans" panose="020B0604020202020204" charset="0"/>
              </a:endParaRPr>
            </a:p>
          </p:txBody>
        </p:sp>
        <p:sp>
          <p:nvSpPr>
            <p:cNvPr id="142" name="Rectangle 141">
              <a:extLst>
                <a:ext uri="{FF2B5EF4-FFF2-40B4-BE49-F238E27FC236}">
                  <a16:creationId xmlns:a16="http://schemas.microsoft.com/office/drawing/2014/main" id="{551BA052-C38C-4D35-9A99-2A126C9ECF81}"/>
                </a:ext>
              </a:extLst>
            </p:cNvPr>
            <p:cNvSpPr/>
            <p:nvPr/>
          </p:nvSpPr>
          <p:spPr>
            <a:xfrm>
              <a:off x="4727327"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D</a:t>
              </a:r>
              <a:r>
                <a:rPr lang="en-IN" sz="2500" dirty="0">
                  <a:latin typeface="Nunito Sans" panose="020B0604020202020204" charset="0"/>
                </a:rPr>
                <a:t>,C</a:t>
              </a:r>
            </a:p>
          </p:txBody>
        </p:sp>
        <p:sp>
          <p:nvSpPr>
            <p:cNvPr id="143" name="Rectangle 142">
              <a:extLst>
                <a:ext uri="{FF2B5EF4-FFF2-40B4-BE49-F238E27FC236}">
                  <a16:creationId xmlns:a16="http://schemas.microsoft.com/office/drawing/2014/main" id="{3D727F7D-6B5E-4949-AE0C-FEDFBAA36A40}"/>
                </a:ext>
              </a:extLst>
            </p:cNvPr>
            <p:cNvSpPr/>
            <p:nvPr/>
          </p:nvSpPr>
          <p:spPr>
            <a:xfrm>
              <a:off x="5820502"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G,F</a:t>
              </a:r>
              <a:endParaRPr lang="en-IN" sz="2500" dirty="0">
                <a:latin typeface="Nunito Sans" panose="020B0604020202020204" charset="0"/>
              </a:endParaRPr>
            </a:p>
          </p:txBody>
        </p:sp>
        <p:sp>
          <p:nvSpPr>
            <p:cNvPr id="144" name="Rectangle 143">
              <a:extLst>
                <a:ext uri="{FF2B5EF4-FFF2-40B4-BE49-F238E27FC236}">
                  <a16:creationId xmlns:a16="http://schemas.microsoft.com/office/drawing/2014/main" id="{0AE3ECBC-DA28-48B1-82C4-0D954233D783}"/>
                </a:ext>
              </a:extLst>
            </p:cNvPr>
            <p:cNvSpPr/>
            <p:nvPr/>
          </p:nvSpPr>
          <p:spPr>
            <a:xfrm>
              <a:off x="6913678"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D,A</a:t>
              </a:r>
              <a:endParaRPr lang="en-IN" sz="2500" dirty="0">
                <a:latin typeface="Nunito Sans" panose="020B0604020202020204" charset="0"/>
              </a:endParaRPr>
            </a:p>
          </p:txBody>
        </p:sp>
        <p:sp>
          <p:nvSpPr>
            <p:cNvPr id="71" name="Rectangle 70">
              <a:extLst>
                <a:ext uri="{FF2B5EF4-FFF2-40B4-BE49-F238E27FC236}">
                  <a16:creationId xmlns:a16="http://schemas.microsoft.com/office/drawing/2014/main" id="{9B8EAAEE-368B-4696-9988-752E9B792C27}"/>
                </a:ext>
              </a:extLst>
            </p:cNvPr>
            <p:cNvSpPr/>
            <p:nvPr/>
          </p:nvSpPr>
          <p:spPr>
            <a:xfrm>
              <a:off x="8011262"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A,S</a:t>
              </a:r>
            </a:p>
          </p:txBody>
        </p:sp>
        <p:sp>
          <p:nvSpPr>
            <p:cNvPr id="72" name="Rectangle 71">
              <a:extLst>
                <a:ext uri="{FF2B5EF4-FFF2-40B4-BE49-F238E27FC236}">
                  <a16:creationId xmlns:a16="http://schemas.microsoft.com/office/drawing/2014/main" id="{9D0B583B-F2BB-4A9E-9750-4866438F50F3}"/>
                </a:ext>
              </a:extLst>
            </p:cNvPr>
            <p:cNvSpPr/>
            <p:nvPr/>
          </p:nvSpPr>
          <p:spPr>
            <a:xfrm>
              <a:off x="9104437"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D</a:t>
              </a:r>
              <a:r>
                <a:rPr lang="en-IN" sz="2500" dirty="0">
                  <a:latin typeface="Nunito Sans" panose="020B0604020202020204" charset="0"/>
                </a:rPr>
                <a:t>,F</a:t>
              </a:r>
            </a:p>
          </p:txBody>
        </p:sp>
        <p:sp>
          <p:nvSpPr>
            <p:cNvPr id="73" name="Rectangle 72">
              <a:extLst>
                <a:ext uri="{FF2B5EF4-FFF2-40B4-BE49-F238E27FC236}">
                  <a16:creationId xmlns:a16="http://schemas.microsoft.com/office/drawing/2014/main" id="{36769FBC-AE37-466E-9575-310552C1DE32}"/>
                </a:ext>
              </a:extLst>
            </p:cNvPr>
            <p:cNvSpPr/>
            <p:nvPr/>
          </p:nvSpPr>
          <p:spPr>
            <a:xfrm>
              <a:off x="10197613"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A,C</a:t>
              </a:r>
              <a:endParaRPr lang="en-IN" sz="2500" dirty="0">
                <a:latin typeface="Nunito Sans" panose="020B0604020202020204" charset="0"/>
              </a:endParaRPr>
            </a:p>
          </p:txBody>
        </p:sp>
      </p:grpSp>
      <p:grpSp>
        <p:nvGrpSpPr>
          <p:cNvPr id="4" name="Group 3">
            <a:extLst>
              <a:ext uri="{FF2B5EF4-FFF2-40B4-BE49-F238E27FC236}">
                <a16:creationId xmlns:a16="http://schemas.microsoft.com/office/drawing/2014/main" id="{2D6AAFC6-7E18-4985-83A1-E50627B07C10}"/>
              </a:ext>
            </a:extLst>
          </p:cNvPr>
          <p:cNvGrpSpPr/>
          <p:nvPr/>
        </p:nvGrpSpPr>
        <p:grpSpPr>
          <a:xfrm>
            <a:off x="1447799" y="5944555"/>
            <a:ext cx="9846642" cy="368616"/>
            <a:chOff x="1447799" y="5944555"/>
            <a:chExt cx="9846642" cy="368616"/>
          </a:xfrm>
        </p:grpSpPr>
        <p:sp>
          <p:nvSpPr>
            <p:cNvPr id="148" name="Rectangle 147">
              <a:extLst>
                <a:ext uri="{FF2B5EF4-FFF2-40B4-BE49-F238E27FC236}">
                  <a16:creationId xmlns:a16="http://schemas.microsoft.com/office/drawing/2014/main" id="{30AF7EA1-D1AB-4DD0-87C5-A70B9ABCC6F0}"/>
                </a:ext>
              </a:extLst>
            </p:cNvPr>
            <p:cNvSpPr/>
            <p:nvPr/>
          </p:nvSpPr>
          <p:spPr>
            <a:xfrm>
              <a:off x="1447799" y="5945241"/>
              <a:ext cx="1094741"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2</a:t>
              </a:r>
              <a:endParaRPr lang="en-IN" sz="2000" dirty="0">
                <a:latin typeface="Nunito Sans" panose="020B0604020202020204" charset="0"/>
              </a:endParaRPr>
            </a:p>
          </p:txBody>
        </p:sp>
        <p:sp>
          <p:nvSpPr>
            <p:cNvPr id="80" name="Rectangle 79">
              <a:extLst>
                <a:ext uri="{FF2B5EF4-FFF2-40B4-BE49-F238E27FC236}">
                  <a16:creationId xmlns:a16="http://schemas.microsoft.com/office/drawing/2014/main" id="{3DCD0EC4-EAE0-40EE-B803-D6C914EB7085}"/>
                </a:ext>
              </a:extLst>
            </p:cNvPr>
            <p:cNvSpPr/>
            <p:nvPr/>
          </p:nvSpPr>
          <p:spPr>
            <a:xfrm>
              <a:off x="2543303" y="5950897"/>
              <a:ext cx="1091438" cy="362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3</a:t>
              </a:r>
              <a:endParaRPr lang="en-IN" sz="2000" dirty="0">
                <a:latin typeface="Nunito Sans" panose="020B0604020202020204" charset="0"/>
              </a:endParaRPr>
            </a:p>
          </p:txBody>
        </p:sp>
        <p:sp>
          <p:nvSpPr>
            <p:cNvPr id="83" name="Rectangle 82">
              <a:extLst>
                <a:ext uri="{FF2B5EF4-FFF2-40B4-BE49-F238E27FC236}">
                  <a16:creationId xmlns:a16="http://schemas.microsoft.com/office/drawing/2014/main" id="{A9F3A2D9-1306-4274-BEE1-3D81E5AC6764}"/>
                </a:ext>
              </a:extLst>
            </p:cNvPr>
            <p:cNvSpPr/>
            <p:nvPr/>
          </p:nvSpPr>
          <p:spPr>
            <a:xfrm>
              <a:off x="3636231" y="5944898"/>
              <a:ext cx="1094741"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4</a:t>
              </a:r>
              <a:endParaRPr lang="en-IN" sz="2000" dirty="0">
                <a:latin typeface="Nunito Sans" panose="020B0604020202020204" charset="0"/>
              </a:endParaRPr>
            </a:p>
          </p:txBody>
        </p:sp>
        <p:sp>
          <p:nvSpPr>
            <p:cNvPr id="84" name="Rectangle 83">
              <a:extLst>
                <a:ext uri="{FF2B5EF4-FFF2-40B4-BE49-F238E27FC236}">
                  <a16:creationId xmlns:a16="http://schemas.microsoft.com/office/drawing/2014/main" id="{9E5240DD-F06B-4BEC-923B-11B2A5A8B737}"/>
                </a:ext>
              </a:extLst>
            </p:cNvPr>
            <p:cNvSpPr/>
            <p:nvPr/>
          </p:nvSpPr>
          <p:spPr>
            <a:xfrm>
              <a:off x="4731808" y="5949030"/>
              <a:ext cx="1096829" cy="3631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7</a:t>
              </a:r>
              <a:endParaRPr lang="en-IN" sz="2000" dirty="0">
                <a:latin typeface="Nunito Sans" panose="020B0604020202020204" charset="0"/>
              </a:endParaRPr>
            </a:p>
          </p:txBody>
        </p:sp>
        <p:sp>
          <p:nvSpPr>
            <p:cNvPr id="85" name="Rectangle 84">
              <a:extLst>
                <a:ext uri="{FF2B5EF4-FFF2-40B4-BE49-F238E27FC236}">
                  <a16:creationId xmlns:a16="http://schemas.microsoft.com/office/drawing/2014/main" id="{913C253C-34C0-4710-83F4-DDDF7813FC3F}"/>
                </a:ext>
              </a:extLst>
            </p:cNvPr>
            <p:cNvSpPr/>
            <p:nvPr/>
          </p:nvSpPr>
          <p:spPr>
            <a:xfrm>
              <a:off x="5820428" y="5944898"/>
              <a:ext cx="1094741"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8</a:t>
              </a:r>
              <a:endParaRPr lang="en-IN" sz="2000" dirty="0">
                <a:latin typeface="Nunito Sans" panose="020B0604020202020204" charset="0"/>
              </a:endParaRPr>
            </a:p>
          </p:txBody>
        </p:sp>
        <p:sp>
          <p:nvSpPr>
            <p:cNvPr id="86" name="Rectangle 85">
              <a:extLst>
                <a:ext uri="{FF2B5EF4-FFF2-40B4-BE49-F238E27FC236}">
                  <a16:creationId xmlns:a16="http://schemas.microsoft.com/office/drawing/2014/main" id="{C519F1F8-141B-42FF-BA9A-CF5924285843}"/>
                </a:ext>
              </a:extLst>
            </p:cNvPr>
            <p:cNvSpPr/>
            <p:nvPr/>
          </p:nvSpPr>
          <p:spPr>
            <a:xfrm>
              <a:off x="6915932" y="5950554"/>
              <a:ext cx="1091438" cy="362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8</a:t>
              </a:r>
              <a:endParaRPr lang="en-IN" sz="2000" dirty="0">
                <a:latin typeface="Nunito Sans" panose="020B0604020202020204" charset="0"/>
              </a:endParaRPr>
            </a:p>
          </p:txBody>
        </p:sp>
        <p:sp>
          <p:nvSpPr>
            <p:cNvPr id="87" name="Rectangle 86">
              <a:extLst>
                <a:ext uri="{FF2B5EF4-FFF2-40B4-BE49-F238E27FC236}">
                  <a16:creationId xmlns:a16="http://schemas.microsoft.com/office/drawing/2014/main" id="{068DE2BE-399E-4717-8BE1-F543069AAD67}"/>
                </a:ext>
              </a:extLst>
            </p:cNvPr>
            <p:cNvSpPr/>
            <p:nvPr/>
          </p:nvSpPr>
          <p:spPr>
            <a:xfrm>
              <a:off x="8008860" y="5944555"/>
              <a:ext cx="1094741"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1</a:t>
              </a:r>
              <a:r>
                <a:rPr lang="en-IN" sz="2000" dirty="0">
                  <a:latin typeface="Nunito Sans" panose="020B0604020202020204" charset="0"/>
                </a:rPr>
                <a:t>0</a:t>
              </a:r>
            </a:p>
          </p:txBody>
        </p:sp>
        <p:sp>
          <p:nvSpPr>
            <p:cNvPr id="88" name="Rectangle 87">
              <a:extLst>
                <a:ext uri="{FF2B5EF4-FFF2-40B4-BE49-F238E27FC236}">
                  <a16:creationId xmlns:a16="http://schemas.microsoft.com/office/drawing/2014/main" id="{3A163383-C00F-4B74-9228-043B8DA027C5}"/>
                </a:ext>
              </a:extLst>
            </p:cNvPr>
            <p:cNvSpPr/>
            <p:nvPr/>
          </p:nvSpPr>
          <p:spPr>
            <a:xfrm>
              <a:off x="9104437" y="5950211"/>
              <a:ext cx="1096829" cy="362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1</a:t>
              </a:r>
              <a:r>
                <a:rPr lang="en-IN" sz="2000" dirty="0">
                  <a:latin typeface="Nunito Sans" panose="020B0604020202020204" charset="0"/>
                </a:rPr>
                <a:t>1</a:t>
              </a:r>
            </a:p>
          </p:txBody>
        </p:sp>
        <p:sp>
          <p:nvSpPr>
            <p:cNvPr id="89" name="Rectangle 88">
              <a:extLst>
                <a:ext uri="{FF2B5EF4-FFF2-40B4-BE49-F238E27FC236}">
                  <a16:creationId xmlns:a16="http://schemas.microsoft.com/office/drawing/2014/main" id="{D20CA2AF-187C-42A2-820A-A01ABEA417CC}"/>
                </a:ext>
              </a:extLst>
            </p:cNvPr>
            <p:cNvSpPr/>
            <p:nvPr/>
          </p:nvSpPr>
          <p:spPr>
            <a:xfrm>
              <a:off x="10197612" y="5949868"/>
              <a:ext cx="1096829" cy="362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1</a:t>
              </a:r>
              <a:r>
                <a:rPr lang="en-IN" sz="2000" dirty="0">
                  <a:latin typeface="Nunito Sans" panose="020B0604020202020204" charset="0"/>
                </a:rPr>
                <a:t>4</a:t>
              </a:r>
            </a:p>
          </p:txBody>
        </p:sp>
      </p:grpSp>
      <p:cxnSp>
        <p:nvCxnSpPr>
          <p:cNvPr id="91" name="Straight Connector 90">
            <a:extLst>
              <a:ext uri="{FF2B5EF4-FFF2-40B4-BE49-F238E27FC236}">
                <a16:creationId xmlns:a16="http://schemas.microsoft.com/office/drawing/2014/main" id="{7A82A2D4-7CFD-4666-92B6-3FAEAABE165C}"/>
              </a:ext>
            </a:extLst>
          </p:cNvPr>
          <p:cNvCxnSpPr>
            <a:cxnSpLocks/>
          </p:cNvCxnSpPr>
          <p:nvPr/>
        </p:nvCxnSpPr>
        <p:spPr>
          <a:xfrm flipH="1">
            <a:off x="6961593" y="3214390"/>
            <a:ext cx="2290368" cy="9330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3F8265DD-D26F-42D8-A141-8B177B7B39AC}"/>
              </a:ext>
            </a:extLst>
          </p:cNvPr>
          <p:cNvCxnSpPr>
            <a:cxnSpLocks/>
          </p:cNvCxnSpPr>
          <p:nvPr/>
        </p:nvCxnSpPr>
        <p:spPr>
          <a:xfrm flipH="1">
            <a:off x="3958631" y="4288662"/>
            <a:ext cx="2129668" cy="0"/>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3" name="Straight Connector 92">
            <a:extLst>
              <a:ext uri="{FF2B5EF4-FFF2-40B4-BE49-F238E27FC236}">
                <a16:creationId xmlns:a16="http://schemas.microsoft.com/office/drawing/2014/main" id="{18BBB328-BE8F-47DF-9B32-FB664792B36A}"/>
              </a:ext>
            </a:extLst>
          </p:cNvPr>
          <p:cNvCxnSpPr>
            <a:cxnSpLocks/>
          </p:cNvCxnSpPr>
          <p:nvPr/>
        </p:nvCxnSpPr>
        <p:spPr>
          <a:xfrm flipH="1">
            <a:off x="1284869" y="1953911"/>
            <a:ext cx="1763932" cy="847281"/>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BD8BA108-C041-4CB7-9A7F-2D5CEADC1E04}"/>
              </a:ext>
            </a:extLst>
          </p:cNvPr>
          <p:cNvCxnSpPr>
            <a:cxnSpLocks/>
          </p:cNvCxnSpPr>
          <p:nvPr/>
        </p:nvCxnSpPr>
        <p:spPr>
          <a:xfrm flipH="1" flipV="1">
            <a:off x="3800203" y="1943145"/>
            <a:ext cx="2441683" cy="2193702"/>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DA088207-DD08-41FD-B133-9295D8E488E1}"/>
              </a:ext>
            </a:extLst>
          </p:cNvPr>
          <p:cNvCxnSpPr>
            <a:cxnSpLocks/>
          </p:cNvCxnSpPr>
          <p:nvPr/>
        </p:nvCxnSpPr>
        <p:spPr>
          <a:xfrm flipH="1">
            <a:off x="3976493" y="1793510"/>
            <a:ext cx="2129667" cy="0"/>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3" name="Straight Arrow Connector 122">
            <a:extLst>
              <a:ext uri="{FF2B5EF4-FFF2-40B4-BE49-F238E27FC236}">
                <a16:creationId xmlns:a16="http://schemas.microsoft.com/office/drawing/2014/main" id="{E0F31A3C-1F9C-4E4B-93A8-A35AB1601FC6}"/>
              </a:ext>
            </a:extLst>
          </p:cNvPr>
          <p:cNvCxnSpPr>
            <a:cxnSpLocks/>
          </p:cNvCxnSpPr>
          <p:nvPr/>
        </p:nvCxnSpPr>
        <p:spPr>
          <a:xfrm flipV="1">
            <a:off x="6400800" y="6380480"/>
            <a:ext cx="0" cy="36758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48178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nodeType="clickEffect">
                                  <p:stCondLst>
                                    <p:cond delay="0"/>
                                  </p:stCondLst>
                                  <p:childTnLst>
                                    <p:animMotion origin="layout" path="M 2.77556E-17 -1.48148E-6 L 0.08828 -1.48148E-6 " pathEditMode="relative" rAng="0" ptsTypes="AA">
                                      <p:cBhvr>
                                        <p:cTn id="54" dur="2000" fill="hold"/>
                                        <p:tgtEl>
                                          <p:spTgt spid="3"/>
                                        </p:tgtEl>
                                        <p:attrNameLst>
                                          <p:attrName>ppt_x</p:attrName>
                                          <p:attrName>ppt_y</p:attrName>
                                        </p:attrNameLst>
                                      </p:cBhvr>
                                      <p:rCtr x="4414" y="0"/>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1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nodeType="clickEffect">
                                  <p:stCondLst>
                                    <p:cond delay="0"/>
                                  </p:stCondLst>
                                  <p:childTnLst>
                                    <p:animMotion origin="layout" path="M 0.08828 -1.48148E-6 L 0.18086 -1.48148E-6 " pathEditMode="relative" rAng="0" ptsTypes="AA">
                                      <p:cBhvr>
                                        <p:cTn id="66" dur="2000" fill="hold"/>
                                        <p:tgtEl>
                                          <p:spTgt spid="3"/>
                                        </p:tgtEl>
                                        <p:attrNameLst>
                                          <p:attrName>ppt_x</p:attrName>
                                          <p:attrName>ppt_y</p:attrName>
                                        </p:attrNameLst>
                                      </p:cBhvr>
                                      <p:rCtr x="4622" y="0"/>
                                    </p:animMotion>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nodeType="clickEffect">
                                  <p:stCondLst>
                                    <p:cond delay="0"/>
                                  </p:stCondLst>
                                  <p:childTnLst>
                                    <p:animMotion origin="layout" path="M 0.18086 -1.48148E-6 L 0.26836 -1.48148E-6 " pathEditMode="relative" rAng="0" ptsTypes="AA">
                                      <p:cBhvr>
                                        <p:cTn id="78" dur="2000" fill="hold"/>
                                        <p:tgtEl>
                                          <p:spTgt spid="3"/>
                                        </p:tgtEl>
                                        <p:attrNameLst>
                                          <p:attrName>ppt_x</p:attrName>
                                          <p:attrName>ppt_y</p:attrName>
                                        </p:attrNameLst>
                                      </p:cBhvr>
                                      <p:rCtr x="4167" y="0"/>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 nodeType="clickEffect">
                                  <p:stCondLst>
                                    <p:cond delay="0"/>
                                  </p:stCondLst>
                                  <p:childTnLst>
                                    <p:set>
                                      <p:cBhvr>
                                        <p:cTn id="82" dur="1" fill="hold">
                                          <p:stCondLst>
                                            <p:cond delay="0"/>
                                          </p:stCondLst>
                                        </p:cTn>
                                        <p:tgtEl>
                                          <p:spTgt spid="154"/>
                                        </p:tgtEl>
                                        <p:attrNameLst>
                                          <p:attrName>style.visibility</p:attrName>
                                        </p:attrNameLst>
                                      </p:cBhvr>
                                      <p:to>
                                        <p:strVal val="visible"/>
                                      </p:to>
                                    </p:set>
                                  </p:childTnLst>
                                </p:cTn>
                              </p:par>
                              <p:par>
                                <p:cTn id="83" presetID="1" presetClass="entr" presetSubtype="0" fill="hold" grpId="1" nodeType="withEffect">
                                  <p:stCondLst>
                                    <p:cond delay="0"/>
                                  </p:stCondLst>
                                  <p:childTnLst>
                                    <p:set>
                                      <p:cBhvr>
                                        <p:cTn id="84" dur="1" fill="hold">
                                          <p:stCondLst>
                                            <p:cond delay="0"/>
                                          </p:stCondLst>
                                        </p:cTn>
                                        <p:tgtEl>
                                          <p:spTgt spid="1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63" presetClass="path" presetSubtype="0" accel="50000" decel="50000" fill="hold" nodeType="clickEffect">
                                  <p:stCondLst>
                                    <p:cond delay="0"/>
                                  </p:stCondLst>
                                  <p:childTnLst>
                                    <p:animMotion origin="layout" path="M 0.26836 -1.48148E-6 L 0.35911 -1.48148E-6 " pathEditMode="relative" rAng="0" ptsTypes="AA">
                                      <p:cBhvr>
                                        <p:cTn id="90" dur="2000" fill="hold"/>
                                        <p:tgtEl>
                                          <p:spTgt spid="3"/>
                                        </p:tgtEl>
                                        <p:attrNameLst>
                                          <p:attrName>ppt_x</p:attrName>
                                          <p:attrName>ppt_y</p:attrName>
                                        </p:attrNameLst>
                                      </p:cBhvr>
                                      <p:rCtr x="4531" y="0"/>
                                    </p:animMotion>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123"/>
                                        </p:tgtEl>
                                        <p:attrNameLst>
                                          <p:attrName>style.visibility</p:attrName>
                                        </p:attrNameLst>
                                      </p:cBhvr>
                                      <p:to>
                                        <p:strVal val="visible"/>
                                      </p:to>
                                    </p:set>
                                  </p:childTnLst>
                                </p:cTn>
                              </p:par>
                              <p:par>
                                <p:cTn id="97" presetID="63" presetClass="path" presetSubtype="0" accel="50000" decel="50000" fill="hold" nodeType="withEffect">
                                  <p:stCondLst>
                                    <p:cond delay="0"/>
                                  </p:stCondLst>
                                  <p:childTnLst>
                                    <p:animMotion origin="layout" path="M -0.0026 4.07407E-6 L 0.08568 4.07407E-6 " pathEditMode="relative" rAng="0" ptsTypes="AA">
                                      <p:cBhvr>
                                        <p:cTn id="98" dur="2000" fill="hold"/>
                                        <p:tgtEl>
                                          <p:spTgt spid="123"/>
                                        </p:tgtEl>
                                        <p:attrNameLst>
                                          <p:attrName>ppt_x</p:attrName>
                                          <p:attrName>ppt_y</p:attrName>
                                        </p:attrNameLst>
                                      </p:cBhvr>
                                      <p:rCtr x="4414" y="0"/>
                                    </p:animMotion>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2" nodeType="clickEffect">
                                  <p:stCondLst>
                                    <p:cond delay="0"/>
                                  </p:stCondLst>
                                  <p:childTnLst>
                                    <p:set>
                                      <p:cBhvr>
                                        <p:cTn id="102" dur="1" fill="hold">
                                          <p:stCondLst>
                                            <p:cond delay="0"/>
                                          </p:stCondLst>
                                        </p:cTn>
                                        <p:tgtEl>
                                          <p:spTgt spid="14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8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nodeType="clickEffect">
                                  <p:stCondLst>
                                    <p:cond delay="0"/>
                                  </p:stCondLst>
                                  <p:childTnLst>
                                    <p:animMotion origin="layout" path="M 0.08672 4.07407E-6 L 0.1793 4.07407E-6 " pathEditMode="relative" rAng="0" ptsTypes="AA">
                                      <p:cBhvr>
                                        <p:cTn id="110" dur="2000" fill="hold"/>
                                        <p:tgtEl>
                                          <p:spTgt spid="123"/>
                                        </p:tgtEl>
                                        <p:attrNameLst>
                                          <p:attrName>ppt_x</p:attrName>
                                          <p:attrName>ppt_y</p:attrName>
                                        </p:attrNameLst>
                                      </p:cBhvr>
                                      <p:rCtr x="4622" y="0"/>
                                    </p:animMotion>
                                  </p:childTnLst>
                                </p:cTn>
                              </p:par>
                            </p:childTnLst>
                          </p:cTn>
                        </p:par>
                      </p:childTnLst>
                    </p:cTn>
                  </p:par>
                  <p:par>
                    <p:cTn id="111" fill="hold">
                      <p:stCondLst>
                        <p:cond delay="indefinite"/>
                      </p:stCondLst>
                      <p:childTnLst>
                        <p:par>
                          <p:cTn id="112" fill="hold">
                            <p:stCondLst>
                              <p:cond delay="0"/>
                            </p:stCondLst>
                            <p:childTnLst>
                              <p:par>
                                <p:cTn id="113" presetID="63" presetClass="path" presetSubtype="0" accel="50000" decel="50000" fill="hold" nodeType="clickEffect">
                                  <p:stCondLst>
                                    <p:cond delay="0"/>
                                  </p:stCondLst>
                                  <p:childTnLst>
                                    <p:animMotion origin="layout" path="M 0.1793 4.07407E-6 L 0.2668 4.07407E-6 " pathEditMode="relative" rAng="0" ptsTypes="AA">
                                      <p:cBhvr>
                                        <p:cTn id="114" dur="2000" fill="hold"/>
                                        <p:tgtEl>
                                          <p:spTgt spid="123"/>
                                        </p:tgtEl>
                                        <p:attrNameLst>
                                          <p:attrName>ppt_x</p:attrName>
                                          <p:attrName>ppt_y</p:attrName>
                                        </p:attrNameLst>
                                      </p:cBhvr>
                                      <p:rCtr x="4375" y="0"/>
                                    </p:animMotion>
                                  </p:childTnLst>
                                </p:cTn>
                              </p:par>
                            </p:childTnLst>
                          </p:cTn>
                        </p:par>
                      </p:childTnLst>
                    </p:cTn>
                  </p:par>
                  <p:par>
                    <p:cTn id="115" fill="hold">
                      <p:stCondLst>
                        <p:cond delay="indefinite"/>
                      </p:stCondLst>
                      <p:childTnLst>
                        <p:par>
                          <p:cTn id="116" fill="hold">
                            <p:stCondLst>
                              <p:cond delay="0"/>
                            </p:stCondLst>
                            <p:childTnLst>
                              <p:par>
                                <p:cTn id="117" presetID="63" presetClass="path" presetSubtype="0" accel="50000" decel="50000" fill="hold" nodeType="clickEffect">
                                  <p:stCondLst>
                                    <p:cond delay="0"/>
                                  </p:stCondLst>
                                  <p:childTnLst>
                                    <p:animMotion origin="layout" path="M 0.26758 4.07407E-6 L 0.35833 4.07407E-6 " pathEditMode="relative" rAng="0" ptsTypes="AA">
                                      <p:cBhvr>
                                        <p:cTn id="118" dur="2000" fill="hold"/>
                                        <p:tgtEl>
                                          <p:spTgt spid="123"/>
                                        </p:tgtEl>
                                        <p:attrNameLst>
                                          <p:attrName>ppt_x</p:attrName>
                                          <p:attrName>ppt_y</p:attrName>
                                        </p:attrNameLst>
                                      </p:cBhvr>
                                      <p:rCtr x="45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129" grpId="0"/>
      <p:bldP spid="131" grpId="0"/>
      <p:bldP spid="132" grpId="0"/>
      <p:bldP spid="133" grpId="0"/>
      <p:bldP spid="134" grpId="0"/>
      <p:bldP spid="161" grpId="0"/>
      <p:bldP spid="162" grpId="0"/>
      <p:bldP spid="178" grpId="0"/>
      <p:bldP spid="112" grpId="0" animBg="1"/>
      <p:bldP spid="145" grpId="0" animBg="1"/>
      <p:bldP spid="145" grpId="1" animBg="1"/>
      <p:bldP spid="145" grpId="2" animBg="1"/>
      <p:bldP spid="154" grpId="0" animBg="1"/>
      <p:bldP spid="154" grpId="1" animBg="1"/>
      <p:bldP spid="154" grpId="2" animBg="1"/>
      <p:bldP spid="164" grpId="0" animBg="1"/>
      <p:bldP spid="165" grpId="0" animBg="1"/>
      <p:bldP spid="18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glow rad="63500">
                              <a:srgbClr val="4F81BD">
                                <a:satMod val="175000"/>
                                <a:alpha val="40000"/>
                              </a:srgbClr>
                            </a:glow>
                          </a:effectLst>
                          <a:uLnTx/>
                          <a:uFillTx/>
                          <a:latin typeface="+mn-lt"/>
                          <a:ea typeface="+mn-ea"/>
                          <a:cs typeface="+mn-cs"/>
                        </a:rPr>
                        <a:t>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5" name="Rectangle 4"/>
          <p:cNvSpPr/>
          <p:nvPr/>
        </p:nvSpPr>
        <p:spPr>
          <a:xfrm>
            <a:off x="4572001" y="0"/>
            <a:ext cx="3617487" cy="697627"/>
          </a:xfrm>
          <a:prstGeom prst="rect">
            <a:avLst/>
          </a:prstGeom>
        </p:spPr>
        <p:txBody>
          <a:bodyPr wrap="none" lIns="121917" tIns="60958" rIns="121917" bIns="60958">
            <a:spAutoFit/>
          </a:bodyPr>
          <a:lstStyle/>
          <a:p>
            <a:pPr algn="ctr"/>
            <a:r>
              <a:rPr lang="en-US" sz="3700" dirty="0"/>
              <a:t>Delete at the end</a:t>
            </a:r>
          </a:p>
        </p:txBody>
      </p:sp>
      <p:sp>
        <p:nvSpPr>
          <p:cNvPr id="6" name="Rectangle 5"/>
          <p:cNvSpPr/>
          <p:nvPr/>
        </p:nvSpPr>
        <p:spPr>
          <a:xfrm>
            <a:off x="4978401" y="1397000"/>
            <a:ext cx="5836913" cy="1231102"/>
          </a:xfrm>
          <a:prstGeom prst="rect">
            <a:avLst/>
          </a:prstGeom>
        </p:spPr>
        <p:txBody>
          <a:bodyPr wrap="none" lIns="121917" tIns="60958" rIns="121917" bIns="60958">
            <a:spAutoFit/>
          </a:bodyPr>
          <a:lstStyle/>
          <a:p>
            <a:pPr>
              <a:buFont typeface="Arial" pitchFamily="34" charset="0"/>
              <a:buChar char="•"/>
            </a:pPr>
            <a:r>
              <a:rPr lang="en-US" sz="2400" dirty="0"/>
              <a:t>Step 1. The address of the second last node </a:t>
            </a:r>
          </a:p>
          <a:p>
            <a:r>
              <a:rPr lang="en-US" sz="2400" dirty="0"/>
              <a:t>               should be stored as null.</a:t>
            </a:r>
          </a:p>
          <a:p>
            <a:pPr>
              <a:buFont typeface="Arial" pitchFamily="34" charset="0"/>
              <a:buChar char="•"/>
            </a:pPr>
            <a:endParaRPr lang="en-US" sz="2400" dirty="0"/>
          </a:p>
        </p:txBody>
      </p:sp>
      <p:sp>
        <p:nvSpPr>
          <p:cNvPr id="7" name="Rectangle 6"/>
          <p:cNvSpPr/>
          <p:nvPr/>
        </p:nvSpPr>
        <p:spPr>
          <a:xfrm>
            <a:off x="4978400" y="2413000"/>
            <a:ext cx="6096000" cy="914400"/>
          </a:xfrm>
          <a:prstGeom prst="rect">
            <a:avLst/>
          </a:prstGeom>
          <a:ln>
            <a:solidFill>
              <a:srgbClr val="0070C0"/>
            </a:solidFill>
          </a:ln>
          <a:effectLst>
            <a:glow rad="63500">
              <a:schemeClr val="accent5">
                <a:satMod val="175000"/>
                <a:alpha val="40000"/>
              </a:schemeClr>
            </a:glow>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r>
              <a:rPr lang="en-US" sz="3200" b="1" dirty="0">
                <a:solidFill>
                  <a:srgbClr val="FF0000"/>
                </a:solidFill>
              </a:rPr>
              <a:t>  Are we forgetting something?</a:t>
            </a:r>
            <a:endParaRPr lang="en-US" sz="2700" b="1" dirty="0">
              <a:ln>
                <a:solidFill>
                  <a:schemeClr val="tx1"/>
                </a:solidFill>
              </a:ln>
              <a:solidFill>
                <a:srgbClr val="FF0000"/>
              </a:solidFill>
            </a:endParaRPr>
          </a:p>
        </p:txBody>
      </p:sp>
      <p:pic>
        <p:nvPicPr>
          <p:cNvPr id="8" name="Picture 2" descr="Image result for red flag warning png"/>
          <p:cNvPicPr>
            <a:picLocks noChangeAspect="1" noChangeArrowheads="1"/>
          </p:cNvPicPr>
          <p:nvPr/>
        </p:nvPicPr>
        <p:blipFill>
          <a:blip r:embed="rId2" cstate="print"/>
          <a:srcRect/>
          <a:stretch>
            <a:fillRect/>
          </a:stretch>
        </p:blipFill>
        <p:spPr bwMode="auto">
          <a:xfrm>
            <a:off x="5080001" y="2717801"/>
            <a:ext cx="313268" cy="406401"/>
          </a:xfrm>
          <a:prstGeom prst="rect">
            <a:avLst/>
          </a:prstGeom>
          <a:noFill/>
        </p:spPr>
      </p:pic>
      <p:sp>
        <p:nvSpPr>
          <p:cNvPr id="9" name="Rectangle 8"/>
          <p:cNvSpPr/>
          <p:nvPr/>
        </p:nvSpPr>
        <p:spPr>
          <a:xfrm>
            <a:off x="4978400" y="3925094"/>
            <a:ext cx="3499798" cy="861770"/>
          </a:xfrm>
          <a:prstGeom prst="rect">
            <a:avLst/>
          </a:prstGeom>
        </p:spPr>
        <p:txBody>
          <a:bodyPr wrap="none" lIns="121917" tIns="60958" rIns="121917" bIns="60958">
            <a:spAutoFit/>
          </a:bodyPr>
          <a:lstStyle/>
          <a:p>
            <a:pPr>
              <a:buFont typeface="Arial" pitchFamily="34" charset="0"/>
              <a:buChar char="•"/>
            </a:pPr>
            <a:r>
              <a:rPr lang="en-US" sz="2400" dirty="0"/>
              <a:t>Step 2. Free the memory.</a:t>
            </a:r>
          </a:p>
          <a:p>
            <a:pPr>
              <a:buFont typeface="Arial" pitchFamily="34" charset="0"/>
              <a:buChar char="•"/>
            </a:pPr>
            <a:endParaRPr lang="en-US" sz="24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Kruskal’s algorithm</a:t>
            </a:r>
          </a:p>
        </p:txBody>
      </p:sp>
      <p:sp>
        <p:nvSpPr>
          <p:cNvPr id="126" name="TextBox 125">
            <a:extLst>
              <a:ext uri="{FF2B5EF4-FFF2-40B4-BE49-F238E27FC236}">
                <a16:creationId xmlns:a16="http://schemas.microsoft.com/office/drawing/2014/main" id="{3BCB4EFC-1303-4946-9A0B-052A95E1890D}"/>
              </a:ext>
            </a:extLst>
          </p:cNvPr>
          <p:cNvSpPr txBox="1"/>
          <p:nvPr/>
        </p:nvSpPr>
        <p:spPr>
          <a:xfrm>
            <a:off x="1827281" y="1960500"/>
            <a:ext cx="381000" cy="477054"/>
          </a:xfrm>
          <a:prstGeom prst="rect">
            <a:avLst/>
          </a:prstGeom>
          <a:noFill/>
        </p:spPr>
        <p:txBody>
          <a:bodyPr wrap="square" rtlCol="0">
            <a:spAutoFit/>
          </a:bodyPr>
          <a:lstStyle/>
          <a:p>
            <a:r>
              <a:rPr lang="en-IN" sz="2500" dirty="0">
                <a:latin typeface="Nunito Sans" panose="020B0604020202020204" charset="0"/>
              </a:rPr>
              <a:t>4</a:t>
            </a:r>
          </a:p>
        </p:txBody>
      </p:sp>
      <p:sp>
        <p:nvSpPr>
          <p:cNvPr id="127" name="TextBox 126">
            <a:extLst>
              <a:ext uri="{FF2B5EF4-FFF2-40B4-BE49-F238E27FC236}">
                <a16:creationId xmlns:a16="http://schemas.microsoft.com/office/drawing/2014/main" id="{5871F99E-4B84-4CD0-970B-8A6BF01CDD8B}"/>
              </a:ext>
            </a:extLst>
          </p:cNvPr>
          <p:cNvSpPr txBox="1"/>
          <p:nvPr/>
        </p:nvSpPr>
        <p:spPr>
          <a:xfrm>
            <a:off x="4848076" y="1373536"/>
            <a:ext cx="381000" cy="477054"/>
          </a:xfrm>
          <a:prstGeom prst="rect">
            <a:avLst/>
          </a:prstGeom>
          <a:noFill/>
        </p:spPr>
        <p:txBody>
          <a:bodyPr wrap="square" rtlCol="0">
            <a:spAutoFit/>
          </a:bodyPr>
          <a:lstStyle/>
          <a:p>
            <a:r>
              <a:rPr lang="en-IN" sz="2500" dirty="0">
                <a:latin typeface="Nunito Sans" panose="020B0604020202020204" charset="0"/>
              </a:rPr>
              <a:t>8</a:t>
            </a:r>
          </a:p>
        </p:txBody>
      </p:sp>
      <p:sp>
        <p:nvSpPr>
          <p:cNvPr id="131" name="TextBox 130">
            <a:extLst>
              <a:ext uri="{FF2B5EF4-FFF2-40B4-BE49-F238E27FC236}">
                <a16:creationId xmlns:a16="http://schemas.microsoft.com/office/drawing/2014/main" id="{B51665C7-51A4-4D79-8763-8F31DEB3EE26}"/>
              </a:ext>
            </a:extLst>
          </p:cNvPr>
          <p:cNvSpPr txBox="1"/>
          <p:nvPr/>
        </p:nvSpPr>
        <p:spPr>
          <a:xfrm>
            <a:off x="4842182" y="4323546"/>
            <a:ext cx="381000" cy="477054"/>
          </a:xfrm>
          <a:prstGeom prst="rect">
            <a:avLst/>
          </a:prstGeom>
          <a:noFill/>
        </p:spPr>
        <p:txBody>
          <a:bodyPr wrap="square" rtlCol="0">
            <a:spAutoFit/>
          </a:bodyPr>
          <a:lstStyle/>
          <a:p>
            <a:r>
              <a:rPr lang="en-IN" sz="2500" dirty="0">
                <a:latin typeface="Nunito Sans" panose="020B0604020202020204" charset="0"/>
              </a:rPr>
              <a:t>3</a:t>
            </a:r>
          </a:p>
        </p:txBody>
      </p:sp>
      <p:sp>
        <p:nvSpPr>
          <p:cNvPr id="134" name="TextBox 133">
            <a:extLst>
              <a:ext uri="{FF2B5EF4-FFF2-40B4-BE49-F238E27FC236}">
                <a16:creationId xmlns:a16="http://schemas.microsoft.com/office/drawing/2014/main" id="{77EABE9F-DBF1-4035-B726-81799FC224FF}"/>
              </a:ext>
            </a:extLst>
          </p:cNvPr>
          <p:cNvSpPr txBox="1"/>
          <p:nvPr/>
        </p:nvSpPr>
        <p:spPr>
          <a:xfrm>
            <a:off x="8068962" y="3675099"/>
            <a:ext cx="381000" cy="477054"/>
          </a:xfrm>
          <a:prstGeom prst="rect">
            <a:avLst/>
          </a:prstGeom>
          <a:noFill/>
        </p:spPr>
        <p:txBody>
          <a:bodyPr wrap="square" rtlCol="0">
            <a:spAutoFit/>
          </a:bodyPr>
          <a:lstStyle/>
          <a:p>
            <a:r>
              <a:rPr lang="en-IN" sz="2500" dirty="0">
                <a:latin typeface="Nunito Sans" panose="020B0604020202020204" charset="0"/>
              </a:rPr>
              <a:t>2</a:t>
            </a:r>
          </a:p>
        </p:txBody>
      </p:sp>
      <p:sp>
        <p:nvSpPr>
          <p:cNvPr id="178" name="TextBox 177">
            <a:extLst>
              <a:ext uri="{FF2B5EF4-FFF2-40B4-BE49-F238E27FC236}">
                <a16:creationId xmlns:a16="http://schemas.microsoft.com/office/drawing/2014/main" id="{413C5BAB-AF0D-48D9-871C-730FBD64A9AC}"/>
              </a:ext>
            </a:extLst>
          </p:cNvPr>
          <p:cNvSpPr txBox="1"/>
          <p:nvPr/>
        </p:nvSpPr>
        <p:spPr>
          <a:xfrm>
            <a:off x="4849158" y="2562942"/>
            <a:ext cx="343774" cy="477054"/>
          </a:xfrm>
          <a:prstGeom prst="rect">
            <a:avLst/>
          </a:prstGeom>
          <a:noFill/>
        </p:spPr>
        <p:txBody>
          <a:bodyPr wrap="square" rtlCol="0">
            <a:spAutoFit/>
          </a:bodyPr>
          <a:lstStyle/>
          <a:p>
            <a:r>
              <a:rPr lang="en-IN" sz="2500" dirty="0">
                <a:latin typeface="Nunito Sans" panose="020B0604020202020204" charset="0"/>
              </a:rPr>
              <a:t>7</a:t>
            </a:r>
          </a:p>
        </p:txBody>
      </p:sp>
      <p:sp>
        <p:nvSpPr>
          <p:cNvPr id="112" name="Oval 111">
            <a:extLst>
              <a:ext uri="{FF2B5EF4-FFF2-40B4-BE49-F238E27FC236}">
                <a16:creationId xmlns:a16="http://schemas.microsoft.com/office/drawing/2014/main" id="{85B2F465-0782-45E6-B024-BEB578EC0909}"/>
              </a:ext>
            </a:extLst>
          </p:cNvPr>
          <p:cNvSpPr/>
          <p:nvPr/>
        </p:nvSpPr>
        <p:spPr>
          <a:xfrm>
            <a:off x="752229" y="2789553"/>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sp>
        <p:nvSpPr>
          <p:cNvPr id="145" name="Oval 144">
            <a:extLst>
              <a:ext uri="{FF2B5EF4-FFF2-40B4-BE49-F238E27FC236}">
                <a16:creationId xmlns:a16="http://schemas.microsoft.com/office/drawing/2014/main" id="{270B0A9A-D0CC-4595-9BFF-B817B4ACCE17}"/>
              </a:ext>
            </a:extLst>
          </p:cNvPr>
          <p:cNvSpPr/>
          <p:nvPr/>
        </p:nvSpPr>
        <p:spPr>
          <a:xfrm>
            <a:off x="2915161" y="1586803"/>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154" name="Oval 153">
            <a:extLst>
              <a:ext uri="{FF2B5EF4-FFF2-40B4-BE49-F238E27FC236}">
                <a16:creationId xmlns:a16="http://schemas.microsoft.com/office/drawing/2014/main" id="{1833006B-0091-4E55-9DCE-C38571040866}"/>
              </a:ext>
            </a:extLst>
          </p:cNvPr>
          <p:cNvSpPr/>
          <p:nvPr/>
        </p:nvSpPr>
        <p:spPr>
          <a:xfrm>
            <a:off x="6094407" y="4076304"/>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
        <p:nvSpPr>
          <p:cNvPr id="164" name="Oval 163">
            <a:extLst>
              <a:ext uri="{FF2B5EF4-FFF2-40B4-BE49-F238E27FC236}">
                <a16:creationId xmlns:a16="http://schemas.microsoft.com/office/drawing/2014/main" id="{D4DED337-F389-4873-A183-4494716B3810}"/>
              </a:ext>
            </a:extLst>
          </p:cNvPr>
          <p:cNvSpPr/>
          <p:nvPr/>
        </p:nvSpPr>
        <p:spPr>
          <a:xfrm>
            <a:off x="8764517" y="2798079"/>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sp>
        <p:nvSpPr>
          <p:cNvPr id="165" name="Oval 164">
            <a:extLst>
              <a:ext uri="{FF2B5EF4-FFF2-40B4-BE49-F238E27FC236}">
                <a16:creationId xmlns:a16="http://schemas.microsoft.com/office/drawing/2014/main" id="{69068F1B-AD96-47B1-8344-DEF75852741F}"/>
              </a:ext>
            </a:extLst>
          </p:cNvPr>
          <p:cNvSpPr/>
          <p:nvPr/>
        </p:nvSpPr>
        <p:spPr>
          <a:xfrm>
            <a:off x="2902939" y="4077905"/>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85" name="Oval 184">
            <a:extLst>
              <a:ext uri="{FF2B5EF4-FFF2-40B4-BE49-F238E27FC236}">
                <a16:creationId xmlns:a16="http://schemas.microsoft.com/office/drawing/2014/main" id="{2191637D-D89E-480E-B613-F5CC953A2897}"/>
              </a:ext>
            </a:extLst>
          </p:cNvPr>
          <p:cNvSpPr/>
          <p:nvPr/>
        </p:nvSpPr>
        <p:spPr>
          <a:xfrm>
            <a:off x="6115187" y="1593171"/>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cxnSp>
        <p:nvCxnSpPr>
          <p:cNvPr id="91" name="Straight Connector 90">
            <a:extLst>
              <a:ext uri="{FF2B5EF4-FFF2-40B4-BE49-F238E27FC236}">
                <a16:creationId xmlns:a16="http://schemas.microsoft.com/office/drawing/2014/main" id="{7A82A2D4-7CFD-4666-92B6-3FAEAABE165C}"/>
              </a:ext>
            </a:extLst>
          </p:cNvPr>
          <p:cNvCxnSpPr>
            <a:cxnSpLocks/>
          </p:cNvCxnSpPr>
          <p:nvPr/>
        </p:nvCxnSpPr>
        <p:spPr>
          <a:xfrm flipH="1">
            <a:off x="6961593" y="3214390"/>
            <a:ext cx="2290368" cy="933007"/>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3F8265DD-D26F-42D8-A141-8B177B7B39AC}"/>
              </a:ext>
            </a:extLst>
          </p:cNvPr>
          <p:cNvCxnSpPr>
            <a:cxnSpLocks/>
          </p:cNvCxnSpPr>
          <p:nvPr/>
        </p:nvCxnSpPr>
        <p:spPr>
          <a:xfrm flipH="1">
            <a:off x="3958631" y="4288662"/>
            <a:ext cx="2129668" cy="0"/>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3" name="Straight Connector 92">
            <a:extLst>
              <a:ext uri="{FF2B5EF4-FFF2-40B4-BE49-F238E27FC236}">
                <a16:creationId xmlns:a16="http://schemas.microsoft.com/office/drawing/2014/main" id="{18BBB328-BE8F-47DF-9B32-FB664792B36A}"/>
              </a:ext>
            </a:extLst>
          </p:cNvPr>
          <p:cNvCxnSpPr>
            <a:cxnSpLocks/>
          </p:cNvCxnSpPr>
          <p:nvPr/>
        </p:nvCxnSpPr>
        <p:spPr>
          <a:xfrm flipH="1">
            <a:off x="1284869" y="1953911"/>
            <a:ext cx="1763932" cy="847281"/>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BD8BA108-C041-4CB7-9A7F-2D5CEADC1E04}"/>
              </a:ext>
            </a:extLst>
          </p:cNvPr>
          <p:cNvCxnSpPr>
            <a:cxnSpLocks/>
          </p:cNvCxnSpPr>
          <p:nvPr/>
        </p:nvCxnSpPr>
        <p:spPr>
          <a:xfrm flipH="1" flipV="1">
            <a:off x="3800203" y="1943145"/>
            <a:ext cx="2441683" cy="2193702"/>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DA088207-DD08-41FD-B133-9295D8E488E1}"/>
              </a:ext>
            </a:extLst>
          </p:cNvPr>
          <p:cNvCxnSpPr>
            <a:cxnSpLocks/>
          </p:cNvCxnSpPr>
          <p:nvPr/>
        </p:nvCxnSpPr>
        <p:spPr>
          <a:xfrm flipH="1">
            <a:off x="3986653" y="1793510"/>
            <a:ext cx="2129667" cy="0"/>
          </a:xfrm>
          <a:prstGeom prst="line">
            <a:avLst/>
          </a:prstGeom>
          <a:effectLst>
            <a:glow rad="228600">
              <a:schemeClr val="accent2">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63" name="Rectangle: Rounded Corners 62">
            <a:extLst>
              <a:ext uri="{FF2B5EF4-FFF2-40B4-BE49-F238E27FC236}">
                <a16:creationId xmlns:a16="http://schemas.microsoft.com/office/drawing/2014/main" id="{29B50203-5F94-4735-B1F8-2592AAD06AE9}"/>
              </a:ext>
            </a:extLst>
          </p:cNvPr>
          <p:cNvSpPr/>
          <p:nvPr/>
        </p:nvSpPr>
        <p:spPr>
          <a:xfrm>
            <a:off x="3614643" y="5293413"/>
            <a:ext cx="3879222" cy="6485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dirty="0">
                <a:latin typeface="Nunito Sans" panose="020B0604020202020204" charset="0"/>
                <a:ea typeface="NSimSun" panose="02010609030101010101" pitchFamily="49" charset="-122"/>
              </a:rPr>
              <a:t>Minimum cost is 24</a:t>
            </a:r>
            <a:endParaRPr lang="en-IN" sz="2500" dirty="0">
              <a:latin typeface="Nunito Sans" panose="020B0604020202020204" charset="0"/>
              <a:ea typeface="NSimSun" panose="02010609030101010101" pitchFamily="49" charset="-122"/>
            </a:endParaRPr>
          </a:p>
        </p:txBody>
      </p:sp>
    </p:spTree>
    <p:extLst>
      <p:ext uri="{BB962C8B-B14F-4D97-AF65-F5344CB8AC3E}">
        <p14:creationId xmlns:p14="http://schemas.microsoft.com/office/powerpoint/2010/main" val="170477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17D0-DD9C-41B9-8C6C-51ACB74443B3}"/>
              </a:ext>
            </a:extLst>
          </p:cNvPr>
          <p:cNvSpPr>
            <a:spLocks noGrp="1"/>
          </p:cNvSpPr>
          <p:nvPr>
            <p:ph type="title"/>
          </p:nvPr>
        </p:nvSpPr>
        <p:spPr/>
        <p:txBody>
          <a:bodyPr>
            <a:normAutofit/>
          </a:bodyPr>
          <a:lstStyle/>
          <a:p>
            <a:pPr algn="l"/>
            <a:r>
              <a:rPr lang="en-IN" sz="4500" b="1" dirty="0">
                <a:latin typeface="Nunito Sans" panose="020B0604020202020204" charset="0"/>
              </a:rPr>
              <a:t>Shortest path algorithm</a:t>
            </a:r>
          </a:p>
        </p:txBody>
      </p:sp>
      <p:sp>
        <p:nvSpPr>
          <p:cNvPr id="4" name="Content Placeholder 3">
            <a:extLst>
              <a:ext uri="{FF2B5EF4-FFF2-40B4-BE49-F238E27FC236}">
                <a16:creationId xmlns:a16="http://schemas.microsoft.com/office/drawing/2014/main" id="{B337B483-5B62-4E4C-9EBA-A4625E66254B}"/>
              </a:ext>
            </a:extLst>
          </p:cNvPr>
          <p:cNvSpPr>
            <a:spLocks noGrp="1"/>
          </p:cNvSpPr>
          <p:nvPr>
            <p:ph idx="1"/>
          </p:nvPr>
        </p:nvSpPr>
        <p:spPr/>
        <p:txBody>
          <a:bodyPr/>
          <a:lstStyle/>
          <a:p>
            <a:pPr marL="514350" indent="-514350">
              <a:buFont typeface="+mj-lt"/>
              <a:buAutoNum type="arabicPeriod"/>
            </a:pPr>
            <a:r>
              <a:rPr lang="en-IN" dirty="0"/>
              <a:t>Dijkstra’s algorithm</a:t>
            </a:r>
          </a:p>
          <a:p>
            <a:pPr marL="514350" indent="-514350">
              <a:buFont typeface="+mj-lt"/>
              <a:buAutoNum type="arabicPeriod"/>
            </a:pPr>
            <a:r>
              <a:rPr lang="en-IN" dirty="0"/>
              <a:t>Floyd </a:t>
            </a:r>
            <a:r>
              <a:rPr lang="en-IN" dirty="0" err="1"/>
              <a:t>Warshall</a:t>
            </a:r>
            <a:r>
              <a:rPr lang="en-IN" dirty="0"/>
              <a:t> algorithm</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28860422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Dijkstra’s algorithm</a:t>
            </a:r>
          </a:p>
        </p:txBody>
      </p:sp>
      <p:sp>
        <p:nvSpPr>
          <p:cNvPr id="127" name="TextBox 126">
            <a:extLst>
              <a:ext uri="{FF2B5EF4-FFF2-40B4-BE49-F238E27FC236}">
                <a16:creationId xmlns:a16="http://schemas.microsoft.com/office/drawing/2014/main" id="{5871F99E-4B84-4CD0-970B-8A6BF01CDD8B}"/>
              </a:ext>
            </a:extLst>
          </p:cNvPr>
          <p:cNvSpPr txBox="1"/>
          <p:nvPr/>
        </p:nvSpPr>
        <p:spPr>
          <a:xfrm>
            <a:off x="4848076" y="1373536"/>
            <a:ext cx="381000" cy="477054"/>
          </a:xfrm>
          <a:prstGeom prst="rect">
            <a:avLst/>
          </a:prstGeom>
          <a:noFill/>
        </p:spPr>
        <p:txBody>
          <a:bodyPr wrap="square" rtlCol="0">
            <a:spAutoFit/>
          </a:bodyPr>
          <a:lstStyle/>
          <a:p>
            <a:r>
              <a:rPr lang="en-IN" sz="2500" dirty="0">
                <a:latin typeface="Nunito Sans" panose="020B0604020202020204" charset="0"/>
              </a:rPr>
              <a:t>8</a:t>
            </a:r>
          </a:p>
        </p:txBody>
      </p:sp>
      <p:sp>
        <p:nvSpPr>
          <p:cNvPr id="128" name="TextBox 127">
            <a:extLst>
              <a:ext uri="{FF2B5EF4-FFF2-40B4-BE49-F238E27FC236}">
                <a16:creationId xmlns:a16="http://schemas.microsoft.com/office/drawing/2014/main" id="{65B81B61-324F-4C46-8437-A4F2FF370A34}"/>
              </a:ext>
            </a:extLst>
          </p:cNvPr>
          <p:cNvSpPr txBox="1"/>
          <p:nvPr/>
        </p:nvSpPr>
        <p:spPr>
          <a:xfrm>
            <a:off x="1837735" y="3653203"/>
            <a:ext cx="381000" cy="477054"/>
          </a:xfrm>
          <a:prstGeom prst="rect">
            <a:avLst/>
          </a:prstGeom>
          <a:noFill/>
        </p:spPr>
        <p:txBody>
          <a:bodyPr wrap="square" rtlCol="0">
            <a:spAutoFit/>
          </a:bodyPr>
          <a:lstStyle/>
          <a:p>
            <a:r>
              <a:rPr lang="en-IN" sz="2500" dirty="0">
                <a:latin typeface="Nunito Sans" panose="020B0604020202020204" charset="0"/>
              </a:rPr>
              <a:t>8</a:t>
            </a:r>
          </a:p>
        </p:txBody>
      </p:sp>
      <p:sp>
        <p:nvSpPr>
          <p:cNvPr id="129" name="TextBox 128">
            <a:extLst>
              <a:ext uri="{FF2B5EF4-FFF2-40B4-BE49-F238E27FC236}">
                <a16:creationId xmlns:a16="http://schemas.microsoft.com/office/drawing/2014/main" id="{7FE09033-558E-42F9-A920-180B4C0331A8}"/>
              </a:ext>
            </a:extLst>
          </p:cNvPr>
          <p:cNvSpPr txBox="1"/>
          <p:nvPr/>
        </p:nvSpPr>
        <p:spPr>
          <a:xfrm>
            <a:off x="2848519" y="2815978"/>
            <a:ext cx="664424" cy="477054"/>
          </a:xfrm>
          <a:prstGeom prst="rect">
            <a:avLst/>
          </a:prstGeom>
          <a:noFill/>
        </p:spPr>
        <p:txBody>
          <a:bodyPr wrap="square" rtlCol="0">
            <a:spAutoFit/>
          </a:bodyPr>
          <a:lstStyle/>
          <a:p>
            <a:r>
              <a:rPr lang="en-IN" sz="2500" dirty="0">
                <a:latin typeface="Nunito Sans" panose="020B0604020202020204" charset="0"/>
              </a:rPr>
              <a:t>11</a:t>
            </a:r>
          </a:p>
        </p:txBody>
      </p:sp>
      <p:sp>
        <p:nvSpPr>
          <p:cNvPr id="131" name="TextBox 130">
            <a:extLst>
              <a:ext uri="{FF2B5EF4-FFF2-40B4-BE49-F238E27FC236}">
                <a16:creationId xmlns:a16="http://schemas.microsoft.com/office/drawing/2014/main" id="{B51665C7-51A4-4D79-8763-8F31DEB3EE26}"/>
              </a:ext>
            </a:extLst>
          </p:cNvPr>
          <p:cNvSpPr txBox="1"/>
          <p:nvPr/>
        </p:nvSpPr>
        <p:spPr>
          <a:xfrm>
            <a:off x="4842182" y="4323546"/>
            <a:ext cx="381000" cy="477054"/>
          </a:xfrm>
          <a:prstGeom prst="rect">
            <a:avLst/>
          </a:prstGeom>
          <a:noFill/>
        </p:spPr>
        <p:txBody>
          <a:bodyPr wrap="square" rtlCol="0">
            <a:spAutoFit/>
          </a:bodyPr>
          <a:lstStyle/>
          <a:p>
            <a:r>
              <a:rPr lang="en-IN" sz="2500" dirty="0">
                <a:latin typeface="Nunito Sans" panose="020B0604020202020204" charset="0"/>
              </a:rPr>
              <a:t>3</a:t>
            </a:r>
          </a:p>
        </p:txBody>
      </p:sp>
      <p:sp>
        <p:nvSpPr>
          <p:cNvPr id="132" name="TextBox 131">
            <a:extLst>
              <a:ext uri="{FF2B5EF4-FFF2-40B4-BE49-F238E27FC236}">
                <a16:creationId xmlns:a16="http://schemas.microsoft.com/office/drawing/2014/main" id="{47726456-5A57-4739-B69C-FCB28517FC83}"/>
              </a:ext>
            </a:extLst>
          </p:cNvPr>
          <p:cNvSpPr txBox="1"/>
          <p:nvPr/>
        </p:nvSpPr>
        <p:spPr>
          <a:xfrm>
            <a:off x="6647828" y="2790426"/>
            <a:ext cx="605662" cy="477054"/>
          </a:xfrm>
          <a:prstGeom prst="rect">
            <a:avLst/>
          </a:prstGeom>
          <a:noFill/>
        </p:spPr>
        <p:txBody>
          <a:bodyPr wrap="square" rtlCol="0">
            <a:spAutoFit/>
          </a:bodyPr>
          <a:lstStyle/>
          <a:p>
            <a:r>
              <a:rPr lang="en-IN" sz="2500" dirty="0">
                <a:latin typeface="Nunito Sans" panose="020B0604020202020204" charset="0"/>
              </a:rPr>
              <a:t>14</a:t>
            </a:r>
          </a:p>
        </p:txBody>
      </p:sp>
      <p:sp>
        <p:nvSpPr>
          <p:cNvPr id="133" name="TextBox 132">
            <a:extLst>
              <a:ext uri="{FF2B5EF4-FFF2-40B4-BE49-F238E27FC236}">
                <a16:creationId xmlns:a16="http://schemas.microsoft.com/office/drawing/2014/main" id="{8D5B8D9A-95D1-482C-846D-723FBE6FC905}"/>
              </a:ext>
            </a:extLst>
          </p:cNvPr>
          <p:cNvSpPr txBox="1"/>
          <p:nvPr/>
        </p:nvSpPr>
        <p:spPr>
          <a:xfrm>
            <a:off x="8006855" y="1913248"/>
            <a:ext cx="691686" cy="477054"/>
          </a:xfrm>
          <a:prstGeom prst="rect">
            <a:avLst/>
          </a:prstGeom>
          <a:noFill/>
        </p:spPr>
        <p:txBody>
          <a:bodyPr wrap="square" rtlCol="0">
            <a:spAutoFit/>
          </a:bodyPr>
          <a:lstStyle/>
          <a:p>
            <a:r>
              <a:rPr lang="en-IN" sz="2500" dirty="0">
                <a:latin typeface="Nunito Sans" panose="020B0604020202020204" charset="0"/>
              </a:rPr>
              <a:t>2</a:t>
            </a:r>
          </a:p>
        </p:txBody>
      </p:sp>
      <p:sp>
        <p:nvSpPr>
          <p:cNvPr id="134" name="TextBox 133">
            <a:extLst>
              <a:ext uri="{FF2B5EF4-FFF2-40B4-BE49-F238E27FC236}">
                <a16:creationId xmlns:a16="http://schemas.microsoft.com/office/drawing/2014/main" id="{77EABE9F-DBF1-4035-B726-81799FC224FF}"/>
              </a:ext>
            </a:extLst>
          </p:cNvPr>
          <p:cNvSpPr txBox="1"/>
          <p:nvPr/>
        </p:nvSpPr>
        <p:spPr>
          <a:xfrm>
            <a:off x="8068962" y="3675099"/>
            <a:ext cx="653972" cy="477054"/>
          </a:xfrm>
          <a:prstGeom prst="rect">
            <a:avLst/>
          </a:prstGeom>
          <a:noFill/>
        </p:spPr>
        <p:txBody>
          <a:bodyPr wrap="square" rtlCol="0">
            <a:spAutoFit/>
          </a:bodyPr>
          <a:lstStyle/>
          <a:p>
            <a:r>
              <a:rPr lang="en-IN" sz="2500" dirty="0">
                <a:latin typeface="Nunito Sans" panose="020B0604020202020204" charset="0"/>
              </a:rPr>
              <a:t>10</a:t>
            </a:r>
          </a:p>
        </p:txBody>
      </p:sp>
      <p:sp>
        <p:nvSpPr>
          <p:cNvPr id="161" name="TextBox 160">
            <a:extLst>
              <a:ext uri="{FF2B5EF4-FFF2-40B4-BE49-F238E27FC236}">
                <a16:creationId xmlns:a16="http://schemas.microsoft.com/office/drawing/2014/main" id="{4D6EECBC-4450-47DE-B075-09FDAD858476}"/>
              </a:ext>
            </a:extLst>
          </p:cNvPr>
          <p:cNvSpPr txBox="1"/>
          <p:nvPr/>
        </p:nvSpPr>
        <p:spPr>
          <a:xfrm>
            <a:off x="480993" y="5914203"/>
            <a:ext cx="952718" cy="369332"/>
          </a:xfrm>
          <a:prstGeom prst="rect">
            <a:avLst/>
          </a:prstGeom>
          <a:noFill/>
        </p:spPr>
        <p:txBody>
          <a:bodyPr wrap="square" rtlCol="0">
            <a:spAutoFit/>
          </a:bodyPr>
          <a:lstStyle/>
          <a:p>
            <a:r>
              <a:rPr lang="en-IN" dirty="0"/>
              <a:t>Weight</a:t>
            </a:r>
          </a:p>
        </p:txBody>
      </p:sp>
      <p:sp>
        <p:nvSpPr>
          <p:cNvPr id="162" name="TextBox 161">
            <a:extLst>
              <a:ext uri="{FF2B5EF4-FFF2-40B4-BE49-F238E27FC236}">
                <a16:creationId xmlns:a16="http://schemas.microsoft.com/office/drawing/2014/main" id="{1C81B0FF-D6CE-4ABB-98AD-F4118AABA46B}"/>
              </a:ext>
            </a:extLst>
          </p:cNvPr>
          <p:cNvSpPr txBox="1"/>
          <p:nvPr/>
        </p:nvSpPr>
        <p:spPr>
          <a:xfrm>
            <a:off x="550636" y="5232943"/>
            <a:ext cx="952718" cy="369332"/>
          </a:xfrm>
          <a:prstGeom prst="rect">
            <a:avLst/>
          </a:prstGeom>
          <a:noFill/>
        </p:spPr>
        <p:txBody>
          <a:bodyPr wrap="square" rtlCol="0">
            <a:spAutoFit/>
          </a:bodyPr>
          <a:lstStyle/>
          <a:p>
            <a:r>
              <a:rPr lang="en-IN" dirty="0"/>
              <a:t>Edge</a:t>
            </a:r>
          </a:p>
        </p:txBody>
      </p:sp>
      <p:sp>
        <p:nvSpPr>
          <p:cNvPr id="178" name="TextBox 177">
            <a:extLst>
              <a:ext uri="{FF2B5EF4-FFF2-40B4-BE49-F238E27FC236}">
                <a16:creationId xmlns:a16="http://schemas.microsoft.com/office/drawing/2014/main" id="{413C5BAB-AF0D-48D9-871C-730FBD64A9AC}"/>
              </a:ext>
            </a:extLst>
          </p:cNvPr>
          <p:cNvSpPr txBox="1"/>
          <p:nvPr/>
        </p:nvSpPr>
        <p:spPr>
          <a:xfrm>
            <a:off x="4849158" y="2562942"/>
            <a:ext cx="343774" cy="477054"/>
          </a:xfrm>
          <a:prstGeom prst="rect">
            <a:avLst/>
          </a:prstGeom>
          <a:noFill/>
        </p:spPr>
        <p:txBody>
          <a:bodyPr wrap="square" rtlCol="0">
            <a:spAutoFit/>
          </a:bodyPr>
          <a:lstStyle/>
          <a:p>
            <a:r>
              <a:rPr lang="en-IN" sz="2500" dirty="0">
                <a:latin typeface="Nunito Sans" panose="020B0604020202020204" charset="0"/>
              </a:rPr>
              <a:t>7</a:t>
            </a:r>
          </a:p>
        </p:txBody>
      </p:sp>
      <p:grpSp>
        <p:nvGrpSpPr>
          <p:cNvPr id="2" name="Group 1">
            <a:extLst>
              <a:ext uri="{FF2B5EF4-FFF2-40B4-BE49-F238E27FC236}">
                <a16:creationId xmlns:a16="http://schemas.microsoft.com/office/drawing/2014/main" id="{0099FD34-2B4A-4521-AF46-80500A37F68E}"/>
              </a:ext>
            </a:extLst>
          </p:cNvPr>
          <p:cNvGrpSpPr/>
          <p:nvPr/>
        </p:nvGrpSpPr>
        <p:grpSpPr>
          <a:xfrm>
            <a:off x="1433125" y="5154693"/>
            <a:ext cx="6559055" cy="533400"/>
            <a:chOff x="1447799" y="5412750"/>
            <a:chExt cx="6559055" cy="533400"/>
          </a:xfrm>
        </p:grpSpPr>
        <p:sp>
          <p:nvSpPr>
            <p:cNvPr id="139" name="Rectangle 138">
              <a:extLst>
                <a:ext uri="{FF2B5EF4-FFF2-40B4-BE49-F238E27FC236}">
                  <a16:creationId xmlns:a16="http://schemas.microsoft.com/office/drawing/2014/main" id="{39B8F8D9-3493-42DD-AA2C-F4D41EBADFA8}"/>
                </a:ext>
              </a:extLst>
            </p:cNvPr>
            <p:cNvSpPr/>
            <p:nvPr/>
          </p:nvSpPr>
          <p:spPr>
            <a:xfrm>
              <a:off x="1447799"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G</a:t>
              </a:r>
              <a:endParaRPr lang="en-IN" sz="2500" dirty="0">
                <a:latin typeface="Nunito Sans" panose="020B0604020202020204" charset="0"/>
              </a:endParaRPr>
            </a:p>
          </p:txBody>
        </p:sp>
        <p:sp>
          <p:nvSpPr>
            <p:cNvPr id="140" name="Rectangle 139">
              <a:extLst>
                <a:ext uri="{FF2B5EF4-FFF2-40B4-BE49-F238E27FC236}">
                  <a16:creationId xmlns:a16="http://schemas.microsoft.com/office/drawing/2014/main" id="{0F4259A2-A6F0-4D46-86F0-199305893EE2}"/>
                </a:ext>
              </a:extLst>
            </p:cNvPr>
            <p:cNvSpPr/>
            <p:nvPr/>
          </p:nvSpPr>
          <p:spPr>
            <a:xfrm>
              <a:off x="2540975"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D</a:t>
              </a:r>
              <a:endParaRPr lang="en-IN" sz="2500" dirty="0">
                <a:latin typeface="Nunito Sans" panose="020B0604020202020204" charset="0"/>
              </a:endParaRPr>
            </a:p>
          </p:txBody>
        </p:sp>
        <p:sp>
          <p:nvSpPr>
            <p:cNvPr id="141" name="Rectangle 140">
              <a:extLst>
                <a:ext uri="{FF2B5EF4-FFF2-40B4-BE49-F238E27FC236}">
                  <a16:creationId xmlns:a16="http://schemas.microsoft.com/office/drawing/2014/main" id="{305889E9-4952-47C0-A613-B57A894837F3}"/>
                </a:ext>
              </a:extLst>
            </p:cNvPr>
            <p:cNvSpPr/>
            <p:nvPr/>
          </p:nvSpPr>
          <p:spPr>
            <a:xfrm>
              <a:off x="3634151"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F</a:t>
              </a:r>
              <a:endParaRPr lang="en-IN" sz="2500" dirty="0">
                <a:latin typeface="Nunito Sans" panose="020B0604020202020204" charset="0"/>
              </a:endParaRPr>
            </a:p>
          </p:txBody>
        </p:sp>
        <p:sp>
          <p:nvSpPr>
            <p:cNvPr id="142" name="Rectangle 141">
              <a:extLst>
                <a:ext uri="{FF2B5EF4-FFF2-40B4-BE49-F238E27FC236}">
                  <a16:creationId xmlns:a16="http://schemas.microsoft.com/office/drawing/2014/main" id="{551BA052-C38C-4D35-9A99-2A126C9ECF81}"/>
                </a:ext>
              </a:extLst>
            </p:cNvPr>
            <p:cNvSpPr/>
            <p:nvPr/>
          </p:nvSpPr>
          <p:spPr>
            <a:xfrm>
              <a:off x="4727327"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A</a:t>
              </a:r>
              <a:endParaRPr lang="en-IN" sz="2500" dirty="0">
                <a:latin typeface="Nunito Sans" panose="020B0604020202020204" charset="0"/>
              </a:endParaRPr>
            </a:p>
          </p:txBody>
        </p:sp>
        <p:sp>
          <p:nvSpPr>
            <p:cNvPr id="143" name="Rectangle 142">
              <a:extLst>
                <a:ext uri="{FF2B5EF4-FFF2-40B4-BE49-F238E27FC236}">
                  <a16:creationId xmlns:a16="http://schemas.microsoft.com/office/drawing/2014/main" id="{3D727F7D-6B5E-4949-AE0C-FEDFBAA36A40}"/>
                </a:ext>
              </a:extLst>
            </p:cNvPr>
            <p:cNvSpPr/>
            <p:nvPr/>
          </p:nvSpPr>
          <p:spPr>
            <a:xfrm>
              <a:off x="5820502"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C</a:t>
              </a:r>
              <a:endParaRPr lang="en-IN" sz="2500" dirty="0">
                <a:latin typeface="Nunito Sans" panose="020B0604020202020204" charset="0"/>
              </a:endParaRPr>
            </a:p>
          </p:txBody>
        </p:sp>
        <p:sp>
          <p:nvSpPr>
            <p:cNvPr id="144" name="Rectangle 143">
              <a:extLst>
                <a:ext uri="{FF2B5EF4-FFF2-40B4-BE49-F238E27FC236}">
                  <a16:creationId xmlns:a16="http://schemas.microsoft.com/office/drawing/2014/main" id="{0AE3ECBC-DA28-48B1-82C4-0D954233D783}"/>
                </a:ext>
              </a:extLst>
            </p:cNvPr>
            <p:cNvSpPr/>
            <p:nvPr/>
          </p:nvSpPr>
          <p:spPr>
            <a:xfrm>
              <a:off x="6913678"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S</a:t>
              </a:r>
              <a:endParaRPr lang="en-IN" sz="2500" dirty="0">
                <a:latin typeface="Nunito Sans" panose="020B0604020202020204" charset="0"/>
              </a:endParaRPr>
            </a:p>
          </p:txBody>
        </p:sp>
      </p:grpSp>
      <p:sp>
        <p:nvSpPr>
          <p:cNvPr id="74" name="TextBox 73">
            <a:extLst>
              <a:ext uri="{FF2B5EF4-FFF2-40B4-BE49-F238E27FC236}">
                <a16:creationId xmlns:a16="http://schemas.microsoft.com/office/drawing/2014/main" id="{C3D07A10-EEEE-4FE6-9561-37E1E3D0EE46}"/>
              </a:ext>
            </a:extLst>
          </p:cNvPr>
          <p:cNvSpPr txBox="1"/>
          <p:nvPr/>
        </p:nvSpPr>
        <p:spPr>
          <a:xfrm>
            <a:off x="1755909" y="1926984"/>
            <a:ext cx="381000" cy="477054"/>
          </a:xfrm>
          <a:prstGeom prst="rect">
            <a:avLst/>
          </a:prstGeom>
          <a:noFill/>
        </p:spPr>
        <p:txBody>
          <a:bodyPr wrap="square" rtlCol="0">
            <a:spAutoFit/>
          </a:bodyPr>
          <a:lstStyle/>
          <a:p>
            <a:r>
              <a:rPr lang="en-IN" sz="2500" dirty="0">
                <a:latin typeface="Nunito Sans" panose="020B0604020202020204" charset="0"/>
              </a:rPr>
              <a:t>4</a:t>
            </a:r>
          </a:p>
        </p:txBody>
      </p:sp>
      <p:grpSp>
        <p:nvGrpSpPr>
          <p:cNvPr id="45" name="Group 44">
            <a:extLst>
              <a:ext uri="{FF2B5EF4-FFF2-40B4-BE49-F238E27FC236}">
                <a16:creationId xmlns:a16="http://schemas.microsoft.com/office/drawing/2014/main" id="{45271E49-0E39-4B4F-9116-DDA68F4025F5}"/>
              </a:ext>
            </a:extLst>
          </p:cNvPr>
          <p:cNvGrpSpPr/>
          <p:nvPr/>
        </p:nvGrpSpPr>
        <p:grpSpPr>
          <a:xfrm>
            <a:off x="762000" y="1590274"/>
            <a:ext cx="9067799" cy="2899444"/>
            <a:chOff x="762000" y="1590274"/>
            <a:chExt cx="9067799" cy="2899444"/>
          </a:xfrm>
        </p:grpSpPr>
        <p:sp>
          <p:nvSpPr>
            <p:cNvPr id="8" name="Oval 7">
              <a:extLst>
                <a:ext uri="{FF2B5EF4-FFF2-40B4-BE49-F238E27FC236}">
                  <a16:creationId xmlns:a16="http://schemas.microsoft.com/office/drawing/2014/main" id="{C9782DF5-06C9-4666-8B91-0043F943EA57}"/>
                </a:ext>
              </a:extLst>
            </p:cNvPr>
            <p:cNvSpPr/>
            <p:nvPr/>
          </p:nvSpPr>
          <p:spPr>
            <a:xfrm>
              <a:off x="8764518" y="2790426"/>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sp>
          <p:nvSpPr>
            <p:cNvPr id="9" name="Oval 8">
              <a:extLst>
                <a:ext uri="{FF2B5EF4-FFF2-40B4-BE49-F238E27FC236}">
                  <a16:creationId xmlns:a16="http://schemas.microsoft.com/office/drawing/2014/main" id="{27886FCD-6084-450D-A792-B70A2C1F6E7D}"/>
                </a:ext>
              </a:extLst>
            </p:cNvPr>
            <p:cNvSpPr/>
            <p:nvPr/>
          </p:nvSpPr>
          <p:spPr>
            <a:xfrm>
              <a:off x="6097516" y="1590274"/>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
          <p:nvSpPr>
            <p:cNvPr id="16" name="Oval 15">
              <a:extLst>
                <a:ext uri="{FF2B5EF4-FFF2-40B4-BE49-F238E27FC236}">
                  <a16:creationId xmlns:a16="http://schemas.microsoft.com/office/drawing/2014/main" id="{D326227A-9859-4402-8B1F-66B9BD5D7CD8}"/>
                </a:ext>
              </a:extLst>
            </p:cNvPr>
            <p:cNvSpPr/>
            <p:nvPr/>
          </p:nvSpPr>
          <p:spPr>
            <a:xfrm>
              <a:off x="6097518" y="4076304"/>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
          <p:nvSpPr>
            <p:cNvPr id="17" name="Oval 16">
              <a:extLst>
                <a:ext uri="{FF2B5EF4-FFF2-40B4-BE49-F238E27FC236}">
                  <a16:creationId xmlns:a16="http://schemas.microsoft.com/office/drawing/2014/main" id="{E0D7C375-658F-435F-BA39-A830FC7304A3}"/>
                </a:ext>
              </a:extLst>
            </p:cNvPr>
            <p:cNvSpPr/>
            <p:nvPr/>
          </p:nvSpPr>
          <p:spPr>
            <a:xfrm>
              <a:off x="2902568" y="4076304"/>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9" name="Oval 18">
              <a:extLst>
                <a:ext uri="{FF2B5EF4-FFF2-40B4-BE49-F238E27FC236}">
                  <a16:creationId xmlns:a16="http://schemas.microsoft.com/office/drawing/2014/main" id="{3A41C304-CB8A-45D6-9992-10F72C63B4CC}"/>
                </a:ext>
              </a:extLst>
            </p:cNvPr>
            <p:cNvSpPr/>
            <p:nvPr/>
          </p:nvSpPr>
          <p:spPr>
            <a:xfrm>
              <a:off x="2902568" y="1590274"/>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20" name="Oval 19">
              <a:extLst>
                <a:ext uri="{FF2B5EF4-FFF2-40B4-BE49-F238E27FC236}">
                  <a16:creationId xmlns:a16="http://schemas.microsoft.com/office/drawing/2014/main" id="{A021E818-FD7F-449B-88A1-3215EBAEA4CD}"/>
                </a:ext>
              </a:extLst>
            </p:cNvPr>
            <p:cNvSpPr/>
            <p:nvPr/>
          </p:nvSpPr>
          <p:spPr>
            <a:xfrm>
              <a:off x="762000" y="2790426"/>
              <a:ext cx="1065281" cy="413414"/>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cxnSp>
          <p:nvCxnSpPr>
            <p:cNvPr id="81" name="Straight Arrow Connector 80">
              <a:extLst>
                <a:ext uri="{FF2B5EF4-FFF2-40B4-BE49-F238E27FC236}">
                  <a16:creationId xmlns:a16="http://schemas.microsoft.com/office/drawing/2014/main" id="{4B40DE36-63B7-4EAF-BDD4-7E2AB2A6C177}"/>
                </a:ext>
              </a:extLst>
            </p:cNvPr>
            <p:cNvCxnSpPr>
              <a:cxnSpLocks/>
              <a:stCxn id="19" idx="4"/>
              <a:endCxn id="17" idx="0"/>
            </p:cNvCxnSpPr>
            <p:nvPr/>
          </p:nvCxnSpPr>
          <p:spPr>
            <a:xfrm>
              <a:off x="3435209" y="2003688"/>
              <a:ext cx="0" cy="2072616"/>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51ABC790-7368-40A0-84AB-7FD794058DCF}"/>
                </a:ext>
              </a:extLst>
            </p:cNvPr>
            <p:cNvCxnSpPr>
              <a:cxnSpLocks/>
              <a:stCxn id="19" idx="6"/>
              <a:endCxn id="9" idx="2"/>
            </p:cNvCxnSpPr>
            <p:nvPr/>
          </p:nvCxnSpPr>
          <p:spPr>
            <a:xfrm>
              <a:off x="3967849" y="1796981"/>
              <a:ext cx="2129667" cy="0"/>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6" name="Straight Arrow Connector 95">
              <a:extLst>
                <a:ext uri="{FF2B5EF4-FFF2-40B4-BE49-F238E27FC236}">
                  <a16:creationId xmlns:a16="http://schemas.microsoft.com/office/drawing/2014/main" id="{20CEE061-5215-4EFC-83EF-DB9FEBD983E3}"/>
                </a:ext>
              </a:extLst>
            </p:cNvPr>
            <p:cNvCxnSpPr>
              <a:cxnSpLocks/>
              <a:stCxn id="19" idx="5"/>
            </p:cNvCxnSpPr>
            <p:nvPr/>
          </p:nvCxnSpPr>
          <p:spPr>
            <a:xfrm>
              <a:off x="3811842" y="1943145"/>
              <a:ext cx="2555248" cy="2186768"/>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a16="http://schemas.microsoft.com/office/drawing/2014/main" id="{6025129D-86AE-4C5A-A68A-BDA2D157B5C7}"/>
                </a:ext>
              </a:extLst>
            </p:cNvPr>
            <p:cNvCxnSpPr>
              <a:cxnSpLocks/>
            </p:cNvCxnSpPr>
            <p:nvPr/>
          </p:nvCxnSpPr>
          <p:spPr>
            <a:xfrm>
              <a:off x="3967849" y="4283011"/>
              <a:ext cx="2129667" cy="0"/>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a16="http://schemas.microsoft.com/office/drawing/2014/main" id="{FE78A2AB-80DF-4B41-B2A5-342786D2A137}"/>
                </a:ext>
              </a:extLst>
            </p:cNvPr>
            <p:cNvCxnSpPr>
              <a:cxnSpLocks/>
              <a:stCxn id="9" idx="5"/>
              <a:endCxn id="8" idx="0"/>
            </p:cNvCxnSpPr>
            <p:nvPr/>
          </p:nvCxnSpPr>
          <p:spPr>
            <a:xfrm>
              <a:off x="7006790" y="1943145"/>
              <a:ext cx="2290369" cy="847281"/>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FACF7F78-EF4E-40AF-B904-10964FE0E474}"/>
                </a:ext>
              </a:extLst>
            </p:cNvPr>
            <p:cNvCxnSpPr>
              <a:cxnSpLocks/>
              <a:stCxn id="8" idx="4"/>
              <a:endCxn id="16" idx="7"/>
            </p:cNvCxnSpPr>
            <p:nvPr/>
          </p:nvCxnSpPr>
          <p:spPr>
            <a:xfrm flipH="1">
              <a:off x="7006792" y="3203840"/>
              <a:ext cx="2290367" cy="933007"/>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CD503127-531B-459C-8BF8-13FD450801A3}"/>
                </a:ext>
              </a:extLst>
            </p:cNvPr>
            <p:cNvCxnSpPr>
              <a:cxnSpLocks/>
              <a:stCxn id="16" idx="0"/>
              <a:endCxn id="9" idx="4"/>
            </p:cNvCxnSpPr>
            <p:nvPr/>
          </p:nvCxnSpPr>
          <p:spPr>
            <a:xfrm flipH="1" flipV="1">
              <a:off x="6630157" y="2003688"/>
              <a:ext cx="2" cy="2072616"/>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05B1C3CE-57DF-4855-B039-0E1481F804FF}"/>
                </a:ext>
              </a:extLst>
            </p:cNvPr>
            <p:cNvCxnSpPr/>
            <p:nvPr/>
          </p:nvCxnSpPr>
          <p:spPr>
            <a:xfrm flipV="1">
              <a:off x="1265102" y="1954188"/>
              <a:ext cx="1763934" cy="847281"/>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04" name="Straight Arrow Connector 103">
              <a:extLst>
                <a:ext uri="{FF2B5EF4-FFF2-40B4-BE49-F238E27FC236}">
                  <a16:creationId xmlns:a16="http://schemas.microsoft.com/office/drawing/2014/main" id="{FC27DA08-51F1-429B-85EC-C102993871D6}"/>
                </a:ext>
              </a:extLst>
            </p:cNvPr>
            <p:cNvCxnSpPr>
              <a:cxnSpLocks/>
            </p:cNvCxnSpPr>
            <p:nvPr/>
          </p:nvCxnSpPr>
          <p:spPr>
            <a:xfrm>
              <a:off x="1297008" y="3203840"/>
              <a:ext cx="1763934" cy="933007"/>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grpSp>
      <p:sp>
        <p:nvSpPr>
          <p:cNvPr id="130" name="Oval 129">
            <a:extLst>
              <a:ext uri="{FF2B5EF4-FFF2-40B4-BE49-F238E27FC236}">
                <a16:creationId xmlns:a16="http://schemas.microsoft.com/office/drawing/2014/main" id="{22B2281B-E570-4A7E-AF59-FECB518DA351}"/>
              </a:ext>
            </a:extLst>
          </p:cNvPr>
          <p:cNvSpPr/>
          <p:nvPr/>
        </p:nvSpPr>
        <p:spPr>
          <a:xfrm>
            <a:off x="762000" y="2786028"/>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G</a:t>
            </a:r>
          </a:p>
        </p:txBody>
      </p:sp>
      <p:sp>
        <p:nvSpPr>
          <p:cNvPr id="135" name="Oval 134">
            <a:extLst>
              <a:ext uri="{FF2B5EF4-FFF2-40B4-BE49-F238E27FC236}">
                <a16:creationId xmlns:a16="http://schemas.microsoft.com/office/drawing/2014/main" id="{4CE25522-A119-4CDB-BA39-40E1AD990C93}"/>
              </a:ext>
            </a:extLst>
          </p:cNvPr>
          <p:cNvSpPr/>
          <p:nvPr/>
        </p:nvSpPr>
        <p:spPr>
          <a:xfrm>
            <a:off x="2899374" y="1584423"/>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D</a:t>
            </a:r>
          </a:p>
        </p:txBody>
      </p:sp>
      <p:sp>
        <p:nvSpPr>
          <p:cNvPr id="137" name="TextBox 136">
            <a:extLst>
              <a:ext uri="{FF2B5EF4-FFF2-40B4-BE49-F238E27FC236}">
                <a16:creationId xmlns:a16="http://schemas.microsoft.com/office/drawing/2014/main" id="{B6ED1E8F-9EE4-47E3-9E79-A870129BD34E}"/>
              </a:ext>
            </a:extLst>
          </p:cNvPr>
          <p:cNvSpPr txBox="1"/>
          <p:nvPr/>
        </p:nvSpPr>
        <p:spPr>
          <a:xfrm>
            <a:off x="8138929" y="4152153"/>
            <a:ext cx="3216390" cy="86177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sz="2500" dirty="0">
                <a:latin typeface="Nunito Sans" panose="020B0604020202020204" charset="0"/>
              </a:rPr>
              <a:t>If d[u] + c(</a:t>
            </a:r>
            <a:r>
              <a:rPr lang="en-IN" sz="2500" dirty="0" err="1">
                <a:latin typeface="Nunito Sans" panose="020B0604020202020204" charset="0"/>
              </a:rPr>
              <a:t>u,v</a:t>
            </a:r>
            <a:r>
              <a:rPr lang="en-IN" sz="2500" dirty="0">
                <a:latin typeface="Nunito Sans" panose="020B0604020202020204" charset="0"/>
              </a:rPr>
              <a:t>)  &lt; d[v]</a:t>
            </a:r>
          </a:p>
          <a:p>
            <a:r>
              <a:rPr lang="en-IN" sz="2500" dirty="0">
                <a:latin typeface="Nunito Sans" panose="020B0604020202020204" charset="0"/>
              </a:rPr>
              <a:t>     d[v] = d[u] + c(</a:t>
            </a:r>
            <a:r>
              <a:rPr lang="en-IN" sz="2500" dirty="0" err="1">
                <a:latin typeface="Nunito Sans" panose="020B0604020202020204" charset="0"/>
              </a:rPr>
              <a:t>u,v</a:t>
            </a:r>
            <a:r>
              <a:rPr lang="en-IN" sz="2500" dirty="0">
                <a:latin typeface="Nunito Sans" panose="020B0604020202020204" charset="0"/>
              </a:rPr>
              <a:t>)</a:t>
            </a:r>
          </a:p>
        </p:txBody>
      </p:sp>
      <p:sp>
        <p:nvSpPr>
          <p:cNvPr id="146" name="Rectangle 145">
            <a:extLst>
              <a:ext uri="{FF2B5EF4-FFF2-40B4-BE49-F238E27FC236}">
                <a16:creationId xmlns:a16="http://schemas.microsoft.com/office/drawing/2014/main" id="{80144B4A-1DCF-4296-B321-3F0E0EDBAA29}"/>
              </a:ext>
            </a:extLst>
          </p:cNvPr>
          <p:cNvSpPr/>
          <p:nvPr/>
        </p:nvSpPr>
        <p:spPr>
          <a:xfrm>
            <a:off x="1436979" y="5156133"/>
            <a:ext cx="1093176" cy="53208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G</a:t>
            </a:r>
            <a:endParaRPr lang="en-IN" sz="2500" dirty="0">
              <a:latin typeface="Nunito Sans" panose="020B0604020202020204" charset="0"/>
            </a:endParaRPr>
          </a:p>
        </p:txBody>
      </p:sp>
      <p:sp>
        <p:nvSpPr>
          <p:cNvPr id="147" name="Rectangle 146">
            <a:extLst>
              <a:ext uri="{FF2B5EF4-FFF2-40B4-BE49-F238E27FC236}">
                <a16:creationId xmlns:a16="http://schemas.microsoft.com/office/drawing/2014/main" id="{99E0A7F2-3790-48B6-A2FB-A5C29EC8AADE}"/>
              </a:ext>
            </a:extLst>
          </p:cNvPr>
          <p:cNvSpPr/>
          <p:nvPr/>
        </p:nvSpPr>
        <p:spPr>
          <a:xfrm>
            <a:off x="2541725" y="5154693"/>
            <a:ext cx="1093176" cy="533637"/>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D</a:t>
            </a:r>
            <a:endParaRPr lang="en-IN" sz="2500" dirty="0">
              <a:latin typeface="Nunito Sans" panose="020B0604020202020204" charset="0"/>
            </a:endParaRPr>
          </a:p>
        </p:txBody>
      </p:sp>
      <p:sp>
        <p:nvSpPr>
          <p:cNvPr id="151" name="Oval 150">
            <a:extLst>
              <a:ext uri="{FF2B5EF4-FFF2-40B4-BE49-F238E27FC236}">
                <a16:creationId xmlns:a16="http://schemas.microsoft.com/office/drawing/2014/main" id="{850D914C-F4D6-49A8-AE42-2CBDFC6BC65C}"/>
              </a:ext>
            </a:extLst>
          </p:cNvPr>
          <p:cNvSpPr/>
          <p:nvPr/>
        </p:nvSpPr>
        <p:spPr>
          <a:xfrm>
            <a:off x="2902199" y="4077075"/>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F</a:t>
            </a:r>
          </a:p>
        </p:txBody>
      </p:sp>
      <p:sp>
        <p:nvSpPr>
          <p:cNvPr id="168" name="Oval 167">
            <a:extLst>
              <a:ext uri="{FF2B5EF4-FFF2-40B4-BE49-F238E27FC236}">
                <a16:creationId xmlns:a16="http://schemas.microsoft.com/office/drawing/2014/main" id="{CB44FCB7-0B9C-4161-AF89-C3F1BADD7DC8}"/>
              </a:ext>
            </a:extLst>
          </p:cNvPr>
          <p:cNvSpPr/>
          <p:nvPr/>
        </p:nvSpPr>
        <p:spPr>
          <a:xfrm>
            <a:off x="6094322" y="1585284"/>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A</a:t>
            </a:r>
          </a:p>
        </p:txBody>
      </p:sp>
      <p:sp>
        <p:nvSpPr>
          <p:cNvPr id="175" name="Oval 174">
            <a:extLst>
              <a:ext uri="{FF2B5EF4-FFF2-40B4-BE49-F238E27FC236}">
                <a16:creationId xmlns:a16="http://schemas.microsoft.com/office/drawing/2014/main" id="{DC7FDAF7-D4B2-4658-A59C-0D7E274C6D69}"/>
              </a:ext>
            </a:extLst>
          </p:cNvPr>
          <p:cNvSpPr/>
          <p:nvPr/>
        </p:nvSpPr>
        <p:spPr>
          <a:xfrm>
            <a:off x="8764517" y="2790426"/>
            <a:ext cx="1065281" cy="413414"/>
          </a:xfrm>
          <a:prstGeom prst="ellipse">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S</a:t>
            </a:r>
          </a:p>
        </p:txBody>
      </p:sp>
      <p:grpSp>
        <p:nvGrpSpPr>
          <p:cNvPr id="5" name="Group 4">
            <a:extLst>
              <a:ext uri="{FF2B5EF4-FFF2-40B4-BE49-F238E27FC236}">
                <a16:creationId xmlns:a16="http://schemas.microsoft.com/office/drawing/2014/main" id="{3FFAE80E-DCF1-4B13-9292-0DF9358AD832}"/>
              </a:ext>
            </a:extLst>
          </p:cNvPr>
          <p:cNvGrpSpPr/>
          <p:nvPr/>
        </p:nvGrpSpPr>
        <p:grpSpPr>
          <a:xfrm>
            <a:off x="1434541" y="5941736"/>
            <a:ext cx="6547339" cy="368331"/>
            <a:chOff x="1448697" y="5942252"/>
            <a:chExt cx="6547339" cy="368331"/>
          </a:xfrm>
        </p:grpSpPr>
        <p:sp>
          <p:nvSpPr>
            <p:cNvPr id="148" name="Rectangle 147">
              <a:extLst>
                <a:ext uri="{FF2B5EF4-FFF2-40B4-BE49-F238E27FC236}">
                  <a16:creationId xmlns:a16="http://schemas.microsoft.com/office/drawing/2014/main" id="{30AF7EA1-D1AB-4DD0-87C5-A70B9ABCC6F0}"/>
                </a:ext>
              </a:extLst>
            </p:cNvPr>
            <p:cNvSpPr/>
            <p:nvPr/>
          </p:nvSpPr>
          <p:spPr>
            <a:xfrm>
              <a:off x="1448697" y="5942253"/>
              <a:ext cx="1093044"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0</a:t>
              </a:r>
              <a:endParaRPr lang="en-IN" sz="2000" dirty="0">
                <a:latin typeface="Nunito Sans" panose="020B0604020202020204" charset="0"/>
              </a:endParaRPr>
            </a:p>
          </p:txBody>
        </p:sp>
        <p:sp>
          <p:nvSpPr>
            <p:cNvPr id="120" name="Rectangle 119">
              <a:extLst>
                <a:ext uri="{FF2B5EF4-FFF2-40B4-BE49-F238E27FC236}">
                  <a16:creationId xmlns:a16="http://schemas.microsoft.com/office/drawing/2014/main" id="{17AA516D-6CED-432F-BBF0-B33F9A95767B}"/>
                </a:ext>
              </a:extLst>
            </p:cNvPr>
            <p:cNvSpPr/>
            <p:nvPr/>
          </p:nvSpPr>
          <p:spPr>
            <a:xfrm rot="5400000">
              <a:off x="5079845" y="5580446"/>
              <a:ext cx="365472" cy="10933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21" name="Rectangle 120">
              <a:extLst>
                <a:ext uri="{FF2B5EF4-FFF2-40B4-BE49-F238E27FC236}">
                  <a16:creationId xmlns:a16="http://schemas.microsoft.com/office/drawing/2014/main" id="{931DFB8F-B537-4A69-A14C-F19B5DAB7048}"/>
                </a:ext>
              </a:extLst>
            </p:cNvPr>
            <p:cNvSpPr/>
            <p:nvPr/>
          </p:nvSpPr>
          <p:spPr>
            <a:xfrm rot="5400000">
              <a:off x="6173293" y="5581189"/>
              <a:ext cx="365472" cy="10933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24" name="Rectangle 123">
              <a:extLst>
                <a:ext uri="{FF2B5EF4-FFF2-40B4-BE49-F238E27FC236}">
                  <a16:creationId xmlns:a16="http://schemas.microsoft.com/office/drawing/2014/main" id="{CE583664-46BA-4716-8A4F-80C4107EA9A8}"/>
                </a:ext>
              </a:extLst>
            </p:cNvPr>
            <p:cNvSpPr/>
            <p:nvPr/>
          </p:nvSpPr>
          <p:spPr>
            <a:xfrm rot="5400000">
              <a:off x="7266643" y="5580446"/>
              <a:ext cx="365472" cy="10933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64" name="Rectangle 63">
              <a:extLst>
                <a:ext uri="{FF2B5EF4-FFF2-40B4-BE49-F238E27FC236}">
                  <a16:creationId xmlns:a16="http://schemas.microsoft.com/office/drawing/2014/main" id="{7C8B710C-E2E6-459C-A818-73AE67A3CBC9}"/>
                </a:ext>
              </a:extLst>
            </p:cNvPr>
            <p:cNvSpPr/>
            <p:nvPr/>
          </p:nvSpPr>
          <p:spPr>
            <a:xfrm rot="5400000">
              <a:off x="2901749" y="5579389"/>
              <a:ext cx="367587" cy="10933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66" name="Rectangle 65">
              <a:extLst>
                <a:ext uri="{FF2B5EF4-FFF2-40B4-BE49-F238E27FC236}">
                  <a16:creationId xmlns:a16="http://schemas.microsoft.com/office/drawing/2014/main" id="{5F13C9EC-175B-4E82-A184-33028D1D3C8F}"/>
                </a:ext>
              </a:extLst>
            </p:cNvPr>
            <p:cNvSpPr/>
            <p:nvPr/>
          </p:nvSpPr>
          <p:spPr>
            <a:xfrm rot="5400000">
              <a:off x="3988462" y="5579388"/>
              <a:ext cx="367587" cy="10933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grpSp>
      <p:sp>
        <p:nvSpPr>
          <p:cNvPr id="69" name="Rectangle 68">
            <a:extLst>
              <a:ext uri="{FF2B5EF4-FFF2-40B4-BE49-F238E27FC236}">
                <a16:creationId xmlns:a16="http://schemas.microsoft.com/office/drawing/2014/main" id="{EE26D36B-EFD0-4243-B4B1-FAF566DE70DD}"/>
              </a:ext>
            </a:extLst>
          </p:cNvPr>
          <p:cNvSpPr/>
          <p:nvPr/>
        </p:nvSpPr>
        <p:spPr>
          <a:xfrm>
            <a:off x="2523899" y="5940765"/>
            <a:ext cx="1093045"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4</a:t>
            </a:r>
            <a:endParaRPr lang="en-IN" sz="2000" dirty="0">
              <a:latin typeface="Nunito Sans" panose="020B0604020202020204" charset="0"/>
            </a:endParaRPr>
          </a:p>
        </p:txBody>
      </p:sp>
      <p:sp>
        <p:nvSpPr>
          <p:cNvPr id="70" name="Rectangle 69">
            <a:extLst>
              <a:ext uri="{FF2B5EF4-FFF2-40B4-BE49-F238E27FC236}">
                <a16:creationId xmlns:a16="http://schemas.microsoft.com/office/drawing/2014/main" id="{36DAC202-F6B6-4A65-9465-EF14A4C5D24E}"/>
              </a:ext>
            </a:extLst>
          </p:cNvPr>
          <p:cNvSpPr/>
          <p:nvPr/>
        </p:nvSpPr>
        <p:spPr>
          <a:xfrm>
            <a:off x="3614381" y="5940765"/>
            <a:ext cx="1093045"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8</a:t>
            </a:r>
            <a:endParaRPr lang="en-IN" sz="2000" dirty="0">
              <a:latin typeface="Nunito Sans" panose="020B0604020202020204" charset="0"/>
            </a:endParaRPr>
          </a:p>
        </p:txBody>
      </p:sp>
      <p:cxnSp>
        <p:nvCxnSpPr>
          <p:cNvPr id="71" name="Straight Arrow Connector 70">
            <a:extLst>
              <a:ext uri="{FF2B5EF4-FFF2-40B4-BE49-F238E27FC236}">
                <a16:creationId xmlns:a16="http://schemas.microsoft.com/office/drawing/2014/main" id="{255A003F-BAF0-4EF9-B175-860C8829CD34}"/>
              </a:ext>
            </a:extLst>
          </p:cNvPr>
          <p:cNvCxnSpPr>
            <a:cxnSpLocks/>
          </p:cNvCxnSpPr>
          <p:nvPr/>
        </p:nvCxnSpPr>
        <p:spPr>
          <a:xfrm flipV="1">
            <a:off x="1980827" y="6375647"/>
            <a:ext cx="0" cy="36758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3" name="Rectangle 72">
            <a:extLst>
              <a:ext uri="{FF2B5EF4-FFF2-40B4-BE49-F238E27FC236}">
                <a16:creationId xmlns:a16="http://schemas.microsoft.com/office/drawing/2014/main" id="{814EAE4B-D77E-41C4-87DB-4B9954C741D3}"/>
              </a:ext>
            </a:extLst>
          </p:cNvPr>
          <p:cNvSpPr/>
          <p:nvPr/>
        </p:nvSpPr>
        <p:spPr>
          <a:xfrm>
            <a:off x="4702558" y="5940766"/>
            <a:ext cx="1093045" cy="365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12</a:t>
            </a:r>
            <a:endParaRPr lang="en-IN" sz="2000" dirty="0">
              <a:latin typeface="Nunito Sans" panose="020B0604020202020204" charset="0"/>
            </a:endParaRPr>
          </a:p>
        </p:txBody>
      </p:sp>
      <p:sp>
        <p:nvSpPr>
          <p:cNvPr id="75" name="Rectangle 74">
            <a:extLst>
              <a:ext uri="{FF2B5EF4-FFF2-40B4-BE49-F238E27FC236}">
                <a16:creationId xmlns:a16="http://schemas.microsoft.com/office/drawing/2014/main" id="{A918AA4F-64B9-4EDC-9BDC-FFE1031173C5}"/>
              </a:ext>
            </a:extLst>
          </p:cNvPr>
          <p:cNvSpPr/>
          <p:nvPr/>
        </p:nvSpPr>
        <p:spPr>
          <a:xfrm>
            <a:off x="5797953" y="5943599"/>
            <a:ext cx="1093045" cy="365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11</a:t>
            </a:r>
            <a:endParaRPr lang="en-IN" sz="2000" dirty="0">
              <a:latin typeface="Nunito Sans" panose="020B0604020202020204" charset="0"/>
            </a:endParaRPr>
          </a:p>
        </p:txBody>
      </p:sp>
      <p:sp>
        <p:nvSpPr>
          <p:cNvPr id="76" name="Rectangle 75">
            <a:extLst>
              <a:ext uri="{FF2B5EF4-FFF2-40B4-BE49-F238E27FC236}">
                <a16:creationId xmlns:a16="http://schemas.microsoft.com/office/drawing/2014/main" id="{A8F37D86-F4A6-4BAA-82C5-5F3C25DC14E6}"/>
              </a:ext>
            </a:extLst>
          </p:cNvPr>
          <p:cNvSpPr/>
          <p:nvPr/>
        </p:nvSpPr>
        <p:spPr>
          <a:xfrm>
            <a:off x="3624253" y="5154693"/>
            <a:ext cx="1093176" cy="533637"/>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F</a:t>
            </a:r>
            <a:endParaRPr lang="en-IN" sz="2500" dirty="0">
              <a:latin typeface="Nunito Sans" panose="020B0604020202020204" charset="0"/>
            </a:endParaRPr>
          </a:p>
        </p:txBody>
      </p:sp>
      <p:sp>
        <p:nvSpPr>
          <p:cNvPr id="77" name="Rectangle 76">
            <a:extLst>
              <a:ext uri="{FF2B5EF4-FFF2-40B4-BE49-F238E27FC236}">
                <a16:creationId xmlns:a16="http://schemas.microsoft.com/office/drawing/2014/main" id="{2DF0BFAC-AE8B-4E7D-A1C5-6D81F5E53180}"/>
              </a:ext>
            </a:extLst>
          </p:cNvPr>
          <p:cNvSpPr/>
          <p:nvPr/>
        </p:nvSpPr>
        <p:spPr>
          <a:xfrm>
            <a:off x="5810908" y="5160864"/>
            <a:ext cx="1093176" cy="532079"/>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C</a:t>
            </a:r>
            <a:endParaRPr lang="en-IN" sz="2500" dirty="0">
              <a:latin typeface="Nunito Sans" panose="020B0604020202020204" charset="0"/>
            </a:endParaRPr>
          </a:p>
        </p:txBody>
      </p:sp>
      <p:sp>
        <p:nvSpPr>
          <p:cNvPr id="78" name="Rectangle 77">
            <a:extLst>
              <a:ext uri="{FF2B5EF4-FFF2-40B4-BE49-F238E27FC236}">
                <a16:creationId xmlns:a16="http://schemas.microsoft.com/office/drawing/2014/main" id="{3977FA07-CBCB-4252-9DC1-537DB1E26D42}"/>
              </a:ext>
            </a:extLst>
          </p:cNvPr>
          <p:cNvSpPr/>
          <p:nvPr/>
        </p:nvSpPr>
        <p:spPr>
          <a:xfrm>
            <a:off x="4719739" y="5157216"/>
            <a:ext cx="1093176" cy="530394"/>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A</a:t>
            </a:r>
            <a:endParaRPr lang="en-IN" sz="2500" dirty="0">
              <a:latin typeface="Nunito Sans" panose="020B0604020202020204" charset="0"/>
            </a:endParaRPr>
          </a:p>
        </p:txBody>
      </p:sp>
      <p:sp>
        <p:nvSpPr>
          <p:cNvPr id="79" name="Rectangle 78">
            <a:extLst>
              <a:ext uri="{FF2B5EF4-FFF2-40B4-BE49-F238E27FC236}">
                <a16:creationId xmlns:a16="http://schemas.microsoft.com/office/drawing/2014/main" id="{4F86134D-EDEB-4178-8DAD-3E302BE8F8BC}"/>
              </a:ext>
            </a:extLst>
          </p:cNvPr>
          <p:cNvSpPr/>
          <p:nvPr/>
        </p:nvSpPr>
        <p:spPr>
          <a:xfrm>
            <a:off x="6889189" y="5944891"/>
            <a:ext cx="1093045" cy="365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14</a:t>
            </a:r>
            <a:endParaRPr lang="en-IN" sz="2000" dirty="0">
              <a:latin typeface="Nunito Sans" panose="020B0604020202020204" charset="0"/>
            </a:endParaRPr>
          </a:p>
        </p:txBody>
      </p:sp>
      <p:sp>
        <p:nvSpPr>
          <p:cNvPr id="80" name="Rectangle 79">
            <a:extLst>
              <a:ext uri="{FF2B5EF4-FFF2-40B4-BE49-F238E27FC236}">
                <a16:creationId xmlns:a16="http://schemas.microsoft.com/office/drawing/2014/main" id="{05853F71-EB7D-4D55-8CB1-53791EE125C9}"/>
              </a:ext>
            </a:extLst>
          </p:cNvPr>
          <p:cNvSpPr/>
          <p:nvPr/>
        </p:nvSpPr>
        <p:spPr>
          <a:xfrm>
            <a:off x="6913679" y="5160408"/>
            <a:ext cx="1093176" cy="532079"/>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S</a:t>
            </a:r>
            <a:endParaRPr lang="en-IN" sz="2500" dirty="0">
              <a:latin typeface="Nunito Sans" panose="020B0604020202020204" charset="0"/>
            </a:endParaRPr>
          </a:p>
        </p:txBody>
      </p:sp>
      <p:sp>
        <p:nvSpPr>
          <p:cNvPr id="85" name="Oval 84">
            <a:extLst>
              <a:ext uri="{FF2B5EF4-FFF2-40B4-BE49-F238E27FC236}">
                <a16:creationId xmlns:a16="http://schemas.microsoft.com/office/drawing/2014/main" id="{609055DB-9785-4BC3-A739-3D5D3BE413D1}"/>
              </a:ext>
            </a:extLst>
          </p:cNvPr>
          <p:cNvSpPr/>
          <p:nvPr/>
        </p:nvSpPr>
        <p:spPr>
          <a:xfrm>
            <a:off x="6084615" y="4084334"/>
            <a:ext cx="1065281" cy="413414"/>
          </a:xfrm>
          <a:prstGeom prst="ellipse">
            <a:avLst/>
          </a:prstGeom>
          <a:solidFill>
            <a:schemeClr val="tx1"/>
          </a:solidFill>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C</a:t>
            </a:r>
          </a:p>
        </p:txBody>
      </p:sp>
    </p:spTree>
    <p:extLst>
      <p:ext uri="{BB962C8B-B14F-4D97-AF65-F5344CB8AC3E}">
        <p14:creationId xmlns:p14="http://schemas.microsoft.com/office/powerpoint/2010/main" val="248188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nodeType="clickEffect">
                                  <p:stCondLst>
                                    <p:cond delay="0"/>
                                  </p:stCondLst>
                                  <p:childTnLst>
                                    <p:animMotion origin="layout" path="M 2.77556E-17 -1.48148E-6 L 0.08828 -1.48148E-6 " pathEditMode="relative" rAng="0" ptsTypes="AA">
                                      <p:cBhvr>
                                        <p:cTn id="62" dur="2000" fill="hold"/>
                                        <p:tgtEl>
                                          <p:spTgt spid="71"/>
                                        </p:tgtEl>
                                        <p:attrNameLst>
                                          <p:attrName>ppt_x</p:attrName>
                                          <p:attrName>ppt_y</p:attrName>
                                        </p:attrNameLst>
                                      </p:cBhvr>
                                      <p:rCtr x="4414" y="0"/>
                                    </p:animMotion>
                                  </p:childTnLst>
                                </p:cTn>
                              </p:par>
                              <p:par>
                                <p:cTn id="63" presetID="1" presetClass="entr" presetSubtype="0" fill="hold" grpId="0" nodeType="withEffect">
                                  <p:stCondLst>
                                    <p:cond delay="2000"/>
                                  </p:stCondLst>
                                  <p:childTnLst>
                                    <p:set>
                                      <p:cBhvr>
                                        <p:cTn id="64" dur="1" fill="hold">
                                          <p:stCondLst>
                                            <p:cond delay="0"/>
                                          </p:stCondLst>
                                        </p:cTn>
                                        <p:tgtEl>
                                          <p:spTgt spid="147"/>
                                        </p:tgtEl>
                                        <p:attrNameLst>
                                          <p:attrName>style.visibility</p:attrName>
                                        </p:attrNameLst>
                                      </p:cBhvr>
                                      <p:to>
                                        <p:strVal val="visible"/>
                                      </p:to>
                                    </p:set>
                                  </p:childTnLst>
                                </p:cTn>
                              </p:par>
                              <p:par>
                                <p:cTn id="65" presetID="1" presetClass="entr" presetSubtype="0" fill="hold" grpId="0" nodeType="withEffect">
                                  <p:stCondLst>
                                    <p:cond delay="2000"/>
                                  </p:stCondLst>
                                  <p:childTnLst>
                                    <p:set>
                                      <p:cBhvr>
                                        <p:cTn id="66" dur="1" fill="hold">
                                          <p:stCondLst>
                                            <p:cond delay="0"/>
                                          </p:stCondLst>
                                        </p:cTn>
                                        <p:tgtEl>
                                          <p:spTgt spid="1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nodeType="clickEffect">
                                  <p:stCondLst>
                                    <p:cond delay="0"/>
                                  </p:stCondLst>
                                  <p:childTnLst>
                                    <p:animMotion origin="layout" path="M 0.08828 -1.48148E-6 L 0.17891 -1.48148E-6 " pathEditMode="relative" rAng="0" ptsTypes="AA">
                                      <p:cBhvr>
                                        <p:cTn id="78" dur="2000" fill="hold"/>
                                        <p:tgtEl>
                                          <p:spTgt spid="71"/>
                                        </p:tgtEl>
                                        <p:attrNameLst>
                                          <p:attrName>ppt_x</p:attrName>
                                          <p:attrName>ppt_y</p:attrName>
                                        </p:attrNameLst>
                                      </p:cBhvr>
                                      <p:rCtr x="4531" y="0"/>
                                    </p:animMotion>
                                  </p:childTnLst>
                                </p:cTn>
                              </p:par>
                              <p:par>
                                <p:cTn id="79" presetID="1" presetClass="entr" presetSubtype="0" fill="hold" grpId="0" nodeType="withEffect">
                                  <p:stCondLst>
                                    <p:cond delay="2000"/>
                                  </p:stCondLst>
                                  <p:childTnLst>
                                    <p:set>
                                      <p:cBhvr>
                                        <p:cTn id="80" dur="1" fill="hold">
                                          <p:stCondLst>
                                            <p:cond delay="0"/>
                                          </p:stCondLst>
                                        </p:cTn>
                                        <p:tgtEl>
                                          <p:spTgt spid="76"/>
                                        </p:tgtEl>
                                        <p:attrNameLst>
                                          <p:attrName>style.visibility</p:attrName>
                                        </p:attrNameLst>
                                      </p:cBhvr>
                                      <p:to>
                                        <p:strVal val="visible"/>
                                      </p:to>
                                    </p:set>
                                  </p:childTnLst>
                                </p:cTn>
                              </p:par>
                              <p:par>
                                <p:cTn id="81" presetID="1" presetClass="entr" presetSubtype="0" fill="hold" grpId="0" nodeType="withEffect">
                                  <p:stCondLst>
                                    <p:cond delay="2000"/>
                                  </p:stCondLst>
                                  <p:childTnLst>
                                    <p:set>
                                      <p:cBhvr>
                                        <p:cTn id="82" dur="1" fill="hold">
                                          <p:stCondLst>
                                            <p:cond delay="0"/>
                                          </p:stCondLst>
                                        </p:cTn>
                                        <p:tgtEl>
                                          <p:spTgt spid="1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63" presetClass="path" presetSubtype="0" accel="50000" decel="50000" fill="hold" nodeType="clickEffect">
                                  <p:stCondLst>
                                    <p:cond delay="0"/>
                                  </p:stCondLst>
                                  <p:childTnLst>
                                    <p:animMotion origin="layout" path="M 0.17891 -1.48148E-6 L 0.35664 -1.48148E-6 " pathEditMode="relative" rAng="0" ptsTypes="AA">
                                      <p:cBhvr>
                                        <p:cTn id="86" dur="2000" fill="hold"/>
                                        <p:tgtEl>
                                          <p:spTgt spid="71"/>
                                        </p:tgtEl>
                                        <p:attrNameLst>
                                          <p:attrName>ppt_x</p:attrName>
                                          <p:attrName>ppt_y</p:attrName>
                                        </p:attrNameLst>
                                      </p:cBhvr>
                                      <p:rCtr x="8802" y="0"/>
                                    </p:animMotion>
                                  </p:childTnLst>
                                </p:cTn>
                              </p:par>
                              <p:par>
                                <p:cTn id="87" presetID="1" presetClass="entr" presetSubtype="0" fill="hold" grpId="0" nodeType="withEffect">
                                  <p:stCondLst>
                                    <p:cond delay="200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2000"/>
                                  </p:stCondLst>
                                  <p:childTnLst>
                                    <p:set>
                                      <p:cBhvr>
                                        <p:cTn id="90" dur="1" fill="hold">
                                          <p:stCondLst>
                                            <p:cond delay="0"/>
                                          </p:stCondLst>
                                        </p:cTn>
                                        <p:tgtEl>
                                          <p:spTgt spid="8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35" presetClass="path" presetSubtype="0" accel="50000" decel="50000" fill="hold" nodeType="clickEffect">
                                  <p:stCondLst>
                                    <p:cond delay="0"/>
                                  </p:stCondLst>
                                  <p:childTnLst>
                                    <p:animMotion origin="layout" path="M 0.35664 -1.48148E-6 L 0.27083 -1.48148E-6 " pathEditMode="relative" rAng="0" ptsTypes="AA">
                                      <p:cBhvr>
                                        <p:cTn id="94" dur="2000" fill="hold"/>
                                        <p:tgtEl>
                                          <p:spTgt spid="71"/>
                                        </p:tgtEl>
                                        <p:attrNameLst>
                                          <p:attrName>ppt_x</p:attrName>
                                          <p:attrName>ppt_y</p:attrName>
                                        </p:attrNameLst>
                                      </p:cBhvr>
                                      <p:rCtr x="-4297" y="0"/>
                                    </p:animMotion>
                                  </p:childTnLst>
                                </p:cTn>
                              </p:par>
                              <p:par>
                                <p:cTn id="95" presetID="1" presetClass="entr" presetSubtype="0" fill="hold" grpId="0" nodeType="withEffect">
                                  <p:stCondLst>
                                    <p:cond delay="2000"/>
                                  </p:stCondLst>
                                  <p:childTnLst>
                                    <p:set>
                                      <p:cBhvr>
                                        <p:cTn id="96" dur="1" fill="hold">
                                          <p:stCondLst>
                                            <p:cond delay="0"/>
                                          </p:stCondLst>
                                        </p:cTn>
                                        <p:tgtEl>
                                          <p:spTgt spid="78"/>
                                        </p:tgtEl>
                                        <p:attrNameLst>
                                          <p:attrName>style.visibility</p:attrName>
                                        </p:attrNameLst>
                                      </p:cBhvr>
                                      <p:to>
                                        <p:strVal val="visible"/>
                                      </p:to>
                                    </p:set>
                                  </p:childTnLst>
                                </p:cTn>
                              </p:par>
                              <p:par>
                                <p:cTn id="97" presetID="1" presetClass="entr" presetSubtype="0" fill="hold" grpId="0" nodeType="withEffect">
                                  <p:stCondLst>
                                    <p:cond delay="2000"/>
                                  </p:stCondLst>
                                  <p:childTnLst>
                                    <p:set>
                                      <p:cBhvr>
                                        <p:cTn id="98" dur="1" fill="hold">
                                          <p:stCondLst>
                                            <p:cond delay="0"/>
                                          </p:stCondLst>
                                        </p:cTn>
                                        <p:tgtEl>
                                          <p:spTgt spid="16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63" presetClass="path" presetSubtype="0" accel="50000" decel="50000" fill="hold" nodeType="clickEffect">
                                  <p:stCondLst>
                                    <p:cond delay="0"/>
                                  </p:stCondLst>
                                  <p:childTnLst>
                                    <p:animMotion origin="layout" path="M 0.27083 0.00046 L 0.45 0.00046 " pathEditMode="relative" rAng="0" ptsTypes="AA">
                                      <p:cBhvr>
                                        <p:cTn id="106" dur="2000" fill="hold"/>
                                        <p:tgtEl>
                                          <p:spTgt spid="71"/>
                                        </p:tgtEl>
                                        <p:attrNameLst>
                                          <p:attrName>ppt_x</p:attrName>
                                          <p:attrName>ppt_y</p:attrName>
                                        </p:attrNameLst>
                                      </p:cBhvr>
                                      <p:rCtr x="8958" y="0"/>
                                    </p:animMotion>
                                  </p:childTnLst>
                                </p:cTn>
                              </p:par>
                              <p:par>
                                <p:cTn id="107" presetID="1" presetClass="entr" presetSubtype="0" fill="hold" grpId="0" nodeType="withEffect">
                                  <p:stCondLst>
                                    <p:cond delay="2000"/>
                                  </p:stCondLst>
                                  <p:childTnLst>
                                    <p:set>
                                      <p:cBhvr>
                                        <p:cTn id="108" dur="1" fill="hold">
                                          <p:stCondLst>
                                            <p:cond delay="0"/>
                                          </p:stCondLst>
                                        </p:cTn>
                                        <p:tgtEl>
                                          <p:spTgt spid="80"/>
                                        </p:tgtEl>
                                        <p:attrNameLst>
                                          <p:attrName>style.visibility</p:attrName>
                                        </p:attrNameLst>
                                      </p:cBhvr>
                                      <p:to>
                                        <p:strVal val="visible"/>
                                      </p:to>
                                    </p:set>
                                  </p:childTnLst>
                                </p:cTn>
                              </p:par>
                              <p:par>
                                <p:cTn id="109" presetID="1" presetClass="entr" presetSubtype="0" fill="hold" grpId="0" nodeType="withEffect">
                                  <p:stCondLst>
                                    <p:cond delay="2000"/>
                                  </p:stCondLst>
                                  <p:childTnLst>
                                    <p:set>
                                      <p:cBhvr>
                                        <p:cTn id="110"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8" grpId="0"/>
      <p:bldP spid="129" grpId="0"/>
      <p:bldP spid="131" grpId="0"/>
      <p:bldP spid="132" grpId="0"/>
      <p:bldP spid="133" grpId="0"/>
      <p:bldP spid="134" grpId="0"/>
      <p:bldP spid="161" grpId="0"/>
      <p:bldP spid="162" grpId="0"/>
      <p:bldP spid="178" grpId="0"/>
      <p:bldP spid="74" grpId="0"/>
      <p:bldP spid="130" grpId="0" animBg="1"/>
      <p:bldP spid="135" grpId="0" animBg="1"/>
      <p:bldP spid="137" grpId="0" animBg="1"/>
      <p:bldP spid="146" grpId="0" animBg="1"/>
      <p:bldP spid="147" grpId="0" animBg="1"/>
      <p:bldP spid="151" grpId="0" animBg="1"/>
      <p:bldP spid="168" grpId="0" animBg="1"/>
      <p:bldP spid="175" grpId="0" animBg="1"/>
      <p:bldP spid="69" grpId="0" animBg="1"/>
      <p:bldP spid="70" grpId="0" animBg="1"/>
      <p:bldP spid="73" grpId="0" animBg="1"/>
      <p:bldP spid="75" grpId="0" animBg="1"/>
      <p:bldP spid="76" grpId="0" animBg="1"/>
      <p:bldP spid="77" grpId="0" animBg="1"/>
      <p:bldP spid="78" grpId="0" animBg="1"/>
      <p:bldP spid="79" grpId="0" animBg="1"/>
      <p:bldP spid="80" grpId="0" animBg="1"/>
      <p:bldP spid="85"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Dijkstra’s algorithm</a:t>
            </a:r>
          </a:p>
        </p:txBody>
      </p:sp>
      <p:sp>
        <p:nvSpPr>
          <p:cNvPr id="161" name="TextBox 160">
            <a:extLst>
              <a:ext uri="{FF2B5EF4-FFF2-40B4-BE49-F238E27FC236}">
                <a16:creationId xmlns:a16="http://schemas.microsoft.com/office/drawing/2014/main" id="{4D6EECBC-4450-47DE-B075-09FDAD858476}"/>
              </a:ext>
            </a:extLst>
          </p:cNvPr>
          <p:cNvSpPr txBox="1"/>
          <p:nvPr/>
        </p:nvSpPr>
        <p:spPr>
          <a:xfrm>
            <a:off x="480993" y="5914203"/>
            <a:ext cx="952718" cy="369332"/>
          </a:xfrm>
          <a:prstGeom prst="rect">
            <a:avLst/>
          </a:prstGeom>
          <a:noFill/>
        </p:spPr>
        <p:txBody>
          <a:bodyPr wrap="square" rtlCol="0">
            <a:spAutoFit/>
          </a:bodyPr>
          <a:lstStyle/>
          <a:p>
            <a:r>
              <a:rPr lang="en-IN" dirty="0"/>
              <a:t>Weight</a:t>
            </a:r>
          </a:p>
        </p:txBody>
      </p:sp>
      <p:sp>
        <p:nvSpPr>
          <p:cNvPr id="162" name="TextBox 161">
            <a:extLst>
              <a:ext uri="{FF2B5EF4-FFF2-40B4-BE49-F238E27FC236}">
                <a16:creationId xmlns:a16="http://schemas.microsoft.com/office/drawing/2014/main" id="{1C81B0FF-D6CE-4ABB-98AD-F4118AABA46B}"/>
              </a:ext>
            </a:extLst>
          </p:cNvPr>
          <p:cNvSpPr txBox="1"/>
          <p:nvPr/>
        </p:nvSpPr>
        <p:spPr>
          <a:xfrm>
            <a:off x="550636" y="5232943"/>
            <a:ext cx="952718" cy="369332"/>
          </a:xfrm>
          <a:prstGeom prst="rect">
            <a:avLst/>
          </a:prstGeom>
          <a:noFill/>
        </p:spPr>
        <p:txBody>
          <a:bodyPr wrap="square" rtlCol="0">
            <a:spAutoFit/>
          </a:bodyPr>
          <a:lstStyle/>
          <a:p>
            <a:r>
              <a:rPr lang="en-IN" dirty="0"/>
              <a:t>Edge</a:t>
            </a:r>
          </a:p>
        </p:txBody>
      </p:sp>
      <p:grpSp>
        <p:nvGrpSpPr>
          <p:cNvPr id="2" name="Group 1">
            <a:extLst>
              <a:ext uri="{FF2B5EF4-FFF2-40B4-BE49-F238E27FC236}">
                <a16:creationId xmlns:a16="http://schemas.microsoft.com/office/drawing/2014/main" id="{0099FD34-2B4A-4521-AF46-80500A37F68E}"/>
              </a:ext>
            </a:extLst>
          </p:cNvPr>
          <p:cNvGrpSpPr/>
          <p:nvPr/>
        </p:nvGrpSpPr>
        <p:grpSpPr>
          <a:xfrm>
            <a:off x="1433125" y="5154693"/>
            <a:ext cx="6559055" cy="533400"/>
            <a:chOff x="1447799" y="5412750"/>
            <a:chExt cx="6559055" cy="533400"/>
          </a:xfrm>
        </p:grpSpPr>
        <p:sp>
          <p:nvSpPr>
            <p:cNvPr id="139" name="Rectangle 138">
              <a:extLst>
                <a:ext uri="{FF2B5EF4-FFF2-40B4-BE49-F238E27FC236}">
                  <a16:creationId xmlns:a16="http://schemas.microsoft.com/office/drawing/2014/main" id="{39B8F8D9-3493-42DD-AA2C-F4D41EBADFA8}"/>
                </a:ext>
              </a:extLst>
            </p:cNvPr>
            <p:cNvSpPr/>
            <p:nvPr/>
          </p:nvSpPr>
          <p:spPr>
            <a:xfrm>
              <a:off x="1447799"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G</a:t>
              </a:r>
              <a:endParaRPr lang="en-IN" sz="2500" dirty="0">
                <a:latin typeface="Nunito Sans" panose="020B0604020202020204" charset="0"/>
              </a:endParaRPr>
            </a:p>
          </p:txBody>
        </p:sp>
        <p:sp>
          <p:nvSpPr>
            <p:cNvPr id="140" name="Rectangle 139">
              <a:extLst>
                <a:ext uri="{FF2B5EF4-FFF2-40B4-BE49-F238E27FC236}">
                  <a16:creationId xmlns:a16="http://schemas.microsoft.com/office/drawing/2014/main" id="{0F4259A2-A6F0-4D46-86F0-199305893EE2}"/>
                </a:ext>
              </a:extLst>
            </p:cNvPr>
            <p:cNvSpPr/>
            <p:nvPr/>
          </p:nvSpPr>
          <p:spPr>
            <a:xfrm>
              <a:off x="2540975"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D</a:t>
              </a:r>
              <a:endParaRPr lang="en-IN" sz="2500" dirty="0">
                <a:latin typeface="Nunito Sans" panose="020B0604020202020204" charset="0"/>
              </a:endParaRPr>
            </a:p>
          </p:txBody>
        </p:sp>
        <p:sp>
          <p:nvSpPr>
            <p:cNvPr id="141" name="Rectangle 140">
              <a:extLst>
                <a:ext uri="{FF2B5EF4-FFF2-40B4-BE49-F238E27FC236}">
                  <a16:creationId xmlns:a16="http://schemas.microsoft.com/office/drawing/2014/main" id="{305889E9-4952-47C0-A613-B57A894837F3}"/>
                </a:ext>
              </a:extLst>
            </p:cNvPr>
            <p:cNvSpPr/>
            <p:nvPr/>
          </p:nvSpPr>
          <p:spPr>
            <a:xfrm>
              <a:off x="3634151"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F</a:t>
              </a:r>
              <a:endParaRPr lang="en-IN" sz="2500" dirty="0">
                <a:latin typeface="Nunito Sans" panose="020B0604020202020204" charset="0"/>
              </a:endParaRPr>
            </a:p>
          </p:txBody>
        </p:sp>
        <p:sp>
          <p:nvSpPr>
            <p:cNvPr id="142" name="Rectangle 141">
              <a:extLst>
                <a:ext uri="{FF2B5EF4-FFF2-40B4-BE49-F238E27FC236}">
                  <a16:creationId xmlns:a16="http://schemas.microsoft.com/office/drawing/2014/main" id="{551BA052-C38C-4D35-9A99-2A126C9ECF81}"/>
                </a:ext>
              </a:extLst>
            </p:cNvPr>
            <p:cNvSpPr/>
            <p:nvPr/>
          </p:nvSpPr>
          <p:spPr>
            <a:xfrm>
              <a:off x="4727327"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A</a:t>
              </a:r>
              <a:endParaRPr lang="en-IN" sz="2500" dirty="0">
                <a:latin typeface="Nunito Sans" panose="020B0604020202020204" charset="0"/>
              </a:endParaRPr>
            </a:p>
          </p:txBody>
        </p:sp>
        <p:sp>
          <p:nvSpPr>
            <p:cNvPr id="143" name="Rectangle 142">
              <a:extLst>
                <a:ext uri="{FF2B5EF4-FFF2-40B4-BE49-F238E27FC236}">
                  <a16:creationId xmlns:a16="http://schemas.microsoft.com/office/drawing/2014/main" id="{3D727F7D-6B5E-4949-AE0C-FEDFBAA36A40}"/>
                </a:ext>
              </a:extLst>
            </p:cNvPr>
            <p:cNvSpPr/>
            <p:nvPr/>
          </p:nvSpPr>
          <p:spPr>
            <a:xfrm>
              <a:off x="5820502"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C</a:t>
              </a:r>
              <a:endParaRPr lang="en-IN" sz="2500" dirty="0">
                <a:latin typeface="Nunito Sans" panose="020B0604020202020204" charset="0"/>
              </a:endParaRPr>
            </a:p>
          </p:txBody>
        </p:sp>
        <p:sp>
          <p:nvSpPr>
            <p:cNvPr id="144" name="Rectangle 143">
              <a:extLst>
                <a:ext uri="{FF2B5EF4-FFF2-40B4-BE49-F238E27FC236}">
                  <a16:creationId xmlns:a16="http://schemas.microsoft.com/office/drawing/2014/main" id="{0AE3ECBC-DA28-48B1-82C4-0D954233D783}"/>
                </a:ext>
              </a:extLst>
            </p:cNvPr>
            <p:cNvSpPr/>
            <p:nvPr/>
          </p:nvSpPr>
          <p:spPr>
            <a:xfrm>
              <a:off x="6913678" y="5412750"/>
              <a:ext cx="109317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S</a:t>
              </a:r>
              <a:endParaRPr lang="en-IN" sz="2500" dirty="0">
                <a:latin typeface="Nunito Sans" panose="020B0604020202020204" charset="0"/>
              </a:endParaRPr>
            </a:p>
          </p:txBody>
        </p:sp>
      </p:grpSp>
      <p:sp>
        <p:nvSpPr>
          <p:cNvPr id="146" name="Rectangle 145">
            <a:extLst>
              <a:ext uri="{FF2B5EF4-FFF2-40B4-BE49-F238E27FC236}">
                <a16:creationId xmlns:a16="http://schemas.microsoft.com/office/drawing/2014/main" id="{80144B4A-1DCF-4296-B321-3F0E0EDBAA29}"/>
              </a:ext>
            </a:extLst>
          </p:cNvPr>
          <p:cNvSpPr/>
          <p:nvPr/>
        </p:nvSpPr>
        <p:spPr>
          <a:xfrm>
            <a:off x="1436979" y="5156133"/>
            <a:ext cx="1093176" cy="53208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G</a:t>
            </a:r>
            <a:endParaRPr lang="en-IN" sz="2500" dirty="0">
              <a:latin typeface="Nunito Sans" panose="020B0604020202020204" charset="0"/>
            </a:endParaRPr>
          </a:p>
        </p:txBody>
      </p:sp>
      <p:sp>
        <p:nvSpPr>
          <p:cNvPr id="147" name="Rectangle 146">
            <a:extLst>
              <a:ext uri="{FF2B5EF4-FFF2-40B4-BE49-F238E27FC236}">
                <a16:creationId xmlns:a16="http://schemas.microsoft.com/office/drawing/2014/main" id="{99E0A7F2-3790-48B6-A2FB-A5C29EC8AADE}"/>
              </a:ext>
            </a:extLst>
          </p:cNvPr>
          <p:cNvSpPr/>
          <p:nvPr/>
        </p:nvSpPr>
        <p:spPr>
          <a:xfrm>
            <a:off x="2541725" y="5154693"/>
            <a:ext cx="1093176" cy="533637"/>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D</a:t>
            </a:r>
            <a:endParaRPr lang="en-IN" sz="2500" dirty="0">
              <a:latin typeface="Nunito Sans" panose="020B0604020202020204" charset="0"/>
            </a:endParaRPr>
          </a:p>
        </p:txBody>
      </p:sp>
      <p:grpSp>
        <p:nvGrpSpPr>
          <p:cNvPr id="5" name="Group 4">
            <a:extLst>
              <a:ext uri="{FF2B5EF4-FFF2-40B4-BE49-F238E27FC236}">
                <a16:creationId xmlns:a16="http://schemas.microsoft.com/office/drawing/2014/main" id="{3FFAE80E-DCF1-4B13-9292-0DF9358AD832}"/>
              </a:ext>
            </a:extLst>
          </p:cNvPr>
          <p:cNvGrpSpPr/>
          <p:nvPr/>
        </p:nvGrpSpPr>
        <p:grpSpPr>
          <a:xfrm>
            <a:off x="1434541" y="5941736"/>
            <a:ext cx="6547339" cy="368331"/>
            <a:chOff x="1448697" y="5942252"/>
            <a:chExt cx="6547339" cy="368331"/>
          </a:xfrm>
        </p:grpSpPr>
        <p:sp>
          <p:nvSpPr>
            <p:cNvPr id="148" name="Rectangle 147">
              <a:extLst>
                <a:ext uri="{FF2B5EF4-FFF2-40B4-BE49-F238E27FC236}">
                  <a16:creationId xmlns:a16="http://schemas.microsoft.com/office/drawing/2014/main" id="{30AF7EA1-D1AB-4DD0-87C5-A70B9ABCC6F0}"/>
                </a:ext>
              </a:extLst>
            </p:cNvPr>
            <p:cNvSpPr/>
            <p:nvPr/>
          </p:nvSpPr>
          <p:spPr>
            <a:xfrm>
              <a:off x="1448697" y="5942253"/>
              <a:ext cx="1093044"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0</a:t>
              </a:r>
              <a:endParaRPr lang="en-IN" sz="2000" dirty="0">
                <a:latin typeface="Nunito Sans" panose="020B0604020202020204" charset="0"/>
              </a:endParaRPr>
            </a:p>
          </p:txBody>
        </p:sp>
        <p:sp>
          <p:nvSpPr>
            <p:cNvPr id="120" name="Rectangle 119">
              <a:extLst>
                <a:ext uri="{FF2B5EF4-FFF2-40B4-BE49-F238E27FC236}">
                  <a16:creationId xmlns:a16="http://schemas.microsoft.com/office/drawing/2014/main" id="{17AA516D-6CED-432F-BBF0-B33F9A95767B}"/>
                </a:ext>
              </a:extLst>
            </p:cNvPr>
            <p:cNvSpPr/>
            <p:nvPr/>
          </p:nvSpPr>
          <p:spPr>
            <a:xfrm rot="5400000">
              <a:off x="5079845" y="5580446"/>
              <a:ext cx="365472" cy="10933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21" name="Rectangle 120">
              <a:extLst>
                <a:ext uri="{FF2B5EF4-FFF2-40B4-BE49-F238E27FC236}">
                  <a16:creationId xmlns:a16="http://schemas.microsoft.com/office/drawing/2014/main" id="{931DFB8F-B537-4A69-A14C-F19B5DAB7048}"/>
                </a:ext>
              </a:extLst>
            </p:cNvPr>
            <p:cNvSpPr/>
            <p:nvPr/>
          </p:nvSpPr>
          <p:spPr>
            <a:xfrm rot="5400000">
              <a:off x="6173293" y="5581189"/>
              <a:ext cx="365472" cy="10933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24" name="Rectangle 123">
              <a:extLst>
                <a:ext uri="{FF2B5EF4-FFF2-40B4-BE49-F238E27FC236}">
                  <a16:creationId xmlns:a16="http://schemas.microsoft.com/office/drawing/2014/main" id="{CE583664-46BA-4716-8A4F-80C4107EA9A8}"/>
                </a:ext>
              </a:extLst>
            </p:cNvPr>
            <p:cNvSpPr/>
            <p:nvPr/>
          </p:nvSpPr>
          <p:spPr>
            <a:xfrm rot="5400000">
              <a:off x="7266643" y="5580446"/>
              <a:ext cx="365472" cy="10933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64" name="Rectangle 63">
              <a:extLst>
                <a:ext uri="{FF2B5EF4-FFF2-40B4-BE49-F238E27FC236}">
                  <a16:creationId xmlns:a16="http://schemas.microsoft.com/office/drawing/2014/main" id="{7C8B710C-E2E6-459C-A818-73AE67A3CBC9}"/>
                </a:ext>
              </a:extLst>
            </p:cNvPr>
            <p:cNvSpPr/>
            <p:nvPr/>
          </p:nvSpPr>
          <p:spPr>
            <a:xfrm rot="5400000">
              <a:off x="2901749" y="5579389"/>
              <a:ext cx="367587" cy="10933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66" name="Rectangle 65">
              <a:extLst>
                <a:ext uri="{FF2B5EF4-FFF2-40B4-BE49-F238E27FC236}">
                  <a16:creationId xmlns:a16="http://schemas.microsoft.com/office/drawing/2014/main" id="{5F13C9EC-175B-4E82-A184-33028D1D3C8F}"/>
                </a:ext>
              </a:extLst>
            </p:cNvPr>
            <p:cNvSpPr/>
            <p:nvPr/>
          </p:nvSpPr>
          <p:spPr>
            <a:xfrm rot="5400000">
              <a:off x="3988462" y="5579388"/>
              <a:ext cx="367587" cy="10933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grpSp>
      <p:sp>
        <p:nvSpPr>
          <p:cNvPr id="69" name="Rectangle 68">
            <a:extLst>
              <a:ext uri="{FF2B5EF4-FFF2-40B4-BE49-F238E27FC236}">
                <a16:creationId xmlns:a16="http://schemas.microsoft.com/office/drawing/2014/main" id="{EE26D36B-EFD0-4243-B4B1-FAF566DE70DD}"/>
              </a:ext>
            </a:extLst>
          </p:cNvPr>
          <p:cNvSpPr/>
          <p:nvPr/>
        </p:nvSpPr>
        <p:spPr>
          <a:xfrm>
            <a:off x="2523899" y="5940765"/>
            <a:ext cx="1093045"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4</a:t>
            </a:r>
            <a:endParaRPr lang="en-IN" sz="2000" dirty="0">
              <a:latin typeface="Nunito Sans" panose="020B0604020202020204" charset="0"/>
            </a:endParaRPr>
          </a:p>
        </p:txBody>
      </p:sp>
      <p:sp>
        <p:nvSpPr>
          <p:cNvPr id="70" name="Rectangle 69">
            <a:extLst>
              <a:ext uri="{FF2B5EF4-FFF2-40B4-BE49-F238E27FC236}">
                <a16:creationId xmlns:a16="http://schemas.microsoft.com/office/drawing/2014/main" id="{36DAC202-F6B6-4A65-9465-EF14A4C5D24E}"/>
              </a:ext>
            </a:extLst>
          </p:cNvPr>
          <p:cNvSpPr/>
          <p:nvPr/>
        </p:nvSpPr>
        <p:spPr>
          <a:xfrm>
            <a:off x="3614381" y="5940765"/>
            <a:ext cx="1093045" cy="36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8</a:t>
            </a:r>
            <a:endParaRPr lang="en-IN" sz="2000" dirty="0">
              <a:latin typeface="Nunito Sans" panose="020B0604020202020204" charset="0"/>
            </a:endParaRPr>
          </a:p>
        </p:txBody>
      </p:sp>
      <p:sp>
        <p:nvSpPr>
          <p:cNvPr id="73" name="Rectangle 72">
            <a:extLst>
              <a:ext uri="{FF2B5EF4-FFF2-40B4-BE49-F238E27FC236}">
                <a16:creationId xmlns:a16="http://schemas.microsoft.com/office/drawing/2014/main" id="{814EAE4B-D77E-41C4-87DB-4B9954C741D3}"/>
              </a:ext>
            </a:extLst>
          </p:cNvPr>
          <p:cNvSpPr/>
          <p:nvPr/>
        </p:nvSpPr>
        <p:spPr>
          <a:xfrm>
            <a:off x="4702558" y="5940766"/>
            <a:ext cx="1093045" cy="365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12</a:t>
            </a:r>
            <a:endParaRPr lang="en-IN" sz="2000" dirty="0">
              <a:latin typeface="Nunito Sans" panose="020B0604020202020204" charset="0"/>
            </a:endParaRPr>
          </a:p>
        </p:txBody>
      </p:sp>
      <p:sp>
        <p:nvSpPr>
          <p:cNvPr id="75" name="Rectangle 74">
            <a:extLst>
              <a:ext uri="{FF2B5EF4-FFF2-40B4-BE49-F238E27FC236}">
                <a16:creationId xmlns:a16="http://schemas.microsoft.com/office/drawing/2014/main" id="{A918AA4F-64B9-4EDC-9BDC-FFE1031173C5}"/>
              </a:ext>
            </a:extLst>
          </p:cNvPr>
          <p:cNvSpPr/>
          <p:nvPr/>
        </p:nvSpPr>
        <p:spPr>
          <a:xfrm>
            <a:off x="5797953" y="5943599"/>
            <a:ext cx="1093045" cy="365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11</a:t>
            </a:r>
            <a:endParaRPr lang="en-IN" sz="2000" dirty="0">
              <a:latin typeface="Nunito Sans" panose="020B0604020202020204" charset="0"/>
            </a:endParaRPr>
          </a:p>
        </p:txBody>
      </p:sp>
      <p:sp>
        <p:nvSpPr>
          <p:cNvPr id="76" name="Rectangle 75">
            <a:extLst>
              <a:ext uri="{FF2B5EF4-FFF2-40B4-BE49-F238E27FC236}">
                <a16:creationId xmlns:a16="http://schemas.microsoft.com/office/drawing/2014/main" id="{A8F37D86-F4A6-4BAA-82C5-5F3C25DC14E6}"/>
              </a:ext>
            </a:extLst>
          </p:cNvPr>
          <p:cNvSpPr/>
          <p:nvPr/>
        </p:nvSpPr>
        <p:spPr>
          <a:xfrm>
            <a:off x="3624253" y="5154693"/>
            <a:ext cx="1093176" cy="533637"/>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F</a:t>
            </a:r>
            <a:endParaRPr lang="en-IN" sz="2500" dirty="0">
              <a:latin typeface="Nunito Sans" panose="020B0604020202020204" charset="0"/>
            </a:endParaRPr>
          </a:p>
        </p:txBody>
      </p:sp>
      <p:sp>
        <p:nvSpPr>
          <p:cNvPr id="77" name="Rectangle 76">
            <a:extLst>
              <a:ext uri="{FF2B5EF4-FFF2-40B4-BE49-F238E27FC236}">
                <a16:creationId xmlns:a16="http://schemas.microsoft.com/office/drawing/2014/main" id="{2DF0BFAC-AE8B-4E7D-A1C5-6D81F5E53180}"/>
              </a:ext>
            </a:extLst>
          </p:cNvPr>
          <p:cNvSpPr/>
          <p:nvPr/>
        </p:nvSpPr>
        <p:spPr>
          <a:xfrm>
            <a:off x="5810908" y="5160864"/>
            <a:ext cx="1093176" cy="532079"/>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C</a:t>
            </a:r>
            <a:endParaRPr lang="en-IN" sz="2500" dirty="0">
              <a:latin typeface="Nunito Sans" panose="020B0604020202020204" charset="0"/>
            </a:endParaRPr>
          </a:p>
        </p:txBody>
      </p:sp>
      <p:sp>
        <p:nvSpPr>
          <p:cNvPr id="78" name="Rectangle 77">
            <a:extLst>
              <a:ext uri="{FF2B5EF4-FFF2-40B4-BE49-F238E27FC236}">
                <a16:creationId xmlns:a16="http://schemas.microsoft.com/office/drawing/2014/main" id="{3977FA07-CBCB-4252-9DC1-537DB1E26D42}"/>
              </a:ext>
            </a:extLst>
          </p:cNvPr>
          <p:cNvSpPr/>
          <p:nvPr/>
        </p:nvSpPr>
        <p:spPr>
          <a:xfrm>
            <a:off x="4719739" y="5157216"/>
            <a:ext cx="1093176" cy="530394"/>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A</a:t>
            </a:r>
            <a:endParaRPr lang="en-IN" sz="2500" dirty="0">
              <a:latin typeface="Nunito Sans" panose="020B0604020202020204" charset="0"/>
            </a:endParaRPr>
          </a:p>
        </p:txBody>
      </p:sp>
      <p:sp>
        <p:nvSpPr>
          <p:cNvPr id="79" name="Rectangle 78">
            <a:extLst>
              <a:ext uri="{FF2B5EF4-FFF2-40B4-BE49-F238E27FC236}">
                <a16:creationId xmlns:a16="http://schemas.microsoft.com/office/drawing/2014/main" id="{4F86134D-EDEB-4178-8DAD-3E302BE8F8BC}"/>
              </a:ext>
            </a:extLst>
          </p:cNvPr>
          <p:cNvSpPr/>
          <p:nvPr/>
        </p:nvSpPr>
        <p:spPr>
          <a:xfrm>
            <a:off x="6889189" y="5944891"/>
            <a:ext cx="1093045" cy="365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14</a:t>
            </a:r>
            <a:endParaRPr lang="en-IN" sz="2000" dirty="0">
              <a:latin typeface="Nunito Sans" panose="020B0604020202020204" charset="0"/>
            </a:endParaRPr>
          </a:p>
        </p:txBody>
      </p:sp>
      <p:sp>
        <p:nvSpPr>
          <p:cNvPr id="80" name="Rectangle 79">
            <a:extLst>
              <a:ext uri="{FF2B5EF4-FFF2-40B4-BE49-F238E27FC236}">
                <a16:creationId xmlns:a16="http://schemas.microsoft.com/office/drawing/2014/main" id="{05853F71-EB7D-4D55-8CB1-53791EE125C9}"/>
              </a:ext>
            </a:extLst>
          </p:cNvPr>
          <p:cNvSpPr/>
          <p:nvPr/>
        </p:nvSpPr>
        <p:spPr>
          <a:xfrm>
            <a:off x="6913679" y="5160408"/>
            <a:ext cx="1093176" cy="532079"/>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Nunito Sans" panose="020B0604020202020204" charset="0"/>
              </a:rPr>
              <a:t>S</a:t>
            </a:r>
            <a:endParaRPr lang="en-IN" sz="2500" dirty="0">
              <a:latin typeface="Nunito Sans" panose="020B0604020202020204" charset="0"/>
            </a:endParaRPr>
          </a:p>
        </p:txBody>
      </p:sp>
      <p:graphicFrame>
        <p:nvGraphicFramePr>
          <p:cNvPr id="3" name="Table 3">
            <a:extLst>
              <a:ext uri="{FF2B5EF4-FFF2-40B4-BE49-F238E27FC236}">
                <a16:creationId xmlns:a16="http://schemas.microsoft.com/office/drawing/2014/main" id="{56E30D04-F6DA-48D9-91EA-2428854EBE28}"/>
              </a:ext>
            </a:extLst>
          </p:cNvPr>
          <p:cNvGraphicFramePr>
            <a:graphicFrameLocks noGrp="1"/>
          </p:cNvGraphicFramePr>
          <p:nvPr>
            <p:extLst/>
          </p:nvPr>
        </p:nvGraphicFramePr>
        <p:xfrm>
          <a:off x="4038600" y="1330407"/>
          <a:ext cx="4114800" cy="36880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265416545"/>
                    </a:ext>
                  </a:extLst>
                </a:gridCol>
                <a:gridCol w="2057400">
                  <a:extLst>
                    <a:ext uri="{9D8B030D-6E8A-4147-A177-3AD203B41FA5}">
                      <a16:colId xmlns:a16="http://schemas.microsoft.com/office/drawing/2014/main" val="844832656"/>
                    </a:ext>
                  </a:extLst>
                </a:gridCol>
              </a:tblGrid>
              <a:tr h="598708">
                <a:tc>
                  <a:txBody>
                    <a:bodyPr/>
                    <a:lstStyle/>
                    <a:p>
                      <a:pPr algn="ctr"/>
                      <a:r>
                        <a:rPr lang="en-IN" sz="2500" dirty="0">
                          <a:latin typeface="Nunito Sans" panose="020B0604020202020204" charset="0"/>
                        </a:rPr>
                        <a:t>Vertex</a:t>
                      </a:r>
                    </a:p>
                  </a:txBody>
                  <a:tcPr/>
                </a:tc>
                <a:tc>
                  <a:txBody>
                    <a:bodyPr/>
                    <a:lstStyle/>
                    <a:p>
                      <a:pPr algn="ctr"/>
                      <a:r>
                        <a:rPr lang="en-IN" sz="2500" dirty="0">
                          <a:latin typeface="Nunito Sans" panose="020B0604020202020204" charset="0"/>
                        </a:rPr>
                        <a:t>Distance from Source</a:t>
                      </a:r>
                    </a:p>
                  </a:txBody>
                  <a:tcPr/>
                </a:tc>
                <a:extLst>
                  <a:ext uri="{0D108BD9-81ED-4DB2-BD59-A6C34878D82A}">
                    <a16:rowId xmlns:a16="http://schemas.microsoft.com/office/drawing/2014/main" val="676181741"/>
                  </a:ext>
                </a:extLst>
              </a:tr>
              <a:tr h="256589">
                <a:tc>
                  <a:txBody>
                    <a:bodyPr/>
                    <a:lstStyle/>
                    <a:p>
                      <a:pPr algn="ctr"/>
                      <a:r>
                        <a:rPr lang="en-IN" sz="2500" dirty="0">
                          <a:latin typeface="Nunito Sans" panose="020B0604020202020204" charset="0"/>
                        </a:rPr>
                        <a:t>G</a:t>
                      </a:r>
                    </a:p>
                  </a:txBody>
                  <a:tcPr/>
                </a:tc>
                <a:tc>
                  <a:txBody>
                    <a:bodyPr/>
                    <a:lstStyle/>
                    <a:p>
                      <a:pPr algn="ctr"/>
                      <a:r>
                        <a:rPr lang="en-IN" sz="2500" dirty="0">
                          <a:latin typeface="Nunito Sans" panose="020B0604020202020204" charset="0"/>
                        </a:rPr>
                        <a:t>0</a:t>
                      </a:r>
                    </a:p>
                  </a:txBody>
                  <a:tcPr/>
                </a:tc>
                <a:extLst>
                  <a:ext uri="{0D108BD9-81ED-4DB2-BD59-A6C34878D82A}">
                    <a16:rowId xmlns:a16="http://schemas.microsoft.com/office/drawing/2014/main" val="3573421107"/>
                  </a:ext>
                </a:extLst>
              </a:tr>
              <a:tr h="256589">
                <a:tc>
                  <a:txBody>
                    <a:bodyPr/>
                    <a:lstStyle/>
                    <a:p>
                      <a:pPr algn="ctr"/>
                      <a:r>
                        <a:rPr lang="en-IN" sz="2500" dirty="0">
                          <a:latin typeface="Nunito Sans" panose="020B0604020202020204" charset="0"/>
                        </a:rPr>
                        <a:t>D</a:t>
                      </a:r>
                    </a:p>
                  </a:txBody>
                  <a:tcPr/>
                </a:tc>
                <a:tc>
                  <a:txBody>
                    <a:bodyPr/>
                    <a:lstStyle/>
                    <a:p>
                      <a:pPr algn="ctr"/>
                      <a:r>
                        <a:rPr lang="en-IN" sz="2500" dirty="0">
                          <a:latin typeface="Nunito Sans" panose="020B0604020202020204" charset="0"/>
                        </a:rPr>
                        <a:t>4</a:t>
                      </a:r>
                    </a:p>
                  </a:txBody>
                  <a:tcPr/>
                </a:tc>
                <a:extLst>
                  <a:ext uri="{0D108BD9-81ED-4DB2-BD59-A6C34878D82A}">
                    <a16:rowId xmlns:a16="http://schemas.microsoft.com/office/drawing/2014/main" val="1305115700"/>
                  </a:ext>
                </a:extLst>
              </a:tr>
              <a:tr h="256589">
                <a:tc>
                  <a:txBody>
                    <a:bodyPr/>
                    <a:lstStyle/>
                    <a:p>
                      <a:pPr algn="ctr"/>
                      <a:r>
                        <a:rPr lang="en-IN" sz="2500" dirty="0">
                          <a:latin typeface="Nunito Sans" panose="020B0604020202020204" charset="0"/>
                        </a:rPr>
                        <a:t>F</a:t>
                      </a:r>
                    </a:p>
                  </a:txBody>
                  <a:tcPr/>
                </a:tc>
                <a:tc>
                  <a:txBody>
                    <a:bodyPr/>
                    <a:lstStyle/>
                    <a:p>
                      <a:pPr algn="ctr"/>
                      <a:r>
                        <a:rPr lang="en-IN" sz="2500" dirty="0">
                          <a:latin typeface="Nunito Sans" panose="020B0604020202020204" charset="0"/>
                        </a:rPr>
                        <a:t>8</a:t>
                      </a:r>
                    </a:p>
                  </a:txBody>
                  <a:tcPr/>
                </a:tc>
                <a:extLst>
                  <a:ext uri="{0D108BD9-81ED-4DB2-BD59-A6C34878D82A}">
                    <a16:rowId xmlns:a16="http://schemas.microsoft.com/office/drawing/2014/main" val="2060189515"/>
                  </a:ext>
                </a:extLst>
              </a:tr>
              <a:tr h="256589">
                <a:tc>
                  <a:txBody>
                    <a:bodyPr/>
                    <a:lstStyle/>
                    <a:p>
                      <a:pPr algn="ctr"/>
                      <a:r>
                        <a:rPr lang="en-IN" sz="2500" dirty="0">
                          <a:latin typeface="Nunito Sans" panose="020B0604020202020204" charset="0"/>
                        </a:rPr>
                        <a:t>A</a:t>
                      </a:r>
                    </a:p>
                  </a:txBody>
                  <a:tcPr/>
                </a:tc>
                <a:tc>
                  <a:txBody>
                    <a:bodyPr/>
                    <a:lstStyle/>
                    <a:p>
                      <a:pPr algn="ctr"/>
                      <a:r>
                        <a:rPr lang="en-IN" sz="2500" dirty="0">
                          <a:latin typeface="Nunito Sans" panose="020B0604020202020204" charset="0"/>
                        </a:rPr>
                        <a:t>12</a:t>
                      </a:r>
                    </a:p>
                  </a:txBody>
                  <a:tcPr/>
                </a:tc>
                <a:extLst>
                  <a:ext uri="{0D108BD9-81ED-4DB2-BD59-A6C34878D82A}">
                    <a16:rowId xmlns:a16="http://schemas.microsoft.com/office/drawing/2014/main" val="916373796"/>
                  </a:ext>
                </a:extLst>
              </a:tr>
              <a:tr h="256589">
                <a:tc>
                  <a:txBody>
                    <a:bodyPr/>
                    <a:lstStyle/>
                    <a:p>
                      <a:pPr algn="ctr"/>
                      <a:r>
                        <a:rPr lang="en-IN" sz="2500" dirty="0">
                          <a:latin typeface="Nunito Sans" panose="020B0604020202020204" charset="0"/>
                        </a:rPr>
                        <a:t>C</a:t>
                      </a:r>
                    </a:p>
                  </a:txBody>
                  <a:tcPr/>
                </a:tc>
                <a:tc>
                  <a:txBody>
                    <a:bodyPr/>
                    <a:lstStyle/>
                    <a:p>
                      <a:pPr algn="ctr"/>
                      <a:r>
                        <a:rPr lang="en-IN" sz="2500" dirty="0">
                          <a:latin typeface="Nunito Sans" panose="020B0604020202020204" charset="0"/>
                        </a:rPr>
                        <a:t>11</a:t>
                      </a:r>
                    </a:p>
                  </a:txBody>
                  <a:tcPr/>
                </a:tc>
                <a:extLst>
                  <a:ext uri="{0D108BD9-81ED-4DB2-BD59-A6C34878D82A}">
                    <a16:rowId xmlns:a16="http://schemas.microsoft.com/office/drawing/2014/main" val="1224428020"/>
                  </a:ext>
                </a:extLst>
              </a:tr>
              <a:tr h="256589">
                <a:tc>
                  <a:txBody>
                    <a:bodyPr/>
                    <a:lstStyle/>
                    <a:p>
                      <a:pPr algn="ctr"/>
                      <a:r>
                        <a:rPr lang="en-IN" sz="2500" dirty="0">
                          <a:latin typeface="Nunito Sans" panose="020B0604020202020204" charset="0"/>
                        </a:rPr>
                        <a:t>S</a:t>
                      </a:r>
                    </a:p>
                  </a:txBody>
                  <a:tcPr/>
                </a:tc>
                <a:tc>
                  <a:txBody>
                    <a:bodyPr/>
                    <a:lstStyle/>
                    <a:p>
                      <a:pPr algn="ctr"/>
                      <a:r>
                        <a:rPr lang="en-IN" sz="2500" dirty="0">
                          <a:latin typeface="Nunito Sans" panose="020B0604020202020204" charset="0"/>
                        </a:rPr>
                        <a:t>14</a:t>
                      </a:r>
                    </a:p>
                  </a:txBody>
                  <a:tcPr/>
                </a:tc>
                <a:extLst>
                  <a:ext uri="{0D108BD9-81ED-4DB2-BD59-A6C34878D82A}">
                    <a16:rowId xmlns:a16="http://schemas.microsoft.com/office/drawing/2014/main" val="3593273083"/>
                  </a:ext>
                </a:extLst>
              </a:tr>
            </a:tbl>
          </a:graphicData>
        </a:graphic>
      </p:graphicFrame>
    </p:spTree>
    <p:extLst>
      <p:ext uri="{BB962C8B-B14F-4D97-AF65-F5344CB8AC3E}">
        <p14:creationId xmlns:p14="http://schemas.microsoft.com/office/powerpoint/2010/main" val="28115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Floyd </a:t>
            </a:r>
            <a:r>
              <a:rPr lang="en-US" sz="4500" b="1" dirty="0" err="1">
                <a:latin typeface="Nunito Sans" panose="020B0604020202020204" charset="0"/>
              </a:rPr>
              <a:t>Warshall’s</a:t>
            </a:r>
            <a:r>
              <a:rPr lang="en-US" sz="4500" b="1" dirty="0">
                <a:latin typeface="Nunito Sans" panose="020B0604020202020204" charset="0"/>
              </a:rPr>
              <a:t> algorithm</a:t>
            </a:r>
          </a:p>
        </p:txBody>
      </p:sp>
      <p:sp>
        <p:nvSpPr>
          <p:cNvPr id="19" name="Oval 18">
            <a:extLst>
              <a:ext uri="{FF2B5EF4-FFF2-40B4-BE49-F238E27FC236}">
                <a16:creationId xmlns:a16="http://schemas.microsoft.com/office/drawing/2014/main" id="{3A41C304-CB8A-45D6-9992-10F72C63B4CC}"/>
              </a:ext>
            </a:extLst>
          </p:cNvPr>
          <p:cNvSpPr/>
          <p:nvPr/>
        </p:nvSpPr>
        <p:spPr>
          <a:xfrm>
            <a:off x="1603516" y="1828458"/>
            <a:ext cx="1065281" cy="784830"/>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1</a:t>
            </a:r>
          </a:p>
        </p:txBody>
      </p:sp>
      <p:cxnSp>
        <p:nvCxnSpPr>
          <p:cNvPr id="81" name="Straight Arrow Connector 80">
            <a:extLst>
              <a:ext uri="{FF2B5EF4-FFF2-40B4-BE49-F238E27FC236}">
                <a16:creationId xmlns:a16="http://schemas.microsoft.com/office/drawing/2014/main" id="{4B40DE36-63B7-4EAF-BDD4-7E2AB2A6C177}"/>
              </a:ext>
            </a:extLst>
          </p:cNvPr>
          <p:cNvCxnSpPr>
            <a:cxnSpLocks/>
          </p:cNvCxnSpPr>
          <p:nvPr/>
        </p:nvCxnSpPr>
        <p:spPr>
          <a:xfrm>
            <a:off x="5638663" y="2623227"/>
            <a:ext cx="897" cy="2016021"/>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51ABC790-7368-40A0-84AB-7FD794058DCF}"/>
              </a:ext>
            </a:extLst>
          </p:cNvPr>
          <p:cNvCxnSpPr>
            <a:cxnSpLocks/>
          </p:cNvCxnSpPr>
          <p:nvPr/>
        </p:nvCxnSpPr>
        <p:spPr>
          <a:xfrm flipV="1">
            <a:off x="2688674" y="2359282"/>
            <a:ext cx="2438121" cy="2918"/>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6" name="Straight Arrow Connector 95">
            <a:extLst>
              <a:ext uri="{FF2B5EF4-FFF2-40B4-BE49-F238E27FC236}">
                <a16:creationId xmlns:a16="http://schemas.microsoft.com/office/drawing/2014/main" id="{20CEE061-5215-4EFC-83EF-DB9FEBD983E3}"/>
              </a:ext>
            </a:extLst>
          </p:cNvPr>
          <p:cNvCxnSpPr>
            <a:cxnSpLocks/>
            <a:stCxn id="115" idx="1"/>
            <a:endCxn id="19" idx="5"/>
          </p:cNvCxnSpPr>
          <p:nvPr/>
        </p:nvCxnSpPr>
        <p:spPr>
          <a:xfrm flipH="1" flipV="1">
            <a:off x="2512790" y="2498352"/>
            <a:ext cx="2750136" cy="2245893"/>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a16="http://schemas.microsoft.com/office/drawing/2014/main" id="{6025129D-86AE-4C5A-A68A-BDA2D157B5C7}"/>
              </a:ext>
            </a:extLst>
          </p:cNvPr>
          <p:cNvCxnSpPr>
            <a:cxnSpLocks/>
            <a:stCxn id="115" idx="2"/>
            <a:endCxn id="114" idx="6"/>
          </p:cNvCxnSpPr>
          <p:nvPr/>
        </p:nvCxnSpPr>
        <p:spPr>
          <a:xfrm flipH="1" flipV="1">
            <a:off x="2668796" y="5020806"/>
            <a:ext cx="2438123" cy="918"/>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08" name="Straight Arrow Connector 107">
            <a:extLst>
              <a:ext uri="{FF2B5EF4-FFF2-40B4-BE49-F238E27FC236}">
                <a16:creationId xmlns:a16="http://schemas.microsoft.com/office/drawing/2014/main" id="{BFE91C17-EDC9-4179-B68F-3C7BBF1B239E}"/>
              </a:ext>
            </a:extLst>
          </p:cNvPr>
          <p:cNvCxnSpPr>
            <a:cxnSpLocks/>
          </p:cNvCxnSpPr>
          <p:nvPr/>
        </p:nvCxnSpPr>
        <p:spPr>
          <a:xfrm flipH="1">
            <a:off x="2609165" y="2057400"/>
            <a:ext cx="2477876" cy="2918"/>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113" name="Oval 112">
            <a:extLst>
              <a:ext uri="{FF2B5EF4-FFF2-40B4-BE49-F238E27FC236}">
                <a16:creationId xmlns:a16="http://schemas.microsoft.com/office/drawing/2014/main" id="{A4DB8001-CC06-4929-801D-336F4BBADE57}"/>
              </a:ext>
            </a:extLst>
          </p:cNvPr>
          <p:cNvSpPr/>
          <p:nvPr/>
        </p:nvSpPr>
        <p:spPr>
          <a:xfrm>
            <a:off x="5106918" y="1825540"/>
            <a:ext cx="1065281" cy="784830"/>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2</a:t>
            </a:r>
          </a:p>
        </p:txBody>
      </p:sp>
      <p:sp>
        <p:nvSpPr>
          <p:cNvPr id="114" name="Oval 113">
            <a:extLst>
              <a:ext uri="{FF2B5EF4-FFF2-40B4-BE49-F238E27FC236}">
                <a16:creationId xmlns:a16="http://schemas.microsoft.com/office/drawing/2014/main" id="{8A81E28F-93C1-4234-9F48-07E170B311A5}"/>
              </a:ext>
            </a:extLst>
          </p:cNvPr>
          <p:cNvSpPr/>
          <p:nvPr/>
        </p:nvSpPr>
        <p:spPr>
          <a:xfrm>
            <a:off x="1603515" y="4628391"/>
            <a:ext cx="1065281" cy="784830"/>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4</a:t>
            </a:r>
          </a:p>
        </p:txBody>
      </p:sp>
      <p:sp>
        <p:nvSpPr>
          <p:cNvPr id="115" name="Oval 114">
            <a:extLst>
              <a:ext uri="{FF2B5EF4-FFF2-40B4-BE49-F238E27FC236}">
                <a16:creationId xmlns:a16="http://schemas.microsoft.com/office/drawing/2014/main" id="{210021BD-D01D-4C4B-A3A6-33F44FED1BD4}"/>
              </a:ext>
            </a:extLst>
          </p:cNvPr>
          <p:cNvSpPr/>
          <p:nvPr/>
        </p:nvSpPr>
        <p:spPr>
          <a:xfrm>
            <a:off x="5106919" y="4629309"/>
            <a:ext cx="1065281" cy="784830"/>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3</a:t>
            </a:r>
          </a:p>
        </p:txBody>
      </p:sp>
      <p:cxnSp>
        <p:nvCxnSpPr>
          <p:cNvPr id="136" name="Straight Arrow Connector 135">
            <a:extLst>
              <a:ext uri="{FF2B5EF4-FFF2-40B4-BE49-F238E27FC236}">
                <a16:creationId xmlns:a16="http://schemas.microsoft.com/office/drawing/2014/main" id="{3D312A2D-2107-4DF2-90F8-200E043CD07C}"/>
              </a:ext>
            </a:extLst>
          </p:cNvPr>
          <p:cNvCxnSpPr>
            <a:cxnSpLocks/>
          </p:cNvCxnSpPr>
          <p:nvPr/>
        </p:nvCxnSpPr>
        <p:spPr>
          <a:xfrm flipV="1">
            <a:off x="2296838" y="2613288"/>
            <a:ext cx="1" cy="2015103"/>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5" name="Straight Arrow Connector 144">
            <a:extLst>
              <a:ext uri="{FF2B5EF4-FFF2-40B4-BE49-F238E27FC236}">
                <a16:creationId xmlns:a16="http://schemas.microsoft.com/office/drawing/2014/main" id="{B8A90A23-BC79-4276-B8BC-6F617CB2A4F7}"/>
              </a:ext>
            </a:extLst>
          </p:cNvPr>
          <p:cNvCxnSpPr>
            <a:cxnSpLocks/>
          </p:cNvCxnSpPr>
          <p:nvPr/>
        </p:nvCxnSpPr>
        <p:spPr>
          <a:xfrm flipH="1">
            <a:off x="1992037" y="2613288"/>
            <a:ext cx="1" cy="2015103"/>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176" name="TextBox 175">
            <a:extLst>
              <a:ext uri="{FF2B5EF4-FFF2-40B4-BE49-F238E27FC236}">
                <a16:creationId xmlns:a16="http://schemas.microsoft.com/office/drawing/2014/main" id="{8853E1A0-070C-4B5F-8A73-87D62EBB04B9}"/>
              </a:ext>
            </a:extLst>
          </p:cNvPr>
          <p:cNvSpPr txBox="1"/>
          <p:nvPr/>
        </p:nvSpPr>
        <p:spPr>
          <a:xfrm>
            <a:off x="3634956" y="1597264"/>
            <a:ext cx="485925" cy="477054"/>
          </a:xfrm>
          <a:prstGeom prst="rect">
            <a:avLst/>
          </a:prstGeom>
          <a:noFill/>
        </p:spPr>
        <p:txBody>
          <a:bodyPr wrap="square" rtlCol="0">
            <a:spAutoFit/>
          </a:bodyPr>
          <a:lstStyle/>
          <a:p>
            <a:r>
              <a:rPr lang="en-IN" sz="2500" dirty="0">
                <a:latin typeface="Nunito Sans" panose="020B0604020202020204" charset="0"/>
              </a:rPr>
              <a:t>9</a:t>
            </a:r>
          </a:p>
        </p:txBody>
      </p:sp>
      <p:sp>
        <p:nvSpPr>
          <p:cNvPr id="177" name="TextBox 176">
            <a:extLst>
              <a:ext uri="{FF2B5EF4-FFF2-40B4-BE49-F238E27FC236}">
                <a16:creationId xmlns:a16="http://schemas.microsoft.com/office/drawing/2014/main" id="{AE414E9F-FE4C-4EA1-9393-18FA4ADC4324}"/>
              </a:ext>
            </a:extLst>
          </p:cNvPr>
          <p:cNvSpPr txBox="1"/>
          <p:nvPr/>
        </p:nvSpPr>
        <p:spPr>
          <a:xfrm>
            <a:off x="1523527" y="3358097"/>
            <a:ext cx="485925" cy="477054"/>
          </a:xfrm>
          <a:prstGeom prst="rect">
            <a:avLst/>
          </a:prstGeom>
          <a:noFill/>
        </p:spPr>
        <p:txBody>
          <a:bodyPr wrap="square" rtlCol="0">
            <a:spAutoFit/>
          </a:bodyPr>
          <a:lstStyle/>
          <a:p>
            <a:r>
              <a:rPr lang="en-IN" sz="2500" dirty="0">
                <a:latin typeface="Nunito Sans" panose="020B0604020202020204" charset="0"/>
              </a:rPr>
              <a:t>8</a:t>
            </a:r>
          </a:p>
        </p:txBody>
      </p:sp>
      <p:sp>
        <p:nvSpPr>
          <p:cNvPr id="179" name="TextBox 178">
            <a:extLst>
              <a:ext uri="{FF2B5EF4-FFF2-40B4-BE49-F238E27FC236}">
                <a16:creationId xmlns:a16="http://schemas.microsoft.com/office/drawing/2014/main" id="{B8DA135B-DF88-443A-8D98-E8F96D30BFB9}"/>
              </a:ext>
            </a:extLst>
          </p:cNvPr>
          <p:cNvSpPr txBox="1"/>
          <p:nvPr/>
        </p:nvSpPr>
        <p:spPr>
          <a:xfrm>
            <a:off x="3744638" y="3119570"/>
            <a:ext cx="485925" cy="477054"/>
          </a:xfrm>
          <a:prstGeom prst="rect">
            <a:avLst/>
          </a:prstGeom>
          <a:noFill/>
        </p:spPr>
        <p:txBody>
          <a:bodyPr wrap="square" rtlCol="0">
            <a:spAutoFit/>
          </a:bodyPr>
          <a:lstStyle/>
          <a:p>
            <a:r>
              <a:rPr lang="en-IN" sz="2500" dirty="0">
                <a:latin typeface="Nunito Sans" panose="020B0604020202020204" charset="0"/>
              </a:rPr>
              <a:t>6</a:t>
            </a:r>
          </a:p>
        </p:txBody>
      </p:sp>
      <p:sp>
        <p:nvSpPr>
          <p:cNvPr id="180" name="TextBox 179">
            <a:extLst>
              <a:ext uri="{FF2B5EF4-FFF2-40B4-BE49-F238E27FC236}">
                <a16:creationId xmlns:a16="http://schemas.microsoft.com/office/drawing/2014/main" id="{03F65269-00EE-4E64-AD3A-C82E22E34538}"/>
              </a:ext>
            </a:extLst>
          </p:cNvPr>
          <p:cNvSpPr txBox="1"/>
          <p:nvPr/>
        </p:nvSpPr>
        <p:spPr>
          <a:xfrm>
            <a:off x="3713973" y="5079528"/>
            <a:ext cx="485925" cy="477054"/>
          </a:xfrm>
          <a:prstGeom prst="rect">
            <a:avLst/>
          </a:prstGeom>
          <a:noFill/>
        </p:spPr>
        <p:txBody>
          <a:bodyPr wrap="square" rtlCol="0">
            <a:spAutoFit/>
          </a:bodyPr>
          <a:lstStyle/>
          <a:p>
            <a:r>
              <a:rPr lang="en-IN" sz="2500" dirty="0">
                <a:latin typeface="Nunito Sans" panose="020B0604020202020204" charset="0"/>
              </a:rPr>
              <a:t>2</a:t>
            </a:r>
          </a:p>
        </p:txBody>
      </p:sp>
      <p:sp>
        <p:nvSpPr>
          <p:cNvPr id="181" name="TextBox 180">
            <a:extLst>
              <a:ext uri="{FF2B5EF4-FFF2-40B4-BE49-F238E27FC236}">
                <a16:creationId xmlns:a16="http://schemas.microsoft.com/office/drawing/2014/main" id="{93C05FB7-33C6-4D47-9192-E42B5EAC1CEC}"/>
              </a:ext>
            </a:extLst>
          </p:cNvPr>
          <p:cNvSpPr txBox="1"/>
          <p:nvPr/>
        </p:nvSpPr>
        <p:spPr>
          <a:xfrm>
            <a:off x="2305686" y="3352458"/>
            <a:ext cx="485925" cy="477054"/>
          </a:xfrm>
          <a:prstGeom prst="rect">
            <a:avLst/>
          </a:prstGeom>
          <a:noFill/>
        </p:spPr>
        <p:txBody>
          <a:bodyPr wrap="square" rtlCol="0">
            <a:spAutoFit/>
          </a:bodyPr>
          <a:lstStyle/>
          <a:p>
            <a:r>
              <a:rPr lang="en-IN" sz="2500" dirty="0">
                <a:latin typeface="Nunito Sans" panose="020B0604020202020204" charset="0"/>
              </a:rPr>
              <a:t>3</a:t>
            </a:r>
          </a:p>
        </p:txBody>
      </p:sp>
      <p:sp>
        <p:nvSpPr>
          <p:cNvPr id="182" name="TextBox 181">
            <a:extLst>
              <a:ext uri="{FF2B5EF4-FFF2-40B4-BE49-F238E27FC236}">
                <a16:creationId xmlns:a16="http://schemas.microsoft.com/office/drawing/2014/main" id="{D6164256-F763-4321-B4D1-45D36FCD46C8}"/>
              </a:ext>
            </a:extLst>
          </p:cNvPr>
          <p:cNvSpPr txBox="1"/>
          <p:nvPr/>
        </p:nvSpPr>
        <p:spPr>
          <a:xfrm>
            <a:off x="5686274" y="3358097"/>
            <a:ext cx="485925" cy="477054"/>
          </a:xfrm>
          <a:prstGeom prst="rect">
            <a:avLst/>
          </a:prstGeom>
          <a:noFill/>
        </p:spPr>
        <p:txBody>
          <a:bodyPr wrap="square" rtlCol="0">
            <a:spAutoFit/>
          </a:bodyPr>
          <a:lstStyle/>
          <a:p>
            <a:r>
              <a:rPr lang="en-IN" sz="2500" dirty="0">
                <a:latin typeface="Nunito Sans" panose="020B0604020202020204" charset="0"/>
              </a:rPr>
              <a:t>3</a:t>
            </a:r>
          </a:p>
        </p:txBody>
      </p:sp>
      <p:sp>
        <p:nvSpPr>
          <p:cNvPr id="183" name="TextBox 182">
            <a:extLst>
              <a:ext uri="{FF2B5EF4-FFF2-40B4-BE49-F238E27FC236}">
                <a16:creationId xmlns:a16="http://schemas.microsoft.com/office/drawing/2014/main" id="{89D0DB1E-54F1-4FAE-B6E4-9F7428DA87B6}"/>
              </a:ext>
            </a:extLst>
          </p:cNvPr>
          <p:cNvSpPr txBox="1"/>
          <p:nvPr/>
        </p:nvSpPr>
        <p:spPr>
          <a:xfrm>
            <a:off x="3605140" y="2389654"/>
            <a:ext cx="485925" cy="477054"/>
          </a:xfrm>
          <a:prstGeom prst="rect">
            <a:avLst/>
          </a:prstGeom>
          <a:noFill/>
        </p:spPr>
        <p:txBody>
          <a:bodyPr wrap="square" rtlCol="0">
            <a:spAutoFit/>
          </a:bodyPr>
          <a:lstStyle/>
          <a:p>
            <a:r>
              <a:rPr lang="en-IN" sz="2500" dirty="0">
                <a:latin typeface="Nunito Sans" panose="020B0604020202020204" charset="0"/>
              </a:rPr>
              <a:t>4</a:t>
            </a:r>
          </a:p>
        </p:txBody>
      </p:sp>
      <p:sp>
        <p:nvSpPr>
          <p:cNvPr id="191" name="TextBox 190">
            <a:extLst>
              <a:ext uri="{FF2B5EF4-FFF2-40B4-BE49-F238E27FC236}">
                <a16:creationId xmlns:a16="http://schemas.microsoft.com/office/drawing/2014/main" id="{9DB0C3BC-53D5-4956-89C1-E3214D11D905}"/>
              </a:ext>
            </a:extLst>
          </p:cNvPr>
          <p:cNvSpPr txBox="1"/>
          <p:nvPr/>
        </p:nvSpPr>
        <p:spPr>
          <a:xfrm>
            <a:off x="7263341" y="1672639"/>
            <a:ext cx="3324083" cy="891958"/>
          </a:xfrm>
          <a:prstGeom prst="rect">
            <a:avLst/>
          </a:prstGeom>
          <a:noFill/>
        </p:spPr>
        <p:txBody>
          <a:bodyPr wrap="square" lIns="121332" tIns="60666" rIns="121332" bIns="60666" rtlCol="0">
            <a:spAutoFit/>
          </a:bodyPr>
          <a:lstStyle/>
          <a:p>
            <a:r>
              <a:rPr lang="en-US" sz="2500" b="1" dirty="0">
                <a:latin typeface="Nunito Sans" panose="020B0604020202020204" charset="0"/>
              </a:rPr>
              <a:t> 1	 2	3	4	</a:t>
            </a:r>
          </a:p>
        </p:txBody>
      </p:sp>
      <p:grpSp>
        <p:nvGrpSpPr>
          <p:cNvPr id="219" name="Group 218">
            <a:extLst>
              <a:ext uri="{FF2B5EF4-FFF2-40B4-BE49-F238E27FC236}">
                <a16:creationId xmlns:a16="http://schemas.microsoft.com/office/drawing/2014/main" id="{993D1AC7-964A-4F7A-BE6F-CDCFF372D374}"/>
              </a:ext>
            </a:extLst>
          </p:cNvPr>
          <p:cNvGrpSpPr/>
          <p:nvPr/>
        </p:nvGrpSpPr>
        <p:grpSpPr>
          <a:xfrm>
            <a:off x="7158236" y="2172478"/>
            <a:ext cx="617668" cy="3009122"/>
            <a:chOff x="7158236" y="2172478"/>
            <a:chExt cx="617668" cy="3009122"/>
          </a:xfrm>
        </p:grpSpPr>
        <p:cxnSp>
          <p:nvCxnSpPr>
            <p:cNvPr id="184" name="Straight Connector 183">
              <a:extLst>
                <a:ext uri="{FF2B5EF4-FFF2-40B4-BE49-F238E27FC236}">
                  <a16:creationId xmlns:a16="http://schemas.microsoft.com/office/drawing/2014/main" id="{1FD3D863-47CC-4429-B9D4-04E2F4796B47}"/>
                </a:ext>
              </a:extLst>
            </p:cNvPr>
            <p:cNvCxnSpPr/>
            <p:nvPr/>
          </p:nvCxnSpPr>
          <p:spPr>
            <a:xfrm rot="5400000" flipH="1" flipV="1">
              <a:off x="5657709" y="3676509"/>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5F66C646-F24B-4190-B7C2-E280000C8AAF}"/>
                </a:ext>
              </a:extLst>
            </p:cNvPr>
            <p:cNvCxnSpPr/>
            <p:nvPr/>
          </p:nvCxnSpPr>
          <p:spPr>
            <a:xfrm rot="10800000">
              <a:off x="7158236" y="2198077"/>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4" name="Straight Connector 193">
              <a:extLst>
                <a:ext uri="{FF2B5EF4-FFF2-40B4-BE49-F238E27FC236}">
                  <a16:creationId xmlns:a16="http://schemas.microsoft.com/office/drawing/2014/main" id="{87BDABE0-1109-4D0F-82EE-A91331B18C82}"/>
                </a:ext>
              </a:extLst>
            </p:cNvPr>
            <p:cNvCxnSpPr/>
            <p:nvPr/>
          </p:nvCxnSpPr>
          <p:spPr>
            <a:xfrm rot="10800000">
              <a:off x="7166304" y="5179510"/>
              <a:ext cx="609600" cy="2090"/>
            </a:xfrm>
            <a:prstGeom prst="line">
              <a:avLst/>
            </a:prstGeom>
          </p:spPr>
          <p:style>
            <a:lnRef idx="3">
              <a:schemeClr val="dk1"/>
            </a:lnRef>
            <a:fillRef idx="0">
              <a:schemeClr val="dk1"/>
            </a:fillRef>
            <a:effectRef idx="2">
              <a:schemeClr val="dk1"/>
            </a:effectRef>
            <a:fontRef idx="minor">
              <a:schemeClr val="tx1"/>
            </a:fontRef>
          </p:style>
        </p:cxnSp>
      </p:grpSp>
      <p:grpSp>
        <p:nvGrpSpPr>
          <p:cNvPr id="218" name="Group 217">
            <a:extLst>
              <a:ext uri="{FF2B5EF4-FFF2-40B4-BE49-F238E27FC236}">
                <a16:creationId xmlns:a16="http://schemas.microsoft.com/office/drawing/2014/main" id="{650638EA-F4D7-4DF9-83B4-02F1B0E874DB}"/>
              </a:ext>
            </a:extLst>
          </p:cNvPr>
          <p:cNvGrpSpPr/>
          <p:nvPr/>
        </p:nvGrpSpPr>
        <p:grpSpPr>
          <a:xfrm>
            <a:off x="9972468" y="2228799"/>
            <a:ext cx="620391" cy="3009122"/>
            <a:chOff x="9972468" y="2228799"/>
            <a:chExt cx="620391" cy="3009122"/>
          </a:xfrm>
        </p:grpSpPr>
        <p:cxnSp>
          <p:nvCxnSpPr>
            <p:cNvPr id="185" name="Straight Connector 184">
              <a:extLst>
                <a:ext uri="{FF2B5EF4-FFF2-40B4-BE49-F238E27FC236}">
                  <a16:creationId xmlns:a16="http://schemas.microsoft.com/office/drawing/2014/main" id="{2606A7FF-D30E-4D69-AA9C-3A0635AB5488}"/>
                </a:ext>
              </a:extLst>
            </p:cNvPr>
            <p:cNvCxnSpPr/>
            <p:nvPr/>
          </p:nvCxnSpPr>
          <p:spPr>
            <a:xfrm rot="5400000" flipH="1" flipV="1">
              <a:off x="9087769" y="3732830"/>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5" name="Straight Connector 194">
              <a:extLst>
                <a:ext uri="{FF2B5EF4-FFF2-40B4-BE49-F238E27FC236}">
                  <a16:creationId xmlns:a16="http://schemas.microsoft.com/office/drawing/2014/main" id="{32E01F61-71D1-4E51-8E14-72F875201329}"/>
                </a:ext>
              </a:extLst>
            </p:cNvPr>
            <p:cNvCxnSpPr/>
            <p:nvPr/>
          </p:nvCxnSpPr>
          <p:spPr>
            <a:xfrm rot="10800000">
              <a:off x="9982200" y="2234520"/>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CF715E4E-AD74-4E64-88F5-518925DD81F6}"/>
                </a:ext>
              </a:extLst>
            </p:cNvPr>
            <p:cNvCxnSpPr/>
            <p:nvPr/>
          </p:nvCxnSpPr>
          <p:spPr>
            <a:xfrm rot="10800000">
              <a:off x="9972468" y="5219397"/>
              <a:ext cx="609600" cy="2090"/>
            </a:xfrm>
            <a:prstGeom prst="line">
              <a:avLst/>
            </a:prstGeom>
          </p:spPr>
          <p:style>
            <a:lnRef idx="3">
              <a:schemeClr val="dk1"/>
            </a:lnRef>
            <a:fillRef idx="0">
              <a:schemeClr val="dk1"/>
            </a:fillRef>
            <a:effectRef idx="2">
              <a:schemeClr val="dk1"/>
            </a:effectRef>
            <a:fontRef idx="minor">
              <a:schemeClr val="tx1"/>
            </a:fontRef>
          </p:style>
        </p:cxnSp>
      </p:grpSp>
      <p:sp>
        <p:nvSpPr>
          <p:cNvPr id="174" name="TextBox 173">
            <a:extLst>
              <a:ext uri="{FF2B5EF4-FFF2-40B4-BE49-F238E27FC236}">
                <a16:creationId xmlns:a16="http://schemas.microsoft.com/office/drawing/2014/main" id="{A746A66A-6959-4361-94B0-5E9B3635C9F1}"/>
              </a:ext>
            </a:extLst>
          </p:cNvPr>
          <p:cNvSpPr txBox="1"/>
          <p:nvPr/>
        </p:nvSpPr>
        <p:spPr>
          <a:xfrm>
            <a:off x="6567514" y="2379349"/>
            <a:ext cx="569459" cy="2785378"/>
          </a:xfrm>
          <a:prstGeom prst="rect">
            <a:avLst/>
          </a:prstGeom>
          <a:noFill/>
        </p:spPr>
        <p:txBody>
          <a:bodyPr wrap="square" rtlCol="0">
            <a:spAutoFit/>
          </a:bodyPr>
          <a:lstStyle/>
          <a:p>
            <a:r>
              <a:rPr lang="en-IN" sz="2500" b="1" dirty="0">
                <a:latin typeface="Nunito Sans" panose="020B0604020202020204" charset="0"/>
              </a:rPr>
              <a:t>1</a:t>
            </a:r>
          </a:p>
          <a:p>
            <a:endParaRPr lang="en-IN" sz="2500" b="1" dirty="0">
              <a:latin typeface="Nunito Sans" panose="020B0604020202020204" charset="0"/>
            </a:endParaRPr>
          </a:p>
          <a:p>
            <a:r>
              <a:rPr lang="en-IN" sz="2500" b="1" dirty="0">
                <a:latin typeface="Nunito Sans" panose="020B0604020202020204" charset="0"/>
              </a:rPr>
              <a:t>2</a:t>
            </a:r>
          </a:p>
          <a:p>
            <a:endParaRPr lang="en-IN" sz="2500" b="1" dirty="0">
              <a:latin typeface="Nunito Sans" panose="020B0604020202020204" charset="0"/>
            </a:endParaRPr>
          </a:p>
          <a:p>
            <a:r>
              <a:rPr lang="en-IN" sz="2500" b="1" dirty="0">
                <a:latin typeface="Nunito Sans" panose="020B0604020202020204" charset="0"/>
              </a:rPr>
              <a:t>3</a:t>
            </a:r>
          </a:p>
          <a:p>
            <a:endParaRPr lang="en-IN" sz="2500" b="1" dirty="0">
              <a:latin typeface="Nunito Sans" panose="020B0604020202020204" charset="0"/>
            </a:endParaRPr>
          </a:p>
          <a:p>
            <a:r>
              <a:rPr lang="en-IN" sz="2500" b="1" dirty="0">
                <a:latin typeface="Nunito Sans" panose="020B0604020202020204" charset="0"/>
              </a:rPr>
              <a:t>4</a:t>
            </a:r>
          </a:p>
        </p:txBody>
      </p:sp>
      <p:sp>
        <p:nvSpPr>
          <p:cNvPr id="198" name="TextBox 197">
            <a:extLst>
              <a:ext uri="{FF2B5EF4-FFF2-40B4-BE49-F238E27FC236}">
                <a16:creationId xmlns:a16="http://schemas.microsoft.com/office/drawing/2014/main" id="{D25AAEE4-C4BD-49FA-BD7F-B3EFB84776BC}"/>
              </a:ext>
            </a:extLst>
          </p:cNvPr>
          <p:cNvSpPr txBox="1"/>
          <p:nvPr/>
        </p:nvSpPr>
        <p:spPr>
          <a:xfrm>
            <a:off x="7376370" y="2389133"/>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199" name="TextBox 198">
            <a:extLst>
              <a:ext uri="{FF2B5EF4-FFF2-40B4-BE49-F238E27FC236}">
                <a16:creationId xmlns:a16="http://schemas.microsoft.com/office/drawing/2014/main" id="{AC7CAC9B-0846-481C-AF3F-70468E06FA9E}"/>
              </a:ext>
            </a:extLst>
          </p:cNvPr>
          <p:cNvSpPr txBox="1"/>
          <p:nvPr/>
        </p:nvSpPr>
        <p:spPr>
          <a:xfrm>
            <a:off x="8290446" y="2374761"/>
            <a:ext cx="396354" cy="477054"/>
          </a:xfrm>
          <a:prstGeom prst="rect">
            <a:avLst/>
          </a:prstGeom>
          <a:noFill/>
        </p:spPr>
        <p:txBody>
          <a:bodyPr wrap="square" rtlCol="0">
            <a:spAutoFit/>
          </a:bodyPr>
          <a:lstStyle/>
          <a:p>
            <a:r>
              <a:rPr lang="en-IN" sz="2500" dirty="0">
                <a:latin typeface="Nunito Sans" panose="020B0604020202020204" charset="0"/>
              </a:rPr>
              <a:t>4</a:t>
            </a:r>
          </a:p>
        </p:txBody>
      </p:sp>
      <p:sp>
        <p:nvSpPr>
          <p:cNvPr id="200" name="TextBox 199">
            <a:extLst>
              <a:ext uri="{FF2B5EF4-FFF2-40B4-BE49-F238E27FC236}">
                <a16:creationId xmlns:a16="http://schemas.microsoft.com/office/drawing/2014/main" id="{BB7E57CF-F34E-408B-A2CD-477EDD07D8E5}"/>
              </a:ext>
            </a:extLst>
          </p:cNvPr>
          <p:cNvSpPr txBox="1"/>
          <p:nvPr/>
        </p:nvSpPr>
        <p:spPr>
          <a:xfrm rot="5400000">
            <a:off x="9108150" y="2403121"/>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201" name="TextBox 200">
            <a:extLst>
              <a:ext uri="{FF2B5EF4-FFF2-40B4-BE49-F238E27FC236}">
                <a16:creationId xmlns:a16="http://schemas.microsoft.com/office/drawing/2014/main" id="{CB6F0570-3F83-4D27-A529-E67AD58A1A7E}"/>
              </a:ext>
            </a:extLst>
          </p:cNvPr>
          <p:cNvSpPr txBox="1"/>
          <p:nvPr/>
        </p:nvSpPr>
        <p:spPr>
          <a:xfrm>
            <a:off x="10019455" y="2393483"/>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202" name="TextBox 201">
            <a:extLst>
              <a:ext uri="{FF2B5EF4-FFF2-40B4-BE49-F238E27FC236}">
                <a16:creationId xmlns:a16="http://schemas.microsoft.com/office/drawing/2014/main" id="{66CFD0BF-6C81-436F-A63C-EB3EBA0F7B74}"/>
              </a:ext>
            </a:extLst>
          </p:cNvPr>
          <p:cNvSpPr txBox="1"/>
          <p:nvPr/>
        </p:nvSpPr>
        <p:spPr>
          <a:xfrm>
            <a:off x="7380083" y="3166558"/>
            <a:ext cx="396354" cy="477054"/>
          </a:xfrm>
          <a:prstGeom prst="rect">
            <a:avLst/>
          </a:prstGeom>
          <a:noFill/>
        </p:spPr>
        <p:txBody>
          <a:bodyPr wrap="square" rtlCol="0">
            <a:spAutoFit/>
          </a:bodyPr>
          <a:lstStyle/>
          <a:p>
            <a:r>
              <a:rPr lang="en-IN" sz="2500" dirty="0">
                <a:latin typeface="Nunito Sans" panose="020B0604020202020204" charset="0"/>
              </a:rPr>
              <a:t>9</a:t>
            </a:r>
          </a:p>
        </p:txBody>
      </p:sp>
      <p:sp>
        <p:nvSpPr>
          <p:cNvPr id="203" name="TextBox 202">
            <a:extLst>
              <a:ext uri="{FF2B5EF4-FFF2-40B4-BE49-F238E27FC236}">
                <a16:creationId xmlns:a16="http://schemas.microsoft.com/office/drawing/2014/main" id="{D02099C5-DF2C-4FB2-962F-88B641DC5CA0}"/>
              </a:ext>
            </a:extLst>
          </p:cNvPr>
          <p:cNvSpPr txBox="1"/>
          <p:nvPr/>
        </p:nvSpPr>
        <p:spPr>
          <a:xfrm>
            <a:off x="8294159" y="3152186"/>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04" name="TextBox 203">
            <a:extLst>
              <a:ext uri="{FF2B5EF4-FFF2-40B4-BE49-F238E27FC236}">
                <a16:creationId xmlns:a16="http://schemas.microsoft.com/office/drawing/2014/main" id="{B6D1EC82-FEC0-4170-82B5-DADDF336EC13}"/>
              </a:ext>
            </a:extLst>
          </p:cNvPr>
          <p:cNvSpPr txBox="1"/>
          <p:nvPr/>
        </p:nvSpPr>
        <p:spPr>
          <a:xfrm>
            <a:off x="9149248" y="3180546"/>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206" name="TextBox 205">
            <a:extLst>
              <a:ext uri="{FF2B5EF4-FFF2-40B4-BE49-F238E27FC236}">
                <a16:creationId xmlns:a16="http://schemas.microsoft.com/office/drawing/2014/main" id="{C402373B-D8A3-4C7D-84AD-1BDB4DE563D4}"/>
              </a:ext>
            </a:extLst>
          </p:cNvPr>
          <p:cNvSpPr txBox="1"/>
          <p:nvPr/>
        </p:nvSpPr>
        <p:spPr>
          <a:xfrm>
            <a:off x="7376370" y="3900572"/>
            <a:ext cx="396354" cy="477054"/>
          </a:xfrm>
          <a:prstGeom prst="rect">
            <a:avLst/>
          </a:prstGeom>
          <a:noFill/>
        </p:spPr>
        <p:txBody>
          <a:bodyPr wrap="square" rtlCol="0">
            <a:spAutoFit/>
          </a:bodyPr>
          <a:lstStyle/>
          <a:p>
            <a:r>
              <a:rPr lang="en-IN" sz="2500" dirty="0">
                <a:latin typeface="Nunito Sans" panose="020B0604020202020204" charset="0"/>
              </a:rPr>
              <a:t>6</a:t>
            </a:r>
          </a:p>
        </p:txBody>
      </p:sp>
      <p:sp>
        <p:nvSpPr>
          <p:cNvPr id="208" name="TextBox 207">
            <a:extLst>
              <a:ext uri="{FF2B5EF4-FFF2-40B4-BE49-F238E27FC236}">
                <a16:creationId xmlns:a16="http://schemas.microsoft.com/office/drawing/2014/main" id="{7DF74993-C3A2-465F-BC8F-4514D706D77E}"/>
              </a:ext>
            </a:extLst>
          </p:cNvPr>
          <p:cNvSpPr txBox="1"/>
          <p:nvPr/>
        </p:nvSpPr>
        <p:spPr>
          <a:xfrm>
            <a:off x="9145535" y="3914560"/>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09" name="TextBox 208">
            <a:extLst>
              <a:ext uri="{FF2B5EF4-FFF2-40B4-BE49-F238E27FC236}">
                <a16:creationId xmlns:a16="http://schemas.microsoft.com/office/drawing/2014/main" id="{4F0BA8C1-2C27-44B4-BE45-1177EF417D86}"/>
              </a:ext>
            </a:extLst>
          </p:cNvPr>
          <p:cNvSpPr txBox="1"/>
          <p:nvPr/>
        </p:nvSpPr>
        <p:spPr>
          <a:xfrm>
            <a:off x="10019455" y="3904922"/>
            <a:ext cx="396354" cy="477054"/>
          </a:xfrm>
          <a:prstGeom prst="rect">
            <a:avLst/>
          </a:prstGeom>
          <a:noFill/>
        </p:spPr>
        <p:txBody>
          <a:bodyPr wrap="square" rtlCol="0">
            <a:spAutoFit/>
          </a:bodyPr>
          <a:lstStyle/>
          <a:p>
            <a:r>
              <a:rPr lang="en-IN" sz="2500" dirty="0">
                <a:latin typeface="Nunito Sans" panose="020B0604020202020204" charset="0"/>
              </a:rPr>
              <a:t>2</a:t>
            </a:r>
          </a:p>
        </p:txBody>
      </p:sp>
      <p:sp>
        <p:nvSpPr>
          <p:cNvPr id="210" name="TextBox 209">
            <a:extLst>
              <a:ext uri="{FF2B5EF4-FFF2-40B4-BE49-F238E27FC236}">
                <a16:creationId xmlns:a16="http://schemas.microsoft.com/office/drawing/2014/main" id="{94B43424-7A56-4461-A75B-A446D33D11EC}"/>
              </a:ext>
            </a:extLst>
          </p:cNvPr>
          <p:cNvSpPr txBox="1"/>
          <p:nvPr/>
        </p:nvSpPr>
        <p:spPr>
          <a:xfrm>
            <a:off x="7376370" y="4654114"/>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213" name="TextBox 212">
            <a:extLst>
              <a:ext uri="{FF2B5EF4-FFF2-40B4-BE49-F238E27FC236}">
                <a16:creationId xmlns:a16="http://schemas.microsoft.com/office/drawing/2014/main" id="{FB2C7C04-6040-4A8A-9091-EB5F7DC0359B}"/>
              </a:ext>
            </a:extLst>
          </p:cNvPr>
          <p:cNvSpPr txBox="1"/>
          <p:nvPr/>
        </p:nvSpPr>
        <p:spPr>
          <a:xfrm>
            <a:off x="10019455" y="4658464"/>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14" name="TextBox 213">
            <a:extLst>
              <a:ext uri="{FF2B5EF4-FFF2-40B4-BE49-F238E27FC236}">
                <a16:creationId xmlns:a16="http://schemas.microsoft.com/office/drawing/2014/main" id="{2B018C63-CD6E-4A9C-BC67-D98C6C9858A2}"/>
              </a:ext>
            </a:extLst>
          </p:cNvPr>
          <p:cNvSpPr txBox="1"/>
          <p:nvPr/>
        </p:nvSpPr>
        <p:spPr>
          <a:xfrm rot="5400000">
            <a:off x="8193673" y="4670959"/>
            <a:ext cx="450515" cy="477054"/>
          </a:xfrm>
          <a:prstGeom prst="rect">
            <a:avLst/>
          </a:prstGeom>
          <a:noFill/>
        </p:spPr>
        <p:txBody>
          <a:bodyPr wrap="square" rtlCol="0">
            <a:spAutoFit/>
          </a:bodyPr>
          <a:lstStyle/>
          <a:p>
            <a:r>
              <a:rPr lang="en-IN" sz="2500" dirty="0">
                <a:latin typeface="Nunito Sans" panose="020B0604020202020204" charset="0"/>
              </a:rPr>
              <a:t>8</a:t>
            </a:r>
          </a:p>
        </p:txBody>
      </p:sp>
      <p:sp>
        <p:nvSpPr>
          <p:cNvPr id="215" name="TextBox 214">
            <a:extLst>
              <a:ext uri="{FF2B5EF4-FFF2-40B4-BE49-F238E27FC236}">
                <a16:creationId xmlns:a16="http://schemas.microsoft.com/office/drawing/2014/main" id="{E03BF24B-62F2-4C66-B49B-DB44478958D4}"/>
              </a:ext>
            </a:extLst>
          </p:cNvPr>
          <p:cNvSpPr txBox="1"/>
          <p:nvPr/>
        </p:nvSpPr>
        <p:spPr>
          <a:xfrm rot="5400000">
            <a:off x="9080945" y="4667384"/>
            <a:ext cx="450515" cy="477054"/>
          </a:xfrm>
          <a:prstGeom prst="rect">
            <a:avLst/>
          </a:prstGeom>
          <a:noFill/>
        </p:spPr>
        <p:txBody>
          <a:bodyPr wrap="square" rtlCol="0">
            <a:spAutoFit/>
          </a:bodyPr>
          <a:lstStyle/>
          <a:p>
            <a:r>
              <a:rPr lang="en-IN" sz="2500" dirty="0">
                <a:latin typeface="Nunito Sans" panose="020B0604020202020204" charset="0"/>
              </a:rPr>
              <a:t>8</a:t>
            </a:r>
          </a:p>
        </p:txBody>
      </p:sp>
      <p:sp>
        <p:nvSpPr>
          <p:cNvPr id="216" name="TextBox 215">
            <a:extLst>
              <a:ext uri="{FF2B5EF4-FFF2-40B4-BE49-F238E27FC236}">
                <a16:creationId xmlns:a16="http://schemas.microsoft.com/office/drawing/2014/main" id="{C9422320-7029-4C88-92D6-3F0A68618EE1}"/>
              </a:ext>
            </a:extLst>
          </p:cNvPr>
          <p:cNvSpPr txBox="1"/>
          <p:nvPr/>
        </p:nvSpPr>
        <p:spPr>
          <a:xfrm rot="5400000">
            <a:off x="8196440" y="3927830"/>
            <a:ext cx="450515" cy="477054"/>
          </a:xfrm>
          <a:prstGeom prst="rect">
            <a:avLst/>
          </a:prstGeom>
          <a:noFill/>
        </p:spPr>
        <p:txBody>
          <a:bodyPr wrap="square" rtlCol="0">
            <a:spAutoFit/>
          </a:bodyPr>
          <a:lstStyle/>
          <a:p>
            <a:r>
              <a:rPr lang="en-IN" sz="2500" dirty="0">
                <a:latin typeface="Nunito Sans" panose="020B0604020202020204" charset="0"/>
              </a:rPr>
              <a:t>8</a:t>
            </a:r>
          </a:p>
        </p:txBody>
      </p:sp>
      <p:sp>
        <p:nvSpPr>
          <p:cNvPr id="217" name="TextBox 216">
            <a:extLst>
              <a:ext uri="{FF2B5EF4-FFF2-40B4-BE49-F238E27FC236}">
                <a16:creationId xmlns:a16="http://schemas.microsoft.com/office/drawing/2014/main" id="{9BE0A245-5AFE-4248-8F9E-639DC1BEAA50}"/>
              </a:ext>
            </a:extLst>
          </p:cNvPr>
          <p:cNvSpPr txBox="1"/>
          <p:nvPr/>
        </p:nvSpPr>
        <p:spPr>
          <a:xfrm rot="5400000">
            <a:off x="9922746" y="3164650"/>
            <a:ext cx="450515" cy="477054"/>
          </a:xfrm>
          <a:prstGeom prst="rect">
            <a:avLst/>
          </a:prstGeom>
          <a:noFill/>
        </p:spPr>
        <p:txBody>
          <a:bodyPr wrap="square" rtlCol="0">
            <a:spAutoFit/>
          </a:bodyPr>
          <a:lstStyle/>
          <a:p>
            <a:r>
              <a:rPr lang="en-IN" sz="2500" dirty="0">
                <a:latin typeface="Nunito Sans" panose="020B0604020202020204" charset="0"/>
              </a:rPr>
              <a:t>8</a:t>
            </a:r>
          </a:p>
        </p:txBody>
      </p:sp>
    </p:spTree>
    <p:extLst>
      <p:ext uri="{BB962C8B-B14F-4D97-AF65-F5344CB8AC3E}">
        <p14:creationId xmlns:p14="http://schemas.microsoft.com/office/powerpoint/2010/main" val="397394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0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1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0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0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1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1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3" grpId="0" animBg="1"/>
      <p:bldP spid="114" grpId="0" animBg="1"/>
      <p:bldP spid="115" grpId="0" animBg="1"/>
      <p:bldP spid="176" grpId="0"/>
      <p:bldP spid="177" grpId="0"/>
      <p:bldP spid="179" grpId="0"/>
      <p:bldP spid="180" grpId="0"/>
      <p:bldP spid="181" grpId="0"/>
      <p:bldP spid="182" grpId="0"/>
      <p:bldP spid="183" grpId="0"/>
      <p:bldP spid="191" grpId="0"/>
      <p:bldP spid="174" grpId="0"/>
      <p:bldP spid="198" grpId="0"/>
      <p:bldP spid="199" grpId="0"/>
      <p:bldP spid="200" grpId="0"/>
      <p:bldP spid="201" grpId="0"/>
      <p:bldP spid="202" grpId="0"/>
      <p:bldP spid="203" grpId="0"/>
      <p:bldP spid="204" grpId="0"/>
      <p:bldP spid="206" grpId="0"/>
      <p:bldP spid="208" grpId="0"/>
      <p:bldP spid="209" grpId="0"/>
      <p:bldP spid="210" grpId="0"/>
      <p:bldP spid="213" grpId="0"/>
      <p:bldP spid="214" grpId="0"/>
      <p:bldP spid="215" grpId="0"/>
      <p:bldP spid="216" grpId="0"/>
      <p:bldP spid="21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Floyd </a:t>
            </a:r>
            <a:r>
              <a:rPr lang="en-US" sz="4500" b="1" dirty="0" err="1">
                <a:latin typeface="Nunito Sans" panose="020B0604020202020204" charset="0"/>
              </a:rPr>
              <a:t>Warshall’s</a:t>
            </a:r>
            <a:r>
              <a:rPr lang="en-US" sz="4500" b="1" dirty="0">
                <a:latin typeface="Nunito Sans" panose="020B0604020202020204" charset="0"/>
              </a:rPr>
              <a:t> algorithm</a:t>
            </a:r>
          </a:p>
        </p:txBody>
      </p:sp>
      <p:sp>
        <p:nvSpPr>
          <p:cNvPr id="191" name="TextBox 190">
            <a:extLst>
              <a:ext uri="{FF2B5EF4-FFF2-40B4-BE49-F238E27FC236}">
                <a16:creationId xmlns:a16="http://schemas.microsoft.com/office/drawing/2014/main" id="{9DB0C3BC-53D5-4956-89C1-E3214D11D905}"/>
              </a:ext>
            </a:extLst>
          </p:cNvPr>
          <p:cNvSpPr txBox="1"/>
          <p:nvPr/>
        </p:nvSpPr>
        <p:spPr>
          <a:xfrm>
            <a:off x="1242482" y="1463918"/>
            <a:ext cx="3324083" cy="891958"/>
          </a:xfrm>
          <a:prstGeom prst="rect">
            <a:avLst/>
          </a:prstGeom>
          <a:noFill/>
        </p:spPr>
        <p:txBody>
          <a:bodyPr wrap="square" lIns="121332" tIns="60666" rIns="121332" bIns="60666" rtlCol="0">
            <a:spAutoFit/>
          </a:bodyPr>
          <a:lstStyle/>
          <a:p>
            <a:r>
              <a:rPr lang="en-US" sz="2500" b="1" dirty="0">
                <a:latin typeface="Nunito Sans" panose="020B0604020202020204" charset="0"/>
              </a:rPr>
              <a:t> 1	 2	3	4	</a:t>
            </a:r>
          </a:p>
        </p:txBody>
      </p:sp>
      <p:grpSp>
        <p:nvGrpSpPr>
          <p:cNvPr id="219" name="Group 218">
            <a:extLst>
              <a:ext uri="{FF2B5EF4-FFF2-40B4-BE49-F238E27FC236}">
                <a16:creationId xmlns:a16="http://schemas.microsoft.com/office/drawing/2014/main" id="{993D1AC7-964A-4F7A-BE6F-CDCFF372D374}"/>
              </a:ext>
            </a:extLst>
          </p:cNvPr>
          <p:cNvGrpSpPr/>
          <p:nvPr/>
        </p:nvGrpSpPr>
        <p:grpSpPr>
          <a:xfrm>
            <a:off x="7220636" y="1963757"/>
            <a:ext cx="617668" cy="3009122"/>
            <a:chOff x="7158236" y="2172478"/>
            <a:chExt cx="617668" cy="3009122"/>
          </a:xfrm>
        </p:grpSpPr>
        <p:cxnSp>
          <p:nvCxnSpPr>
            <p:cNvPr id="184" name="Straight Connector 183">
              <a:extLst>
                <a:ext uri="{FF2B5EF4-FFF2-40B4-BE49-F238E27FC236}">
                  <a16:creationId xmlns:a16="http://schemas.microsoft.com/office/drawing/2014/main" id="{1FD3D863-47CC-4429-B9D4-04E2F4796B47}"/>
                </a:ext>
              </a:extLst>
            </p:cNvPr>
            <p:cNvCxnSpPr/>
            <p:nvPr/>
          </p:nvCxnSpPr>
          <p:spPr>
            <a:xfrm rot="5400000" flipH="1" flipV="1">
              <a:off x="5657709" y="3676509"/>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5F66C646-F24B-4190-B7C2-E280000C8AAF}"/>
                </a:ext>
              </a:extLst>
            </p:cNvPr>
            <p:cNvCxnSpPr/>
            <p:nvPr/>
          </p:nvCxnSpPr>
          <p:spPr>
            <a:xfrm rot="10800000">
              <a:off x="7158236" y="2198077"/>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4" name="Straight Connector 193">
              <a:extLst>
                <a:ext uri="{FF2B5EF4-FFF2-40B4-BE49-F238E27FC236}">
                  <a16:creationId xmlns:a16="http://schemas.microsoft.com/office/drawing/2014/main" id="{87BDABE0-1109-4D0F-82EE-A91331B18C82}"/>
                </a:ext>
              </a:extLst>
            </p:cNvPr>
            <p:cNvCxnSpPr/>
            <p:nvPr/>
          </p:nvCxnSpPr>
          <p:spPr>
            <a:xfrm rot="10800000">
              <a:off x="7166304" y="5179510"/>
              <a:ext cx="609600" cy="2090"/>
            </a:xfrm>
            <a:prstGeom prst="line">
              <a:avLst/>
            </a:prstGeom>
          </p:spPr>
          <p:style>
            <a:lnRef idx="3">
              <a:schemeClr val="dk1"/>
            </a:lnRef>
            <a:fillRef idx="0">
              <a:schemeClr val="dk1"/>
            </a:fillRef>
            <a:effectRef idx="2">
              <a:schemeClr val="dk1"/>
            </a:effectRef>
            <a:fontRef idx="minor">
              <a:schemeClr val="tx1"/>
            </a:fontRef>
          </p:style>
        </p:cxnSp>
      </p:grpSp>
      <p:grpSp>
        <p:nvGrpSpPr>
          <p:cNvPr id="218" name="Group 217">
            <a:extLst>
              <a:ext uri="{FF2B5EF4-FFF2-40B4-BE49-F238E27FC236}">
                <a16:creationId xmlns:a16="http://schemas.microsoft.com/office/drawing/2014/main" id="{650638EA-F4D7-4DF9-83B4-02F1B0E874DB}"/>
              </a:ext>
            </a:extLst>
          </p:cNvPr>
          <p:cNvGrpSpPr/>
          <p:nvPr/>
        </p:nvGrpSpPr>
        <p:grpSpPr>
          <a:xfrm>
            <a:off x="3951609" y="2020078"/>
            <a:ext cx="620391" cy="3009122"/>
            <a:chOff x="9972468" y="2228799"/>
            <a:chExt cx="620391" cy="3009122"/>
          </a:xfrm>
        </p:grpSpPr>
        <p:cxnSp>
          <p:nvCxnSpPr>
            <p:cNvPr id="185" name="Straight Connector 184">
              <a:extLst>
                <a:ext uri="{FF2B5EF4-FFF2-40B4-BE49-F238E27FC236}">
                  <a16:creationId xmlns:a16="http://schemas.microsoft.com/office/drawing/2014/main" id="{2606A7FF-D30E-4D69-AA9C-3A0635AB5488}"/>
                </a:ext>
              </a:extLst>
            </p:cNvPr>
            <p:cNvCxnSpPr/>
            <p:nvPr/>
          </p:nvCxnSpPr>
          <p:spPr>
            <a:xfrm rot="5400000" flipH="1" flipV="1">
              <a:off x="9087769" y="3732830"/>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5" name="Straight Connector 194">
              <a:extLst>
                <a:ext uri="{FF2B5EF4-FFF2-40B4-BE49-F238E27FC236}">
                  <a16:creationId xmlns:a16="http://schemas.microsoft.com/office/drawing/2014/main" id="{32E01F61-71D1-4E51-8E14-72F875201329}"/>
                </a:ext>
              </a:extLst>
            </p:cNvPr>
            <p:cNvCxnSpPr/>
            <p:nvPr/>
          </p:nvCxnSpPr>
          <p:spPr>
            <a:xfrm rot="10800000">
              <a:off x="9982200" y="2234520"/>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CF715E4E-AD74-4E64-88F5-518925DD81F6}"/>
                </a:ext>
              </a:extLst>
            </p:cNvPr>
            <p:cNvCxnSpPr/>
            <p:nvPr/>
          </p:nvCxnSpPr>
          <p:spPr>
            <a:xfrm rot="10800000">
              <a:off x="9972468" y="5219397"/>
              <a:ext cx="609600" cy="2090"/>
            </a:xfrm>
            <a:prstGeom prst="line">
              <a:avLst/>
            </a:prstGeom>
          </p:spPr>
          <p:style>
            <a:lnRef idx="3">
              <a:schemeClr val="dk1"/>
            </a:lnRef>
            <a:fillRef idx="0">
              <a:schemeClr val="dk1"/>
            </a:fillRef>
            <a:effectRef idx="2">
              <a:schemeClr val="dk1"/>
            </a:effectRef>
            <a:fontRef idx="minor">
              <a:schemeClr val="tx1"/>
            </a:fontRef>
          </p:style>
        </p:cxnSp>
      </p:grpSp>
      <p:sp>
        <p:nvSpPr>
          <p:cNvPr id="174" name="TextBox 173">
            <a:extLst>
              <a:ext uri="{FF2B5EF4-FFF2-40B4-BE49-F238E27FC236}">
                <a16:creationId xmlns:a16="http://schemas.microsoft.com/office/drawing/2014/main" id="{A746A66A-6959-4361-94B0-5E9B3635C9F1}"/>
              </a:ext>
            </a:extLst>
          </p:cNvPr>
          <p:cNvSpPr txBox="1"/>
          <p:nvPr/>
        </p:nvSpPr>
        <p:spPr>
          <a:xfrm>
            <a:off x="546655" y="2170628"/>
            <a:ext cx="569459" cy="2785378"/>
          </a:xfrm>
          <a:prstGeom prst="rect">
            <a:avLst/>
          </a:prstGeom>
          <a:noFill/>
        </p:spPr>
        <p:txBody>
          <a:bodyPr wrap="square" rtlCol="0">
            <a:spAutoFit/>
          </a:bodyPr>
          <a:lstStyle/>
          <a:p>
            <a:r>
              <a:rPr lang="en-IN" sz="2500" b="1" dirty="0">
                <a:latin typeface="Nunito Sans" panose="020B0604020202020204" charset="0"/>
              </a:rPr>
              <a:t>1</a:t>
            </a:r>
          </a:p>
          <a:p>
            <a:endParaRPr lang="en-IN" sz="2500" b="1" dirty="0">
              <a:latin typeface="Nunito Sans" panose="020B0604020202020204" charset="0"/>
            </a:endParaRPr>
          </a:p>
          <a:p>
            <a:r>
              <a:rPr lang="en-IN" sz="2500" b="1" dirty="0">
                <a:latin typeface="Nunito Sans" panose="020B0604020202020204" charset="0"/>
              </a:rPr>
              <a:t>2</a:t>
            </a:r>
          </a:p>
          <a:p>
            <a:endParaRPr lang="en-IN" sz="2500" b="1" dirty="0">
              <a:latin typeface="Nunito Sans" panose="020B0604020202020204" charset="0"/>
            </a:endParaRPr>
          </a:p>
          <a:p>
            <a:r>
              <a:rPr lang="en-IN" sz="2500" b="1" dirty="0">
                <a:latin typeface="Nunito Sans" panose="020B0604020202020204" charset="0"/>
              </a:rPr>
              <a:t>3</a:t>
            </a:r>
          </a:p>
          <a:p>
            <a:endParaRPr lang="en-IN" sz="2500" b="1" dirty="0">
              <a:latin typeface="Nunito Sans" panose="020B0604020202020204" charset="0"/>
            </a:endParaRPr>
          </a:p>
          <a:p>
            <a:r>
              <a:rPr lang="en-IN" sz="2500" b="1" dirty="0">
                <a:latin typeface="Nunito Sans" panose="020B0604020202020204" charset="0"/>
              </a:rPr>
              <a:t>4</a:t>
            </a:r>
          </a:p>
        </p:txBody>
      </p:sp>
      <p:sp>
        <p:nvSpPr>
          <p:cNvPr id="198" name="TextBox 197">
            <a:extLst>
              <a:ext uri="{FF2B5EF4-FFF2-40B4-BE49-F238E27FC236}">
                <a16:creationId xmlns:a16="http://schemas.microsoft.com/office/drawing/2014/main" id="{D25AAEE4-C4BD-49FA-BD7F-B3EFB84776BC}"/>
              </a:ext>
            </a:extLst>
          </p:cNvPr>
          <p:cNvSpPr txBox="1"/>
          <p:nvPr/>
        </p:nvSpPr>
        <p:spPr>
          <a:xfrm>
            <a:off x="1355511" y="2180412"/>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199" name="TextBox 198">
            <a:extLst>
              <a:ext uri="{FF2B5EF4-FFF2-40B4-BE49-F238E27FC236}">
                <a16:creationId xmlns:a16="http://schemas.microsoft.com/office/drawing/2014/main" id="{AC7CAC9B-0846-481C-AF3F-70468E06FA9E}"/>
              </a:ext>
            </a:extLst>
          </p:cNvPr>
          <p:cNvSpPr txBox="1"/>
          <p:nvPr/>
        </p:nvSpPr>
        <p:spPr>
          <a:xfrm>
            <a:off x="2269587" y="2166040"/>
            <a:ext cx="396354" cy="477054"/>
          </a:xfrm>
          <a:prstGeom prst="rect">
            <a:avLst/>
          </a:prstGeom>
          <a:noFill/>
        </p:spPr>
        <p:txBody>
          <a:bodyPr wrap="square" rtlCol="0">
            <a:spAutoFit/>
          </a:bodyPr>
          <a:lstStyle/>
          <a:p>
            <a:r>
              <a:rPr lang="en-IN" sz="2500" dirty="0">
                <a:latin typeface="Nunito Sans" panose="020B0604020202020204" charset="0"/>
              </a:rPr>
              <a:t>4</a:t>
            </a:r>
          </a:p>
        </p:txBody>
      </p:sp>
      <p:sp>
        <p:nvSpPr>
          <p:cNvPr id="200" name="TextBox 199">
            <a:extLst>
              <a:ext uri="{FF2B5EF4-FFF2-40B4-BE49-F238E27FC236}">
                <a16:creationId xmlns:a16="http://schemas.microsoft.com/office/drawing/2014/main" id="{BB7E57CF-F34E-408B-A2CD-477EDD07D8E5}"/>
              </a:ext>
            </a:extLst>
          </p:cNvPr>
          <p:cNvSpPr txBox="1"/>
          <p:nvPr/>
        </p:nvSpPr>
        <p:spPr>
          <a:xfrm rot="5400000">
            <a:off x="3087291" y="2194400"/>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201" name="TextBox 200">
            <a:extLst>
              <a:ext uri="{FF2B5EF4-FFF2-40B4-BE49-F238E27FC236}">
                <a16:creationId xmlns:a16="http://schemas.microsoft.com/office/drawing/2014/main" id="{CB6F0570-3F83-4D27-A529-E67AD58A1A7E}"/>
              </a:ext>
            </a:extLst>
          </p:cNvPr>
          <p:cNvSpPr txBox="1"/>
          <p:nvPr/>
        </p:nvSpPr>
        <p:spPr>
          <a:xfrm>
            <a:off x="3998596" y="2184762"/>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202" name="TextBox 201">
            <a:extLst>
              <a:ext uri="{FF2B5EF4-FFF2-40B4-BE49-F238E27FC236}">
                <a16:creationId xmlns:a16="http://schemas.microsoft.com/office/drawing/2014/main" id="{66CFD0BF-6C81-436F-A63C-EB3EBA0F7B74}"/>
              </a:ext>
            </a:extLst>
          </p:cNvPr>
          <p:cNvSpPr txBox="1"/>
          <p:nvPr/>
        </p:nvSpPr>
        <p:spPr>
          <a:xfrm>
            <a:off x="1359224" y="2957837"/>
            <a:ext cx="396354" cy="477054"/>
          </a:xfrm>
          <a:prstGeom prst="rect">
            <a:avLst/>
          </a:prstGeom>
          <a:noFill/>
        </p:spPr>
        <p:txBody>
          <a:bodyPr wrap="square" rtlCol="0">
            <a:spAutoFit/>
          </a:bodyPr>
          <a:lstStyle/>
          <a:p>
            <a:r>
              <a:rPr lang="en-IN" sz="2500" dirty="0">
                <a:latin typeface="Nunito Sans" panose="020B0604020202020204" charset="0"/>
              </a:rPr>
              <a:t>9</a:t>
            </a:r>
          </a:p>
        </p:txBody>
      </p:sp>
      <p:sp>
        <p:nvSpPr>
          <p:cNvPr id="203" name="TextBox 202">
            <a:extLst>
              <a:ext uri="{FF2B5EF4-FFF2-40B4-BE49-F238E27FC236}">
                <a16:creationId xmlns:a16="http://schemas.microsoft.com/office/drawing/2014/main" id="{D02099C5-DF2C-4FB2-962F-88B641DC5CA0}"/>
              </a:ext>
            </a:extLst>
          </p:cNvPr>
          <p:cNvSpPr txBox="1"/>
          <p:nvPr/>
        </p:nvSpPr>
        <p:spPr>
          <a:xfrm>
            <a:off x="2273300" y="2943465"/>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04" name="TextBox 203">
            <a:extLst>
              <a:ext uri="{FF2B5EF4-FFF2-40B4-BE49-F238E27FC236}">
                <a16:creationId xmlns:a16="http://schemas.microsoft.com/office/drawing/2014/main" id="{B6D1EC82-FEC0-4170-82B5-DADDF336EC13}"/>
              </a:ext>
            </a:extLst>
          </p:cNvPr>
          <p:cNvSpPr txBox="1"/>
          <p:nvPr/>
        </p:nvSpPr>
        <p:spPr>
          <a:xfrm>
            <a:off x="3128389" y="2971825"/>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206" name="TextBox 205">
            <a:extLst>
              <a:ext uri="{FF2B5EF4-FFF2-40B4-BE49-F238E27FC236}">
                <a16:creationId xmlns:a16="http://schemas.microsoft.com/office/drawing/2014/main" id="{C402373B-D8A3-4C7D-84AD-1BDB4DE563D4}"/>
              </a:ext>
            </a:extLst>
          </p:cNvPr>
          <p:cNvSpPr txBox="1"/>
          <p:nvPr/>
        </p:nvSpPr>
        <p:spPr>
          <a:xfrm>
            <a:off x="1355511" y="3691851"/>
            <a:ext cx="396354" cy="477054"/>
          </a:xfrm>
          <a:prstGeom prst="rect">
            <a:avLst/>
          </a:prstGeom>
          <a:noFill/>
        </p:spPr>
        <p:txBody>
          <a:bodyPr wrap="square" rtlCol="0">
            <a:spAutoFit/>
          </a:bodyPr>
          <a:lstStyle/>
          <a:p>
            <a:r>
              <a:rPr lang="en-IN" sz="2500" dirty="0">
                <a:latin typeface="Nunito Sans" panose="020B0604020202020204" charset="0"/>
              </a:rPr>
              <a:t>6</a:t>
            </a:r>
          </a:p>
        </p:txBody>
      </p:sp>
      <p:sp>
        <p:nvSpPr>
          <p:cNvPr id="208" name="TextBox 207">
            <a:extLst>
              <a:ext uri="{FF2B5EF4-FFF2-40B4-BE49-F238E27FC236}">
                <a16:creationId xmlns:a16="http://schemas.microsoft.com/office/drawing/2014/main" id="{7DF74993-C3A2-465F-BC8F-4514D706D77E}"/>
              </a:ext>
            </a:extLst>
          </p:cNvPr>
          <p:cNvSpPr txBox="1"/>
          <p:nvPr/>
        </p:nvSpPr>
        <p:spPr>
          <a:xfrm>
            <a:off x="3124676" y="3705839"/>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09" name="TextBox 208">
            <a:extLst>
              <a:ext uri="{FF2B5EF4-FFF2-40B4-BE49-F238E27FC236}">
                <a16:creationId xmlns:a16="http://schemas.microsoft.com/office/drawing/2014/main" id="{4F0BA8C1-2C27-44B4-BE45-1177EF417D86}"/>
              </a:ext>
            </a:extLst>
          </p:cNvPr>
          <p:cNvSpPr txBox="1"/>
          <p:nvPr/>
        </p:nvSpPr>
        <p:spPr>
          <a:xfrm>
            <a:off x="3998596" y="3696201"/>
            <a:ext cx="396354" cy="477054"/>
          </a:xfrm>
          <a:prstGeom prst="rect">
            <a:avLst/>
          </a:prstGeom>
          <a:noFill/>
        </p:spPr>
        <p:txBody>
          <a:bodyPr wrap="square" rtlCol="0">
            <a:spAutoFit/>
          </a:bodyPr>
          <a:lstStyle/>
          <a:p>
            <a:r>
              <a:rPr lang="en-IN" sz="2500" dirty="0">
                <a:latin typeface="Nunito Sans" panose="020B0604020202020204" charset="0"/>
              </a:rPr>
              <a:t>2</a:t>
            </a:r>
          </a:p>
        </p:txBody>
      </p:sp>
      <p:sp>
        <p:nvSpPr>
          <p:cNvPr id="210" name="TextBox 209">
            <a:extLst>
              <a:ext uri="{FF2B5EF4-FFF2-40B4-BE49-F238E27FC236}">
                <a16:creationId xmlns:a16="http://schemas.microsoft.com/office/drawing/2014/main" id="{94B43424-7A56-4461-A75B-A446D33D11EC}"/>
              </a:ext>
            </a:extLst>
          </p:cNvPr>
          <p:cNvSpPr txBox="1"/>
          <p:nvPr/>
        </p:nvSpPr>
        <p:spPr>
          <a:xfrm>
            <a:off x="1355511" y="4445393"/>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213" name="TextBox 212">
            <a:extLst>
              <a:ext uri="{FF2B5EF4-FFF2-40B4-BE49-F238E27FC236}">
                <a16:creationId xmlns:a16="http://schemas.microsoft.com/office/drawing/2014/main" id="{FB2C7C04-6040-4A8A-9091-EB5F7DC0359B}"/>
              </a:ext>
            </a:extLst>
          </p:cNvPr>
          <p:cNvSpPr txBox="1"/>
          <p:nvPr/>
        </p:nvSpPr>
        <p:spPr>
          <a:xfrm>
            <a:off x="3998596" y="4449743"/>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14" name="TextBox 213">
            <a:extLst>
              <a:ext uri="{FF2B5EF4-FFF2-40B4-BE49-F238E27FC236}">
                <a16:creationId xmlns:a16="http://schemas.microsoft.com/office/drawing/2014/main" id="{2B018C63-CD6E-4A9C-BC67-D98C6C9858A2}"/>
              </a:ext>
            </a:extLst>
          </p:cNvPr>
          <p:cNvSpPr txBox="1"/>
          <p:nvPr/>
        </p:nvSpPr>
        <p:spPr>
          <a:xfrm rot="5400000">
            <a:off x="2172814" y="4462238"/>
            <a:ext cx="450515" cy="477054"/>
          </a:xfrm>
          <a:prstGeom prst="rect">
            <a:avLst/>
          </a:prstGeom>
          <a:noFill/>
        </p:spPr>
        <p:txBody>
          <a:bodyPr wrap="square" rtlCol="0">
            <a:spAutoFit/>
          </a:bodyPr>
          <a:lstStyle/>
          <a:p>
            <a:r>
              <a:rPr lang="en-IN" sz="2500" dirty="0">
                <a:latin typeface="Nunito Sans" panose="020B0604020202020204" charset="0"/>
              </a:rPr>
              <a:t>8</a:t>
            </a:r>
          </a:p>
        </p:txBody>
      </p:sp>
      <p:sp>
        <p:nvSpPr>
          <p:cNvPr id="215" name="TextBox 214">
            <a:extLst>
              <a:ext uri="{FF2B5EF4-FFF2-40B4-BE49-F238E27FC236}">
                <a16:creationId xmlns:a16="http://schemas.microsoft.com/office/drawing/2014/main" id="{E03BF24B-62F2-4C66-B49B-DB44478958D4}"/>
              </a:ext>
            </a:extLst>
          </p:cNvPr>
          <p:cNvSpPr txBox="1"/>
          <p:nvPr/>
        </p:nvSpPr>
        <p:spPr>
          <a:xfrm rot="5400000">
            <a:off x="3060086" y="4458663"/>
            <a:ext cx="450515" cy="477054"/>
          </a:xfrm>
          <a:prstGeom prst="rect">
            <a:avLst/>
          </a:prstGeom>
          <a:noFill/>
        </p:spPr>
        <p:txBody>
          <a:bodyPr wrap="square" rtlCol="0">
            <a:spAutoFit/>
          </a:bodyPr>
          <a:lstStyle/>
          <a:p>
            <a:r>
              <a:rPr lang="en-IN" sz="2500" dirty="0">
                <a:latin typeface="Nunito Sans" panose="020B0604020202020204" charset="0"/>
              </a:rPr>
              <a:t>8</a:t>
            </a:r>
          </a:p>
        </p:txBody>
      </p:sp>
      <p:sp>
        <p:nvSpPr>
          <p:cNvPr id="216" name="TextBox 215">
            <a:extLst>
              <a:ext uri="{FF2B5EF4-FFF2-40B4-BE49-F238E27FC236}">
                <a16:creationId xmlns:a16="http://schemas.microsoft.com/office/drawing/2014/main" id="{C9422320-7029-4C88-92D6-3F0A68618EE1}"/>
              </a:ext>
            </a:extLst>
          </p:cNvPr>
          <p:cNvSpPr txBox="1"/>
          <p:nvPr/>
        </p:nvSpPr>
        <p:spPr>
          <a:xfrm rot="5400000">
            <a:off x="2175581" y="3719109"/>
            <a:ext cx="450515" cy="477054"/>
          </a:xfrm>
          <a:prstGeom prst="rect">
            <a:avLst/>
          </a:prstGeom>
          <a:noFill/>
        </p:spPr>
        <p:txBody>
          <a:bodyPr wrap="square" rtlCol="0">
            <a:spAutoFit/>
          </a:bodyPr>
          <a:lstStyle/>
          <a:p>
            <a:r>
              <a:rPr lang="en-IN" sz="2500" dirty="0">
                <a:latin typeface="Nunito Sans" panose="020B0604020202020204" charset="0"/>
              </a:rPr>
              <a:t>8</a:t>
            </a:r>
          </a:p>
        </p:txBody>
      </p:sp>
      <p:sp>
        <p:nvSpPr>
          <p:cNvPr id="217" name="TextBox 216">
            <a:extLst>
              <a:ext uri="{FF2B5EF4-FFF2-40B4-BE49-F238E27FC236}">
                <a16:creationId xmlns:a16="http://schemas.microsoft.com/office/drawing/2014/main" id="{9BE0A245-5AFE-4248-8F9E-639DC1BEAA50}"/>
              </a:ext>
            </a:extLst>
          </p:cNvPr>
          <p:cNvSpPr txBox="1"/>
          <p:nvPr/>
        </p:nvSpPr>
        <p:spPr>
          <a:xfrm rot="5400000">
            <a:off x="3901887" y="2955929"/>
            <a:ext cx="450515" cy="477054"/>
          </a:xfrm>
          <a:prstGeom prst="rect">
            <a:avLst/>
          </a:prstGeom>
          <a:noFill/>
        </p:spPr>
        <p:txBody>
          <a:bodyPr wrap="square" rtlCol="0">
            <a:spAutoFit/>
          </a:bodyPr>
          <a:lstStyle/>
          <a:p>
            <a:r>
              <a:rPr lang="en-IN" sz="2500" dirty="0">
                <a:latin typeface="Nunito Sans" panose="020B0604020202020204" charset="0"/>
              </a:rPr>
              <a:t>8</a:t>
            </a:r>
          </a:p>
        </p:txBody>
      </p:sp>
      <p:sp>
        <p:nvSpPr>
          <p:cNvPr id="55" name="TextBox 54">
            <a:extLst>
              <a:ext uri="{FF2B5EF4-FFF2-40B4-BE49-F238E27FC236}">
                <a16:creationId xmlns:a16="http://schemas.microsoft.com/office/drawing/2014/main" id="{D1517414-04F9-4038-AEF6-492839087965}"/>
              </a:ext>
            </a:extLst>
          </p:cNvPr>
          <p:cNvSpPr txBox="1"/>
          <p:nvPr/>
        </p:nvSpPr>
        <p:spPr>
          <a:xfrm>
            <a:off x="7310420" y="1480797"/>
            <a:ext cx="3324083" cy="891958"/>
          </a:xfrm>
          <a:prstGeom prst="rect">
            <a:avLst/>
          </a:prstGeom>
          <a:noFill/>
        </p:spPr>
        <p:txBody>
          <a:bodyPr wrap="square" lIns="121332" tIns="60666" rIns="121332" bIns="60666" rtlCol="0">
            <a:spAutoFit/>
          </a:bodyPr>
          <a:lstStyle/>
          <a:p>
            <a:r>
              <a:rPr lang="en-US" sz="2500" b="1" dirty="0">
                <a:latin typeface="Nunito Sans" panose="020B0604020202020204" charset="0"/>
              </a:rPr>
              <a:t> 1	 2	3	4	</a:t>
            </a:r>
          </a:p>
        </p:txBody>
      </p:sp>
      <p:grpSp>
        <p:nvGrpSpPr>
          <p:cNvPr id="56" name="Group 55">
            <a:extLst>
              <a:ext uri="{FF2B5EF4-FFF2-40B4-BE49-F238E27FC236}">
                <a16:creationId xmlns:a16="http://schemas.microsoft.com/office/drawing/2014/main" id="{6F6D09E3-4662-4790-93D9-C9F2D1C8795C}"/>
              </a:ext>
            </a:extLst>
          </p:cNvPr>
          <p:cNvGrpSpPr/>
          <p:nvPr/>
        </p:nvGrpSpPr>
        <p:grpSpPr>
          <a:xfrm>
            <a:off x="1162453" y="1976557"/>
            <a:ext cx="617668" cy="3009122"/>
            <a:chOff x="7158236" y="2172478"/>
            <a:chExt cx="617668" cy="3009122"/>
          </a:xfrm>
        </p:grpSpPr>
        <p:cxnSp>
          <p:nvCxnSpPr>
            <p:cNvPr id="57" name="Straight Connector 56">
              <a:extLst>
                <a:ext uri="{FF2B5EF4-FFF2-40B4-BE49-F238E27FC236}">
                  <a16:creationId xmlns:a16="http://schemas.microsoft.com/office/drawing/2014/main" id="{CF7D7AC2-BC62-4A6D-9939-B591B7A4D361}"/>
                </a:ext>
              </a:extLst>
            </p:cNvPr>
            <p:cNvCxnSpPr/>
            <p:nvPr/>
          </p:nvCxnSpPr>
          <p:spPr>
            <a:xfrm rot="5400000" flipH="1" flipV="1">
              <a:off x="5657709" y="3676509"/>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11EAF656-D326-4326-A697-FCF13DE25C30}"/>
                </a:ext>
              </a:extLst>
            </p:cNvPr>
            <p:cNvCxnSpPr/>
            <p:nvPr/>
          </p:nvCxnSpPr>
          <p:spPr>
            <a:xfrm rot="10800000">
              <a:off x="7158236" y="2198077"/>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08A1BE9C-E738-4C49-A9AE-4D22D1DEC4F1}"/>
                </a:ext>
              </a:extLst>
            </p:cNvPr>
            <p:cNvCxnSpPr/>
            <p:nvPr/>
          </p:nvCxnSpPr>
          <p:spPr>
            <a:xfrm rot="10800000">
              <a:off x="7166304" y="5179510"/>
              <a:ext cx="609600" cy="2090"/>
            </a:xfrm>
            <a:prstGeom prst="line">
              <a:avLst/>
            </a:prstGeom>
          </p:spPr>
          <p:style>
            <a:lnRef idx="3">
              <a:schemeClr val="dk1"/>
            </a:lnRef>
            <a:fillRef idx="0">
              <a:schemeClr val="dk1"/>
            </a:fillRef>
            <a:effectRef idx="2">
              <a:schemeClr val="dk1"/>
            </a:effectRef>
            <a:fontRef idx="minor">
              <a:schemeClr val="tx1"/>
            </a:fontRef>
          </p:style>
        </p:cxnSp>
      </p:grpSp>
      <p:grpSp>
        <p:nvGrpSpPr>
          <p:cNvPr id="60" name="Group 59">
            <a:extLst>
              <a:ext uri="{FF2B5EF4-FFF2-40B4-BE49-F238E27FC236}">
                <a16:creationId xmlns:a16="http://schemas.microsoft.com/office/drawing/2014/main" id="{970390FB-25C9-4EAD-931E-CBA83193086E}"/>
              </a:ext>
            </a:extLst>
          </p:cNvPr>
          <p:cNvGrpSpPr/>
          <p:nvPr/>
        </p:nvGrpSpPr>
        <p:grpSpPr>
          <a:xfrm>
            <a:off x="10047609" y="2037448"/>
            <a:ext cx="620391" cy="3009122"/>
            <a:chOff x="9972468" y="2228799"/>
            <a:chExt cx="620391" cy="3009122"/>
          </a:xfrm>
        </p:grpSpPr>
        <p:cxnSp>
          <p:nvCxnSpPr>
            <p:cNvPr id="61" name="Straight Connector 60">
              <a:extLst>
                <a:ext uri="{FF2B5EF4-FFF2-40B4-BE49-F238E27FC236}">
                  <a16:creationId xmlns:a16="http://schemas.microsoft.com/office/drawing/2014/main" id="{1486427D-35C2-4B64-B8B7-B1C291BEF201}"/>
                </a:ext>
              </a:extLst>
            </p:cNvPr>
            <p:cNvCxnSpPr/>
            <p:nvPr/>
          </p:nvCxnSpPr>
          <p:spPr>
            <a:xfrm rot="5400000" flipH="1" flipV="1">
              <a:off x="9087769" y="3732830"/>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1434226D-96D4-41CD-91DF-B366EF0A1A4A}"/>
                </a:ext>
              </a:extLst>
            </p:cNvPr>
            <p:cNvCxnSpPr/>
            <p:nvPr/>
          </p:nvCxnSpPr>
          <p:spPr>
            <a:xfrm rot="10800000">
              <a:off x="9982200" y="2234520"/>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9733BCBD-D450-457E-9D7F-185F68E9C5DD}"/>
                </a:ext>
              </a:extLst>
            </p:cNvPr>
            <p:cNvCxnSpPr/>
            <p:nvPr/>
          </p:nvCxnSpPr>
          <p:spPr>
            <a:xfrm rot="10800000">
              <a:off x="9972468" y="5219397"/>
              <a:ext cx="609600" cy="2090"/>
            </a:xfrm>
            <a:prstGeom prst="line">
              <a:avLst/>
            </a:prstGeom>
          </p:spPr>
          <p:style>
            <a:lnRef idx="3">
              <a:schemeClr val="dk1"/>
            </a:lnRef>
            <a:fillRef idx="0">
              <a:schemeClr val="dk1"/>
            </a:fillRef>
            <a:effectRef idx="2">
              <a:schemeClr val="dk1"/>
            </a:effectRef>
            <a:fontRef idx="minor">
              <a:schemeClr val="tx1"/>
            </a:fontRef>
          </p:style>
        </p:cxnSp>
      </p:grpSp>
      <p:sp>
        <p:nvSpPr>
          <p:cNvPr id="64" name="TextBox 63">
            <a:extLst>
              <a:ext uri="{FF2B5EF4-FFF2-40B4-BE49-F238E27FC236}">
                <a16:creationId xmlns:a16="http://schemas.microsoft.com/office/drawing/2014/main" id="{F60E12DE-6019-4829-8FAA-CAA2A3213D08}"/>
              </a:ext>
            </a:extLst>
          </p:cNvPr>
          <p:cNvSpPr txBox="1"/>
          <p:nvPr/>
        </p:nvSpPr>
        <p:spPr>
          <a:xfrm>
            <a:off x="6623629" y="2175969"/>
            <a:ext cx="569459" cy="2785378"/>
          </a:xfrm>
          <a:prstGeom prst="rect">
            <a:avLst/>
          </a:prstGeom>
          <a:noFill/>
        </p:spPr>
        <p:txBody>
          <a:bodyPr wrap="square" rtlCol="0">
            <a:spAutoFit/>
          </a:bodyPr>
          <a:lstStyle/>
          <a:p>
            <a:r>
              <a:rPr lang="en-IN" sz="2500" b="1" dirty="0">
                <a:latin typeface="Nunito Sans" panose="020B0604020202020204" charset="0"/>
              </a:rPr>
              <a:t>1</a:t>
            </a:r>
          </a:p>
          <a:p>
            <a:endParaRPr lang="en-IN" sz="2500" b="1" dirty="0">
              <a:latin typeface="Nunito Sans" panose="020B0604020202020204" charset="0"/>
            </a:endParaRPr>
          </a:p>
          <a:p>
            <a:r>
              <a:rPr lang="en-IN" sz="2500" b="1" dirty="0">
                <a:latin typeface="Nunito Sans" panose="020B0604020202020204" charset="0"/>
              </a:rPr>
              <a:t>2</a:t>
            </a:r>
          </a:p>
          <a:p>
            <a:endParaRPr lang="en-IN" sz="2500" b="1" dirty="0">
              <a:latin typeface="Nunito Sans" panose="020B0604020202020204" charset="0"/>
            </a:endParaRPr>
          </a:p>
          <a:p>
            <a:r>
              <a:rPr lang="en-IN" sz="2500" b="1" dirty="0">
                <a:latin typeface="Nunito Sans" panose="020B0604020202020204" charset="0"/>
              </a:rPr>
              <a:t>3</a:t>
            </a:r>
          </a:p>
          <a:p>
            <a:endParaRPr lang="en-IN" sz="2500" b="1" dirty="0">
              <a:latin typeface="Nunito Sans" panose="020B0604020202020204" charset="0"/>
            </a:endParaRPr>
          </a:p>
          <a:p>
            <a:r>
              <a:rPr lang="en-IN" sz="2500" b="1" dirty="0">
                <a:latin typeface="Nunito Sans" panose="020B0604020202020204" charset="0"/>
              </a:rPr>
              <a:t>4</a:t>
            </a:r>
          </a:p>
        </p:txBody>
      </p:sp>
      <p:sp>
        <p:nvSpPr>
          <p:cNvPr id="3" name="Rectangle: Rounded Corners 2">
            <a:extLst>
              <a:ext uri="{FF2B5EF4-FFF2-40B4-BE49-F238E27FC236}">
                <a16:creationId xmlns:a16="http://schemas.microsoft.com/office/drawing/2014/main" id="{AA69C1B5-B782-4EB7-A764-2D15856DDBD5}"/>
              </a:ext>
            </a:extLst>
          </p:cNvPr>
          <p:cNvSpPr/>
          <p:nvPr/>
        </p:nvSpPr>
        <p:spPr>
          <a:xfrm>
            <a:off x="2766354" y="5564062"/>
            <a:ext cx="7269401" cy="7377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2500" dirty="0">
                <a:latin typeface="Nunito Sans" panose="020B0604020202020204" charset="0"/>
              </a:rPr>
              <a:t>A</a:t>
            </a:r>
            <a:r>
              <a:rPr lang="en-IN" sz="2500" baseline="30000" dirty="0">
                <a:latin typeface="Nunito Sans" panose="020B0604020202020204" charset="0"/>
              </a:rPr>
              <a:t>k</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j] = min { A</a:t>
            </a:r>
            <a:r>
              <a:rPr lang="en-IN" sz="2500" baseline="30000" dirty="0">
                <a:latin typeface="Nunito Sans" panose="020B0604020202020204" charset="0"/>
              </a:rPr>
              <a:t>k - 1</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j],  A</a:t>
            </a:r>
            <a:r>
              <a:rPr lang="en-IN" sz="2500" baseline="30000" dirty="0">
                <a:latin typeface="Nunito Sans" panose="020B0604020202020204" charset="0"/>
              </a:rPr>
              <a:t>k - 1 </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k] + A</a:t>
            </a:r>
            <a:r>
              <a:rPr lang="en-IN" sz="2500" baseline="30000" dirty="0">
                <a:latin typeface="Nunito Sans" panose="020B0604020202020204" charset="0"/>
              </a:rPr>
              <a:t>k - 1</a:t>
            </a:r>
            <a:r>
              <a:rPr lang="en-IN" sz="2500" dirty="0">
                <a:latin typeface="Nunito Sans" panose="020B0604020202020204" charset="0"/>
              </a:rPr>
              <a:t>[k, j] }</a:t>
            </a:r>
          </a:p>
        </p:txBody>
      </p:sp>
      <p:sp>
        <p:nvSpPr>
          <p:cNvPr id="85" name="TextBox 84">
            <a:extLst>
              <a:ext uri="{FF2B5EF4-FFF2-40B4-BE49-F238E27FC236}">
                <a16:creationId xmlns:a16="http://schemas.microsoft.com/office/drawing/2014/main" id="{C36888B2-0753-4C7F-B1E0-48A3E80FB11B}"/>
              </a:ext>
            </a:extLst>
          </p:cNvPr>
          <p:cNvSpPr txBox="1"/>
          <p:nvPr/>
        </p:nvSpPr>
        <p:spPr>
          <a:xfrm>
            <a:off x="7423674" y="2181948"/>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86" name="TextBox 85">
            <a:extLst>
              <a:ext uri="{FF2B5EF4-FFF2-40B4-BE49-F238E27FC236}">
                <a16:creationId xmlns:a16="http://schemas.microsoft.com/office/drawing/2014/main" id="{881FB610-D7FF-4848-BD9F-AB7B30B90694}"/>
              </a:ext>
            </a:extLst>
          </p:cNvPr>
          <p:cNvSpPr txBox="1"/>
          <p:nvPr/>
        </p:nvSpPr>
        <p:spPr>
          <a:xfrm>
            <a:off x="8337750" y="2167576"/>
            <a:ext cx="396354" cy="477054"/>
          </a:xfrm>
          <a:prstGeom prst="rect">
            <a:avLst/>
          </a:prstGeom>
          <a:noFill/>
        </p:spPr>
        <p:txBody>
          <a:bodyPr wrap="square" rtlCol="0">
            <a:spAutoFit/>
          </a:bodyPr>
          <a:lstStyle/>
          <a:p>
            <a:r>
              <a:rPr lang="en-IN" sz="2500" dirty="0">
                <a:latin typeface="Nunito Sans" panose="020B0604020202020204" charset="0"/>
              </a:rPr>
              <a:t>4</a:t>
            </a:r>
          </a:p>
        </p:txBody>
      </p:sp>
      <p:sp>
        <p:nvSpPr>
          <p:cNvPr id="87" name="TextBox 86">
            <a:extLst>
              <a:ext uri="{FF2B5EF4-FFF2-40B4-BE49-F238E27FC236}">
                <a16:creationId xmlns:a16="http://schemas.microsoft.com/office/drawing/2014/main" id="{4CA731C9-61C6-40D9-BFB2-E9B7344B18FC}"/>
              </a:ext>
            </a:extLst>
          </p:cNvPr>
          <p:cNvSpPr txBox="1"/>
          <p:nvPr/>
        </p:nvSpPr>
        <p:spPr>
          <a:xfrm rot="5400000">
            <a:off x="9155454" y="2195936"/>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88" name="TextBox 87">
            <a:extLst>
              <a:ext uri="{FF2B5EF4-FFF2-40B4-BE49-F238E27FC236}">
                <a16:creationId xmlns:a16="http://schemas.microsoft.com/office/drawing/2014/main" id="{51513EDE-7E6D-4245-B588-AA16BA5E26B3}"/>
              </a:ext>
            </a:extLst>
          </p:cNvPr>
          <p:cNvSpPr txBox="1"/>
          <p:nvPr/>
        </p:nvSpPr>
        <p:spPr>
          <a:xfrm>
            <a:off x="10066759" y="2186298"/>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89" name="TextBox 88">
            <a:extLst>
              <a:ext uri="{FF2B5EF4-FFF2-40B4-BE49-F238E27FC236}">
                <a16:creationId xmlns:a16="http://schemas.microsoft.com/office/drawing/2014/main" id="{0B6E62EC-E07D-4FD0-85CC-468132B9288D}"/>
              </a:ext>
            </a:extLst>
          </p:cNvPr>
          <p:cNvSpPr txBox="1"/>
          <p:nvPr/>
        </p:nvSpPr>
        <p:spPr>
          <a:xfrm>
            <a:off x="7427387" y="2959373"/>
            <a:ext cx="396354" cy="477054"/>
          </a:xfrm>
          <a:prstGeom prst="rect">
            <a:avLst/>
          </a:prstGeom>
          <a:noFill/>
        </p:spPr>
        <p:txBody>
          <a:bodyPr wrap="square" rtlCol="0">
            <a:spAutoFit/>
          </a:bodyPr>
          <a:lstStyle/>
          <a:p>
            <a:r>
              <a:rPr lang="en-IN" sz="2500" dirty="0">
                <a:latin typeface="Nunito Sans" panose="020B0604020202020204" charset="0"/>
              </a:rPr>
              <a:t>9</a:t>
            </a:r>
          </a:p>
        </p:txBody>
      </p:sp>
      <p:sp>
        <p:nvSpPr>
          <p:cNvPr id="91" name="TextBox 90">
            <a:extLst>
              <a:ext uri="{FF2B5EF4-FFF2-40B4-BE49-F238E27FC236}">
                <a16:creationId xmlns:a16="http://schemas.microsoft.com/office/drawing/2014/main" id="{DF4EAE7C-E190-42B0-B692-07A601FC0062}"/>
              </a:ext>
            </a:extLst>
          </p:cNvPr>
          <p:cNvSpPr txBox="1"/>
          <p:nvPr/>
        </p:nvSpPr>
        <p:spPr>
          <a:xfrm>
            <a:off x="8341463" y="2945001"/>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2" name="TextBox 91">
            <a:extLst>
              <a:ext uri="{FF2B5EF4-FFF2-40B4-BE49-F238E27FC236}">
                <a16:creationId xmlns:a16="http://schemas.microsoft.com/office/drawing/2014/main" id="{35145FA2-B975-464B-AFF2-6AA68425C0F0}"/>
              </a:ext>
            </a:extLst>
          </p:cNvPr>
          <p:cNvSpPr txBox="1"/>
          <p:nvPr/>
        </p:nvSpPr>
        <p:spPr>
          <a:xfrm>
            <a:off x="7423674" y="3693387"/>
            <a:ext cx="396354" cy="477054"/>
          </a:xfrm>
          <a:prstGeom prst="rect">
            <a:avLst/>
          </a:prstGeom>
          <a:noFill/>
        </p:spPr>
        <p:txBody>
          <a:bodyPr wrap="square" rtlCol="0">
            <a:spAutoFit/>
          </a:bodyPr>
          <a:lstStyle/>
          <a:p>
            <a:r>
              <a:rPr lang="en-IN" sz="2500" dirty="0">
                <a:latin typeface="Nunito Sans" panose="020B0604020202020204" charset="0"/>
              </a:rPr>
              <a:t>6</a:t>
            </a:r>
          </a:p>
        </p:txBody>
      </p:sp>
      <p:sp>
        <p:nvSpPr>
          <p:cNvPr id="93" name="TextBox 92">
            <a:extLst>
              <a:ext uri="{FF2B5EF4-FFF2-40B4-BE49-F238E27FC236}">
                <a16:creationId xmlns:a16="http://schemas.microsoft.com/office/drawing/2014/main" id="{75A960E6-CA2B-43AA-A4F9-04524204D2D9}"/>
              </a:ext>
            </a:extLst>
          </p:cNvPr>
          <p:cNvSpPr txBox="1"/>
          <p:nvPr/>
        </p:nvSpPr>
        <p:spPr>
          <a:xfrm>
            <a:off x="9192839" y="3707375"/>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4" name="TextBox 93">
            <a:extLst>
              <a:ext uri="{FF2B5EF4-FFF2-40B4-BE49-F238E27FC236}">
                <a16:creationId xmlns:a16="http://schemas.microsoft.com/office/drawing/2014/main" id="{FF02E45C-E678-4F47-800B-3B4651B136CF}"/>
              </a:ext>
            </a:extLst>
          </p:cNvPr>
          <p:cNvSpPr txBox="1"/>
          <p:nvPr/>
        </p:nvSpPr>
        <p:spPr>
          <a:xfrm>
            <a:off x="7423674" y="4446929"/>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95" name="TextBox 94">
            <a:extLst>
              <a:ext uri="{FF2B5EF4-FFF2-40B4-BE49-F238E27FC236}">
                <a16:creationId xmlns:a16="http://schemas.microsoft.com/office/drawing/2014/main" id="{F974D933-4456-4E20-B5A5-52E8FFC05271}"/>
              </a:ext>
            </a:extLst>
          </p:cNvPr>
          <p:cNvSpPr txBox="1"/>
          <p:nvPr/>
        </p:nvSpPr>
        <p:spPr>
          <a:xfrm>
            <a:off x="10066759" y="4451279"/>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8" name="TextBox 97">
            <a:extLst>
              <a:ext uri="{FF2B5EF4-FFF2-40B4-BE49-F238E27FC236}">
                <a16:creationId xmlns:a16="http://schemas.microsoft.com/office/drawing/2014/main" id="{67CA7070-1443-46DF-A033-755583E55C14}"/>
              </a:ext>
            </a:extLst>
          </p:cNvPr>
          <p:cNvSpPr txBox="1"/>
          <p:nvPr/>
        </p:nvSpPr>
        <p:spPr>
          <a:xfrm>
            <a:off x="9204846" y="2950053"/>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99" name="TextBox 98">
            <a:extLst>
              <a:ext uri="{FF2B5EF4-FFF2-40B4-BE49-F238E27FC236}">
                <a16:creationId xmlns:a16="http://schemas.microsoft.com/office/drawing/2014/main" id="{2FE673B8-5F26-405D-9F4F-FBE6AAF67BF9}"/>
              </a:ext>
            </a:extLst>
          </p:cNvPr>
          <p:cNvSpPr txBox="1"/>
          <p:nvPr/>
        </p:nvSpPr>
        <p:spPr>
          <a:xfrm>
            <a:off x="9982200" y="2942032"/>
            <a:ext cx="608540" cy="477054"/>
          </a:xfrm>
          <a:prstGeom prst="rect">
            <a:avLst/>
          </a:prstGeom>
          <a:noFill/>
        </p:spPr>
        <p:txBody>
          <a:bodyPr wrap="square" rtlCol="0">
            <a:spAutoFit/>
          </a:bodyPr>
          <a:lstStyle/>
          <a:p>
            <a:r>
              <a:rPr lang="en-IN" sz="2500" dirty="0">
                <a:latin typeface="Nunito Sans" panose="020B0604020202020204" charset="0"/>
              </a:rPr>
              <a:t>17</a:t>
            </a:r>
          </a:p>
        </p:txBody>
      </p:sp>
      <p:sp>
        <p:nvSpPr>
          <p:cNvPr id="100" name="TextBox 99">
            <a:extLst>
              <a:ext uri="{FF2B5EF4-FFF2-40B4-BE49-F238E27FC236}">
                <a16:creationId xmlns:a16="http://schemas.microsoft.com/office/drawing/2014/main" id="{646CCAD5-1A01-4C1A-9EBD-5CE06439B3A5}"/>
              </a:ext>
            </a:extLst>
          </p:cNvPr>
          <p:cNvSpPr txBox="1"/>
          <p:nvPr/>
        </p:nvSpPr>
        <p:spPr>
          <a:xfrm>
            <a:off x="8243287" y="3705839"/>
            <a:ext cx="608540" cy="477054"/>
          </a:xfrm>
          <a:prstGeom prst="rect">
            <a:avLst/>
          </a:prstGeom>
          <a:noFill/>
        </p:spPr>
        <p:txBody>
          <a:bodyPr wrap="square" rtlCol="0">
            <a:spAutoFit/>
          </a:bodyPr>
          <a:lstStyle/>
          <a:p>
            <a:r>
              <a:rPr lang="en-IN" sz="2500" dirty="0">
                <a:latin typeface="Nunito Sans" panose="020B0604020202020204" charset="0"/>
              </a:rPr>
              <a:t>10</a:t>
            </a:r>
          </a:p>
        </p:txBody>
      </p:sp>
      <p:sp>
        <p:nvSpPr>
          <p:cNvPr id="101" name="TextBox 100">
            <a:extLst>
              <a:ext uri="{FF2B5EF4-FFF2-40B4-BE49-F238E27FC236}">
                <a16:creationId xmlns:a16="http://schemas.microsoft.com/office/drawing/2014/main" id="{634DBE19-138B-451D-BFB4-986F31B28A11}"/>
              </a:ext>
            </a:extLst>
          </p:cNvPr>
          <p:cNvSpPr txBox="1"/>
          <p:nvPr/>
        </p:nvSpPr>
        <p:spPr>
          <a:xfrm>
            <a:off x="10092628" y="3717031"/>
            <a:ext cx="608540" cy="477054"/>
          </a:xfrm>
          <a:prstGeom prst="rect">
            <a:avLst/>
          </a:prstGeom>
          <a:noFill/>
        </p:spPr>
        <p:txBody>
          <a:bodyPr wrap="square" rtlCol="0">
            <a:spAutoFit/>
          </a:bodyPr>
          <a:lstStyle/>
          <a:p>
            <a:r>
              <a:rPr lang="en-IN" sz="2500" dirty="0">
                <a:latin typeface="Nunito Sans" panose="020B0604020202020204" charset="0"/>
              </a:rPr>
              <a:t>2</a:t>
            </a:r>
          </a:p>
        </p:txBody>
      </p:sp>
      <p:sp>
        <p:nvSpPr>
          <p:cNvPr id="102" name="TextBox 101">
            <a:extLst>
              <a:ext uri="{FF2B5EF4-FFF2-40B4-BE49-F238E27FC236}">
                <a16:creationId xmlns:a16="http://schemas.microsoft.com/office/drawing/2014/main" id="{3C860741-4A68-40DA-8C7F-DE6296F1C9E4}"/>
              </a:ext>
            </a:extLst>
          </p:cNvPr>
          <p:cNvSpPr txBox="1"/>
          <p:nvPr/>
        </p:nvSpPr>
        <p:spPr>
          <a:xfrm>
            <a:off x="8394341" y="4475507"/>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104" name="TextBox 103">
            <a:extLst>
              <a:ext uri="{FF2B5EF4-FFF2-40B4-BE49-F238E27FC236}">
                <a16:creationId xmlns:a16="http://schemas.microsoft.com/office/drawing/2014/main" id="{EDBAD04A-DE10-4CB3-8636-04123665095A}"/>
              </a:ext>
            </a:extLst>
          </p:cNvPr>
          <p:cNvSpPr txBox="1"/>
          <p:nvPr/>
        </p:nvSpPr>
        <p:spPr>
          <a:xfrm rot="5400000">
            <a:off x="9158296" y="4458663"/>
            <a:ext cx="396354" cy="477054"/>
          </a:xfrm>
          <a:prstGeom prst="rect">
            <a:avLst/>
          </a:prstGeom>
          <a:noFill/>
        </p:spPr>
        <p:txBody>
          <a:bodyPr wrap="square" rtlCol="0">
            <a:spAutoFit/>
          </a:bodyPr>
          <a:lstStyle/>
          <a:p>
            <a:r>
              <a:rPr lang="en-IN" sz="2500" dirty="0">
                <a:latin typeface="Nunito Sans" panose="020B0604020202020204" charset="0"/>
              </a:rPr>
              <a:t>8</a:t>
            </a:r>
          </a:p>
        </p:txBody>
      </p:sp>
    </p:spTree>
    <p:extLst>
      <p:ext uri="{BB962C8B-B14F-4D97-AF65-F5344CB8AC3E}">
        <p14:creationId xmlns:p14="http://schemas.microsoft.com/office/powerpoint/2010/main" val="222985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P spid="3" grpId="0" animBg="1"/>
      <p:bldP spid="85" grpId="0"/>
      <p:bldP spid="86" grpId="0"/>
      <p:bldP spid="87" grpId="0"/>
      <p:bldP spid="88" grpId="0"/>
      <p:bldP spid="89" grpId="0"/>
      <p:bldP spid="91" grpId="0"/>
      <p:bldP spid="92" grpId="0"/>
      <p:bldP spid="93" grpId="0"/>
      <p:bldP spid="94" grpId="0"/>
      <p:bldP spid="95" grpId="0"/>
      <p:bldP spid="98" grpId="0"/>
      <p:bldP spid="99" grpId="0"/>
      <p:bldP spid="100" grpId="0"/>
      <p:bldP spid="101" grpId="0"/>
      <p:bldP spid="102" grpId="0"/>
      <p:bldP spid="104"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Floyd </a:t>
            </a:r>
            <a:r>
              <a:rPr lang="en-US" sz="4500" b="1" dirty="0" err="1">
                <a:latin typeface="Nunito Sans" panose="020B0604020202020204" charset="0"/>
              </a:rPr>
              <a:t>Warshall’s</a:t>
            </a:r>
            <a:r>
              <a:rPr lang="en-US" sz="4500" b="1" dirty="0">
                <a:latin typeface="Nunito Sans" panose="020B0604020202020204" charset="0"/>
              </a:rPr>
              <a:t> algorithm</a:t>
            </a:r>
          </a:p>
        </p:txBody>
      </p:sp>
      <p:sp>
        <p:nvSpPr>
          <p:cNvPr id="191" name="TextBox 190">
            <a:extLst>
              <a:ext uri="{FF2B5EF4-FFF2-40B4-BE49-F238E27FC236}">
                <a16:creationId xmlns:a16="http://schemas.microsoft.com/office/drawing/2014/main" id="{9DB0C3BC-53D5-4956-89C1-E3214D11D905}"/>
              </a:ext>
            </a:extLst>
          </p:cNvPr>
          <p:cNvSpPr txBox="1"/>
          <p:nvPr/>
        </p:nvSpPr>
        <p:spPr>
          <a:xfrm>
            <a:off x="1242482" y="1463918"/>
            <a:ext cx="3324083" cy="891958"/>
          </a:xfrm>
          <a:prstGeom prst="rect">
            <a:avLst/>
          </a:prstGeom>
          <a:noFill/>
        </p:spPr>
        <p:txBody>
          <a:bodyPr wrap="square" lIns="121332" tIns="60666" rIns="121332" bIns="60666" rtlCol="0">
            <a:spAutoFit/>
          </a:bodyPr>
          <a:lstStyle/>
          <a:p>
            <a:r>
              <a:rPr lang="en-US" sz="2500" b="1" dirty="0">
                <a:latin typeface="Nunito Sans" panose="020B0604020202020204" charset="0"/>
              </a:rPr>
              <a:t> 1	 2	3	4	</a:t>
            </a:r>
          </a:p>
        </p:txBody>
      </p:sp>
      <p:grpSp>
        <p:nvGrpSpPr>
          <p:cNvPr id="219" name="Group 218">
            <a:extLst>
              <a:ext uri="{FF2B5EF4-FFF2-40B4-BE49-F238E27FC236}">
                <a16:creationId xmlns:a16="http://schemas.microsoft.com/office/drawing/2014/main" id="{993D1AC7-964A-4F7A-BE6F-CDCFF372D374}"/>
              </a:ext>
            </a:extLst>
          </p:cNvPr>
          <p:cNvGrpSpPr/>
          <p:nvPr/>
        </p:nvGrpSpPr>
        <p:grpSpPr>
          <a:xfrm>
            <a:off x="7220636" y="1963757"/>
            <a:ext cx="617668" cy="3009122"/>
            <a:chOff x="7158236" y="2172478"/>
            <a:chExt cx="617668" cy="3009122"/>
          </a:xfrm>
        </p:grpSpPr>
        <p:cxnSp>
          <p:nvCxnSpPr>
            <p:cNvPr id="184" name="Straight Connector 183">
              <a:extLst>
                <a:ext uri="{FF2B5EF4-FFF2-40B4-BE49-F238E27FC236}">
                  <a16:creationId xmlns:a16="http://schemas.microsoft.com/office/drawing/2014/main" id="{1FD3D863-47CC-4429-B9D4-04E2F4796B47}"/>
                </a:ext>
              </a:extLst>
            </p:cNvPr>
            <p:cNvCxnSpPr/>
            <p:nvPr/>
          </p:nvCxnSpPr>
          <p:spPr>
            <a:xfrm rot="5400000" flipH="1" flipV="1">
              <a:off x="5657709" y="3676509"/>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5F66C646-F24B-4190-B7C2-E280000C8AAF}"/>
                </a:ext>
              </a:extLst>
            </p:cNvPr>
            <p:cNvCxnSpPr/>
            <p:nvPr/>
          </p:nvCxnSpPr>
          <p:spPr>
            <a:xfrm rot="10800000">
              <a:off x="7158236" y="2198077"/>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4" name="Straight Connector 193">
              <a:extLst>
                <a:ext uri="{FF2B5EF4-FFF2-40B4-BE49-F238E27FC236}">
                  <a16:creationId xmlns:a16="http://schemas.microsoft.com/office/drawing/2014/main" id="{87BDABE0-1109-4D0F-82EE-A91331B18C82}"/>
                </a:ext>
              </a:extLst>
            </p:cNvPr>
            <p:cNvCxnSpPr/>
            <p:nvPr/>
          </p:nvCxnSpPr>
          <p:spPr>
            <a:xfrm rot="10800000">
              <a:off x="7166304" y="5179510"/>
              <a:ext cx="609600" cy="2090"/>
            </a:xfrm>
            <a:prstGeom prst="line">
              <a:avLst/>
            </a:prstGeom>
          </p:spPr>
          <p:style>
            <a:lnRef idx="3">
              <a:schemeClr val="dk1"/>
            </a:lnRef>
            <a:fillRef idx="0">
              <a:schemeClr val="dk1"/>
            </a:fillRef>
            <a:effectRef idx="2">
              <a:schemeClr val="dk1"/>
            </a:effectRef>
            <a:fontRef idx="minor">
              <a:schemeClr val="tx1"/>
            </a:fontRef>
          </p:style>
        </p:cxnSp>
      </p:grpSp>
      <p:grpSp>
        <p:nvGrpSpPr>
          <p:cNvPr id="218" name="Group 217">
            <a:extLst>
              <a:ext uri="{FF2B5EF4-FFF2-40B4-BE49-F238E27FC236}">
                <a16:creationId xmlns:a16="http://schemas.microsoft.com/office/drawing/2014/main" id="{650638EA-F4D7-4DF9-83B4-02F1B0E874DB}"/>
              </a:ext>
            </a:extLst>
          </p:cNvPr>
          <p:cNvGrpSpPr/>
          <p:nvPr/>
        </p:nvGrpSpPr>
        <p:grpSpPr>
          <a:xfrm>
            <a:off x="3951609" y="2020078"/>
            <a:ext cx="620391" cy="3009122"/>
            <a:chOff x="9972468" y="2228799"/>
            <a:chExt cx="620391" cy="3009122"/>
          </a:xfrm>
        </p:grpSpPr>
        <p:cxnSp>
          <p:nvCxnSpPr>
            <p:cNvPr id="185" name="Straight Connector 184">
              <a:extLst>
                <a:ext uri="{FF2B5EF4-FFF2-40B4-BE49-F238E27FC236}">
                  <a16:creationId xmlns:a16="http://schemas.microsoft.com/office/drawing/2014/main" id="{2606A7FF-D30E-4D69-AA9C-3A0635AB5488}"/>
                </a:ext>
              </a:extLst>
            </p:cNvPr>
            <p:cNvCxnSpPr/>
            <p:nvPr/>
          </p:nvCxnSpPr>
          <p:spPr>
            <a:xfrm rot="5400000" flipH="1" flipV="1">
              <a:off x="9087769" y="3732830"/>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5" name="Straight Connector 194">
              <a:extLst>
                <a:ext uri="{FF2B5EF4-FFF2-40B4-BE49-F238E27FC236}">
                  <a16:creationId xmlns:a16="http://schemas.microsoft.com/office/drawing/2014/main" id="{32E01F61-71D1-4E51-8E14-72F875201329}"/>
                </a:ext>
              </a:extLst>
            </p:cNvPr>
            <p:cNvCxnSpPr/>
            <p:nvPr/>
          </p:nvCxnSpPr>
          <p:spPr>
            <a:xfrm rot="10800000">
              <a:off x="9982200" y="2234520"/>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CF715E4E-AD74-4E64-88F5-518925DD81F6}"/>
                </a:ext>
              </a:extLst>
            </p:cNvPr>
            <p:cNvCxnSpPr/>
            <p:nvPr/>
          </p:nvCxnSpPr>
          <p:spPr>
            <a:xfrm rot="10800000">
              <a:off x="9972468" y="5219397"/>
              <a:ext cx="609600" cy="2090"/>
            </a:xfrm>
            <a:prstGeom prst="line">
              <a:avLst/>
            </a:prstGeom>
          </p:spPr>
          <p:style>
            <a:lnRef idx="3">
              <a:schemeClr val="dk1"/>
            </a:lnRef>
            <a:fillRef idx="0">
              <a:schemeClr val="dk1"/>
            </a:fillRef>
            <a:effectRef idx="2">
              <a:schemeClr val="dk1"/>
            </a:effectRef>
            <a:fontRef idx="minor">
              <a:schemeClr val="tx1"/>
            </a:fontRef>
          </p:style>
        </p:cxnSp>
      </p:grpSp>
      <p:sp>
        <p:nvSpPr>
          <p:cNvPr id="174" name="TextBox 173">
            <a:extLst>
              <a:ext uri="{FF2B5EF4-FFF2-40B4-BE49-F238E27FC236}">
                <a16:creationId xmlns:a16="http://schemas.microsoft.com/office/drawing/2014/main" id="{A746A66A-6959-4361-94B0-5E9B3635C9F1}"/>
              </a:ext>
            </a:extLst>
          </p:cNvPr>
          <p:cNvSpPr txBox="1"/>
          <p:nvPr/>
        </p:nvSpPr>
        <p:spPr>
          <a:xfrm>
            <a:off x="546655" y="2170628"/>
            <a:ext cx="569459" cy="2785378"/>
          </a:xfrm>
          <a:prstGeom prst="rect">
            <a:avLst/>
          </a:prstGeom>
          <a:noFill/>
        </p:spPr>
        <p:txBody>
          <a:bodyPr wrap="square" rtlCol="0">
            <a:spAutoFit/>
          </a:bodyPr>
          <a:lstStyle/>
          <a:p>
            <a:r>
              <a:rPr lang="en-IN" sz="2500" b="1" dirty="0">
                <a:latin typeface="Nunito Sans" panose="020B0604020202020204" charset="0"/>
              </a:rPr>
              <a:t>1</a:t>
            </a:r>
          </a:p>
          <a:p>
            <a:endParaRPr lang="en-IN" sz="2500" b="1" dirty="0">
              <a:latin typeface="Nunito Sans" panose="020B0604020202020204" charset="0"/>
            </a:endParaRPr>
          </a:p>
          <a:p>
            <a:r>
              <a:rPr lang="en-IN" sz="2500" b="1" dirty="0">
                <a:latin typeface="Nunito Sans" panose="020B0604020202020204" charset="0"/>
              </a:rPr>
              <a:t>2</a:t>
            </a:r>
          </a:p>
          <a:p>
            <a:endParaRPr lang="en-IN" sz="2500" b="1" dirty="0">
              <a:latin typeface="Nunito Sans" panose="020B0604020202020204" charset="0"/>
            </a:endParaRPr>
          </a:p>
          <a:p>
            <a:r>
              <a:rPr lang="en-IN" sz="2500" b="1" dirty="0">
                <a:latin typeface="Nunito Sans" panose="020B0604020202020204" charset="0"/>
              </a:rPr>
              <a:t>3</a:t>
            </a:r>
          </a:p>
          <a:p>
            <a:endParaRPr lang="en-IN" sz="2500" b="1" dirty="0">
              <a:latin typeface="Nunito Sans" panose="020B0604020202020204" charset="0"/>
            </a:endParaRPr>
          </a:p>
          <a:p>
            <a:r>
              <a:rPr lang="en-IN" sz="2500" b="1" dirty="0">
                <a:latin typeface="Nunito Sans" panose="020B0604020202020204" charset="0"/>
              </a:rPr>
              <a:t>4</a:t>
            </a:r>
          </a:p>
        </p:txBody>
      </p:sp>
      <p:sp>
        <p:nvSpPr>
          <p:cNvPr id="198" name="TextBox 197">
            <a:extLst>
              <a:ext uri="{FF2B5EF4-FFF2-40B4-BE49-F238E27FC236}">
                <a16:creationId xmlns:a16="http://schemas.microsoft.com/office/drawing/2014/main" id="{D25AAEE4-C4BD-49FA-BD7F-B3EFB84776BC}"/>
              </a:ext>
            </a:extLst>
          </p:cNvPr>
          <p:cNvSpPr txBox="1"/>
          <p:nvPr/>
        </p:nvSpPr>
        <p:spPr>
          <a:xfrm>
            <a:off x="1355511" y="2180412"/>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199" name="TextBox 198">
            <a:extLst>
              <a:ext uri="{FF2B5EF4-FFF2-40B4-BE49-F238E27FC236}">
                <a16:creationId xmlns:a16="http://schemas.microsoft.com/office/drawing/2014/main" id="{AC7CAC9B-0846-481C-AF3F-70468E06FA9E}"/>
              </a:ext>
            </a:extLst>
          </p:cNvPr>
          <p:cNvSpPr txBox="1"/>
          <p:nvPr/>
        </p:nvSpPr>
        <p:spPr>
          <a:xfrm>
            <a:off x="2269587" y="2166040"/>
            <a:ext cx="396354" cy="477054"/>
          </a:xfrm>
          <a:prstGeom prst="rect">
            <a:avLst/>
          </a:prstGeom>
          <a:noFill/>
        </p:spPr>
        <p:txBody>
          <a:bodyPr wrap="square" rtlCol="0">
            <a:spAutoFit/>
          </a:bodyPr>
          <a:lstStyle/>
          <a:p>
            <a:r>
              <a:rPr lang="en-IN" sz="2500" dirty="0">
                <a:latin typeface="Nunito Sans" panose="020B0604020202020204" charset="0"/>
              </a:rPr>
              <a:t>4</a:t>
            </a:r>
          </a:p>
        </p:txBody>
      </p:sp>
      <p:sp>
        <p:nvSpPr>
          <p:cNvPr id="200" name="TextBox 199">
            <a:extLst>
              <a:ext uri="{FF2B5EF4-FFF2-40B4-BE49-F238E27FC236}">
                <a16:creationId xmlns:a16="http://schemas.microsoft.com/office/drawing/2014/main" id="{BB7E57CF-F34E-408B-A2CD-477EDD07D8E5}"/>
              </a:ext>
            </a:extLst>
          </p:cNvPr>
          <p:cNvSpPr txBox="1"/>
          <p:nvPr/>
        </p:nvSpPr>
        <p:spPr>
          <a:xfrm rot="5400000">
            <a:off x="3087291" y="2194400"/>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201" name="TextBox 200">
            <a:extLst>
              <a:ext uri="{FF2B5EF4-FFF2-40B4-BE49-F238E27FC236}">
                <a16:creationId xmlns:a16="http://schemas.microsoft.com/office/drawing/2014/main" id="{CB6F0570-3F83-4D27-A529-E67AD58A1A7E}"/>
              </a:ext>
            </a:extLst>
          </p:cNvPr>
          <p:cNvSpPr txBox="1"/>
          <p:nvPr/>
        </p:nvSpPr>
        <p:spPr>
          <a:xfrm>
            <a:off x="3998596" y="2184762"/>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202" name="TextBox 201">
            <a:extLst>
              <a:ext uri="{FF2B5EF4-FFF2-40B4-BE49-F238E27FC236}">
                <a16:creationId xmlns:a16="http://schemas.microsoft.com/office/drawing/2014/main" id="{66CFD0BF-6C81-436F-A63C-EB3EBA0F7B74}"/>
              </a:ext>
            </a:extLst>
          </p:cNvPr>
          <p:cNvSpPr txBox="1"/>
          <p:nvPr/>
        </p:nvSpPr>
        <p:spPr>
          <a:xfrm>
            <a:off x="1359224" y="2957837"/>
            <a:ext cx="396354" cy="477054"/>
          </a:xfrm>
          <a:prstGeom prst="rect">
            <a:avLst/>
          </a:prstGeom>
          <a:noFill/>
        </p:spPr>
        <p:txBody>
          <a:bodyPr wrap="square" rtlCol="0">
            <a:spAutoFit/>
          </a:bodyPr>
          <a:lstStyle/>
          <a:p>
            <a:r>
              <a:rPr lang="en-IN" sz="2500" dirty="0">
                <a:latin typeface="Nunito Sans" panose="020B0604020202020204" charset="0"/>
              </a:rPr>
              <a:t>9</a:t>
            </a:r>
          </a:p>
        </p:txBody>
      </p:sp>
      <p:sp>
        <p:nvSpPr>
          <p:cNvPr id="203" name="TextBox 202">
            <a:extLst>
              <a:ext uri="{FF2B5EF4-FFF2-40B4-BE49-F238E27FC236}">
                <a16:creationId xmlns:a16="http://schemas.microsoft.com/office/drawing/2014/main" id="{D02099C5-DF2C-4FB2-962F-88B641DC5CA0}"/>
              </a:ext>
            </a:extLst>
          </p:cNvPr>
          <p:cNvSpPr txBox="1"/>
          <p:nvPr/>
        </p:nvSpPr>
        <p:spPr>
          <a:xfrm>
            <a:off x="2273300" y="2943465"/>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04" name="TextBox 203">
            <a:extLst>
              <a:ext uri="{FF2B5EF4-FFF2-40B4-BE49-F238E27FC236}">
                <a16:creationId xmlns:a16="http://schemas.microsoft.com/office/drawing/2014/main" id="{B6D1EC82-FEC0-4170-82B5-DADDF336EC13}"/>
              </a:ext>
            </a:extLst>
          </p:cNvPr>
          <p:cNvSpPr txBox="1"/>
          <p:nvPr/>
        </p:nvSpPr>
        <p:spPr>
          <a:xfrm>
            <a:off x="3128389" y="2971825"/>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206" name="TextBox 205">
            <a:extLst>
              <a:ext uri="{FF2B5EF4-FFF2-40B4-BE49-F238E27FC236}">
                <a16:creationId xmlns:a16="http://schemas.microsoft.com/office/drawing/2014/main" id="{C402373B-D8A3-4C7D-84AD-1BDB4DE563D4}"/>
              </a:ext>
            </a:extLst>
          </p:cNvPr>
          <p:cNvSpPr txBox="1"/>
          <p:nvPr/>
        </p:nvSpPr>
        <p:spPr>
          <a:xfrm>
            <a:off x="1355511" y="3691851"/>
            <a:ext cx="396354" cy="477054"/>
          </a:xfrm>
          <a:prstGeom prst="rect">
            <a:avLst/>
          </a:prstGeom>
          <a:noFill/>
        </p:spPr>
        <p:txBody>
          <a:bodyPr wrap="square" rtlCol="0">
            <a:spAutoFit/>
          </a:bodyPr>
          <a:lstStyle/>
          <a:p>
            <a:r>
              <a:rPr lang="en-IN" sz="2500" dirty="0">
                <a:latin typeface="Nunito Sans" panose="020B0604020202020204" charset="0"/>
              </a:rPr>
              <a:t>6</a:t>
            </a:r>
          </a:p>
        </p:txBody>
      </p:sp>
      <p:sp>
        <p:nvSpPr>
          <p:cNvPr id="208" name="TextBox 207">
            <a:extLst>
              <a:ext uri="{FF2B5EF4-FFF2-40B4-BE49-F238E27FC236}">
                <a16:creationId xmlns:a16="http://schemas.microsoft.com/office/drawing/2014/main" id="{7DF74993-C3A2-465F-BC8F-4514D706D77E}"/>
              </a:ext>
            </a:extLst>
          </p:cNvPr>
          <p:cNvSpPr txBox="1"/>
          <p:nvPr/>
        </p:nvSpPr>
        <p:spPr>
          <a:xfrm>
            <a:off x="3124676" y="3705839"/>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09" name="TextBox 208">
            <a:extLst>
              <a:ext uri="{FF2B5EF4-FFF2-40B4-BE49-F238E27FC236}">
                <a16:creationId xmlns:a16="http://schemas.microsoft.com/office/drawing/2014/main" id="{4F0BA8C1-2C27-44B4-BE45-1177EF417D86}"/>
              </a:ext>
            </a:extLst>
          </p:cNvPr>
          <p:cNvSpPr txBox="1"/>
          <p:nvPr/>
        </p:nvSpPr>
        <p:spPr>
          <a:xfrm>
            <a:off x="3998596" y="3696201"/>
            <a:ext cx="396354" cy="477054"/>
          </a:xfrm>
          <a:prstGeom prst="rect">
            <a:avLst/>
          </a:prstGeom>
          <a:noFill/>
        </p:spPr>
        <p:txBody>
          <a:bodyPr wrap="square" rtlCol="0">
            <a:spAutoFit/>
          </a:bodyPr>
          <a:lstStyle/>
          <a:p>
            <a:r>
              <a:rPr lang="en-IN" sz="2500" dirty="0">
                <a:latin typeface="Nunito Sans" panose="020B0604020202020204" charset="0"/>
              </a:rPr>
              <a:t>2</a:t>
            </a:r>
          </a:p>
        </p:txBody>
      </p:sp>
      <p:sp>
        <p:nvSpPr>
          <p:cNvPr id="210" name="TextBox 209">
            <a:extLst>
              <a:ext uri="{FF2B5EF4-FFF2-40B4-BE49-F238E27FC236}">
                <a16:creationId xmlns:a16="http://schemas.microsoft.com/office/drawing/2014/main" id="{94B43424-7A56-4461-A75B-A446D33D11EC}"/>
              </a:ext>
            </a:extLst>
          </p:cNvPr>
          <p:cNvSpPr txBox="1"/>
          <p:nvPr/>
        </p:nvSpPr>
        <p:spPr>
          <a:xfrm>
            <a:off x="1355511" y="4445393"/>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213" name="TextBox 212">
            <a:extLst>
              <a:ext uri="{FF2B5EF4-FFF2-40B4-BE49-F238E27FC236}">
                <a16:creationId xmlns:a16="http://schemas.microsoft.com/office/drawing/2014/main" id="{FB2C7C04-6040-4A8A-9091-EB5F7DC0359B}"/>
              </a:ext>
            </a:extLst>
          </p:cNvPr>
          <p:cNvSpPr txBox="1"/>
          <p:nvPr/>
        </p:nvSpPr>
        <p:spPr>
          <a:xfrm>
            <a:off x="3998596" y="4449743"/>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15" name="TextBox 214">
            <a:extLst>
              <a:ext uri="{FF2B5EF4-FFF2-40B4-BE49-F238E27FC236}">
                <a16:creationId xmlns:a16="http://schemas.microsoft.com/office/drawing/2014/main" id="{E03BF24B-62F2-4C66-B49B-DB44478958D4}"/>
              </a:ext>
            </a:extLst>
          </p:cNvPr>
          <p:cNvSpPr txBox="1"/>
          <p:nvPr/>
        </p:nvSpPr>
        <p:spPr>
          <a:xfrm rot="5400000">
            <a:off x="3060086" y="4458663"/>
            <a:ext cx="450515" cy="477054"/>
          </a:xfrm>
          <a:prstGeom prst="rect">
            <a:avLst/>
          </a:prstGeom>
          <a:noFill/>
        </p:spPr>
        <p:txBody>
          <a:bodyPr wrap="square" rtlCol="0">
            <a:spAutoFit/>
          </a:bodyPr>
          <a:lstStyle/>
          <a:p>
            <a:r>
              <a:rPr lang="en-IN" sz="2500" dirty="0">
                <a:latin typeface="Nunito Sans" panose="020B0604020202020204" charset="0"/>
              </a:rPr>
              <a:t>8</a:t>
            </a:r>
          </a:p>
        </p:txBody>
      </p:sp>
      <p:sp>
        <p:nvSpPr>
          <p:cNvPr id="55" name="TextBox 54">
            <a:extLst>
              <a:ext uri="{FF2B5EF4-FFF2-40B4-BE49-F238E27FC236}">
                <a16:creationId xmlns:a16="http://schemas.microsoft.com/office/drawing/2014/main" id="{D1517414-04F9-4038-AEF6-492839087965}"/>
              </a:ext>
            </a:extLst>
          </p:cNvPr>
          <p:cNvSpPr txBox="1"/>
          <p:nvPr/>
        </p:nvSpPr>
        <p:spPr>
          <a:xfrm>
            <a:off x="7310420" y="1480797"/>
            <a:ext cx="3324083" cy="891958"/>
          </a:xfrm>
          <a:prstGeom prst="rect">
            <a:avLst/>
          </a:prstGeom>
          <a:noFill/>
        </p:spPr>
        <p:txBody>
          <a:bodyPr wrap="square" lIns="121332" tIns="60666" rIns="121332" bIns="60666" rtlCol="0">
            <a:spAutoFit/>
          </a:bodyPr>
          <a:lstStyle/>
          <a:p>
            <a:r>
              <a:rPr lang="en-US" sz="2500" b="1" dirty="0">
                <a:latin typeface="Nunito Sans" panose="020B0604020202020204" charset="0"/>
              </a:rPr>
              <a:t> 1	 2	3	4	</a:t>
            </a:r>
          </a:p>
        </p:txBody>
      </p:sp>
      <p:grpSp>
        <p:nvGrpSpPr>
          <p:cNvPr id="56" name="Group 55">
            <a:extLst>
              <a:ext uri="{FF2B5EF4-FFF2-40B4-BE49-F238E27FC236}">
                <a16:creationId xmlns:a16="http://schemas.microsoft.com/office/drawing/2014/main" id="{6F6D09E3-4662-4790-93D9-C9F2D1C8795C}"/>
              </a:ext>
            </a:extLst>
          </p:cNvPr>
          <p:cNvGrpSpPr/>
          <p:nvPr/>
        </p:nvGrpSpPr>
        <p:grpSpPr>
          <a:xfrm>
            <a:off x="1162453" y="1976557"/>
            <a:ext cx="617668" cy="3009122"/>
            <a:chOff x="7158236" y="2172478"/>
            <a:chExt cx="617668" cy="3009122"/>
          </a:xfrm>
        </p:grpSpPr>
        <p:cxnSp>
          <p:nvCxnSpPr>
            <p:cNvPr id="57" name="Straight Connector 56">
              <a:extLst>
                <a:ext uri="{FF2B5EF4-FFF2-40B4-BE49-F238E27FC236}">
                  <a16:creationId xmlns:a16="http://schemas.microsoft.com/office/drawing/2014/main" id="{CF7D7AC2-BC62-4A6D-9939-B591B7A4D361}"/>
                </a:ext>
              </a:extLst>
            </p:cNvPr>
            <p:cNvCxnSpPr/>
            <p:nvPr/>
          </p:nvCxnSpPr>
          <p:spPr>
            <a:xfrm rot="5400000" flipH="1" flipV="1">
              <a:off x="5657709" y="3676509"/>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11EAF656-D326-4326-A697-FCF13DE25C30}"/>
                </a:ext>
              </a:extLst>
            </p:cNvPr>
            <p:cNvCxnSpPr/>
            <p:nvPr/>
          </p:nvCxnSpPr>
          <p:spPr>
            <a:xfrm rot="10800000">
              <a:off x="7158236" y="2198077"/>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08A1BE9C-E738-4C49-A9AE-4D22D1DEC4F1}"/>
                </a:ext>
              </a:extLst>
            </p:cNvPr>
            <p:cNvCxnSpPr/>
            <p:nvPr/>
          </p:nvCxnSpPr>
          <p:spPr>
            <a:xfrm rot="10800000">
              <a:off x="7166304" y="5179510"/>
              <a:ext cx="609600" cy="2090"/>
            </a:xfrm>
            <a:prstGeom prst="line">
              <a:avLst/>
            </a:prstGeom>
          </p:spPr>
          <p:style>
            <a:lnRef idx="3">
              <a:schemeClr val="dk1"/>
            </a:lnRef>
            <a:fillRef idx="0">
              <a:schemeClr val="dk1"/>
            </a:fillRef>
            <a:effectRef idx="2">
              <a:schemeClr val="dk1"/>
            </a:effectRef>
            <a:fontRef idx="minor">
              <a:schemeClr val="tx1"/>
            </a:fontRef>
          </p:style>
        </p:cxnSp>
      </p:grpSp>
      <p:grpSp>
        <p:nvGrpSpPr>
          <p:cNvPr id="60" name="Group 59">
            <a:extLst>
              <a:ext uri="{FF2B5EF4-FFF2-40B4-BE49-F238E27FC236}">
                <a16:creationId xmlns:a16="http://schemas.microsoft.com/office/drawing/2014/main" id="{970390FB-25C9-4EAD-931E-CBA83193086E}"/>
              </a:ext>
            </a:extLst>
          </p:cNvPr>
          <p:cNvGrpSpPr/>
          <p:nvPr/>
        </p:nvGrpSpPr>
        <p:grpSpPr>
          <a:xfrm>
            <a:off x="10047609" y="2037448"/>
            <a:ext cx="620391" cy="3009122"/>
            <a:chOff x="9972468" y="2228799"/>
            <a:chExt cx="620391" cy="3009122"/>
          </a:xfrm>
        </p:grpSpPr>
        <p:cxnSp>
          <p:nvCxnSpPr>
            <p:cNvPr id="61" name="Straight Connector 60">
              <a:extLst>
                <a:ext uri="{FF2B5EF4-FFF2-40B4-BE49-F238E27FC236}">
                  <a16:creationId xmlns:a16="http://schemas.microsoft.com/office/drawing/2014/main" id="{1486427D-35C2-4B64-B8B7-B1C291BEF201}"/>
                </a:ext>
              </a:extLst>
            </p:cNvPr>
            <p:cNvCxnSpPr/>
            <p:nvPr/>
          </p:nvCxnSpPr>
          <p:spPr>
            <a:xfrm rot="5400000" flipH="1" flipV="1">
              <a:off x="9087769" y="3732830"/>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1434226D-96D4-41CD-91DF-B366EF0A1A4A}"/>
                </a:ext>
              </a:extLst>
            </p:cNvPr>
            <p:cNvCxnSpPr/>
            <p:nvPr/>
          </p:nvCxnSpPr>
          <p:spPr>
            <a:xfrm rot="10800000">
              <a:off x="9982200" y="2234520"/>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9733BCBD-D450-457E-9D7F-185F68E9C5DD}"/>
                </a:ext>
              </a:extLst>
            </p:cNvPr>
            <p:cNvCxnSpPr/>
            <p:nvPr/>
          </p:nvCxnSpPr>
          <p:spPr>
            <a:xfrm rot="10800000">
              <a:off x="9972468" y="5219397"/>
              <a:ext cx="609600" cy="2090"/>
            </a:xfrm>
            <a:prstGeom prst="line">
              <a:avLst/>
            </a:prstGeom>
          </p:spPr>
          <p:style>
            <a:lnRef idx="3">
              <a:schemeClr val="dk1"/>
            </a:lnRef>
            <a:fillRef idx="0">
              <a:schemeClr val="dk1"/>
            </a:fillRef>
            <a:effectRef idx="2">
              <a:schemeClr val="dk1"/>
            </a:effectRef>
            <a:fontRef idx="minor">
              <a:schemeClr val="tx1"/>
            </a:fontRef>
          </p:style>
        </p:cxnSp>
      </p:grpSp>
      <p:sp>
        <p:nvSpPr>
          <p:cNvPr id="64" name="TextBox 63">
            <a:extLst>
              <a:ext uri="{FF2B5EF4-FFF2-40B4-BE49-F238E27FC236}">
                <a16:creationId xmlns:a16="http://schemas.microsoft.com/office/drawing/2014/main" id="{F60E12DE-6019-4829-8FAA-CAA2A3213D08}"/>
              </a:ext>
            </a:extLst>
          </p:cNvPr>
          <p:cNvSpPr txBox="1"/>
          <p:nvPr/>
        </p:nvSpPr>
        <p:spPr>
          <a:xfrm>
            <a:off x="6623629" y="2175969"/>
            <a:ext cx="569459" cy="2785378"/>
          </a:xfrm>
          <a:prstGeom prst="rect">
            <a:avLst/>
          </a:prstGeom>
          <a:noFill/>
        </p:spPr>
        <p:txBody>
          <a:bodyPr wrap="square" rtlCol="0">
            <a:spAutoFit/>
          </a:bodyPr>
          <a:lstStyle/>
          <a:p>
            <a:r>
              <a:rPr lang="en-IN" sz="2500" b="1" dirty="0">
                <a:latin typeface="Nunito Sans" panose="020B0604020202020204" charset="0"/>
              </a:rPr>
              <a:t>1</a:t>
            </a:r>
          </a:p>
          <a:p>
            <a:endParaRPr lang="en-IN" sz="2500" b="1" dirty="0">
              <a:latin typeface="Nunito Sans" panose="020B0604020202020204" charset="0"/>
            </a:endParaRPr>
          </a:p>
          <a:p>
            <a:r>
              <a:rPr lang="en-IN" sz="2500" b="1" dirty="0">
                <a:latin typeface="Nunito Sans" panose="020B0604020202020204" charset="0"/>
              </a:rPr>
              <a:t>2</a:t>
            </a:r>
          </a:p>
          <a:p>
            <a:endParaRPr lang="en-IN" sz="2500" b="1" dirty="0">
              <a:latin typeface="Nunito Sans" panose="020B0604020202020204" charset="0"/>
            </a:endParaRPr>
          </a:p>
          <a:p>
            <a:r>
              <a:rPr lang="en-IN" sz="2500" b="1" dirty="0">
                <a:latin typeface="Nunito Sans" panose="020B0604020202020204" charset="0"/>
              </a:rPr>
              <a:t>3</a:t>
            </a:r>
          </a:p>
          <a:p>
            <a:endParaRPr lang="en-IN" sz="2500" b="1" dirty="0">
              <a:latin typeface="Nunito Sans" panose="020B0604020202020204" charset="0"/>
            </a:endParaRPr>
          </a:p>
          <a:p>
            <a:r>
              <a:rPr lang="en-IN" sz="2500" b="1" dirty="0">
                <a:latin typeface="Nunito Sans" panose="020B0604020202020204" charset="0"/>
              </a:rPr>
              <a:t>4</a:t>
            </a:r>
          </a:p>
        </p:txBody>
      </p:sp>
      <p:sp>
        <p:nvSpPr>
          <p:cNvPr id="3" name="Rectangle: Rounded Corners 2">
            <a:extLst>
              <a:ext uri="{FF2B5EF4-FFF2-40B4-BE49-F238E27FC236}">
                <a16:creationId xmlns:a16="http://schemas.microsoft.com/office/drawing/2014/main" id="{AA69C1B5-B782-4EB7-A764-2D15856DDBD5}"/>
              </a:ext>
            </a:extLst>
          </p:cNvPr>
          <p:cNvSpPr/>
          <p:nvPr/>
        </p:nvSpPr>
        <p:spPr>
          <a:xfrm>
            <a:off x="2766354" y="5564062"/>
            <a:ext cx="7269401" cy="7377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2500" dirty="0">
                <a:latin typeface="Nunito Sans" panose="020B0604020202020204" charset="0"/>
              </a:rPr>
              <a:t>A</a:t>
            </a:r>
            <a:r>
              <a:rPr lang="en-IN" sz="2500" baseline="30000" dirty="0">
                <a:latin typeface="Nunito Sans" panose="020B0604020202020204" charset="0"/>
              </a:rPr>
              <a:t>k</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j] = min { A</a:t>
            </a:r>
            <a:r>
              <a:rPr lang="en-IN" sz="2500" baseline="30000" dirty="0">
                <a:latin typeface="Nunito Sans" panose="020B0604020202020204" charset="0"/>
              </a:rPr>
              <a:t>k - 1</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j],  A</a:t>
            </a:r>
            <a:r>
              <a:rPr lang="en-IN" sz="2500" baseline="30000" dirty="0">
                <a:latin typeface="Nunito Sans" panose="020B0604020202020204" charset="0"/>
              </a:rPr>
              <a:t>k - 1 </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k] + A</a:t>
            </a:r>
            <a:r>
              <a:rPr lang="en-IN" sz="2500" baseline="30000" dirty="0">
                <a:latin typeface="Nunito Sans" panose="020B0604020202020204" charset="0"/>
              </a:rPr>
              <a:t>k - 1</a:t>
            </a:r>
            <a:r>
              <a:rPr lang="en-IN" sz="2500" dirty="0">
                <a:latin typeface="Nunito Sans" panose="020B0604020202020204" charset="0"/>
              </a:rPr>
              <a:t>[k, j] }</a:t>
            </a:r>
          </a:p>
        </p:txBody>
      </p:sp>
      <p:sp>
        <p:nvSpPr>
          <p:cNvPr id="85" name="TextBox 84">
            <a:extLst>
              <a:ext uri="{FF2B5EF4-FFF2-40B4-BE49-F238E27FC236}">
                <a16:creationId xmlns:a16="http://schemas.microsoft.com/office/drawing/2014/main" id="{C36888B2-0753-4C7F-B1E0-48A3E80FB11B}"/>
              </a:ext>
            </a:extLst>
          </p:cNvPr>
          <p:cNvSpPr txBox="1"/>
          <p:nvPr/>
        </p:nvSpPr>
        <p:spPr>
          <a:xfrm>
            <a:off x="7423674" y="2181948"/>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86" name="TextBox 85">
            <a:extLst>
              <a:ext uri="{FF2B5EF4-FFF2-40B4-BE49-F238E27FC236}">
                <a16:creationId xmlns:a16="http://schemas.microsoft.com/office/drawing/2014/main" id="{881FB610-D7FF-4848-BD9F-AB7B30B90694}"/>
              </a:ext>
            </a:extLst>
          </p:cNvPr>
          <p:cNvSpPr txBox="1"/>
          <p:nvPr/>
        </p:nvSpPr>
        <p:spPr>
          <a:xfrm>
            <a:off x="8337750" y="2167576"/>
            <a:ext cx="396354" cy="477054"/>
          </a:xfrm>
          <a:prstGeom prst="rect">
            <a:avLst/>
          </a:prstGeom>
          <a:noFill/>
        </p:spPr>
        <p:txBody>
          <a:bodyPr wrap="square" rtlCol="0">
            <a:spAutoFit/>
          </a:bodyPr>
          <a:lstStyle/>
          <a:p>
            <a:r>
              <a:rPr lang="en-IN" sz="2500" dirty="0">
                <a:latin typeface="Nunito Sans" panose="020B0604020202020204" charset="0"/>
              </a:rPr>
              <a:t>4</a:t>
            </a:r>
          </a:p>
        </p:txBody>
      </p:sp>
      <p:sp>
        <p:nvSpPr>
          <p:cNvPr id="88" name="TextBox 87">
            <a:extLst>
              <a:ext uri="{FF2B5EF4-FFF2-40B4-BE49-F238E27FC236}">
                <a16:creationId xmlns:a16="http://schemas.microsoft.com/office/drawing/2014/main" id="{51513EDE-7E6D-4245-B588-AA16BA5E26B3}"/>
              </a:ext>
            </a:extLst>
          </p:cNvPr>
          <p:cNvSpPr txBox="1"/>
          <p:nvPr/>
        </p:nvSpPr>
        <p:spPr>
          <a:xfrm>
            <a:off x="10066759" y="2186298"/>
            <a:ext cx="368159" cy="477054"/>
          </a:xfrm>
          <a:prstGeom prst="rect">
            <a:avLst/>
          </a:prstGeom>
          <a:noFill/>
        </p:spPr>
        <p:txBody>
          <a:bodyPr wrap="square" rtlCol="0">
            <a:spAutoFit/>
          </a:bodyPr>
          <a:lstStyle/>
          <a:p>
            <a:r>
              <a:rPr lang="en-IN" sz="2500" dirty="0">
                <a:latin typeface="Nunito Sans" panose="020B0604020202020204" charset="0"/>
              </a:rPr>
              <a:t>8</a:t>
            </a:r>
          </a:p>
        </p:txBody>
      </p:sp>
      <p:sp>
        <p:nvSpPr>
          <p:cNvPr id="89" name="TextBox 88">
            <a:extLst>
              <a:ext uri="{FF2B5EF4-FFF2-40B4-BE49-F238E27FC236}">
                <a16:creationId xmlns:a16="http://schemas.microsoft.com/office/drawing/2014/main" id="{0B6E62EC-E07D-4FD0-85CC-468132B9288D}"/>
              </a:ext>
            </a:extLst>
          </p:cNvPr>
          <p:cNvSpPr txBox="1"/>
          <p:nvPr/>
        </p:nvSpPr>
        <p:spPr>
          <a:xfrm>
            <a:off x="7427387" y="2959373"/>
            <a:ext cx="396354" cy="477054"/>
          </a:xfrm>
          <a:prstGeom prst="rect">
            <a:avLst/>
          </a:prstGeom>
          <a:noFill/>
        </p:spPr>
        <p:txBody>
          <a:bodyPr wrap="square" rtlCol="0">
            <a:spAutoFit/>
          </a:bodyPr>
          <a:lstStyle/>
          <a:p>
            <a:r>
              <a:rPr lang="en-IN" sz="2500" dirty="0">
                <a:latin typeface="Nunito Sans" panose="020B0604020202020204" charset="0"/>
              </a:rPr>
              <a:t>9</a:t>
            </a:r>
          </a:p>
        </p:txBody>
      </p:sp>
      <p:sp>
        <p:nvSpPr>
          <p:cNvPr id="91" name="TextBox 90">
            <a:extLst>
              <a:ext uri="{FF2B5EF4-FFF2-40B4-BE49-F238E27FC236}">
                <a16:creationId xmlns:a16="http://schemas.microsoft.com/office/drawing/2014/main" id="{DF4EAE7C-E190-42B0-B692-07A601FC0062}"/>
              </a:ext>
            </a:extLst>
          </p:cNvPr>
          <p:cNvSpPr txBox="1"/>
          <p:nvPr/>
        </p:nvSpPr>
        <p:spPr>
          <a:xfrm>
            <a:off x="8341463" y="2945001"/>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2" name="TextBox 91">
            <a:extLst>
              <a:ext uri="{FF2B5EF4-FFF2-40B4-BE49-F238E27FC236}">
                <a16:creationId xmlns:a16="http://schemas.microsoft.com/office/drawing/2014/main" id="{35145FA2-B975-464B-AFF2-6AA68425C0F0}"/>
              </a:ext>
            </a:extLst>
          </p:cNvPr>
          <p:cNvSpPr txBox="1"/>
          <p:nvPr/>
        </p:nvSpPr>
        <p:spPr>
          <a:xfrm>
            <a:off x="7423674" y="3693387"/>
            <a:ext cx="396354" cy="477054"/>
          </a:xfrm>
          <a:prstGeom prst="rect">
            <a:avLst/>
          </a:prstGeom>
          <a:noFill/>
        </p:spPr>
        <p:txBody>
          <a:bodyPr wrap="square" rtlCol="0">
            <a:spAutoFit/>
          </a:bodyPr>
          <a:lstStyle/>
          <a:p>
            <a:r>
              <a:rPr lang="en-IN" sz="2500" dirty="0">
                <a:latin typeface="Nunito Sans" panose="020B0604020202020204" charset="0"/>
              </a:rPr>
              <a:t>6</a:t>
            </a:r>
          </a:p>
        </p:txBody>
      </p:sp>
      <p:sp>
        <p:nvSpPr>
          <p:cNvPr id="93" name="TextBox 92">
            <a:extLst>
              <a:ext uri="{FF2B5EF4-FFF2-40B4-BE49-F238E27FC236}">
                <a16:creationId xmlns:a16="http://schemas.microsoft.com/office/drawing/2014/main" id="{75A960E6-CA2B-43AA-A4F9-04524204D2D9}"/>
              </a:ext>
            </a:extLst>
          </p:cNvPr>
          <p:cNvSpPr txBox="1"/>
          <p:nvPr/>
        </p:nvSpPr>
        <p:spPr>
          <a:xfrm>
            <a:off x="9192839" y="3707375"/>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4" name="TextBox 93">
            <a:extLst>
              <a:ext uri="{FF2B5EF4-FFF2-40B4-BE49-F238E27FC236}">
                <a16:creationId xmlns:a16="http://schemas.microsoft.com/office/drawing/2014/main" id="{FF02E45C-E678-4F47-800B-3B4651B136CF}"/>
              </a:ext>
            </a:extLst>
          </p:cNvPr>
          <p:cNvSpPr txBox="1"/>
          <p:nvPr/>
        </p:nvSpPr>
        <p:spPr>
          <a:xfrm>
            <a:off x="7423674" y="4446929"/>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95" name="TextBox 94">
            <a:extLst>
              <a:ext uri="{FF2B5EF4-FFF2-40B4-BE49-F238E27FC236}">
                <a16:creationId xmlns:a16="http://schemas.microsoft.com/office/drawing/2014/main" id="{F974D933-4456-4E20-B5A5-52E8FFC05271}"/>
              </a:ext>
            </a:extLst>
          </p:cNvPr>
          <p:cNvSpPr txBox="1"/>
          <p:nvPr/>
        </p:nvSpPr>
        <p:spPr>
          <a:xfrm>
            <a:off x="10066759" y="4451279"/>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8" name="TextBox 97">
            <a:extLst>
              <a:ext uri="{FF2B5EF4-FFF2-40B4-BE49-F238E27FC236}">
                <a16:creationId xmlns:a16="http://schemas.microsoft.com/office/drawing/2014/main" id="{67CA7070-1443-46DF-A033-755583E55C14}"/>
              </a:ext>
            </a:extLst>
          </p:cNvPr>
          <p:cNvSpPr txBox="1"/>
          <p:nvPr/>
        </p:nvSpPr>
        <p:spPr>
          <a:xfrm>
            <a:off x="9204846" y="2950053"/>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99" name="TextBox 98">
            <a:extLst>
              <a:ext uri="{FF2B5EF4-FFF2-40B4-BE49-F238E27FC236}">
                <a16:creationId xmlns:a16="http://schemas.microsoft.com/office/drawing/2014/main" id="{2FE673B8-5F26-405D-9F4F-FBE6AAF67BF9}"/>
              </a:ext>
            </a:extLst>
          </p:cNvPr>
          <p:cNvSpPr txBox="1"/>
          <p:nvPr/>
        </p:nvSpPr>
        <p:spPr>
          <a:xfrm>
            <a:off x="3882817" y="2967377"/>
            <a:ext cx="608540" cy="477054"/>
          </a:xfrm>
          <a:prstGeom prst="rect">
            <a:avLst/>
          </a:prstGeom>
          <a:noFill/>
        </p:spPr>
        <p:txBody>
          <a:bodyPr wrap="square" rtlCol="0">
            <a:spAutoFit/>
          </a:bodyPr>
          <a:lstStyle/>
          <a:p>
            <a:r>
              <a:rPr lang="en-IN" sz="2500" dirty="0">
                <a:latin typeface="Nunito Sans" panose="020B0604020202020204" charset="0"/>
              </a:rPr>
              <a:t>17</a:t>
            </a:r>
          </a:p>
        </p:txBody>
      </p:sp>
      <p:sp>
        <p:nvSpPr>
          <p:cNvPr id="100" name="TextBox 99">
            <a:extLst>
              <a:ext uri="{FF2B5EF4-FFF2-40B4-BE49-F238E27FC236}">
                <a16:creationId xmlns:a16="http://schemas.microsoft.com/office/drawing/2014/main" id="{646CCAD5-1A01-4C1A-9EBD-5CE06439B3A5}"/>
              </a:ext>
            </a:extLst>
          </p:cNvPr>
          <p:cNvSpPr txBox="1"/>
          <p:nvPr/>
        </p:nvSpPr>
        <p:spPr>
          <a:xfrm>
            <a:off x="2093801" y="3693829"/>
            <a:ext cx="608540" cy="477054"/>
          </a:xfrm>
          <a:prstGeom prst="rect">
            <a:avLst/>
          </a:prstGeom>
          <a:noFill/>
        </p:spPr>
        <p:txBody>
          <a:bodyPr wrap="square" rtlCol="0">
            <a:spAutoFit/>
          </a:bodyPr>
          <a:lstStyle/>
          <a:p>
            <a:r>
              <a:rPr lang="en-IN" sz="2500" dirty="0">
                <a:latin typeface="Nunito Sans" panose="020B0604020202020204" charset="0"/>
              </a:rPr>
              <a:t>10</a:t>
            </a:r>
          </a:p>
        </p:txBody>
      </p:sp>
      <p:sp>
        <p:nvSpPr>
          <p:cNvPr id="101" name="TextBox 100">
            <a:extLst>
              <a:ext uri="{FF2B5EF4-FFF2-40B4-BE49-F238E27FC236}">
                <a16:creationId xmlns:a16="http://schemas.microsoft.com/office/drawing/2014/main" id="{634DBE19-138B-451D-BFB4-986F31B28A11}"/>
              </a:ext>
            </a:extLst>
          </p:cNvPr>
          <p:cNvSpPr txBox="1"/>
          <p:nvPr/>
        </p:nvSpPr>
        <p:spPr>
          <a:xfrm>
            <a:off x="10092628" y="3717031"/>
            <a:ext cx="608540" cy="477054"/>
          </a:xfrm>
          <a:prstGeom prst="rect">
            <a:avLst/>
          </a:prstGeom>
          <a:noFill/>
        </p:spPr>
        <p:txBody>
          <a:bodyPr wrap="square" rtlCol="0">
            <a:spAutoFit/>
          </a:bodyPr>
          <a:lstStyle/>
          <a:p>
            <a:r>
              <a:rPr lang="en-IN" sz="2500" dirty="0">
                <a:latin typeface="Nunito Sans" panose="020B0604020202020204" charset="0"/>
              </a:rPr>
              <a:t>2</a:t>
            </a:r>
          </a:p>
        </p:txBody>
      </p:sp>
      <p:sp>
        <p:nvSpPr>
          <p:cNvPr id="102" name="TextBox 101">
            <a:extLst>
              <a:ext uri="{FF2B5EF4-FFF2-40B4-BE49-F238E27FC236}">
                <a16:creationId xmlns:a16="http://schemas.microsoft.com/office/drawing/2014/main" id="{3C860741-4A68-40DA-8C7F-DE6296F1C9E4}"/>
              </a:ext>
            </a:extLst>
          </p:cNvPr>
          <p:cNvSpPr txBox="1"/>
          <p:nvPr/>
        </p:nvSpPr>
        <p:spPr>
          <a:xfrm>
            <a:off x="2220647" y="4444193"/>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65" name="TextBox 64">
            <a:extLst>
              <a:ext uri="{FF2B5EF4-FFF2-40B4-BE49-F238E27FC236}">
                <a16:creationId xmlns:a16="http://schemas.microsoft.com/office/drawing/2014/main" id="{866D42EB-F2CC-421B-97A5-CD1433C69220}"/>
              </a:ext>
            </a:extLst>
          </p:cNvPr>
          <p:cNvSpPr txBox="1"/>
          <p:nvPr/>
        </p:nvSpPr>
        <p:spPr>
          <a:xfrm>
            <a:off x="9982150" y="2957837"/>
            <a:ext cx="608540" cy="477054"/>
          </a:xfrm>
          <a:prstGeom prst="rect">
            <a:avLst/>
          </a:prstGeom>
          <a:noFill/>
        </p:spPr>
        <p:txBody>
          <a:bodyPr wrap="square" rtlCol="0">
            <a:spAutoFit/>
          </a:bodyPr>
          <a:lstStyle/>
          <a:p>
            <a:r>
              <a:rPr lang="en-IN" sz="2500" dirty="0">
                <a:latin typeface="Nunito Sans" panose="020B0604020202020204" charset="0"/>
              </a:rPr>
              <a:t>17</a:t>
            </a:r>
          </a:p>
        </p:txBody>
      </p:sp>
      <p:sp>
        <p:nvSpPr>
          <p:cNvPr id="66" name="TextBox 65">
            <a:extLst>
              <a:ext uri="{FF2B5EF4-FFF2-40B4-BE49-F238E27FC236}">
                <a16:creationId xmlns:a16="http://schemas.microsoft.com/office/drawing/2014/main" id="{EF58331F-553D-45E5-B00D-A60DE1C2D265}"/>
              </a:ext>
            </a:extLst>
          </p:cNvPr>
          <p:cNvSpPr txBox="1"/>
          <p:nvPr/>
        </p:nvSpPr>
        <p:spPr>
          <a:xfrm>
            <a:off x="8191097" y="3717031"/>
            <a:ext cx="608540" cy="477054"/>
          </a:xfrm>
          <a:prstGeom prst="rect">
            <a:avLst/>
          </a:prstGeom>
          <a:noFill/>
        </p:spPr>
        <p:txBody>
          <a:bodyPr wrap="square" rtlCol="0">
            <a:spAutoFit/>
          </a:bodyPr>
          <a:lstStyle/>
          <a:p>
            <a:r>
              <a:rPr lang="en-IN" sz="2500" dirty="0">
                <a:latin typeface="Nunito Sans" panose="020B0604020202020204" charset="0"/>
              </a:rPr>
              <a:t>10</a:t>
            </a:r>
          </a:p>
        </p:txBody>
      </p:sp>
      <p:sp>
        <p:nvSpPr>
          <p:cNvPr id="67" name="TextBox 66">
            <a:extLst>
              <a:ext uri="{FF2B5EF4-FFF2-40B4-BE49-F238E27FC236}">
                <a16:creationId xmlns:a16="http://schemas.microsoft.com/office/drawing/2014/main" id="{CE1D8FA7-F84F-4FDB-B111-94FACE1FD125}"/>
              </a:ext>
            </a:extLst>
          </p:cNvPr>
          <p:cNvSpPr txBox="1"/>
          <p:nvPr/>
        </p:nvSpPr>
        <p:spPr>
          <a:xfrm>
            <a:off x="8307185" y="4467395"/>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68" name="TextBox 67">
            <a:extLst>
              <a:ext uri="{FF2B5EF4-FFF2-40B4-BE49-F238E27FC236}">
                <a16:creationId xmlns:a16="http://schemas.microsoft.com/office/drawing/2014/main" id="{6EB09A6E-DFD0-4F8E-BB4D-7765FCD83010}"/>
              </a:ext>
            </a:extLst>
          </p:cNvPr>
          <p:cNvSpPr txBox="1"/>
          <p:nvPr/>
        </p:nvSpPr>
        <p:spPr>
          <a:xfrm>
            <a:off x="9220200" y="2177408"/>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69" name="TextBox 68">
            <a:extLst>
              <a:ext uri="{FF2B5EF4-FFF2-40B4-BE49-F238E27FC236}">
                <a16:creationId xmlns:a16="http://schemas.microsoft.com/office/drawing/2014/main" id="{2FDAC6E5-F065-4321-8B8C-806BD2683F31}"/>
              </a:ext>
            </a:extLst>
          </p:cNvPr>
          <p:cNvSpPr txBox="1"/>
          <p:nvPr/>
        </p:nvSpPr>
        <p:spPr>
          <a:xfrm>
            <a:off x="9086746" y="4451279"/>
            <a:ext cx="608540" cy="477054"/>
          </a:xfrm>
          <a:prstGeom prst="rect">
            <a:avLst/>
          </a:prstGeom>
          <a:noFill/>
        </p:spPr>
        <p:txBody>
          <a:bodyPr wrap="square" rtlCol="0">
            <a:spAutoFit/>
          </a:bodyPr>
          <a:lstStyle/>
          <a:p>
            <a:r>
              <a:rPr lang="en-IN" sz="2500" dirty="0">
                <a:latin typeface="Nunito Sans" panose="020B0604020202020204" charset="0"/>
              </a:rPr>
              <a:t>10</a:t>
            </a:r>
          </a:p>
        </p:txBody>
      </p:sp>
    </p:spTree>
    <p:extLst>
      <p:ext uri="{BB962C8B-B14F-4D97-AF65-F5344CB8AC3E}">
        <p14:creationId xmlns:p14="http://schemas.microsoft.com/office/powerpoint/2010/main" val="428959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P spid="85" grpId="0"/>
      <p:bldP spid="86" grpId="0"/>
      <p:bldP spid="88" grpId="0"/>
      <p:bldP spid="89" grpId="0"/>
      <p:bldP spid="91" grpId="0"/>
      <p:bldP spid="92" grpId="0"/>
      <p:bldP spid="93" grpId="0"/>
      <p:bldP spid="94" grpId="0"/>
      <p:bldP spid="95" grpId="0"/>
      <p:bldP spid="98" grpId="0"/>
      <p:bldP spid="101" grpId="0"/>
      <p:bldP spid="65" grpId="0"/>
      <p:bldP spid="66" grpId="0"/>
      <p:bldP spid="67" grpId="0"/>
      <p:bldP spid="68" grpId="0"/>
      <p:bldP spid="69"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Floyd </a:t>
            </a:r>
            <a:r>
              <a:rPr lang="en-US" sz="4500" b="1" dirty="0" err="1">
                <a:latin typeface="Nunito Sans" panose="020B0604020202020204" charset="0"/>
              </a:rPr>
              <a:t>Warshall’s</a:t>
            </a:r>
            <a:r>
              <a:rPr lang="en-US" sz="4500" b="1" dirty="0">
                <a:latin typeface="Nunito Sans" panose="020B0604020202020204" charset="0"/>
              </a:rPr>
              <a:t> algorithm</a:t>
            </a:r>
          </a:p>
        </p:txBody>
      </p:sp>
      <p:sp>
        <p:nvSpPr>
          <p:cNvPr id="191" name="TextBox 190">
            <a:extLst>
              <a:ext uri="{FF2B5EF4-FFF2-40B4-BE49-F238E27FC236}">
                <a16:creationId xmlns:a16="http://schemas.microsoft.com/office/drawing/2014/main" id="{9DB0C3BC-53D5-4956-89C1-E3214D11D905}"/>
              </a:ext>
            </a:extLst>
          </p:cNvPr>
          <p:cNvSpPr txBox="1"/>
          <p:nvPr/>
        </p:nvSpPr>
        <p:spPr>
          <a:xfrm>
            <a:off x="1242482" y="1463918"/>
            <a:ext cx="3324083" cy="891958"/>
          </a:xfrm>
          <a:prstGeom prst="rect">
            <a:avLst/>
          </a:prstGeom>
          <a:noFill/>
        </p:spPr>
        <p:txBody>
          <a:bodyPr wrap="square" lIns="121332" tIns="60666" rIns="121332" bIns="60666" rtlCol="0">
            <a:spAutoFit/>
          </a:bodyPr>
          <a:lstStyle/>
          <a:p>
            <a:r>
              <a:rPr lang="en-US" sz="2500" b="1" dirty="0">
                <a:latin typeface="Nunito Sans" panose="020B0604020202020204" charset="0"/>
              </a:rPr>
              <a:t> 1	 2	3	4	</a:t>
            </a:r>
          </a:p>
        </p:txBody>
      </p:sp>
      <p:grpSp>
        <p:nvGrpSpPr>
          <p:cNvPr id="219" name="Group 218">
            <a:extLst>
              <a:ext uri="{FF2B5EF4-FFF2-40B4-BE49-F238E27FC236}">
                <a16:creationId xmlns:a16="http://schemas.microsoft.com/office/drawing/2014/main" id="{993D1AC7-964A-4F7A-BE6F-CDCFF372D374}"/>
              </a:ext>
            </a:extLst>
          </p:cNvPr>
          <p:cNvGrpSpPr/>
          <p:nvPr/>
        </p:nvGrpSpPr>
        <p:grpSpPr>
          <a:xfrm>
            <a:off x="7220636" y="1963757"/>
            <a:ext cx="617668" cy="3009122"/>
            <a:chOff x="7158236" y="2172478"/>
            <a:chExt cx="617668" cy="3009122"/>
          </a:xfrm>
        </p:grpSpPr>
        <p:cxnSp>
          <p:nvCxnSpPr>
            <p:cNvPr id="184" name="Straight Connector 183">
              <a:extLst>
                <a:ext uri="{FF2B5EF4-FFF2-40B4-BE49-F238E27FC236}">
                  <a16:creationId xmlns:a16="http://schemas.microsoft.com/office/drawing/2014/main" id="{1FD3D863-47CC-4429-B9D4-04E2F4796B47}"/>
                </a:ext>
              </a:extLst>
            </p:cNvPr>
            <p:cNvCxnSpPr/>
            <p:nvPr/>
          </p:nvCxnSpPr>
          <p:spPr>
            <a:xfrm rot="5400000" flipH="1" flipV="1">
              <a:off x="5657709" y="3676509"/>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5F66C646-F24B-4190-B7C2-E280000C8AAF}"/>
                </a:ext>
              </a:extLst>
            </p:cNvPr>
            <p:cNvCxnSpPr/>
            <p:nvPr/>
          </p:nvCxnSpPr>
          <p:spPr>
            <a:xfrm rot="10800000">
              <a:off x="7158236" y="2198077"/>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4" name="Straight Connector 193">
              <a:extLst>
                <a:ext uri="{FF2B5EF4-FFF2-40B4-BE49-F238E27FC236}">
                  <a16:creationId xmlns:a16="http://schemas.microsoft.com/office/drawing/2014/main" id="{87BDABE0-1109-4D0F-82EE-A91331B18C82}"/>
                </a:ext>
              </a:extLst>
            </p:cNvPr>
            <p:cNvCxnSpPr/>
            <p:nvPr/>
          </p:nvCxnSpPr>
          <p:spPr>
            <a:xfrm rot="10800000">
              <a:off x="7166304" y="5179510"/>
              <a:ext cx="609600" cy="2090"/>
            </a:xfrm>
            <a:prstGeom prst="line">
              <a:avLst/>
            </a:prstGeom>
          </p:spPr>
          <p:style>
            <a:lnRef idx="3">
              <a:schemeClr val="dk1"/>
            </a:lnRef>
            <a:fillRef idx="0">
              <a:schemeClr val="dk1"/>
            </a:fillRef>
            <a:effectRef idx="2">
              <a:schemeClr val="dk1"/>
            </a:effectRef>
            <a:fontRef idx="minor">
              <a:schemeClr val="tx1"/>
            </a:fontRef>
          </p:style>
        </p:cxnSp>
      </p:grpSp>
      <p:grpSp>
        <p:nvGrpSpPr>
          <p:cNvPr id="218" name="Group 217">
            <a:extLst>
              <a:ext uri="{FF2B5EF4-FFF2-40B4-BE49-F238E27FC236}">
                <a16:creationId xmlns:a16="http://schemas.microsoft.com/office/drawing/2014/main" id="{650638EA-F4D7-4DF9-83B4-02F1B0E874DB}"/>
              </a:ext>
            </a:extLst>
          </p:cNvPr>
          <p:cNvGrpSpPr/>
          <p:nvPr/>
        </p:nvGrpSpPr>
        <p:grpSpPr>
          <a:xfrm>
            <a:off x="3951609" y="2020078"/>
            <a:ext cx="620391" cy="3009122"/>
            <a:chOff x="9972468" y="2228799"/>
            <a:chExt cx="620391" cy="3009122"/>
          </a:xfrm>
        </p:grpSpPr>
        <p:cxnSp>
          <p:nvCxnSpPr>
            <p:cNvPr id="185" name="Straight Connector 184">
              <a:extLst>
                <a:ext uri="{FF2B5EF4-FFF2-40B4-BE49-F238E27FC236}">
                  <a16:creationId xmlns:a16="http://schemas.microsoft.com/office/drawing/2014/main" id="{2606A7FF-D30E-4D69-AA9C-3A0635AB5488}"/>
                </a:ext>
              </a:extLst>
            </p:cNvPr>
            <p:cNvCxnSpPr/>
            <p:nvPr/>
          </p:nvCxnSpPr>
          <p:spPr>
            <a:xfrm rot="5400000" flipH="1" flipV="1">
              <a:off x="9087769" y="3732830"/>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5" name="Straight Connector 194">
              <a:extLst>
                <a:ext uri="{FF2B5EF4-FFF2-40B4-BE49-F238E27FC236}">
                  <a16:creationId xmlns:a16="http://schemas.microsoft.com/office/drawing/2014/main" id="{32E01F61-71D1-4E51-8E14-72F875201329}"/>
                </a:ext>
              </a:extLst>
            </p:cNvPr>
            <p:cNvCxnSpPr/>
            <p:nvPr/>
          </p:nvCxnSpPr>
          <p:spPr>
            <a:xfrm rot="10800000">
              <a:off x="9982200" y="2234520"/>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CF715E4E-AD74-4E64-88F5-518925DD81F6}"/>
                </a:ext>
              </a:extLst>
            </p:cNvPr>
            <p:cNvCxnSpPr/>
            <p:nvPr/>
          </p:nvCxnSpPr>
          <p:spPr>
            <a:xfrm rot="10800000">
              <a:off x="9972468" y="5219397"/>
              <a:ext cx="609600" cy="2090"/>
            </a:xfrm>
            <a:prstGeom prst="line">
              <a:avLst/>
            </a:prstGeom>
          </p:spPr>
          <p:style>
            <a:lnRef idx="3">
              <a:schemeClr val="dk1"/>
            </a:lnRef>
            <a:fillRef idx="0">
              <a:schemeClr val="dk1"/>
            </a:fillRef>
            <a:effectRef idx="2">
              <a:schemeClr val="dk1"/>
            </a:effectRef>
            <a:fontRef idx="minor">
              <a:schemeClr val="tx1"/>
            </a:fontRef>
          </p:style>
        </p:cxnSp>
      </p:grpSp>
      <p:sp>
        <p:nvSpPr>
          <p:cNvPr id="174" name="TextBox 173">
            <a:extLst>
              <a:ext uri="{FF2B5EF4-FFF2-40B4-BE49-F238E27FC236}">
                <a16:creationId xmlns:a16="http://schemas.microsoft.com/office/drawing/2014/main" id="{A746A66A-6959-4361-94B0-5E9B3635C9F1}"/>
              </a:ext>
            </a:extLst>
          </p:cNvPr>
          <p:cNvSpPr txBox="1"/>
          <p:nvPr/>
        </p:nvSpPr>
        <p:spPr>
          <a:xfrm>
            <a:off x="546655" y="2170628"/>
            <a:ext cx="569459" cy="2785378"/>
          </a:xfrm>
          <a:prstGeom prst="rect">
            <a:avLst/>
          </a:prstGeom>
          <a:noFill/>
        </p:spPr>
        <p:txBody>
          <a:bodyPr wrap="square" rtlCol="0">
            <a:spAutoFit/>
          </a:bodyPr>
          <a:lstStyle/>
          <a:p>
            <a:r>
              <a:rPr lang="en-IN" sz="2500" b="1" dirty="0">
                <a:latin typeface="Nunito Sans" panose="020B0604020202020204" charset="0"/>
              </a:rPr>
              <a:t>1</a:t>
            </a:r>
          </a:p>
          <a:p>
            <a:endParaRPr lang="en-IN" sz="2500" b="1" dirty="0">
              <a:latin typeface="Nunito Sans" panose="020B0604020202020204" charset="0"/>
            </a:endParaRPr>
          </a:p>
          <a:p>
            <a:r>
              <a:rPr lang="en-IN" sz="2500" b="1" dirty="0">
                <a:latin typeface="Nunito Sans" panose="020B0604020202020204" charset="0"/>
              </a:rPr>
              <a:t>2</a:t>
            </a:r>
          </a:p>
          <a:p>
            <a:endParaRPr lang="en-IN" sz="2500" b="1" dirty="0">
              <a:latin typeface="Nunito Sans" panose="020B0604020202020204" charset="0"/>
            </a:endParaRPr>
          </a:p>
          <a:p>
            <a:r>
              <a:rPr lang="en-IN" sz="2500" b="1" dirty="0">
                <a:latin typeface="Nunito Sans" panose="020B0604020202020204" charset="0"/>
              </a:rPr>
              <a:t>3</a:t>
            </a:r>
          </a:p>
          <a:p>
            <a:endParaRPr lang="en-IN" sz="2500" b="1" dirty="0">
              <a:latin typeface="Nunito Sans" panose="020B0604020202020204" charset="0"/>
            </a:endParaRPr>
          </a:p>
          <a:p>
            <a:r>
              <a:rPr lang="en-IN" sz="2500" b="1" dirty="0">
                <a:latin typeface="Nunito Sans" panose="020B0604020202020204" charset="0"/>
              </a:rPr>
              <a:t>4</a:t>
            </a:r>
          </a:p>
        </p:txBody>
      </p:sp>
      <p:sp>
        <p:nvSpPr>
          <p:cNvPr id="198" name="TextBox 197">
            <a:extLst>
              <a:ext uri="{FF2B5EF4-FFF2-40B4-BE49-F238E27FC236}">
                <a16:creationId xmlns:a16="http://schemas.microsoft.com/office/drawing/2014/main" id="{D25AAEE4-C4BD-49FA-BD7F-B3EFB84776BC}"/>
              </a:ext>
            </a:extLst>
          </p:cNvPr>
          <p:cNvSpPr txBox="1"/>
          <p:nvPr/>
        </p:nvSpPr>
        <p:spPr>
          <a:xfrm>
            <a:off x="1355511" y="2180412"/>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199" name="TextBox 198">
            <a:extLst>
              <a:ext uri="{FF2B5EF4-FFF2-40B4-BE49-F238E27FC236}">
                <a16:creationId xmlns:a16="http://schemas.microsoft.com/office/drawing/2014/main" id="{AC7CAC9B-0846-481C-AF3F-70468E06FA9E}"/>
              </a:ext>
            </a:extLst>
          </p:cNvPr>
          <p:cNvSpPr txBox="1"/>
          <p:nvPr/>
        </p:nvSpPr>
        <p:spPr>
          <a:xfrm>
            <a:off x="2269587" y="2166040"/>
            <a:ext cx="396354" cy="477054"/>
          </a:xfrm>
          <a:prstGeom prst="rect">
            <a:avLst/>
          </a:prstGeom>
          <a:noFill/>
        </p:spPr>
        <p:txBody>
          <a:bodyPr wrap="square" rtlCol="0">
            <a:spAutoFit/>
          </a:bodyPr>
          <a:lstStyle/>
          <a:p>
            <a:r>
              <a:rPr lang="en-IN" sz="2500" dirty="0">
                <a:latin typeface="Nunito Sans" panose="020B0604020202020204" charset="0"/>
              </a:rPr>
              <a:t>4</a:t>
            </a:r>
          </a:p>
        </p:txBody>
      </p:sp>
      <p:sp>
        <p:nvSpPr>
          <p:cNvPr id="201" name="TextBox 200">
            <a:extLst>
              <a:ext uri="{FF2B5EF4-FFF2-40B4-BE49-F238E27FC236}">
                <a16:creationId xmlns:a16="http://schemas.microsoft.com/office/drawing/2014/main" id="{CB6F0570-3F83-4D27-A529-E67AD58A1A7E}"/>
              </a:ext>
            </a:extLst>
          </p:cNvPr>
          <p:cNvSpPr txBox="1"/>
          <p:nvPr/>
        </p:nvSpPr>
        <p:spPr>
          <a:xfrm>
            <a:off x="3998596" y="2184762"/>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202" name="TextBox 201">
            <a:extLst>
              <a:ext uri="{FF2B5EF4-FFF2-40B4-BE49-F238E27FC236}">
                <a16:creationId xmlns:a16="http://schemas.microsoft.com/office/drawing/2014/main" id="{66CFD0BF-6C81-436F-A63C-EB3EBA0F7B74}"/>
              </a:ext>
            </a:extLst>
          </p:cNvPr>
          <p:cNvSpPr txBox="1"/>
          <p:nvPr/>
        </p:nvSpPr>
        <p:spPr>
          <a:xfrm>
            <a:off x="1359224" y="2957837"/>
            <a:ext cx="396354" cy="477054"/>
          </a:xfrm>
          <a:prstGeom prst="rect">
            <a:avLst/>
          </a:prstGeom>
          <a:noFill/>
        </p:spPr>
        <p:txBody>
          <a:bodyPr wrap="square" rtlCol="0">
            <a:spAutoFit/>
          </a:bodyPr>
          <a:lstStyle/>
          <a:p>
            <a:r>
              <a:rPr lang="en-IN" sz="2500" dirty="0">
                <a:latin typeface="Nunito Sans" panose="020B0604020202020204" charset="0"/>
              </a:rPr>
              <a:t>9</a:t>
            </a:r>
          </a:p>
        </p:txBody>
      </p:sp>
      <p:sp>
        <p:nvSpPr>
          <p:cNvPr id="203" name="TextBox 202">
            <a:extLst>
              <a:ext uri="{FF2B5EF4-FFF2-40B4-BE49-F238E27FC236}">
                <a16:creationId xmlns:a16="http://schemas.microsoft.com/office/drawing/2014/main" id="{D02099C5-DF2C-4FB2-962F-88B641DC5CA0}"/>
              </a:ext>
            </a:extLst>
          </p:cNvPr>
          <p:cNvSpPr txBox="1"/>
          <p:nvPr/>
        </p:nvSpPr>
        <p:spPr>
          <a:xfrm>
            <a:off x="2273300" y="2943465"/>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04" name="TextBox 203">
            <a:extLst>
              <a:ext uri="{FF2B5EF4-FFF2-40B4-BE49-F238E27FC236}">
                <a16:creationId xmlns:a16="http://schemas.microsoft.com/office/drawing/2014/main" id="{B6D1EC82-FEC0-4170-82B5-DADDF336EC13}"/>
              </a:ext>
            </a:extLst>
          </p:cNvPr>
          <p:cNvSpPr txBox="1"/>
          <p:nvPr/>
        </p:nvSpPr>
        <p:spPr>
          <a:xfrm>
            <a:off x="3128389" y="2971825"/>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206" name="TextBox 205">
            <a:extLst>
              <a:ext uri="{FF2B5EF4-FFF2-40B4-BE49-F238E27FC236}">
                <a16:creationId xmlns:a16="http://schemas.microsoft.com/office/drawing/2014/main" id="{C402373B-D8A3-4C7D-84AD-1BDB4DE563D4}"/>
              </a:ext>
            </a:extLst>
          </p:cNvPr>
          <p:cNvSpPr txBox="1"/>
          <p:nvPr/>
        </p:nvSpPr>
        <p:spPr>
          <a:xfrm>
            <a:off x="1355511" y="3691851"/>
            <a:ext cx="396354" cy="477054"/>
          </a:xfrm>
          <a:prstGeom prst="rect">
            <a:avLst/>
          </a:prstGeom>
          <a:noFill/>
        </p:spPr>
        <p:txBody>
          <a:bodyPr wrap="square" rtlCol="0">
            <a:spAutoFit/>
          </a:bodyPr>
          <a:lstStyle/>
          <a:p>
            <a:r>
              <a:rPr lang="en-IN" sz="2500" dirty="0">
                <a:latin typeface="Nunito Sans" panose="020B0604020202020204" charset="0"/>
              </a:rPr>
              <a:t>6</a:t>
            </a:r>
          </a:p>
        </p:txBody>
      </p:sp>
      <p:sp>
        <p:nvSpPr>
          <p:cNvPr id="208" name="TextBox 207">
            <a:extLst>
              <a:ext uri="{FF2B5EF4-FFF2-40B4-BE49-F238E27FC236}">
                <a16:creationId xmlns:a16="http://schemas.microsoft.com/office/drawing/2014/main" id="{7DF74993-C3A2-465F-BC8F-4514D706D77E}"/>
              </a:ext>
            </a:extLst>
          </p:cNvPr>
          <p:cNvSpPr txBox="1"/>
          <p:nvPr/>
        </p:nvSpPr>
        <p:spPr>
          <a:xfrm>
            <a:off x="3124676" y="3705839"/>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09" name="TextBox 208">
            <a:extLst>
              <a:ext uri="{FF2B5EF4-FFF2-40B4-BE49-F238E27FC236}">
                <a16:creationId xmlns:a16="http://schemas.microsoft.com/office/drawing/2014/main" id="{4F0BA8C1-2C27-44B4-BE45-1177EF417D86}"/>
              </a:ext>
            </a:extLst>
          </p:cNvPr>
          <p:cNvSpPr txBox="1"/>
          <p:nvPr/>
        </p:nvSpPr>
        <p:spPr>
          <a:xfrm>
            <a:off x="3998596" y="3696201"/>
            <a:ext cx="396354" cy="477054"/>
          </a:xfrm>
          <a:prstGeom prst="rect">
            <a:avLst/>
          </a:prstGeom>
          <a:noFill/>
        </p:spPr>
        <p:txBody>
          <a:bodyPr wrap="square" rtlCol="0">
            <a:spAutoFit/>
          </a:bodyPr>
          <a:lstStyle/>
          <a:p>
            <a:r>
              <a:rPr lang="en-IN" sz="2500" dirty="0">
                <a:latin typeface="Nunito Sans" panose="020B0604020202020204" charset="0"/>
              </a:rPr>
              <a:t>2</a:t>
            </a:r>
          </a:p>
        </p:txBody>
      </p:sp>
      <p:sp>
        <p:nvSpPr>
          <p:cNvPr id="210" name="TextBox 209">
            <a:extLst>
              <a:ext uri="{FF2B5EF4-FFF2-40B4-BE49-F238E27FC236}">
                <a16:creationId xmlns:a16="http://schemas.microsoft.com/office/drawing/2014/main" id="{94B43424-7A56-4461-A75B-A446D33D11EC}"/>
              </a:ext>
            </a:extLst>
          </p:cNvPr>
          <p:cNvSpPr txBox="1"/>
          <p:nvPr/>
        </p:nvSpPr>
        <p:spPr>
          <a:xfrm>
            <a:off x="1355511" y="4445393"/>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213" name="TextBox 212">
            <a:extLst>
              <a:ext uri="{FF2B5EF4-FFF2-40B4-BE49-F238E27FC236}">
                <a16:creationId xmlns:a16="http://schemas.microsoft.com/office/drawing/2014/main" id="{FB2C7C04-6040-4A8A-9091-EB5F7DC0359B}"/>
              </a:ext>
            </a:extLst>
          </p:cNvPr>
          <p:cNvSpPr txBox="1"/>
          <p:nvPr/>
        </p:nvSpPr>
        <p:spPr>
          <a:xfrm>
            <a:off x="3998596" y="4449743"/>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55" name="TextBox 54">
            <a:extLst>
              <a:ext uri="{FF2B5EF4-FFF2-40B4-BE49-F238E27FC236}">
                <a16:creationId xmlns:a16="http://schemas.microsoft.com/office/drawing/2014/main" id="{D1517414-04F9-4038-AEF6-492839087965}"/>
              </a:ext>
            </a:extLst>
          </p:cNvPr>
          <p:cNvSpPr txBox="1"/>
          <p:nvPr/>
        </p:nvSpPr>
        <p:spPr>
          <a:xfrm>
            <a:off x="7310420" y="1480797"/>
            <a:ext cx="3324083" cy="891958"/>
          </a:xfrm>
          <a:prstGeom prst="rect">
            <a:avLst/>
          </a:prstGeom>
          <a:noFill/>
        </p:spPr>
        <p:txBody>
          <a:bodyPr wrap="square" lIns="121332" tIns="60666" rIns="121332" bIns="60666" rtlCol="0">
            <a:spAutoFit/>
          </a:bodyPr>
          <a:lstStyle/>
          <a:p>
            <a:r>
              <a:rPr lang="en-US" sz="2500" b="1" dirty="0">
                <a:latin typeface="Nunito Sans" panose="020B0604020202020204" charset="0"/>
              </a:rPr>
              <a:t> 1	 2	3	4	</a:t>
            </a:r>
          </a:p>
        </p:txBody>
      </p:sp>
      <p:grpSp>
        <p:nvGrpSpPr>
          <p:cNvPr id="56" name="Group 55">
            <a:extLst>
              <a:ext uri="{FF2B5EF4-FFF2-40B4-BE49-F238E27FC236}">
                <a16:creationId xmlns:a16="http://schemas.microsoft.com/office/drawing/2014/main" id="{6F6D09E3-4662-4790-93D9-C9F2D1C8795C}"/>
              </a:ext>
            </a:extLst>
          </p:cNvPr>
          <p:cNvGrpSpPr/>
          <p:nvPr/>
        </p:nvGrpSpPr>
        <p:grpSpPr>
          <a:xfrm>
            <a:off x="1162453" y="1976557"/>
            <a:ext cx="617668" cy="3009122"/>
            <a:chOff x="7158236" y="2172478"/>
            <a:chExt cx="617668" cy="3009122"/>
          </a:xfrm>
        </p:grpSpPr>
        <p:cxnSp>
          <p:nvCxnSpPr>
            <p:cNvPr id="57" name="Straight Connector 56">
              <a:extLst>
                <a:ext uri="{FF2B5EF4-FFF2-40B4-BE49-F238E27FC236}">
                  <a16:creationId xmlns:a16="http://schemas.microsoft.com/office/drawing/2014/main" id="{CF7D7AC2-BC62-4A6D-9939-B591B7A4D361}"/>
                </a:ext>
              </a:extLst>
            </p:cNvPr>
            <p:cNvCxnSpPr/>
            <p:nvPr/>
          </p:nvCxnSpPr>
          <p:spPr>
            <a:xfrm rot="5400000" flipH="1" flipV="1">
              <a:off x="5657709" y="3676509"/>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11EAF656-D326-4326-A697-FCF13DE25C30}"/>
                </a:ext>
              </a:extLst>
            </p:cNvPr>
            <p:cNvCxnSpPr/>
            <p:nvPr/>
          </p:nvCxnSpPr>
          <p:spPr>
            <a:xfrm rot="10800000">
              <a:off x="7158236" y="2198077"/>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08A1BE9C-E738-4C49-A9AE-4D22D1DEC4F1}"/>
                </a:ext>
              </a:extLst>
            </p:cNvPr>
            <p:cNvCxnSpPr/>
            <p:nvPr/>
          </p:nvCxnSpPr>
          <p:spPr>
            <a:xfrm rot="10800000">
              <a:off x="7166304" y="5179510"/>
              <a:ext cx="609600" cy="2090"/>
            </a:xfrm>
            <a:prstGeom prst="line">
              <a:avLst/>
            </a:prstGeom>
          </p:spPr>
          <p:style>
            <a:lnRef idx="3">
              <a:schemeClr val="dk1"/>
            </a:lnRef>
            <a:fillRef idx="0">
              <a:schemeClr val="dk1"/>
            </a:fillRef>
            <a:effectRef idx="2">
              <a:schemeClr val="dk1"/>
            </a:effectRef>
            <a:fontRef idx="minor">
              <a:schemeClr val="tx1"/>
            </a:fontRef>
          </p:style>
        </p:cxnSp>
      </p:grpSp>
      <p:grpSp>
        <p:nvGrpSpPr>
          <p:cNvPr id="60" name="Group 59">
            <a:extLst>
              <a:ext uri="{FF2B5EF4-FFF2-40B4-BE49-F238E27FC236}">
                <a16:creationId xmlns:a16="http://schemas.microsoft.com/office/drawing/2014/main" id="{970390FB-25C9-4EAD-931E-CBA83193086E}"/>
              </a:ext>
            </a:extLst>
          </p:cNvPr>
          <p:cNvGrpSpPr/>
          <p:nvPr/>
        </p:nvGrpSpPr>
        <p:grpSpPr>
          <a:xfrm>
            <a:off x="10047609" y="2037448"/>
            <a:ext cx="620391" cy="3009122"/>
            <a:chOff x="9972468" y="2228799"/>
            <a:chExt cx="620391" cy="3009122"/>
          </a:xfrm>
        </p:grpSpPr>
        <p:cxnSp>
          <p:nvCxnSpPr>
            <p:cNvPr id="61" name="Straight Connector 60">
              <a:extLst>
                <a:ext uri="{FF2B5EF4-FFF2-40B4-BE49-F238E27FC236}">
                  <a16:creationId xmlns:a16="http://schemas.microsoft.com/office/drawing/2014/main" id="{1486427D-35C2-4B64-B8B7-B1C291BEF201}"/>
                </a:ext>
              </a:extLst>
            </p:cNvPr>
            <p:cNvCxnSpPr/>
            <p:nvPr/>
          </p:nvCxnSpPr>
          <p:spPr>
            <a:xfrm rot="5400000" flipH="1" flipV="1">
              <a:off x="9087769" y="3732830"/>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1434226D-96D4-41CD-91DF-B366EF0A1A4A}"/>
                </a:ext>
              </a:extLst>
            </p:cNvPr>
            <p:cNvCxnSpPr/>
            <p:nvPr/>
          </p:nvCxnSpPr>
          <p:spPr>
            <a:xfrm rot="10800000">
              <a:off x="9982200" y="2234520"/>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9733BCBD-D450-457E-9D7F-185F68E9C5DD}"/>
                </a:ext>
              </a:extLst>
            </p:cNvPr>
            <p:cNvCxnSpPr/>
            <p:nvPr/>
          </p:nvCxnSpPr>
          <p:spPr>
            <a:xfrm rot="10800000">
              <a:off x="9972468" y="5219397"/>
              <a:ext cx="609600" cy="2090"/>
            </a:xfrm>
            <a:prstGeom prst="line">
              <a:avLst/>
            </a:prstGeom>
          </p:spPr>
          <p:style>
            <a:lnRef idx="3">
              <a:schemeClr val="dk1"/>
            </a:lnRef>
            <a:fillRef idx="0">
              <a:schemeClr val="dk1"/>
            </a:fillRef>
            <a:effectRef idx="2">
              <a:schemeClr val="dk1"/>
            </a:effectRef>
            <a:fontRef idx="minor">
              <a:schemeClr val="tx1"/>
            </a:fontRef>
          </p:style>
        </p:cxnSp>
      </p:grpSp>
      <p:sp>
        <p:nvSpPr>
          <p:cNvPr id="64" name="TextBox 63">
            <a:extLst>
              <a:ext uri="{FF2B5EF4-FFF2-40B4-BE49-F238E27FC236}">
                <a16:creationId xmlns:a16="http://schemas.microsoft.com/office/drawing/2014/main" id="{F60E12DE-6019-4829-8FAA-CAA2A3213D08}"/>
              </a:ext>
            </a:extLst>
          </p:cNvPr>
          <p:cNvSpPr txBox="1"/>
          <p:nvPr/>
        </p:nvSpPr>
        <p:spPr>
          <a:xfrm>
            <a:off x="6623629" y="2175969"/>
            <a:ext cx="569459" cy="2785378"/>
          </a:xfrm>
          <a:prstGeom prst="rect">
            <a:avLst/>
          </a:prstGeom>
          <a:noFill/>
        </p:spPr>
        <p:txBody>
          <a:bodyPr wrap="square" rtlCol="0">
            <a:spAutoFit/>
          </a:bodyPr>
          <a:lstStyle/>
          <a:p>
            <a:r>
              <a:rPr lang="en-IN" sz="2500" b="1" dirty="0">
                <a:latin typeface="Nunito Sans" panose="020B0604020202020204" charset="0"/>
              </a:rPr>
              <a:t>1</a:t>
            </a:r>
          </a:p>
          <a:p>
            <a:endParaRPr lang="en-IN" sz="2500" b="1" dirty="0">
              <a:latin typeface="Nunito Sans" panose="020B0604020202020204" charset="0"/>
            </a:endParaRPr>
          </a:p>
          <a:p>
            <a:r>
              <a:rPr lang="en-IN" sz="2500" b="1" dirty="0">
                <a:latin typeface="Nunito Sans" panose="020B0604020202020204" charset="0"/>
              </a:rPr>
              <a:t>2</a:t>
            </a:r>
          </a:p>
          <a:p>
            <a:endParaRPr lang="en-IN" sz="2500" b="1" dirty="0">
              <a:latin typeface="Nunito Sans" panose="020B0604020202020204" charset="0"/>
            </a:endParaRPr>
          </a:p>
          <a:p>
            <a:r>
              <a:rPr lang="en-IN" sz="2500" b="1" dirty="0">
                <a:latin typeface="Nunito Sans" panose="020B0604020202020204" charset="0"/>
              </a:rPr>
              <a:t>3</a:t>
            </a:r>
          </a:p>
          <a:p>
            <a:endParaRPr lang="en-IN" sz="2500" b="1" dirty="0">
              <a:latin typeface="Nunito Sans" panose="020B0604020202020204" charset="0"/>
            </a:endParaRPr>
          </a:p>
          <a:p>
            <a:r>
              <a:rPr lang="en-IN" sz="2500" b="1" dirty="0">
                <a:latin typeface="Nunito Sans" panose="020B0604020202020204" charset="0"/>
              </a:rPr>
              <a:t>4</a:t>
            </a:r>
          </a:p>
        </p:txBody>
      </p:sp>
      <p:sp>
        <p:nvSpPr>
          <p:cNvPr id="3" name="Rectangle: Rounded Corners 2">
            <a:extLst>
              <a:ext uri="{FF2B5EF4-FFF2-40B4-BE49-F238E27FC236}">
                <a16:creationId xmlns:a16="http://schemas.microsoft.com/office/drawing/2014/main" id="{AA69C1B5-B782-4EB7-A764-2D15856DDBD5}"/>
              </a:ext>
            </a:extLst>
          </p:cNvPr>
          <p:cNvSpPr/>
          <p:nvPr/>
        </p:nvSpPr>
        <p:spPr>
          <a:xfrm>
            <a:off x="2766354" y="5564062"/>
            <a:ext cx="7269401" cy="7377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2500" dirty="0">
                <a:latin typeface="Nunito Sans" panose="020B0604020202020204" charset="0"/>
              </a:rPr>
              <a:t>A</a:t>
            </a:r>
            <a:r>
              <a:rPr lang="en-IN" sz="2500" baseline="30000" dirty="0">
                <a:latin typeface="Nunito Sans" panose="020B0604020202020204" charset="0"/>
              </a:rPr>
              <a:t>k</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j] = min { A</a:t>
            </a:r>
            <a:r>
              <a:rPr lang="en-IN" sz="2500" baseline="30000" dirty="0">
                <a:latin typeface="Nunito Sans" panose="020B0604020202020204" charset="0"/>
              </a:rPr>
              <a:t>k - 1</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j],  A</a:t>
            </a:r>
            <a:r>
              <a:rPr lang="en-IN" sz="2500" baseline="30000" dirty="0">
                <a:latin typeface="Nunito Sans" panose="020B0604020202020204" charset="0"/>
              </a:rPr>
              <a:t>k - 1 </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k] + A</a:t>
            </a:r>
            <a:r>
              <a:rPr lang="en-IN" sz="2500" baseline="30000" dirty="0">
                <a:latin typeface="Nunito Sans" panose="020B0604020202020204" charset="0"/>
              </a:rPr>
              <a:t>k - 1</a:t>
            </a:r>
            <a:r>
              <a:rPr lang="en-IN" sz="2500" dirty="0">
                <a:latin typeface="Nunito Sans" panose="020B0604020202020204" charset="0"/>
              </a:rPr>
              <a:t>[k, j] }</a:t>
            </a:r>
          </a:p>
        </p:txBody>
      </p:sp>
      <p:sp>
        <p:nvSpPr>
          <p:cNvPr id="85" name="TextBox 84">
            <a:extLst>
              <a:ext uri="{FF2B5EF4-FFF2-40B4-BE49-F238E27FC236}">
                <a16:creationId xmlns:a16="http://schemas.microsoft.com/office/drawing/2014/main" id="{C36888B2-0753-4C7F-B1E0-48A3E80FB11B}"/>
              </a:ext>
            </a:extLst>
          </p:cNvPr>
          <p:cNvSpPr txBox="1"/>
          <p:nvPr/>
        </p:nvSpPr>
        <p:spPr>
          <a:xfrm>
            <a:off x="7423674" y="2181948"/>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86" name="TextBox 85">
            <a:extLst>
              <a:ext uri="{FF2B5EF4-FFF2-40B4-BE49-F238E27FC236}">
                <a16:creationId xmlns:a16="http://schemas.microsoft.com/office/drawing/2014/main" id="{881FB610-D7FF-4848-BD9F-AB7B30B90694}"/>
              </a:ext>
            </a:extLst>
          </p:cNvPr>
          <p:cNvSpPr txBox="1"/>
          <p:nvPr/>
        </p:nvSpPr>
        <p:spPr>
          <a:xfrm>
            <a:off x="8337750" y="2167576"/>
            <a:ext cx="396354" cy="477054"/>
          </a:xfrm>
          <a:prstGeom prst="rect">
            <a:avLst/>
          </a:prstGeom>
          <a:noFill/>
        </p:spPr>
        <p:txBody>
          <a:bodyPr wrap="square" rtlCol="0">
            <a:spAutoFit/>
          </a:bodyPr>
          <a:lstStyle/>
          <a:p>
            <a:r>
              <a:rPr lang="en-IN" sz="2500" dirty="0">
                <a:latin typeface="Nunito Sans" panose="020B0604020202020204" charset="0"/>
              </a:rPr>
              <a:t>4</a:t>
            </a:r>
          </a:p>
        </p:txBody>
      </p:sp>
      <p:sp>
        <p:nvSpPr>
          <p:cNvPr id="88" name="TextBox 87">
            <a:extLst>
              <a:ext uri="{FF2B5EF4-FFF2-40B4-BE49-F238E27FC236}">
                <a16:creationId xmlns:a16="http://schemas.microsoft.com/office/drawing/2014/main" id="{51513EDE-7E6D-4245-B588-AA16BA5E26B3}"/>
              </a:ext>
            </a:extLst>
          </p:cNvPr>
          <p:cNvSpPr txBox="1"/>
          <p:nvPr/>
        </p:nvSpPr>
        <p:spPr>
          <a:xfrm>
            <a:off x="10066759" y="2186298"/>
            <a:ext cx="368159" cy="477054"/>
          </a:xfrm>
          <a:prstGeom prst="rect">
            <a:avLst/>
          </a:prstGeom>
          <a:noFill/>
        </p:spPr>
        <p:txBody>
          <a:bodyPr wrap="square" rtlCol="0">
            <a:spAutoFit/>
          </a:bodyPr>
          <a:lstStyle/>
          <a:p>
            <a:r>
              <a:rPr lang="en-IN" sz="2500" dirty="0">
                <a:latin typeface="Nunito Sans" panose="020B0604020202020204" charset="0"/>
              </a:rPr>
              <a:t>8</a:t>
            </a:r>
          </a:p>
        </p:txBody>
      </p:sp>
      <p:sp>
        <p:nvSpPr>
          <p:cNvPr id="89" name="TextBox 88">
            <a:extLst>
              <a:ext uri="{FF2B5EF4-FFF2-40B4-BE49-F238E27FC236}">
                <a16:creationId xmlns:a16="http://schemas.microsoft.com/office/drawing/2014/main" id="{0B6E62EC-E07D-4FD0-85CC-468132B9288D}"/>
              </a:ext>
            </a:extLst>
          </p:cNvPr>
          <p:cNvSpPr txBox="1"/>
          <p:nvPr/>
        </p:nvSpPr>
        <p:spPr>
          <a:xfrm>
            <a:off x="7427387" y="2959373"/>
            <a:ext cx="396354" cy="477054"/>
          </a:xfrm>
          <a:prstGeom prst="rect">
            <a:avLst/>
          </a:prstGeom>
          <a:noFill/>
        </p:spPr>
        <p:txBody>
          <a:bodyPr wrap="square" rtlCol="0">
            <a:spAutoFit/>
          </a:bodyPr>
          <a:lstStyle/>
          <a:p>
            <a:r>
              <a:rPr lang="en-IN" sz="2500" dirty="0">
                <a:latin typeface="Nunito Sans" panose="020B0604020202020204" charset="0"/>
              </a:rPr>
              <a:t>9</a:t>
            </a:r>
          </a:p>
        </p:txBody>
      </p:sp>
      <p:sp>
        <p:nvSpPr>
          <p:cNvPr id="91" name="TextBox 90">
            <a:extLst>
              <a:ext uri="{FF2B5EF4-FFF2-40B4-BE49-F238E27FC236}">
                <a16:creationId xmlns:a16="http://schemas.microsoft.com/office/drawing/2014/main" id="{DF4EAE7C-E190-42B0-B692-07A601FC0062}"/>
              </a:ext>
            </a:extLst>
          </p:cNvPr>
          <p:cNvSpPr txBox="1"/>
          <p:nvPr/>
        </p:nvSpPr>
        <p:spPr>
          <a:xfrm>
            <a:off x="8341463" y="2945001"/>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2" name="TextBox 91">
            <a:extLst>
              <a:ext uri="{FF2B5EF4-FFF2-40B4-BE49-F238E27FC236}">
                <a16:creationId xmlns:a16="http://schemas.microsoft.com/office/drawing/2014/main" id="{35145FA2-B975-464B-AFF2-6AA68425C0F0}"/>
              </a:ext>
            </a:extLst>
          </p:cNvPr>
          <p:cNvSpPr txBox="1"/>
          <p:nvPr/>
        </p:nvSpPr>
        <p:spPr>
          <a:xfrm>
            <a:off x="7423674" y="3693387"/>
            <a:ext cx="396354" cy="477054"/>
          </a:xfrm>
          <a:prstGeom prst="rect">
            <a:avLst/>
          </a:prstGeom>
          <a:noFill/>
        </p:spPr>
        <p:txBody>
          <a:bodyPr wrap="square" rtlCol="0">
            <a:spAutoFit/>
          </a:bodyPr>
          <a:lstStyle/>
          <a:p>
            <a:r>
              <a:rPr lang="en-IN" sz="2500" dirty="0">
                <a:latin typeface="Nunito Sans" panose="020B0604020202020204" charset="0"/>
              </a:rPr>
              <a:t>6</a:t>
            </a:r>
          </a:p>
        </p:txBody>
      </p:sp>
      <p:sp>
        <p:nvSpPr>
          <p:cNvPr id="93" name="TextBox 92">
            <a:extLst>
              <a:ext uri="{FF2B5EF4-FFF2-40B4-BE49-F238E27FC236}">
                <a16:creationId xmlns:a16="http://schemas.microsoft.com/office/drawing/2014/main" id="{75A960E6-CA2B-43AA-A4F9-04524204D2D9}"/>
              </a:ext>
            </a:extLst>
          </p:cNvPr>
          <p:cNvSpPr txBox="1"/>
          <p:nvPr/>
        </p:nvSpPr>
        <p:spPr>
          <a:xfrm>
            <a:off x="9192839" y="3707375"/>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4" name="TextBox 93">
            <a:extLst>
              <a:ext uri="{FF2B5EF4-FFF2-40B4-BE49-F238E27FC236}">
                <a16:creationId xmlns:a16="http://schemas.microsoft.com/office/drawing/2014/main" id="{FF02E45C-E678-4F47-800B-3B4651B136CF}"/>
              </a:ext>
            </a:extLst>
          </p:cNvPr>
          <p:cNvSpPr txBox="1"/>
          <p:nvPr/>
        </p:nvSpPr>
        <p:spPr>
          <a:xfrm>
            <a:off x="7423674" y="4446929"/>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95" name="TextBox 94">
            <a:extLst>
              <a:ext uri="{FF2B5EF4-FFF2-40B4-BE49-F238E27FC236}">
                <a16:creationId xmlns:a16="http://schemas.microsoft.com/office/drawing/2014/main" id="{F974D933-4456-4E20-B5A5-52E8FFC05271}"/>
              </a:ext>
            </a:extLst>
          </p:cNvPr>
          <p:cNvSpPr txBox="1"/>
          <p:nvPr/>
        </p:nvSpPr>
        <p:spPr>
          <a:xfrm>
            <a:off x="10066759" y="4451279"/>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8" name="TextBox 97">
            <a:extLst>
              <a:ext uri="{FF2B5EF4-FFF2-40B4-BE49-F238E27FC236}">
                <a16:creationId xmlns:a16="http://schemas.microsoft.com/office/drawing/2014/main" id="{67CA7070-1443-46DF-A033-755583E55C14}"/>
              </a:ext>
            </a:extLst>
          </p:cNvPr>
          <p:cNvSpPr txBox="1"/>
          <p:nvPr/>
        </p:nvSpPr>
        <p:spPr>
          <a:xfrm>
            <a:off x="9204846" y="2950053"/>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99" name="TextBox 98">
            <a:extLst>
              <a:ext uri="{FF2B5EF4-FFF2-40B4-BE49-F238E27FC236}">
                <a16:creationId xmlns:a16="http://schemas.microsoft.com/office/drawing/2014/main" id="{2FE673B8-5F26-405D-9F4F-FBE6AAF67BF9}"/>
              </a:ext>
            </a:extLst>
          </p:cNvPr>
          <p:cNvSpPr txBox="1"/>
          <p:nvPr/>
        </p:nvSpPr>
        <p:spPr>
          <a:xfrm>
            <a:off x="3882817" y="2967377"/>
            <a:ext cx="608540" cy="477054"/>
          </a:xfrm>
          <a:prstGeom prst="rect">
            <a:avLst/>
          </a:prstGeom>
          <a:noFill/>
        </p:spPr>
        <p:txBody>
          <a:bodyPr wrap="square" rtlCol="0">
            <a:spAutoFit/>
          </a:bodyPr>
          <a:lstStyle/>
          <a:p>
            <a:r>
              <a:rPr lang="en-IN" sz="2500" dirty="0">
                <a:latin typeface="Nunito Sans" panose="020B0604020202020204" charset="0"/>
              </a:rPr>
              <a:t>17</a:t>
            </a:r>
          </a:p>
        </p:txBody>
      </p:sp>
      <p:sp>
        <p:nvSpPr>
          <p:cNvPr id="100" name="TextBox 99">
            <a:extLst>
              <a:ext uri="{FF2B5EF4-FFF2-40B4-BE49-F238E27FC236}">
                <a16:creationId xmlns:a16="http://schemas.microsoft.com/office/drawing/2014/main" id="{646CCAD5-1A01-4C1A-9EBD-5CE06439B3A5}"/>
              </a:ext>
            </a:extLst>
          </p:cNvPr>
          <p:cNvSpPr txBox="1"/>
          <p:nvPr/>
        </p:nvSpPr>
        <p:spPr>
          <a:xfrm>
            <a:off x="2093801" y="3693829"/>
            <a:ext cx="608540" cy="477054"/>
          </a:xfrm>
          <a:prstGeom prst="rect">
            <a:avLst/>
          </a:prstGeom>
          <a:noFill/>
        </p:spPr>
        <p:txBody>
          <a:bodyPr wrap="square" rtlCol="0">
            <a:spAutoFit/>
          </a:bodyPr>
          <a:lstStyle/>
          <a:p>
            <a:r>
              <a:rPr lang="en-IN" sz="2500" dirty="0">
                <a:latin typeface="Nunito Sans" panose="020B0604020202020204" charset="0"/>
              </a:rPr>
              <a:t>10</a:t>
            </a:r>
          </a:p>
        </p:txBody>
      </p:sp>
      <p:sp>
        <p:nvSpPr>
          <p:cNvPr id="101" name="TextBox 100">
            <a:extLst>
              <a:ext uri="{FF2B5EF4-FFF2-40B4-BE49-F238E27FC236}">
                <a16:creationId xmlns:a16="http://schemas.microsoft.com/office/drawing/2014/main" id="{634DBE19-138B-451D-BFB4-986F31B28A11}"/>
              </a:ext>
            </a:extLst>
          </p:cNvPr>
          <p:cNvSpPr txBox="1"/>
          <p:nvPr/>
        </p:nvSpPr>
        <p:spPr>
          <a:xfrm>
            <a:off x="10092628" y="3717031"/>
            <a:ext cx="608540" cy="477054"/>
          </a:xfrm>
          <a:prstGeom prst="rect">
            <a:avLst/>
          </a:prstGeom>
          <a:noFill/>
        </p:spPr>
        <p:txBody>
          <a:bodyPr wrap="square" rtlCol="0">
            <a:spAutoFit/>
          </a:bodyPr>
          <a:lstStyle/>
          <a:p>
            <a:r>
              <a:rPr lang="en-IN" sz="2500" dirty="0">
                <a:latin typeface="Nunito Sans" panose="020B0604020202020204" charset="0"/>
              </a:rPr>
              <a:t>2</a:t>
            </a:r>
          </a:p>
        </p:txBody>
      </p:sp>
      <p:sp>
        <p:nvSpPr>
          <p:cNvPr id="102" name="TextBox 101">
            <a:extLst>
              <a:ext uri="{FF2B5EF4-FFF2-40B4-BE49-F238E27FC236}">
                <a16:creationId xmlns:a16="http://schemas.microsoft.com/office/drawing/2014/main" id="{3C860741-4A68-40DA-8C7F-DE6296F1C9E4}"/>
              </a:ext>
            </a:extLst>
          </p:cNvPr>
          <p:cNvSpPr txBox="1"/>
          <p:nvPr/>
        </p:nvSpPr>
        <p:spPr>
          <a:xfrm>
            <a:off x="2220647" y="4444193"/>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65" name="TextBox 64">
            <a:extLst>
              <a:ext uri="{FF2B5EF4-FFF2-40B4-BE49-F238E27FC236}">
                <a16:creationId xmlns:a16="http://schemas.microsoft.com/office/drawing/2014/main" id="{866D42EB-F2CC-421B-97A5-CD1433C69220}"/>
              </a:ext>
            </a:extLst>
          </p:cNvPr>
          <p:cNvSpPr txBox="1"/>
          <p:nvPr/>
        </p:nvSpPr>
        <p:spPr>
          <a:xfrm>
            <a:off x="10069286" y="2957837"/>
            <a:ext cx="608540" cy="477054"/>
          </a:xfrm>
          <a:prstGeom prst="rect">
            <a:avLst/>
          </a:prstGeom>
          <a:noFill/>
        </p:spPr>
        <p:txBody>
          <a:bodyPr wrap="square" rtlCol="0">
            <a:spAutoFit/>
          </a:bodyPr>
          <a:lstStyle/>
          <a:p>
            <a:r>
              <a:rPr lang="en-IN" sz="2500" dirty="0">
                <a:latin typeface="Nunito Sans" panose="020B0604020202020204" charset="0"/>
              </a:rPr>
              <a:t>5</a:t>
            </a:r>
          </a:p>
        </p:txBody>
      </p:sp>
      <p:sp>
        <p:nvSpPr>
          <p:cNvPr id="66" name="TextBox 65">
            <a:extLst>
              <a:ext uri="{FF2B5EF4-FFF2-40B4-BE49-F238E27FC236}">
                <a16:creationId xmlns:a16="http://schemas.microsoft.com/office/drawing/2014/main" id="{EF58331F-553D-45E5-B00D-A60DE1C2D265}"/>
              </a:ext>
            </a:extLst>
          </p:cNvPr>
          <p:cNvSpPr txBox="1"/>
          <p:nvPr/>
        </p:nvSpPr>
        <p:spPr>
          <a:xfrm>
            <a:off x="8191097" y="3717031"/>
            <a:ext cx="608540" cy="477054"/>
          </a:xfrm>
          <a:prstGeom prst="rect">
            <a:avLst/>
          </a:prstGeom>
          <a:noFill/>
        </p:spPr>
        <p:txBody>
          <a:bodyPr wrap="square" rtlCol="0">
            <a:spAutoFit/>
          </a:bodyPr>
          <a:lstStyle/>
          <a:p>
            <a:r>
              <a:rPr lang="en-IN" sz="2500" dirty="0">
                <a:latin typeface="Nunito Sans" panose="020B0604020202020204" charset="0"/>
              </a:rPr>
              <a:t>10</a:t>
            </a:r>
          </a:p>
        </p:txBody>
      </p:sp>
      <p:sp>
        <p:nvSpPr>
          <p:cNvPr id="67" name="TextBox 66">
            <a:extLst>
              <a:ext uri="{FF2B5EF4-FFF2-40B4-BE49-F238E27FC236}">
                <a16:creationId xmlns:a16="http://schemas.microsoft.com/office/drawing/2014/main" id="{CE1D8FA7-F84F-4FDB-B111-94FACE1FD125}"/>
              </a:ext>
            </a:extLst>
          </p:cNvPr>
          <p:cNvSpPr txBox="1"/>
          <p:nvPr/>
        </p:nvSpPr>
        <p:spPr>
          <a:xfrm>
            <a:off x="8307185" y="4467395"/>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68" name="TextBox 67">
            <a:extLst>
              <a:ext uri="{FF2B5EF4-FFF2-40B4-BE49-F238E27FC236}">
                <a16:creationId xmlns:a16="http://schemas.microsoft.com/office/drawing/2014/main" id="{6EB09A6E-DFD0-4F8E-BB4D-7765FCD83010}"/>
              </a:ext>
            </a:extLst>
          </p:cNvPr>
          <p:cNvSpPr txBox="1"/>
          <p:nvPr/>
        </p:nvSpPr>
        <p:spPr>
          <a:xfrm>
            <a:off x="9255381" y="2177408"/>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69" name="TextBox 68">
            <a:extLst>
              <a:ext uri="{FF2B5EF4-FFF2-40B4-BE49-F238E27FC236}">
                <a16:creationId xmlns:a16="http://schemas.microsoft.com/office/drawing/2014/main" id="{2FDAC6E5-F065-4321-8B8C-806BD2683F31}"/>
              </a:ext>
            </a:extLst>
          </p:cNvPr>
          <p:cNvSpPr txBox="1"/>
          <p:nvPr/>
        </p:nvSpPr>
        <p:spPr>
          <a:xfrm>
            <a:off x="9086746" y="4451279"/>
            <a:ext cx="608540" cy="477054"/>
          </a:xfrm>
          <a:prstGeom prst="rect">
            <a:avLst/>
          </a:prstGeom>
          <a:noFill/>
        </p:spPr>
        <p:txBody>
          <a:bodyPr wrap="square" rtlCol="0">
            <a:spAutoFit/>
          </a:bodyPr>
          <a:lstStyle/>
          <a:p>
            <a:r>
              <a:rPr lang="en-IN" sz="2500" dirty="0">
                <a:latin typeface="Nunito Sans" panose="020B0604020202020204" charset="0"/>
              </a:rPr>
              <a:t>10</a:t>
            </a:r>
          </a:p>
        </p:txBody>
      </p:sp>
      <p:sp>
        <p:nvSpPr>
          <p:cNvPr id="70" name="TextBox 69">
            <a:extLst>
              <a:ext uri="{FF2B5EF4-FFF2-40B4-BE49-F238E27FC236}">
                <a16:creationId xmlns:a16="http://schemas.microsoft.com/office/drawing/2014/main" id="{1E51ACFF-1FE3-4F57-94FF-D52888A4C23A}"/>
              </a:ext>
            </a:extLst>
          </p:cNvPr>
          <p:cNvSpPr txBox="1"/>
          <p:nvPr/>
        </p:nvSpPr>
        <p:spPr>
          <a:xfrm>
            <a:off x="3147030" y="2167576"/>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71" name="TextBox 70">
            <a:extLst>
              <a:ext uri="{FF2B5EF4-FFF2-40B4-BE49-F238E27FC236}">
                <a16:creationId xmlns:a16="http://schemas.microsoft.com/office/drawing/2014/main" id="{849B947F-C83B-46C0-8A1F-2F19F511B2E6}"/>
              </a:ext>
            </a:extLst>
          </p:cNvPr>
          <p:cNvSpPr txBox="1"/>
          <p:nvPr/>
        </p:nvSpPr>
        <p:spPr>
          <a:xfrm>
            <a:off x="3010629" y="4466759"/>
            <a:ext cx="608540" cy="477054"/>
          </a:xfrm>
          <a:prstGeom prst="rect">
            <a:avLst/>
          </a:prstGeom>
          <a:noFill/>
        </p:spPr>
        <p:txBody>
          <a:bodyPr wrap="square" rtlCol="0">
            <a:spAutoFit/>
          </a:bodyPr>
          <a:lstStyle/>
          <a:p>
            <a:r>
              <a:rPr lang="en-IN" sz="2500" dirty="0">
                <a:latin typeface="Nunito Sans" panose="020B0604020202020204" charset="0"/>
              </a:rPr>
              <a:t>10</a:t>
            </a:r>
          </a:p>
        </p:txBody>
      </p:sp>
    </p:spTree>
    <p:extLst>
      <p:ext uri="{BB962C8B-B14F-4D97-AF65-F5344CB8AC3E}">
        <p14:creationId xmlns:p14="http://schemas.microsoft.com/office/powerpoint/2010/main" val="292555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P spid="85" grpId="0"/>
      <p:bldP spid="86" grpId="0"/>
      <p:bldP spid="88" grpId="0"/>
      <p:bldP spid="89" grpId="0"/>
      <p:bldP spid="91" grpId="0"/>
      <p:bldP spid="92" grpId="0"/>
      <p:bldP spid="93" grpId="0"/>
      <p:bldP spid="94" grpId="0"/>
      <p:bldP spid="95" grpId="0"/>
      <p:bldP spid="98" grpId="0"/>
      <p:bldP spid="101" grpId="0"/>
      <p:bldP spid="65" grpId="0"/>
      <p:bldP spid="66" grpId="0"/>
      <p:bldP spid="67" grpId="0"/>
      <p:bldP spid="68" grpId="0"/>
      <p:bldP spid="69"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Floyd </a:t>
            </a:r>
            <a:r>
              <a:rPr lang="en-US" sz="4500" b="1" dirty="0" err="1">
                <a:latin typeface="Nunito Sans" panose="020B0604020202020204" charset="0"/>
              </a:rPr>
              <a:t>Warshall’s</a:t>
            </a:r>
            <a:r>
              <a:rPr lang="en-US" sz="4500" b="1" dirty="0">
                <a:latin typeface="Nunito Sans" panose="020B0604020202020204" charset="0"/>
              </a:rPr>
              <a:t> algorithm</a:t>
            </a:r>
          </a:p>
        </p:txBody>
      </p:sp>
      <p:sp>
        <p:nvSpPr>
          <p:cNvPr id="191" name="TextBox 190">
            <a:extLst>
              <a:ext uri="{FF2B5EF4-FFF2-40B4-BE49-F238E27FC236}">
                <a16:creationId xmlns:a16="http://schemas.microsoft.com/office/drawing/2014/main" id="{9DB0C3BC-53D5-4956-89C1-E3214D11D905}"/>
              </a:ext>
            </a:extLst>
          </p:cNvPr>
          <p:cNvSpPr txBox="1"/>
          <p:nvPr/>
        </p:nvSpPr>
        <p:spPr>
          <a:xfrm>
            <a:off x="1242482" y="1463918"/>
            <a:ext cx="3324083" cy="891958"/>
          </a:xfrm>
          <a:prstGeom prst="rect">
            <a:avLst/>
          </a:prstGeom>
          <a:noFill/>
        </p:spPr>
        <p:txBody>
          <a:bodyPr wrap="square" lIns="121332" tIns="60666" rIns="121332" bIns="60666" rtlCol="0">
            <a:spAutoFit/>
          </a:bodyPr>
          <a:lstStyle/>
          <a:p>
            <a:r>
              <a:rPr lang="en-US" sz="2500" b="1" dirty="0">
                <a:latin typeface="Nunito Sans" panose="020B0604020202020204" charset="0"/>
              </a:rPr>
              <a:t> 1	 2	3	4	</a:t>
            </a:r>
          </a:p>
        </p:txBody>
      </p:sp>
      <p:grpSp>
        <p:nvGrpSpPr>
          <p:cNvPr id="219" name="Group 218">
            <a:extLst>
              <a:ext uri="{FF2B5EF4-FFF2-40B4-BE49-F238E27FC236}">
                <a16:creationId xmlns:a16="http://schemas.microsoft.com/office/drawing/2014/main" id="{993D1AC7-964A-4F7A-BE6F-CDCFF372D374}"/>
              </a:ext>
            </a:extLst>
          </p:cNvPr>
          <p:cNvGrpSpPr/>
          <p:nvPr/>
        </p:nvGrpSpPr>
        <p:grpSpPr>
          <a:xfrm>
            <a:off x="7220636" y="1963757"/>
            <a:ext cx="617668" cy="3009122"/>
            <a:chOff x="7158236" y="2172478"/>
            <a:chExt cx="617668" cy="3009122"/>
          </a:xfrm>
        </p:grpSpPr>
        <p:cxnSp>
          <p:nvCxnSpPr>
            <p:cNvPr id="184" name="Straight Connector 183">
              <a:extLst>
                <a:ext uri="{FF2B5EF4-FFF2-40B4-BE49-F238E27FC236}">
                  <a16:creationId xmlns:a16="http://schemas.microsoft.com/office/drawing/2014/main" id="{1FD3D863-47CC-4429-B9D4-04E2F4796B47}"/>
                </a:ext>
              </a:extLst>
            </p:cNvPr>
            <p:cNvCxnSpPr/>
            <p:nvPr/>
          </p:nvCxnSpPr>
          <p:spPr>
            <a:xfrm rot="5400000" flipH="1" flipV="1">
              <a:off x="5657709" y="3676509"/>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5F66C646-F24B-4190-B7C2-E280000C8AAF}"/>
                </a:ext>
              </a:extLst>
            </p:cNvPr>
            <p:cNvCxnSpPr/>
            <p:nvPr/>
          </p:nvCxnSpPr>
          <p:spPr>
            <a:xfrm rot="10800000">
              <a:off x="7158236" y="2198077"/>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4" name="Straight Connector 193">
              <a:extLst>
                <a:ext uri="{FF2B5EF4-FFF2-40B4-BE49-F238E27FC236}">
                  <a16:creationId xmlns:a16="http://schemas.microsoft.com/office/drawing/2014/main" id="{87BDABE0-1109-4D0F-82EE-A91331B18C82}"/>
                </a:ext>
              </a:extLst>
            </p:cNvPr>
            <p:cNvCxnSpPr/>
            <p:nvPr/>
          </p:nvCxnSpPr>
          <p:spPr>
            <a:xfrm rot="10800000">
              <a:off x="7166304" y="5179510"/>
              <a:ext cx="609600" cy="2090"/>
            </a:xfrm>
            <a:prstGeom prst="line">
              <a:avLst/>
            </a:prstGeom>
          </p:spPr>
          <p:style>
            <a:lnRef idx="3">
              <a:schemeClr val="dk1"/>
            </a:lnRef>
            <a:fillRef idx="0">
              <a:schemeClr val="dk1"/>
            </a:fillRef>
            <a:effectRef idx="2">
              <a:schemeClr val="dk1"/>
            </a:effectRef>
            <a:fontRef idx="minor">
              <a:schemeClr val="tx1"/>
            </a:fontRef>
          </p:style>
        </p:cxnSp>
      </p:grpSp>
      <p:grpSp>
        <p:nvGrpSpPr>
          <p:cNvPr id="218" name="Group 217">
            <a:extLst>
              <a:ext uri="{FF2B5EF4-FFF2-40B4-BE49-F238E27FC236}">
                <a16:creationId xmlns:a16="http://schemas.microsoft.com/office/drawing/2014/main" id="{650638EA-F4D7-4DF9-83B4-02F1B0E874DB}"/>
              </a:ext>
            </a:extLst>
          </p:cNvPr>
          <p:cNvGrpSpPr/>
          <p:nvPr/>
        </p:nvGrpSpPr>
        <p:grpSpPr>
          <a:xfrm>
            <a:off x="3951609" y="2020078"/>
            <a:ext cx="620391" cy="3009122"/>
            <a:chOff x="9972468" y="2228799"/>
            <a:chExt cx="620391" cy="3009122"/>
          </a:xfrm>
        </p:grpSpPr>
        <p:cxnSp>
          <p:nvCxnSpPr>
            <p:cNvPr id="185" name="Straight Connector 184">
              <a:extLst>
                <a:ext uri="{FF2B5EF4-FFF2-40B4-BE49-F238E27FC236}">
                  <a16:creationId xmlns:a16="http://schemas.microsoft.com/office/drawing/2014/main" id="{2606A7FF-D30E-4D69-AA9C-3A0635AB5488}"/>
                </a:ext>
              </a:extLst>
            </p:cNvPr>
            <p:cNvCxnSpPr/>
            <p:nvPr/>
          </p:nvCxnSpPr>
          <p:spPr>
            <a:xfrm rot="5400000" flipH="1" flipV="1">
              <a:off x="9087769" y="3732830"/>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5" name="Straight Connector 194">
              <a:extLst>
                <a:ext uri="{FF2B5EF4-FFF2-40B4-BE49-F238E27FC236}">
                  <a16:creationId xmlns:a16="http://schemas.microsoft.com/office/drawing/2014/main" id="{32E01F61-71D1-4E51-8E14-72F875201329}"/>
                </a:ext>
              </a:extLst>
            </p:cNvPr>
            <p:cNvCxnSpPr/>
            <p:nvPr/>
          </p:nvCxnSpPr>
          <p:spPr>
            <a:xfrm rot="10800000">
              <a:off x="9982200" y="2234520"/>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CF715E4E-AD74-4E64-88F5-518925DD81F6}"/>
                </a:ext>
              </a:extLst>
            </p:cNvPr>
            <p:cNvCxnSpPr/>
            <p:nvPr/>
          </p:nvCxnSpPr>
          <p:spPr>
            <a:xfrm rot="10800000">
              <a:off x="9972468" y="5219397"/>
              <a:ext cx="609600" cy="2090"/>
            </a:xfrm>
            <a:prstGeom prst="line">
              <a:avLst/>
            </a:prstGeom>
          </p:spPr>
          <p:style>
            <a:lnRef idx="3">
              <a:schemeClr val="dk1"/>
            </a:lnRef>
            <a:fillRef idx="0">
              <a:schemeClr val="dk1"/>
            </a:fillRef>
            <a:effectRef idx="2">
              <a:schemeClr val="dk1"/>
            </a:effectRef>
            <a:fontRef idx="minor">
              <a:schemeClr val="tx1"/>
            </a:fontRef>
          </p:style>
        </p:cxnSp>
      </p:grpSp>
      <p:sp>
        <p:nvSpPr>
          <p:cNvPr id="174" name="TextBox 173">
            <a:extLst>
              <a:ext uri="{FF2B5EF4-FFF2-40B4-BE49-F238E27FC236}">
                <a16:creationId xmlns:a16="http://schemas.microsoft.com/office/drawing/2014/main" id="{A746A66A-6959-4361-94B0-5E9B3635C9F1}"/>
              </a:ext>
            </a:extLst>
          </p:cNvPr>
          <p:cNvSpPr txBox="1"/>
          <p:nvPr/>
        </p:nvSpPr>
        <p:spPr>
          <a:xfrm>
            <a:off x="546655" y="2170628"/>
            <a:ext cx="569459" cy="2785378"/>
          </a:xfrm>
          <a:prstGeom prst="rect">
            <a:avLst/>
          </a:prstGeom>
          <a:noFill/>
        </p:spPr>
        <p:txBody>
          <a:bodyPr wrap="square" rtlCol="0">
            <a:spAutoFit/>
          </a:bodyPr>
          <a:lstStyle/>
          <a:p>
            <a:r>
              <a:rPr lang="en-IN" sz="2500" b="1" dirty="0">
                <a:latin typeface="Nunito Sans" panose="020B0604020202020204" charset="0"/>
              </a:rPr>
              <a:t>1</a:t>
            </a:r>
          </a:p>
          <a:p>
            <a:endParaRPr lang="en-IN" sz="2500" b="1" dirty="0">
              <a:latin typeface="Nunito Sans" panose="020B0604020202020204" charset="0"/>
            </a:endParaRPr>
          </a:p>
          <a:p>
            <a:r>
              <a:rPr lang="en-IN" sz="2500" b="1" dirty="0">
                <a:latin typeface="Nunito Sans" panose="020B0604020202020204" charset="0"/>
              </a:rPr>
              <a:t>2</a:t>
            </a:r>
          </a:p>
          <a:p>
            <a:endParaRPr lang="en-IN" sz="2500" b="1" dirty="0">
              <a:latin typeface="Nunito Sans" panose="020B0604020202020204" charset="0"/>
            </a:endParaRPr>
          </a:p>
          <a:p>
            <a:r>
              <a:rPr lang="en-IN" sz="2500" b="1" dirty="0">
                <a:latin typeface="Nunito Sans" panose="020B0604020202020204" charset="0"/>
              </a:rPr>
              <a:t>3</a:t>
            </a:r>
          </a:p>
          <a:p>
            <a:endParaRPr lang="en-IN" sz="2500" b="1" dirty="0">
              <a:latin typeface="Nunito Sans" panose="020B0604020202020204" charset="0"/>
            </a:endParaRPr>
          </a:p>
          <a:p>
            <a:r>
              <a:rPr lang="en-IN" sz="2500" b="1" dirty="0">
                <a:latin typeface="Nunito Sans" panose="020B0604020202020204" charset="0"/>
              </a:rPr>
              <a:t>4</a:t>
            </a:r>
          </a:p>
        </p:txBody>
      </p:sp>
      <p:sp>
        <p:nvSpPr>
          <p:cNvPr id="198" name="TextBox 197">
            <a:extLst>
              <a:ext uri="{FF2B5EF4-FFF2-40B4-BE49-F238E27FC236}">
                <a16:creationId xmlns:a16="http://schemas.microsoft.com/office/drawing/2014/main" id="{D25AAEE4-C4BD-49FA-BD7F-B3EFB84776BC}"/>
              </a:ext>
            </a:extLst>
          </p:cNvPr>
          <p:cNvSpPr txBox="1"/>
          <p:nvPr/>
        </p:nvSpPr>
        <p:spPr>
          <a:xfrm>
            <a:off x="1355511" y="2180412"/>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199" name="TextBox 198">
            <a:extLst>
              <a:ext uri="{FF2B5EF4-FFF2-40B4-BE49-F238E27FC236}">
                <a16:creationId xmlns:a16="http://schemas.microsoft.com/office/drawing/2014/main" id="{AC7CAC9B-0846-481C-AF3F-70468E06FA9E}"/>
              </a:ext>
            </a:extLst>
          </p:cNvPr>
          <p:cNvSpPr txBox="1"/>
          <p:nvPr/>
        </p:nvSpPr>
        <p:spPr>
          <a:xfrm>
            <a:off x="2269587" y="2166040"/>
            <a:ext cx="396354" cy="477054"/>
          </a:xfrm>
          <a:prstGeom prst="rect">
            <a:avLst/>
          </a:prstGeom>
          <a:noFill/>
        </p:spPr>
        <p:txBody>
          <a:bodyPr wrap="square" rtlCol="0">
            <a:spAutoFit/>
          </a:bodyPr>
          <a:lstStyle/>
          <a:p>
            <a:r>
              <a:rPr lang="en-IN" sz="2500" dirty="0">
                <a:latin typeface="Nunito Sans" panose="020B0604020202020204" charset="0"/>
              </a:rPr>
              <a:t>4</a:t>
            </a:r>
          </a:p>
        </p:txBody>
      </p:sp>
      <p:sp>
        <p:nvSpPr>
          <p:cNvPr id="201" name="TextBox 200">
            <a:extLst>
              <a:ext uri="{FF2B5EF4-FFF2-40B4-BE49-F238E27FC236}">
                <a16:creationId xmlns:a16="http://schemas.microsoft.com/office/drawing/2014/main" id="{CB6F0570-3F83-4D27-A529-E67AD58A1A7E}"/>
              </a:ext>
            </a:extLst>
          </p:cNvPr>
          <p:cNvSpPr txBox="1"/>
          <p:nvPr/>
        </p:nvSpPr>
        <p:spPr>
          <a:xfrm>
            <a:off x="3998596" y="2184762"/>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202" name="TextBox 201">
            <a:extLst>
              <a:ext uri="{FF2B5EF4-FFF2-40B4-BE49-F238E27FC236}">
                <a16:creationId xmlns:a16="http://schemas.microsoft.com/office/drawing/2014/main" id="{66CFD0BF-6C81-436F-A63C-EB3EBA0F7B74}"/>
              </a:ext>
            </a:extLst>
          </p:cNvPr>
          <p:cNvSpPr txBox="1"/>
          <p:nvPr/>
        </p:nvSpPr>
        <p:spPr>
          <a:xfrm>
            <a:off x="1359224" y="2957837"/>
            <a:ext cx="396354" cy="477054"/>
          </a:xfrm>
          <a:prstGeom prst="rect">
            <a:avLst/>
          </a:prstGeom>
          <a:noFill/>
        </p:spPr>
        <p:txBody>
          <a:bodyPr wrap="square" rtlCol="0">
            <a:spAutoFit/>
          </a:bodyPr>
          <a:lstStyle/>
          <a:p>
            <a:r>
              <a:rPr lang="en-IN" sz="2500" dirty="0">
                <a:latin typeface="Nunito Sans" panose="020B0604020202020204" charset="0"/>
              </a:rPr>
              <a:t>9</a:t>
            </a:r>
          </a:p>
        </p:txBody>
      </p:sp>
      <p:sp>
        <p:nvSpPr>
          <p:cNvPr id="203" name="TextBox 202">
            <a:extLst>
              <a:ext uri="{FF2B5EF4-FFF2-40B4-BE49-F238E27FC236}">
                <a16:creationId xmlns:a16="http://schemas.microsoft.com/office/drawing/2014/main" id="{D02099C5-DF2C-4FB2-962F-88B641DC5CA0}"/>
              </a:ext>
            </a:extLst>
          </p:cNvPr>
          <p:cNvSpPr txBox="1"/>
          <p:nvPr/>
        </p:nvSpPr>
        <p:spPr>
          <a:xfrm>
            <a:off x="2273300" y="2943465"/>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04" name="TextBox 203">
            <a:extLst>
              <a:ext uri="{FF2B5EF4-FFF2-40B4-BE49-F238E27FC236}">
                <a16:creationId xmlns:a16="http://schemas.microsoft.com/office/drawing/2014/main" id="{B6D1EC82-FEC0-4170-82B5-DADDF336EC13}"/>
              </a:ext>
            </a:extLst>
          </p:cNvPr>
          <p:cNvSpPr txBox="1"/>
          <p:nvPr/>
        </p:nvSpPr>
        <p:spPr>
          <a:xfrm>
            <a:off x="3128389" y="2971825"/>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206" name="TextBox 205">
            <a:extLst>
              <a:ext uri="{FF2B5EF4-FFF2-40B4-BE49-F238E27FC236}">
                <a16:creationId xmlns:a16="http://schemas.microsoft.com/office/drawing/2014/main" id="{C402373B-D8A3-4C7D-84AD-1BDB4DE563D4}"/>
              </a:ext>
            </a:extLst>
          </p:cNvPr>
          <p:cNvSpPr txBox="1"/>
          <p:nvPr/>
        </p:nvSpPr>
        <p:spPr>
          <a:xfrm>
            <a:off x="1355511" y="3691851"/>
            <a:ext cx="396354" cy="477054"/>
          </a:xfrm>
          <a:prstGeom prst="rect">
            <a:avLst/>
          </a:prstGeom>
          <a:noFill/>
        </p:spPr>
        <p:txBody>
          <a:bodyPr wrap="square" rtlCol="0">
            <a:spAutoFit/>
          </a:bodyPr>
          <a:lstStyle/>
          <a:p>
            <a:r>
              <a:rPr lang="en-IN" sz="2500" dirty="0">
                <a:latin typeface="Nunito Sans" panose="020B0604020202020204" charset="0"/>
              </a:rPr>
              <a:t>6</a:t>
            </a:r>
          </a:p>
        </p:txBody>
      </p:sp>
      <p:sp>
        <p:nvSpPr>
          <p:cNvPr id="208" name="TextBox 207">
            <a:extLst>
              <a:ext uri="{FF2B5EF4-FFF2-40B4-BE49-F238E27FC236}">
                <a16:creationId xmlns:a16="http://schemas.microsoft.com/office/drawing/2014/main" id="{7DF74993-C3A2-465F-BC8F-4514D706D77E}"/>
              </a:ext>
            </a:extLst>
          </p:cNvPr>
          <p:cNvSpPr txBox="1"/>
          <p:nvPr/>
        </p:nvSpPr>
        <p:spPr>
          <a:xfrm>
            <a:off x="3124676" y="3705839"/>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209" name="TextBox 208">
            <a:extLst>
              <a:ext uri="{FF2B5EF4-FFF2-40B4-BE49-F238E27FC236}">
                <a16:creationId xmlns:a16="http://schemas.microsoft.com/office/drawing/2014/main" id="{4F0BA8C1-2C27-44B4-BE45-1177EF417D86}"/>
              </a:ext>
            </a:extLst>
          </p:cNvPr>
          <p:cNvSpPr txBox="1"/>
          <p:nvPr/>
        </p:nvSpPr>
        <p:spPr>
          <a:xfrm>
            <a:off x="3998596" y="3696201"/>
            <a:ext cx="396354" cy="477054"/>
          </a:xfrm>
          <a:prstGeom prst="rect">
            <a:avLst/>
          </a:prstGeom>
          <a:noFill/>
        </p:spPr>
        <p:txBody>
          <a:bodyPr wrap="square" rtlCol="0">
            <a:spAutoFit/>
          </a:bodyPr>
          <a:lstStyle/>
          <a:p>
            <a:r>
              <a:rPr lang="en-IN" sz="2500" dirty="0">
                <a:latin typeface="Nunito Sans" panose="020B0604020202020204" charset="0"/>
              </a:rPr>
              <a:t>2</a:t>
            </a:r>
          </a:p>
        </p:txBody>
      </p:sp>
      <p:sp>
        <p:nvSpPr>
          <p:cNvPr id="210" name="TextBox 209">
            <a:extLst>
              <a:ext uri="{FF2B5EF4-FFF2-40B4-BE49-F238E27FC236}">
                <a16:creationId xmlns:a16="http://schemas.microsoft.com/office/drawing/2014/main" id="{94B43424-7A56-4461-A75B-A446D33D11EC}"/>
              </a:ext>
            </a:extLst>
          </p:cNvPr>
          <p:cNvSpPr txBox="1"/>
          <p:nvPr/>
        </p:nvSpPr>
        <p:spPr>
          <a:xfrm>
            <a:off x="1355511" y="4445393"/>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213" name="TextBox 212">
            <a:extLst>
              <a:ext uri="{FF2B5EF4-FFF2-40B4-BE49-F238E27FC236}">
                <a16:creationId xmlns:a16="http://schemas.microsoft.com/office/drawing/2014/main" id="{FB2C7C04-6040-4A8A-9091-EB5F7DC0359B}"/>
              </a:ext>
            </a:extLst>
          </p:cNvPr>
          <p:cNvSpPr txBox="1"/>
          <p:nvPr/>
        </p:nvSpPr>
        <p:spPr>
          <a:xfrm>
            <a:off x="3998596" y="4449743"/>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55" name="TextBox 54">
            <a:extLst>
              <a:ext uri="{FF2B5EF4-FFF2-40B4-BE49-F238E27FC236}">
                <a16:creationId xmlns:a16="http://schemas.microsoft.com/office/drawing/2014/main" id="{D1517414-04F9-4038-AEF6-492839087965}"/>
              </a:ext>
            </a:extLst>
          </p:cNvPr>
          <p:cNvSpPr txBox="1"/>
          <p:nvPr/>
        </p:nvSpPr>
        <p:spPr>
          <a:xfrm>
            <a:off x="7310420" y="1480797"/>
            <a:ext cx="3324083" cy="891958"/>
          </a:xfrm>
          <a:prstGeom prst="rect">
            <a:avLst/>
          </a:prstGeom>
          <a:noFill/>
        </p:spPr>
        <p:txBody>
          <a:bodyPr wrap="square" lIns="121332" tIns="60666" rIns="121332" bIns="60666" rtlCol="0">
            <a:spAutoFit/>
          </a:bodyPr>
          <a:lstStyle/>
          <a:p>
            <a:r>
              <a:rPr lang="en-US" sz="2500" b="1" dirty="0">
                <a:latin typeface="Nunito Sans" panose="020B0604020202020204" charset="0"/>
              </a:rPr>
              <a:t> 1	 2	3	4	</a:t>
            </a:r>
          </a:p>
        </p:txBody>
      </p:sp>
      <p:grpSp>
        <p:nvGrpSpPr>
          <p:cNvPr id="56" name="Group 55">
            <a:extLst>
              <a:ext uri="{FF2B5EF4-FFF2-40B4-BE49-F238E27FC236}">
                <a16:creationId xmlns:a16="http://schemas.microsoft.com/office/drawing/2014/main" id="{6F6D09E3-4662-4790-93D9-C9F2D1C8795C}"/>
              </a:ext>
            </a:extLst>
          </p:cNvPr>
          <p:cNvGrpSpPr/>
          <p:nvPr/>
        </p:nvGrpSpPr>
        <p:grpSpPr>
          <a:xfrm>
            <a:off x="1162453" y="1976557"/>
            <a:ext cx="617668" cy="3009122"/>
            <a:chOff x="7158236" y="2172478"/>
            <a:chExt cx="617668" cy="3009122"/>
          </a:xfrm>
        </p:grpSpPr>
        <p:cxnSp>
          <p:nvCxnSpPr>
            <p:cNvPr id="57" name="Straight Connector 56">
              <a:extLst>
                <a:ext uri="{FF2B5EF4-FFF2-40B4-BE49-F238E27FC236}">
                  <a16:creationId xmlns:a16="http://schemas.microsoft.com/office/drawing/2014/main" id="{CF7D7AC2-BC62-4A6D-9939-B591B7A4D361}"/>
                </a:ext>
              </a:extLst>
            </p:cNvPr>
            <p:cNvCxnSpPr/>
            <p:nvPr/>
          </p:nvCxnSpPr>
          <p:spPr>
            <a:xfrm rot="5400000" flipH="1" flipV="1">
              <a:off x="5657709" y="3676509"/>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11EAF656-D326-4326-A697-FCF13DE25C30}"/>
                </a:ext>
              </a:extLst>
            </p:cNvPr>
            <p:cNvCxnSpPr/>
            <p:nvPr/>
          </p:nvCxnSpPr>
          <p:spPr>
            <a:xfrm rot="10800000">
              <a:off x="7158236" y="2198077"/>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08A1BE9C-E738-4C49-A9AE-4D22D1DEC4F1}"/>
                </a:ext>
              </a:extLst>
            </p:cNvPr>
            <p:cNvCxnSpPr/>
            <p:nvPr/>
          </p:nvCxnSpPr>
          <p:spPr>
            <a:xfrm rot="10800000">
              <a:off x="7166304" y="5179510"/>
              <a:ext cx="609600" cy="2090"/>
            </a:xfrm>
            <a:prstGeom prst="line">
              <a:avLst/>
            </a:prstGeom>
          </p:spPr>
          <p:style>
            <a:lnRef idx="3">
              <a:schemeClr val="dk1"/>
            </a:lnRef>
            <a:fillRef idx="0">
              <a:schemeClr val="dk1"/>
            </a:fillRef>
            <a:effectRef idx="2">
              <a:schemeClr val="dk1"/>
            </a:effectRef>
            <a:fontRef idx="minor">
              <a:schemeClr val="tx1"/>
            </a:fontRef>
          </p:style>
        </p:cxnSp>
      </p:grpSp>
      <p:grpSp>
        <p:nvGrpSpPr>
          <p:cNvPr id="60" name="Group 59">
            <a:extLst>
              <a:ext uri="{FF2B5EF4-FFF2-40B4-BE49-F238E27FC236}">
                <a16:creationId xmlns:a16="http://schemas.microsoft.com/office/drawing/2014/main" id="{970390FB-25C9-4EAD-931E-CBA83193086E}"/>
              </a:ext>
            </a:extLst>
          </p:cNvPr>
          <p:cNvGrpSpPr/>
          <p:nvPr/>
        </p:nvGrpSpPr>
        <p:grpSpPr>
          <a:xfrm>
            <a:off x="10047609" y="2037448"/>
            <a:ext cx="620391" cy="3009122"/>
            <a:chOff x="9972468" y="2228799"/>
            <a:chExt cx="620391" cy="3009122"/>
          </a:xfrm>
        </p:grpSpPr>
        <p:cxnSp>
          <p:nvCxnSpPr>
            <p:cNvPr id="61" name="Straight Connector 60">
              <a:extLst>
                <a:ext uri="{FF2B5EF4-FFF2-40B4-BE49-F238E27FC236}">
                  <a16:creationId xmlns:a16="http://schemas.microsoft.com/office/drawing/2014/main" id="{1486427D-35C2-4B64-B8B7-B1C291BEF201}"/>
                </a:ext>
              </a:extLst>
            </p:cNvPr>
            <p:cNvCxnSpPr/>
            <p:nvPr/>
          </p:nvCxnSpPr>
          <p:spPr>
            <a:xfrm rot="5400000" flipH="1" flipV="1">
              <a:off x="9087769" y="3732830"/>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1434226D-96D4-41CD-91DF-B366EF0A1A4A}"/>
                </a:ext>
              </a:extLst>
            </p:cNvPr>
            <p:cNvCxnSpPr/>
            <p:nvPr/>
          </p:nvCxnSpPr>
          <p:spPr>
            <a:xfrm rot="10800000">
              <a:off x="9982200" y="2234520"/>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9733BCBD-D450-457E-9D7F-185F68E9C5DD}"/>
                </a:ext>
              </a:extLst>
            </p:cNvPr>
            <p:cNvCxnSpPr/>
            <p:nvPr/>
          </p:nvCxnSpPr>
          <p:spPr>
            <a:xfrm rot="10800000">
              <a:off x="9972468" y="5219397"/>
              <a:ext cx="609600" cy="2090"/>
            </a:xfrm>
            <a:prstGeom prst="line">
              <a:avLst/>
            </a:prstGeom>
          </p:spPr>
          <p:style>
            <a:lnRef idx="3">
              <a:schemeClr val="dk1"/>
            </a:lnRef>
            <a:fillRef idx="0">
              <a:schemeClr val="dk1"/>
            </a:fillRef>
            <a:effectRef idx="2">
              <a:schemeClr val="dk1"/>
            </a:effectRef>
            <a:fontRef idx="minor">
              <a:schemeClr val="tx1"/>
            </a:fontRef>
          </p:style>
        </p:cxnSp>
      </p:grpSp>
      <p:sp>
        <p:nvSpPr>
          <p:cNvPr id="64" name="TextBox 63">
            <a:extLst>
              <a:ext uri="{FF2B5EF4-FFF2-40B4-BE49-F238E27FC236}">
                <a16:creationId xmlns:a16="http://schemas.microsoft.com/office/drawing/2014/main" id="{F60E12DE-6019-4829-8FAA-CAA2A3213D08}"/>
              </a:ext>
            </a:extLst>
          </p:cNvPr>
          <p:cNvSpPr txBox="1"/>
          <p:nvPr/>
        </p:nvSpPr>
        <p:spPr>
          <a:xfrm>
            <a:off x="6623629" y="2175969"/>
            <a:ext cx="569459" cy="2785378"/>
          </a:xfrm>
          <a:prstGeom prst="rect">
            <a:avLst/>
          </a:prstGeom>
          <a:noFill/>
        </p:spPr>
        <p:txBody>
          <a:bodyPr wrap="square" rtlCol="0">
            <a:spAutoFit/>
          </a:bodyPr>
          <a:lstStyle/>
          <a:p>
            <a:r>
              <a:rPr lang="en-IN" sz="2500" b="1" dirty="0">
                <a:latin typeface="Nunito Sans" panose="020B0604020202020204" charset="0"/>
              </a:rPr>
              <a:t>1</a:t>
            </a:r>
          </a:p>
          <a:p>
            <a:endParaRPr lang="en-IN" sz="2500" b="1" dirty="0">
              <a:latin typeface="Nunito Sans" panose="020B0604020202020204" charset="0"/>
            </a:endParaRPr>
          </a:p>
          <a:p>
            <a:r>
              <a:rPr lang="en-IN" sz="2500" b="1" dirty="0">
                <a:latin typeface="Nunito Sans" panose="020B0604020202020204" charset="0"/>
              </a:rPr>
              <a:t>2</a:t>
            </a:r>
          </a:p>
          <a:p>
            <a:endParaRPr lang="en-IN" sz="2500" b="1" dirty="0">
              <a:latin typeface="Nunito Sans" panose="020B0604020202020204" charset="0"/>
            </a:endParaRPr>
          </a:p>
          <a:p>
            <a:r>
              <a:rPr lang="en-IN" sz="2500" b="1" dirty="0">
                <a:latin typeface="Nunito Sans" panose="020B0604020202020204" charset="0"/>
              </a:rPr>
              <a:t>3</a:t>
            </a:r>
          </a:p>
          <a:p>
            <a:endParaRPr lang="en-IN" sz="2500" b="1" dirty="0">
              <a:latin typeface="Nunito Sans" panose="020B0604020202020204" charset="0"/>
            </a:endParaRPr>
          </a:p>
          <a:p>
            <a:r>
              <a:rPr lang="en-IN" sz="2500" b="1" dirty="0">
                <a:latin typeface="Nunito Sans" panose="020B0604020202020204" charset="0"/>
              </a:rPr>
              <a:t>4</a:t>
            </a:r>
          </a:p>
        </p:txBody>
      </p:sp>
      <p:sp>
        <p:nvSpPr>
          <p:cNvPr id="3" name="Rectangle: Rounded Corners 2">
            <a:extLst>
              <a:ext uri="{FF2B5EF4-FFF2-40B4-BE49-F238E27FC236}">
                <a16:creationId xmlns:a16="http://schemas.microsoft.com/office/drawing/2014/main" id="{AA69C1B5-B782-4EB7-A764-2D15856DDBD5}"/>
              </a:ext>
            </a:extLst>
          </p:cNvPr>
          <p:cNvSpPr/>
          <p:nvPr/>
        </p:nvSpPr>
        <p:spPr>
          <a:xfrm>
            <a:off x="2766354" y="5564062"/>
            <a:ext cx="7269401" cy="7377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2500" dirty="0">
                <a:latin typeface="Nunito Sans" panose="020B0604020202020204" charset="0"/>
              </a:rPr>
              <a:t>A</a:t>
            </a:r>
            <a:r>
              <a:rPr lang="en-IN" sz="2500" baseline="30000" dirty="0">
                <a:latin typeface="Nunito Sans" panose="020B0604020202020204" charset="0"/>
              </a:rPr>
              <a:t>k</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j] = min { A</a:t>
            </a:r>
            <a:r>
              <a:rPr lang="en-IN" sz="2500" baseline="30000" dirty="0">
                <a:latin typeface="Nunito Sans" panose="020B0604020202020204" charset="0"/>
              </a:rPr>
              <a:t>k - 1</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j],  A</a:t>
            </a:r>
            <a:r>
              <a:rPr lang="en-IN" sz="2500" baseline="30000" dirty="0">
                <a:latin typeface="Nunito Sans" panose="020B0604020202020204" charset="0"/>
              </a:rPr>
              <a:t>k - 1 </a:t>
            </a:r>
            <a:r>
              <a:rPr lang="en-IN" sz="2500" dirty="0">
                <a:latin typeface="Nunito Sans" panose="020B0604020202020204" charset="0"/>
              </a:rPr>
              <a:t>[</a:t>
            </a:r>
            <a:r>
              <a:rPr lang="en-IN" sz="2500" dirty="0" err="1">
                <a:latin typeface="Nunito Sans" panose="020B0604020202020204" charset="0"/>
              </a:rPr>
              <a:t>i</a:t>
            </a:r>
            <a:r>
              <a:rPr lang="en-IN" sz="2500" dirty="0">
                <a:latin typeface="Nunito Sans" panose="020B0604020202020204" charset="0"/>
              </a:rPr>
              <a:t>, k] + A</a:t>
            </a:r>
            <a:r>
              <a:rPr lang="en-IN" sz="2500" baseline="30000" dirty="0">
                <a:latin typeface="Nunito Sans" panose="020B0604020202020204" charset="0"/>
              </a:rPr>
              <a:t>k - 1</a:t>
            </a:r>
            <a:r>
              <a:rPr lang="en-IN" sz="2500" dirty="0">
                <a:latin typeface="Nunito Sans" panose="020B0604020202020204" charset="0"/>
              </a:rPr>
              <a:t>[k, j] }</a:t>
            </a:r>
          </a:p>
        </p:txBody>
      </p:sp>
      <p:sp>
        <p:nvSpPr>
          <p:cNvPr id="85" name="TextBox 84">
            <a:extLst>
              <a:ext uri="{FF2B5EF4-FFF2-40B4-BE49-F238E27FC236}">
                <a16:creationId xmlns:a16="http://schemas.microsoft.com/office/drawing/2014/main" id="{C36888B2-0753-4C7F-B1E0-48A3E80FB11B}"/>
              </a:ext>
            </a:extLst>
          </p:cNvPr>
          <p:cNvSpPr txBox="1"/>
          <p:nvPr/>
        </p:nvSpPr>
        <p:spPr>
          <a:xfrm>
            <a:off x="7423674" y="2181948"/>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86" name="TextBox 85">
            <a:extLst>
              <a:ext uri="{FF2B5EF4-FFF2-40B4-BE49-F238E27FC236}">
                <a16:creationId xmlns:a16="http://schemas.microsoft.com/office/drawing/2014/main" id="{881FB610-D7FF-4848-BD9F-AB7B30B90694}"/>
              </a:ext>
            </a:extLst>
          </p:cNvPr>
          <p:cNvSpPr txBox="1"/>
          <p:nvPr/>
        </p:nvSpPr>
        <p:spPr>
          <a:xfrm>
            <a:off x="8337750" y="2167576"/>
            <a:ext cx="396354" cy="477054"/>
          </a:xfrm>
          <a:prstGeom prst="rect">
            <a:avLst/>
          </a:prstGeom>
          <a:noFill/>
        </p:spPr>
        <p:txBody>
          <a:bodyPr wrap="square" rtlCol="0">
            <a:spAutoFit/>
          </a:bodyPr>
          <a:lstStyle/>
          <a:p>
            <a:r>
              <a:rPr lang="en-IN" sz="2500" dirty="0">
                <a:latin typeface="Nunito Sans" panose="020B0604020202020204" charset="0"/>
              </a:rPr>
              <a:t>4</a:t>
            </a:r>
          </a:p>
        </p:txBody>
      </p:sp>
      <p:sp>
        <p:nvSpPr>
          <p:cNvPr id="88" name="TextBox 87">
            <a:extLst>
              <a:ext uri="{FF2B5EF4-FFF2-40B4-BE49-F238E27FC236}">
                <a16:creationId xmlns:a16="http://schemas.microsoft.com/office/drawing/2014/main" id="{51513EDE-7E6D-4245-B588-AA16BA5E26B3}"/>
              </a:ext>
            </a:extLst>
          </p:cNvPr>
          <p:cNvSpPr txBox="1"/>
          <p:nvPr/>
        </p:nvSpPr>
        <p:spPr>
          <a:xfrm>
            <a:off x="10066759" y="2186298"/>
            <a:ext cx="368159" cy="477054"/>
          </a:xfrm>
          <a:prstGeom prst="rect">
            <a:avLst/>
          </a:prstGeom>
          <a:noFill/>
        </p:spPr>
        <p:txBody>
          <a:bodyPr wrap="square" rtlCol="0">
            <a:spAutoFit/>
          </a:bodyPr>
          <a:lstStyle/>
          <a:p>
            <a:r>
              <a:rPr lang="en-IN" sz="2500" dirty="0">
                <a:latin typeface="Nunito Sans" panose="020B0604020202020204" charset="0"/>
              </a:rPr>
              <a:t>8</a:t>
            </a:r>
          </a:p>
        </p:txBody>
      </p:sp>
      <p:sp>
        <p:nvSpPr>
          <p:cNvPr id="89" name="TextBox 88">
            <a:extLst>
              <a:ext uri="{FF2B5EF4-FFF2-40B4-BE49-F238E27FC236}">
                <a16:creationId xmlns:a16="http://schemas.microsoft.com/office/drawing/2014/main" id="{0B6E62EC-E07D-4FD0-85CC-468132B9288D}"/>
              </a:ext>
            </a:extLst>
          </p:cNvPr>
          <p:cNvSpPr txBox="1"/>
          <p:nvPr/>
        </p:nvSpPr>
        <p:spPr>
          <a:xfrm>
            <a:off x="7427387" y="2915829"/>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91" name="TextBox 90">
            <a:extLst>
              <a:ext uri="{FF2B5EF4-FFF2-40B4-BE49-F238E27FC236}">
                <a16:creationId xmlns:a16="http://schemas.microsoft.com/office/drawing/2014/main" id="{DF4EAE7C-E190-42B0-B692-07A601FC0062}"/>
              </a:ext>
            </a:extLst>
          </p:cNvPr>
          <p:cNvSpPr txBox="1"/>
          <p:nvPr/>
        </p:nvSpPr>
        <p:spPr>
          <a:xfrm>
            <a:off x="8341463" y="2945001"/>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2" name="TextBox 91">
            <a:extLst>
              <a:ext uri="{FF2B5EF4-FFF2-40B4-BE49-F238E27FC236}">
                <a16:creationId xmlns:a16="http://schemas.microsoft.com/office/drawing/2014/main" id="{35145FA2-B975-464B-AFF2-6AA68425C0F0}"/>
              </a:ext>
            </a:extLst>
          </p:cNvPr>
          <p:cNvSpPr txBox="1"/>
          <p:nvPr/>
        </p:nvSpPr>
        <p:spPr>
          <a:xfrm>
            <a:off x="7423674" y="3693387"/>
            <a:ext cx="396354" cy="477054"/>
          </a:xfrm>
          <a:prstGeom prst="rect">
            <a:avLst/>
          </a:prstGeom>
          <a:noFill/>
        </p:spPr>
        <p:txBody>
          <a:bodyPr wrap="square" rtlCol="0">
            <a:spAutoFit/>
          </a:bodyPr>
          <a:lstStyle/>
          <a:p>
            <a:r>
              <a:rPr lang="en-IN" sz="2500" dirty="0">
                <a:latin typeface="Nunito Sans" panose="020B0604020202020204" charset="0"/>
              </a:rPr>
              <a:t>5</a:t>
            </a:r>
          </a:p>
        </p:txBody>
      </p:sp>
      <p:sp>
        <p:nvSpPr>
          <p:cNvPr id="93" name="TextBox 92">
            <a:extLst>
              <a:ext uri="{FF2B5EF4-FFF2-40B4-BE49-F238E27FC236}">
                <a16:creationId xmlns:a16="http://schemas.microsoft.com/office/drawing/2014/main" id="{75A960E6-CA2B-43AA-A4F9-04524204D2D9}"/>
              </a:ext>
            </a:extLst>
          </p:cNvPr>
          <p:cNvSpPr txBox="1"/>
          <p:nvPr/>
        </p:nvSpPr>
        <p:spPr>
          <a:xfrm>
            <a:off x="9192839" y="3707375"/>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4" name="TextBox 93">
            <a:extLst>
              <a:ext uri="{FF2B5EF4-FFF2-40B4-BE49-F238E27FC236}">
                <a16:creationId xmlns:a16="http://schemas.microsoft.com/office/drawing/2014/main" id="{FF02E45C-E678-4F47-800B-3B4651B136CF}"/>
              </a:ext>
            </a:extLst>
          </p:cNvPr>
          <p:cNvSpPr txBox="1"/>
          <p:nvPr/>
        </p:nvSpPr>
        <p:spPr>
          <a:xfrm>
            <a:off x="7423674" y="4446929"/>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95" name="TextBox 94">
            <a:extLst>
              <a:ext uri="{FF2B5EF4-FFF2-40B4-BE49-F238E27FC236}">
                <a16:creationId xmlns:a16="http://schemas.microsoft.com/office/drawing/2014/main" id="{F974D933-4456-4E20-B5A5-52E8FFC05271}"/>
              </a:ext>
            </a:extLst>
          </p:cNvPr>
          <p:cNvSpPr txBox="1"/>
          <p:nvPr/>
        </p:nvSpPr>
        <p:spPr>
          <a:xfrm>
            <a:off x="10066759" y="4451279"/>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98" name="TextBox 97">
            <a:extLst>
              <a:ext uri="{FF2B5EF4-FFF2-40B4-BE49-F238E27FC236}">
                <a16:creationId xmlns:a16="http://schemas.microsoft.com/office/drawing/2014/main" id="{67CA7070-1443-46DF-A033-755583E55C14}"/>
              </a:ext>
            </a:extLst>
          </p:cNvPr>
          <p:cNvSpPr txBox="1"/>
          <p:nvPr/>
        </p:nvSpPr>
        <p:spPr>
          <a:xfrm>
            <a:off x="9204846" y="2950053"/>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100" name="TextBox 99">
            <a:extLst>
              <a:ext uri="{FF2B5EF4-FFF2-40B4-BE49-F238E27FC236}">
                <a16:creationId xmlns:a16="http://schemas.microsoft.com/office/drawing/2014/main" id="{646CCAD5-1A01-4C1A-9EBD-5CE06439B3A5}"/>
              </a:ext>
            </a:extLst>
          </p:cNvPr>
          <p:cNvSpPr txBox="1"/>
          <p:nvPr/>
        </p:nvSpPr>
        <p:spPr>
          <a:xfrm>
            <a:off x="2093801" y="3693829"/>
            <a:ext cx="608540" cy="477054"/>
          </a:xfrm>
          <a:prstGeom prst="rect">
            <a:avLst/>
          </a:prstGeom>
          <a:noFill/>
        </p:spPr>
        <p:txBody>
          <a:bodyPr wrap="square" rtlCol="0">
            <a:spAutoFit/>
          </a:bodyPr>
          <a:lstStyle/>
          <a:p>
            <a:r>
              <a:rPr lang="en-IN" sz="2500" dirty="0">
                <a:latin typeface="Nunito Sans" panose="020B0604020202020204" charset="0"/>
              </a:rPr>
              <a:t>10</a:t>
            </a:r>
          </a:p>
        </p:txBody>
      </p:sp>
      <p:sp>
        <p:nvSpPr>
          <p:cNvPr id="101" name="TextBox 100">
            <a:extLst>
              <a:ext uri="{FF2B5EF4-FFF2-40B4-BE49-F238E27FC236}">
                <a16:creationId xmlns:a16="http://schemas.microsoft.com/office/drawing/2014/main" id="{634DBE19-138B-451D-BFB4-986F31B28A11}"/>
              </a:ext>
            </a:extLst>
          </p:cNvPr>
          <p:cNvSpPr txBox="1"/>
          <p:nvPr/>
        </p:nvSpPr>
        <p:spPr>
          <a:xfrm>
            <a:off x="10092628" y="3717031"/>
            <a:ext cx="608540" cy="477054"/>
          </a:xfrm>
          <a:prstGeom prst="rect">
            <a:avLst/>
          </a:prstGeom>
          <a:noFill/>
        </p:spPr>
        <p:txBody>
          <a:bodyPr wrap="square" rtlCol="0">
            <a:spAutoFit/>
          </a:bodyPr>
          <a:lstStyle/>
          <a:p>
            <a:r>
              <a:rPr lang="en-IN" sz="2500" dirty="0">
                <a:latin typeface="Nunito Sans" panose="020B0604020202020204" charset="0"/>
              </a:rPr>
              <a:t>2</a:t>
            </a:r>
          </a:p>
        </p:txBody>
      </p:sp>
      <p:sp>
        <p:nvSpPr>
          <p:cNvPr id="102" name="TextBox 101">
            <a:extLst>
              <a:ext uri="{FF2B5EF4-FFF2-40B4-BE49-F238E27FC236}">
                <a16:creationId xmlns:a16="http://schemas.microsoft.com/office/drawing/2014/main" id="{3C860741-4A68-40DA-8C7F-DE6296F1C9E4}"/>
              </a:ext>
            </a:extLst>
          </p:cNvPr>
          <p:cNvSpPr txBox="1"/>
          <p:nvPr/>
        </p:nvSpPr>
        <p:spPr>
          <a:xfrm>
            <a:off x="2220647" y="4444193"/>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65" name="TextBox 64">
            <a:extLst>
              <a:ext uri="{FF2B5EF4-FFF2-40B4-BE49-F238E27FC236}">
                <a16:creationId xmlns:a16="http://schemas.microsoft.com/office/drawing/2014/main" id="{866D42EB-F2CC-421B-97A5-CD1433C69220}"/>
              </a:ext>
            </a:extLst>
          </p:cNvPr>
          <p:cNvSpPr txBox="1"/>
          <p:nvPr/>
        </p:nvSpPr>
        <p:spPr>
          <a:xfrm>
            <a:off x="10069286" y="2957837"/>
            <a:ext cx="608540" cy="477054"/>
          </a:xfrm>
          <a:prstGeom prst="rect">
            <a:avLst/>
          </a:prstGeom>
          <a:noFill/>
        </p:spPr>
        <p:txBody>
          <a:bodyPr wrap="square" rtlCol="0">
            <a:spAutoFit/>
          </a:bodyPr>
          <a:lstStyle/>
          <a:p>
            <a:r>
              <a:rPr lang="en-IN" sz="2500" dirty="0">
                <a:latin typeface="Nunito Sans" panose="020B0604020202020204" charset="0"/>
              </a:rPr>
              <a:t>5</a:t>
            </a:r>
          </a:p>
        </p:txBody>
      </p:sp>
      <p:sp>
        <p:nvSpPr>
          <p:cNvPr id="66" name="TextBox 65">
            <a:extLst>
              <a:ext uri="{FF2B5EF4-FFF2-40B4-BE49-F238E27FC236}">
                <a16:creationId xmlns:a16="http://schemas.microsoft.com/office/drawing/2014/main" id="{EF58331F-553D-45E5-B00D-A60DE1C2D265}"/>
              </a:ext>
            </a:extLst>
          </p:cNvPr>
          <p:cNvSpPr txBox="1"/>
          <p:nvPr/>
        </p:nvSpPr>
        <p:spPr>
          <a:xfrm>
            <a:off x="8327572" y="3717031"/>
            <a:ext cx="608540" cy="477054"/>
          </a:xfrm>
          <a:prstGeom prst="rect">
            <a:avLst/>
          </a:prstGeom>
          <a:noFill/>
        </p:spPr>
        <p:txBody>
          <a:bodyPr wrap="square" rtlCol="0">
            <a:spAutoFit/>
          </a:bodyPr>
          <a:lstStyle/>
          <a:p>
            <a:r>
              <a:rPr lang="en-IN" sz="2500" dirty="0">
                <a:latin typeface="Nunito Sans" panose="020B0604020202020204" charset="0"/>
              </a:rPr>
              <a:t>9</a:t>
            </a:r>
          </a:p>
        </p:txBody>
      </p:sp>
      <p:sp>
        <p:nvSpPr>
          <p:cNvPr id="67" name="TextBox 66">
            <a:extLst>
              <a:ext uri="{FF2B5EF4-FFF2-40B4-BE49-F238E27FC236}">
                <a16:creationId xmlns:a16="http://schemas.microsoft.com/office/drawing/2014/main" id="{CE1D8FA7-F84F-4FDB-B111-94FACE1FD125}"/>
              </a:ext>
            </a:extLst>
          </p:cNvPr>
          <p:cNvSpPr txBox="1"/>
          <p:nvPr/>
        </p:nvSpPr>
        <p:spPr>
          <a:xfrm>
            <a:off x="8307185" y="4467395"/>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68" name="TextBox 67">
            <a:extLst>
              <a:ext uri="{FF2B5EF4-FFF2-40B4-BE49-F238E27FC236}">
                <a16:creationId xmlns:a16="http://schemas.microsoft.com/office/drawing/2014/main" id="{6EB09A6E-DFD0-4F8E-BB4D-7765FCD83010}"/>
              </a:ext>
            </a:extLst>
          </p:cNvPr>
          <p:cNvSpPr txBox="1"/>
          <p:nvPr/>
        </p:nvSpPr>
        <p:spPr>
          <a:xfrm>
            <a:off x="9233609" y="2177408"/>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69" name="TextBox 68">
            <a:extLst>
              <a:ext uri="{FF2B5EF4-FFF2-40B4-BE49-F238E27FC236}">
                <a16:creationId xmlns:a16="http://schemas.microsoft.com/office/drawing/2014/main" id="{2FDAC6E5-F065-4321-8B8C-806BD2683F31}"/>
              </a:ext>
            </a:extLst>
          </p:cNvPr>
          <p:cNvSpPr txBox="1"/>
          <p:nvPr/>
        </p:nvSpPr>
        <p:spPr>
          <a:xfrm>
            <a:off x="9086746" y="4451279"/>
            <a:ext cx="608540" cy="477054"/>
          </a:xfrm>
          <a:prstGeom prst="rect">
            <a:avLst/>
          </a:prstGeom>
          <a:noFill/>
        </p:spPr>
        <p:txBody>
          <a:bodyPr wrap="square" rtlCol="0">
            <a:spAutoFit/>
          </a:bodyPr>
          <a:lstStyle/>
          <a:p>
            <a:r>
              <a:rPr lang="en-IN" sz="2500" dirty="0">
                <a:latin typeface="Nunito Sans" panose="020B0604020202020204" charset="0"/>
              </a:rPr>
              <a:t>10</a:t>
            </a:r>
          </a:p>
        </p:txBody>
      </p:sp>
      <p:sp>
        <p:nvSpPr>
          <p:cNvPr id="70" name="TextBox 69">
            <a:extLst>
              <a:ext uri="{FF2B5EF4-FFF2-40B4-BE49-F238E27FC236}">
                <a16:creationId xmlns:a16="http://schemas.microsoft.com/office/drawing/2014/main" id="{1E51ACFF-1FE3-4F57-94FF-D52888A4C23A}"/>
              </a:ext>
            </a:extLst>
          </p:cNvPr>
          <p:cNvSpPr txBox="1"/>
          <p:nvPr/>
        </p:nvSpPr>
        <p:spPr>
          <a:xfrm>
            <a:off x="3147030" y="2167576"/>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71" name="TextBox 70">
            <a:extLst>
              <a:ext uri="{FF2B5EF4-FFF2-40B4-BE49-F238E27FC236}">
                <a16:creationId xmlns:a16="http://schemas.microsoft.com/office/drawing/2014/main" id="{849B947F-C83B-46C0-8A1F-2F19F511B2E6}"/>
              </a:ext>
            </a:extLst>
          </p:cNvPr>
          <p:cNvSpPr txBox="1"/>
          <p:nvPr/>
        </p:nvSpPr>
        <p:spPr>
          <a:xfrm>
            <a:off x="3010629" y="4466759"/>
            <a:ext cx="608540" cy="477054"/>
          </a:xfrm>
          <a:prstGeom prst="rect">
            <a:avLst/>
          </a:prstGeom>
          <a:noFill/>
        </p:spPr>
        <p:txBody>
          <a:bodyPr wrap="square" rtlCol="0">
            <a:spAutoFit/>
          </a:bodyPr>
          <a:lstStyle/>
          <a:p>
            <a:r>
              <a:rPr lang="en-IN" sz="2500" dirty="0">
                <a:latin typeface="Nunito Sans" panose="020B0604020202020204" charset="0"/>
              </a:rPr>
              <a:t>10</a:t>
            </a:r>
          </a:p>
        </p:txBody>
      </p:sp>
      <p:sp>
        <p:nvSpPr>
          <p:cNvPr id="72" name="TextBox 71">
            <a:extLst>
              <a:ext uri="{FF2B5EF4-FFF2-40B4-BE49-F238E27FC236}">
                <a16:creationId xmlns:a16="http://schemas.microsoft.com/office/drawing/2014/main" id="{4C74E050-B2BB-43EB-91A8-5F8B6515AFDB}"/>
              </a:ext>
            </a:extLst>
          </p:cNvPr>
          <p:cNvSpPr txBox="1"/>
          <p:nvPr/>
        </p:nvSpPr>
        <p:spPr>
          <a:xfrm>
            <a:off x="3994462" y="2979448"/>
            <a:ext cx="608540" cy="477054"/>
          </a:xfrm>
          <a:prstGeom prst="rect">
            <a:avLst/>
          </a:prstGeom>
          <a:noFill/>
        </p:spPr>
        <p:txBody>
          <a:bodyPr wrap="square" rtlCol="0">
            <a:spAutoFit/>
          </a:bodyPr>
          <a:lstStyle/>
          <a:p>
            <a:r>
              <a:rPr lang="en-IN" sz="2500" dirty="0">
                <a:latin typeface="Nunito Sans" panose="020B0604020202020204" charset="0"/>
              </a:rPr>
              <a:t>5</a:t>
            </a:r>
          </a:p>
        </p:txBody>
      </p:sp>
    </p:spTree>
    <p:extLst>
      <p:ext uri="{BB962C8B-B14F-4D97-AF65-F5344CB8AC3E}">
        <p14:creationId xmlns:p14="http://schemas.microsoft.com/office/powerpoint/2010/main" val="35463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P spid="85" grpId="0"/>
      <p:bldP spid="86" grpId="0"/>
      <p:bldP spid="88" grpId="0"/>
      <p:bldP spid="89" grpId="0"/>
      <p:bldP spid="91" grpId="0"/>
      <p:bldP spid="92" grpId="0"/>
      <p:bldP spid="93" grpId="0"/>
      <p:bldP spid="94" grpId="0"/>
      <p:bldP spid="95" grpId="0"/>
      <p:bldP spid="98" grpId="0"/>
      <p:bldP spid="101" grpId="0"/>
      <p:bldP spid="65" grpId="0"/>
      <p:bldP spid="66" grpId="0"/>
      <p:bldP spid="67" grpId="0"/>
      <p:bldP spid="68" grpId="0"/>
      <p:bldP spid="69"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31319C1-EC5B-4AEE-A8F4-253C64E7D313}"/>
              </a:ext>
            </a:extLst>
          </p:cNvPr>
          <p:cNvSpPr txBox="1"/>
          <p:nvPr/>
        </p:nvSpPr>
        <p:spPr>
          <a:xfrm>
            <a:off x="609600" y="533400"/>
            <a:ext cx="11136326" cy="784830"/>
          </a:xfrm>
          <a:prstGeom prst="rect">
            <a:avLst/>
          </a:prstGeom>
          <a:noFill/>
        </p:spPr>
        <p:txBody>
          <a:bodyPr wrap="square" rtlCol="0">
            <a:spAutoFit/>
          </a:bodyPr>
          <a:lstStyle/>
          <a:p>
            <a:r>
              <a:rPr lang="en-US" sz="4500" b="1" dirty="0">
                <a:latin typeface="Nunito Sans" panose="020B0604020202020204" charset="0"/>
              </a:rPr>
              <a:t>Floyd </a:t>
            </a:r>
            <a:r>
              <a:rPr lang="en-US" sz="4500" b="1" dirty="0" err="1">
                <a:latin typeface="Nunito Sans" panose="020B0604020202020204" charset="0"/>
              </a:rPr>
              <a:t>Warshall’s</a:t>
            </a:r>
            <a:r>
              <a:rPr lang="en-US" sz="4500" b="1" dirty="0">
                <a:latin typeface="Nunito Sans" panose="020B0604020202020204" charset="0"/>
              </a:rPr>
              <a:t> algorithm</a:t>
            </a:r>
          </a:p>
        </p:txBody>
      </p:sp>
      <p:sp>
        <p:nvSpPr>
          <p:cNvPr id="19" name="Oval 18">
            <a:extLst>
              <a:ext uri="{FF2B5EF4-FFF2-40B4-BE49-F238E27FC236}">
                <a16:creationId xmlns:a16="http://schemas.microsoft.com/office/drawing/2014/main" id="{3A41C304-CB8A-45D6-9992-10F72C63B4CC}"/>
              </a:ext>
            </a:extLst>
          </p:cNvPr>
          <p:cNvSpPr/>
          <p:nvPr/>
        </p:nvSpPr>
        <p:spPr>
          <a:xfrm>
            <a:off x="1603516" y="1828458"/>
            <a:ext cx="1065281" cy="784830"/>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1</a:t>
            </a:r>
          </a:p>
        </p:txBody>
      </p:sp>
      <p:cxnSp>
        <p:nvCxnSpPr>
          <p:cNvPr id="81" name="Straight Arrow Connector 80">
            <a:extLst>
              <a:ext uri="{FF2B5EF4-FFF2-40B4-BE49-F238E27FC236}">
                <a16:creationId xmlns:a16="http://schemas.microsoft.com/office/drawing/2014/main" id="{4B40DE36-63B7-4EAF-BDD4-7E2AB2A6C177}"/>
              </a:ext>
            </a:extLst>
          </p:cNvPr>
          <p:cNvCxnSpPr>
            <a:cxnSpLocks/>
          </p:cNvCxnSpPr>
          <p:nvPr/>
        </p:nvCxnSpPr>
        <p:spPr>
          <a:xfrm>
            <a:off x="5638663" y="2623227"/>
            <a:ext cx="897" cy="2016021"/>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51ABC790-7368-40A0-84AB-7FD794058DCF}"/>
              </a:ext>
            </a:extLst>
          </p:cNvPr>
          <p:cNvCxnSpPr>
            <a:cxnSpLocks/>
          </p:cNvCxnSpPr>
          <p:nvPr/>
        </p:nvCxnSpPr>
        <p:spPr>
          <a:xfrm flipV="1">
            <a:off x="2688674" y="2359282"/>
            <a:ext cx="2438121" cy="2918"/>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6" name="Straight Arrow Connector 95">
            <a:extLst>
              <a:ext uri="{FF2B5EF4-FFF2-40B4-BE49-F238E27FC236}">
                <a16:creationId xmlns:a16="http://schemas.microsoft.com/office/drawing/2014/main" id="{20CEE061-5215-4EFC-83EF-DB9FEBD983E3}"/>
              </a:ext>
            </a:extLst>
          </p:cNvPr>
          <p:cNvCxnSpPr>
            <a:cxnSpLocks/>
            <a:stCxn id="115" idx="1"/>
            <a:endCxn id="19" idx="5"/>
          </p:cNvCxnSpPr>
          <p:nvPr/>
        </p:nvCxnSpPr>
        <p:spPr>
          <a:xfrm flipH="1" flipV="1">
            <a:off x="2512790" y="2498352"/>
            <a:ext cx="2750136" cy="2245893"/>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a16="http://schemas.microsoft.com/office/drawing/2014/main" id="{6025129D-86AE-4C5A-A68A-BDA2D157B5C7}"/>
              </a:ext>
            </a:extLst>
          </p:cNvPr>
          <p:cNvCxnSpPr>
            <a:cxnSpLocks/>
            <a:stCxn id="115" idx="2"/>
            <a:endCxn id="114" idx="6"/>
          </p:cNvCxnSpPr>
          <p:nvPr/>
        </p:nvCxnSpPr>
        <p:spPr>
          <a:xfrm flipH="1" flipV="1">
            <a:off x="2668796" y="5020806"/>
            <a:ext cx="2438123" cy="918"/>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08" name="Straight Arrow Connector 107">
            <a:extLst>
              <a:ext uri="{FF2B5EF4-FFF2-40B4-BE49-F238E27FC236}">
                <a16:creationId xmlns:a16="http://schemas.microsoft.com/office/drawing/2014/main" id="{BFE91C17-EDC9-4179-B68F-3C7BBF1B239E}"/>
              </a:ext>
            </a:extLst>
          </p:cNvPr>
          <p:cNvCxnSpPr>
            <a:cxnSpLocks/>
          </p:cNvCxnSpPr>
          <p:nvPr/>
        </p:nvCxnSpPr>
        <p:spPr>
          <a:xfrm flipH="1">
            <a:off x="2609165" y="2057400"/>
            <a:ext cx="2477876" cy="2918"/>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113" name="Oval 112">
            <a:extLst>
              <a:ext uri="{FF2B5EF4-FFF2-40B4-BE49-F238E27FC236}">
                <a16:creationId xmlns:a16="http://schemas.microsoft.com/office/drawing/2014/main" id="{A4DB8001-CC06-4929-801D-336F4BBADE57}"/>
              </a:ext>
            </a:extLst>
          </p:cNvPr>
          <p:cNvSpPr/>
          <p:nvPr/>
        </p:nvSpPr>
        <p:spPr>
          <a:xfrm>
            <a:off x="5106918" y="1825540"/>
            <a:ext cx="1065281" cy="784830"/>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2</a:t>
            </a:r>
          </a:p>
        </p:txBody>
      </p:sp>
      <p:sp>
        <p:nvSpPr>
          <p:cNvPr id="114" name="Oval 113">
            <a:extLst>
              <a:ext uri="{FF2B5EF4-FFF2-40B4-BE49-F238E27FC236}">
                <a16:creationId xmlns:a16="http://schemas.microsoft.com/office/drawing/2014/main" id="{8A81E28F-93C1-4234-9F48-07E170B311A5}"/>
              </a:ext>
            </a:extLst>
          </p:cNvPr>
          <p:cNvSpPr/>
          <p:nvPr/>
        </p:nvSpPr>
        <p:spPr>
          <a:xfrm>
            <a:off x="1603515" y="4628391"/>
            <a:ext cx="1065281" cy="784830"/>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4</a:t>
            </a:r>
          </a:p>
        </p:txBody>
      </p:sp>
      <p:sp>
        <p:nvSpPr>
          <p:cNvPr id="115" name="Oval 114">
            <a:extLst>
              <a:ext uri="{FF2B5EF4-FFF2-40B4-BE49-F238E27FC236}">
                <a16:creationId xmlns:a16="http://schemas.microsoft.com/office/drawing/2014/main" id="{210021BD-D01D-4C4B-A3A6-33F44FED1BD4}"/>
              </a:ext>
            </a:extLst>
          </p:cNvPr>
          <p:cNvSpPr/>
          <p:nvPr/>
        </p:nvSpPr>
        <p:spPr>
          <a:xfrm>
            <a:off x="5106919" y="4629309"/>
            <a:ext cx="1065281" cy="784830"/>
          </a:xfrm>
          <a:prstGeom prst="ellipse">
            <a:avLst/>
          </a:prstGeom>
          <a:solidFill>
            <a:schemeClr val="tx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332" tIns="60666" rIns="121332" bIns="60666" rtlCol="0" anchor="ctr"/>
          <a:lstStyle/>
          <a:p>
            <a:pPr algn="ctr"/>
            <a:r>
              <a:rPr lang="en-US" sz="2400" b="1" dirty="0"/>
              <a:t>3</a:t>
            </a:r>
          </a:p>
        </p:txBody>
      </p:sp>
      <p:cxnSp>
        <p:nvCxnSpPr>
          <p:cNvPr id="136" name="Straight Arrow Connector 135">
            <a:extLst>
              <a:ext uri="{FF2B5EF4-FFF2-40B4-BE49-F238E27FC236}">
                <a16:creationId xmlns:a16="http://schemas.microsoft.com/office/drawing/2014/main" id="{3D312A2D-2107-4DF2-90F8-200E043CD07C}"/>
              </a:ext>
            </a:extLst>
          </p:cNvPr>
          <p:cNvCxnSpPr>
            <a:cxnSpLocks/>
          </p:cNvCxnSpPr>
          <p:nvPr/>
        </p:nvCxnSpPr>
        <p:spPr>
          <a:xfrm flipV="1">
            <a:off x="2296838" y="2613288"/>
            <a:ext cx="1" cy="2015103"/>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45" name="Straight Arrow Connector 144">
            <a:extLst>
              <a:ext uri="{FF2B5EF4-FFF2-40B4-BE49-F238E27FC236}">
                <a16:creationId xmlns:a16="http://schemas.microsoft.com/office/drawing/2014/main" id="{B8A90A23-BC79-4276-B8BC-6F617CB2A4F7}"/>
              </a:ext>
            </a:extLst>
          </p:cNvPr>
          <p:cNvCxnSpPr>
            <a:cxnSpLocks/>
          </p:cNvCxnSpPr>
          <p:nvPr/>
        </p:nvCxnSpPr>
        <p:spPr>
          <a:xfrm flipH="1">
            <a:off x="1992037" y="2613288"/>
            <a:ext cx="1" cy="2015103"/>
          </a:xfrm>
          <a:prstGeom prst="straightConnector1">
            <a:avLst/>
          </a:prstGeom>
          <a:ln>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176" name="TextBox 175">
            <a:extLst>
              <a:ext uri="{FF2B5EF4-FFF2-40B4-BE49-F238E27FC236}">
                <a16:creationId xmlns:a16="http://schemas.microsoft.com/office/drawing/2014/main" id="{8853E1A0-070C-4B5F-8A73-87D62EBB04B9}"/>
              </a:ext>
            </a:extLst>
          </p:cNvPr>
          <p:cNvSpPr txBox="1"/>
          <p:nvPr/>
        </p:nvSpPr>
        <p:spPr>
          <a:xfrm>
            <a:off x="3634956" y="1597264"/>
            <a:ext cx="485925" cy="477054"/>
          </a:xfrm>
          <a:prstGeom prst="rect">
            <a:avLst/>
          </a:prstGeom>
          <a:noFill/>
        </p:spPr>
        <p:txBody>
          <a:bodyPr wrap="square" rtlCol="0">
            <a:spAutoFit/>
          </a:bodyPr>
          <a:lstStyle/>
          <a:p>
            <a:r>
              <a:rPr lang="en-IN" sz="2500" dirty="0">
                <a:latin typeface="Nunito Sans" panose="020B0604020202020204" charset="0"/>
              </a:rPr>
              <a:t>9</a:t>
            </a:r>
          </a:p>
        </p:txBody>
      </p:sp>
      <p:sp>
        <p:nvSpPr>
          <p:cNvPr id="177" name="TextBox 176">
            <a:extLst>
              <a:ext uri="{FF2B5EF4-FFF2-40B4-BE49-F238E27FC236}">
                <a16:creationId xmlns:a16="http://schemas.microsoft.com/office/drawing/2014/main" id="{AE414E9F-FE4C-4EA1-9393-18FA4ADC4324}"/>
              </a:ext>
            </a:extLst>
          </p:cNvPr>
          <p:cNvSpPr txBox="1"/>
          <p:nvPr/>
        </p:nvSpPr>
        <p:spPr>
          <a:xfrm>
            <a:off x="1523527" y="3358097"/>
            <a:ext cx="485925" cy="477054"/>
          </a:xfrm>
          <a:prstGeom prst="rect">
            <a:avLst/>
          </a:prstGeom>
          <a:noFill/>
        </p:spPr>
        <p:txBody>
          <a:bodyPr wrap="square" rtlCol="0">
            <a:spAutoFit/>
          </a:bodyPr>
          <a:lstStyle/>
          <a:p>
            <a:r>
              <a:rPr lang="en-IN" sz="2500" dirty="0">
                <a:latin typeface="Nunito Sans" panose="020B0604020202020204" charset="0"/>
              </a:rPr>
              <a:t>8</a:t>
            </a:r>
          </a:p>
        </p:txBody>
      </p:sp>
      <p:sp>
        <p:nvSpPr>
          <p:cNvPr id="179" name="TextBox 178">
            <a:extLst>
              <a:ext uri="{FF2B5EF4-FFF2-40B4-BE49-F238E27FC236}">
                <a16:creationId xmlns:a16="http://schemas.microsoft.com/office/drawing/2014/main" id="{B8DA135B-DF88-443A-8D98-E8F96D30BFB9}"/>
              </a:ext>
            </a:extLst>
          </p:cNvPr>
          <p:cNvSpPr txBox="1"/>
          <p:nvPr/>
        </p:nvSpPr>
        <p:spPr>
          <a:xfrm>
            <a:off x="3744638" y="3119570"/>
            <a:ext cx="485925" cy="477054"/>
          </a:xfrm>
          <a:prstGeom prst="rect">
            <a:avLst/>
          </a:prstGeom>
          <a:noFill/>
        </p:spPr>
        <p:txBody>
          <a:bodyPr wrap="square" rtlCol="0">
            <a:spAutoFit/>
          </a:bodyPr>
          <a:lstStyle/>
          <a:p>
            <a:r>
              <a:rPr lang="en-IN" sz="2500" dirty="0">
                <a:latin typeface="Nunito Sans" panose="020B0604020202020204" charset="0"/>
              </a:rPr>
              <a:t>6</a:t>
            </a:r>
          </a:p>
        </p:txBody>
      </p:sp>
      <p:sp>
        <p:nvSpPr>
          <p:cNvPr id="180" name="TextBox 179">
            <a:extLst>
              <a:ext uri="{FF2B5EF4-FFF2-40B4-BE49-F238E27FC236}">
                <a16:creationId xmlns:a16="http://schemas.microsoft.com/office/drawing/2014/main" id="{03F65269-00EE-4E64-AD3A-C82E22E34538}"/>
              </a:ext>
            </a:extLst>
          </p:cNvPr>
          <p:cNvSpPr txBox="1"/>
          <p:nvPr/>
        </p:nvSpPr>
        <p:spPr>
          <a:xfrm>
            <a:off x="3713973" y="5079528"/>
            <a:ext cx="485925" cy="477054"/>
          </a:xfrm>
          <a:prstGeom prst="rect">
            <a:avLst/>
          </a:prstGeom>
          <a:noFill/>
        </p:spPr>
        <p:txBody>
          <a:bodyPr wrap="square" rtlCol="0">
            <a:spAutoFit/>
          </a:bodyPr>
          <a:lstStyle/>
          <a:p>
            <a:r>
              <a:rPr lang="en-IN" sz="2500" dirty="0">
                <a:latin typeface="Nunito Sans" panose="020B0604020202020204" charset="0"/>
              </a:rPr>
              <a:t>2</a:t>
            </a:r>
          </a:p>
        </p:txBody>
      </p:sp>
      <p:sp>
        <p:nvSpPr>
          <p:cNvPr id="181" name="TextBox 180">
            <a:extLst>
              <a:ext uri="{FF2B5EF4-FFF2-40B4-BE49-F238E27FC236}">
                <a16:creationId xmlns:a16="http://schemas.microsoft.com/office/drawing/2014/main" id="{93C05FB7-33C6-4D47-9192-E42B5EAC1CEC}"/>
              </a:ext>
            </a:extLst>
          </p:cNvPr>
          <p:cNvSpPr txBox="1"/>
          <p:nvPr/>
        </p:nvSpPr>
        <p:spPr>
          <a:xfrm>
            <a:off x="2305686" y="3352458"/>
            <a:ext cx="485925" cy="477054"/>
          </a:xfrm>
          <a:prstGeom prst="rect">
            <a:avLst/>
          </a:prstGeom>
          <a:noFill/>
        </p:spPr>
        <p:txBody>
          <a:bodyPr wrap="square" rtlCol="0">
            <a:spAutoFit/>
          </a:bodyPr>
          <a:lstStyle/>
          <a:p>
            <a:r>
              <a:rPr lang="en-IN" sz="2500" dirty="0">
                <a:latin typeface="Nunito Sans" panose="020B0604020202020204" charset="0"/>
              </a:rPr>
              <a:t>3</a:t>
            </a:r>
          </a:p>
        </p:txBody>
      </p:sp>
      <p:sp>
        <p:nvSpPr>
          <p:cNvPr id="182" name="TextBox 181">
            <a:extLst>
              <a:ext uri="{FF2B5EF4-FFF2-40B4-BE49-F238E27FC236}">
                <a16:creationId xmlns:a16="http://schemas.microsoft.com/office/drawing/2014/main" id="{D6164256-F763-4321-B4D1-45D36FCD46C8}"/>
              </a:ext>
            </a:extLst>
          </p:cNvPr>
          <p:cNvSpPr txBox="1"/>
          <p:nvPr/>
        </p:nvSpPr>
        <p:spPr>
          <a:xfrm>
            <a:off x="5686274" y="3358097"/>
            <a:ext cx="485925" cy="477054"/>
          </a:xfrm>
          <a:prstGeom prst="rect">
            <a:avLst/>
          </a:prstGeom>
          <a:noFill/>
        </p:spPr>
        <p:txBody>
          <a:bodyPr wrap="square" rtlCol="0">
            <a:spAutoFit/>
          </a:bodyPr>
          <a:lstStyle/>
          <a:p>
            <a:r>
              <a:rPr lang="en-IN" sz="2500" dirty="0">
                <a:latin typeface="Nunito Sans" panose="020B0604020202020204" charset="0"/>
              </a:rPr>
              <a:t>3</a:t>
            </a:r>
          </a:p>
        </p:txBody>
      </p:sp>
      <p:sp>
        <p:nvSpPr>
          <p:cNvPr id="183" name="TextBox 182">
            <a:extLst>
              <a:ext uri="{FF2B5EF4-FFF2-40B4-BE49-F238E27FC236}">
                <a16:creationId xmlns:a16="http://schemas.microsoft.com/office/drawing/2014/main" id="{89D0DB1E-54F1-4FAE-B6E4-9F7428DA87B6}"/>
              </a:ext>
            </a:extLst>
          </p:cNvPr>
          <p:cNvSpPr txBox="1"/>
          <p:nvPr/>
        </p:nvSpPr>
        <p:spPr>
          <a:xfrm>
            <a:off x="3605140" y="2389654"/>
            <a:ext cx="485925" cy="477054"/>
          </a:xfrm>
          <a:prstGeom prst="rect">
            <a:avLst/>
          </a:prstGeom>
          <a:noFill/>
        </p:spPr>
        <p:txBody>
          <a:bodyPr wrap="square" rtlCol="0">
            <a:spAutoFit/>
          </a:bodyPr>
          <a:lstStyle/>
          <a:p>
            <a:r>
              <a:rPr lang="en-IN" sz="2500" dirty="0">
                <a:latin typeface="Nunito Sans" panose="020B0604020202020204" charset="0"/>
              </a:rPr>
              <a:t>4</a:t>
            </a:r>
          </a:p>
        </p:txBody>
      </p:sp>
      <p:sp>
        <p:nvSpPr>
          <p:cNvPr id="191" name="TextBox 190">
            <a:extLst>
              <a:ext uri="{FF2B5EF4-FFF2-40B4-BE49-F238E27FC236}">
                <a16:creationId xmlns:a16="http://schemas.microsoft.com/office/drawing/2014/main" id="{9DB0C3BC-53D5-4956-89C1-E3214D11D905}"/>
              </a:ext>
            </a:extLst>
          </p:cNvPr>
          <p:cNvSpPr txBox="1"/>
          <p:nvPr/>
        </p:nvSpPr>
        <p:spPr>
          <a:xfrm>
            <a:off x="7263341" y="1672639"/>
            <a:ext cx="3324083" cy="891958"/>
          </a:xfrm>
          <a:prstGeom prst="rect">
            <a:avLst/>
          </a:prstGeom>
          <a:noFill/>
        </p:spPr>
        <p:txBody>
          <a:bodyPr wrap="square" lIns="121332" tIns="60666" rIns="121332" bIns="60666" rtlCol="0">
            <a:spAutoFit/>
          </a:bodyPr>
          <a:lstStyle/>
          <a:p>
            <a:r>
              <a:rPr lang="en-US" sz="2500" b="1" dirty="0">
                <a:latin typeface="Nunito Sans" panose="020B0604020202020204" charset="0"/>
              </a:rPr>
              <a:t> 1	 2	3	4	</a:t>
            </a:r>
          </a:p>
        </p:txBody>
      </p:sp>
      <p:grpSp>
        <p:nvGrpSpPr>
          <p:cNvPr id="219" name="Group 218">
            <a:extLst>
              <a:ext uri="{FF2B5EF4-FFF2-40B4-BE49-F238E27FC236}">
                <a16:creationId xmlns:a16="http://schemas.microsoft.com/office/drawing/2014/main" id="{993D1AC7-964A-4F7A-BE6F-CDCFF372D374}"/>
              </a:ext>
            </a:extLst>
          </p:cNvPr>
          <p:cNvGrpSpPr/>
          <p:nvPr/>
        </p:nvGrpSpPr>
        <p:grpSpPr>
          <a:xfrm>
            <a:off x="7158236" y="2172478"/>
            <a:ext cx="617668" cy="3009122"/>
            <a:chOff x="7158236" y="2172478"/>
            <a:chExt cx="617668" cy="3009122"/>
          </a:xfrm>
        </p:grpSpPr>
        <p:cxnSp>
          <p:nvCxnSpPr>
            <p:cNvPr id="184" name="Straight Connector 183">
              <a:extLst>
                <a:ext uri="{FF2B5EF4-FFF2-40B4-BE49-F238E27FC236}">
                  <a16:creationId xmlns:a16="http://schemas.microsoft.com/office/drawing/2014/main" id="{1FD3D863-47CC-4429-B9D4-04E2F4796B47}"/>
                </a:ext>
              </a:extLst>
            </p:cNvPr>
            <p:cNvCxnSpPr/>
            <p:nvPr/>
          </p:nvCxnSpPr>
          <p:spPr>
            <a:xfrm rot="5400000" flipH="1" flipV="1">
              <a:off x="5657709" y="3676509"/>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5F66C646-F24B-4190-B7C2-E280000C8AAF}"/>
                </a:ext>
              </a:extLst>
            </p:cNvPr>
            <p:cNvCxnSpPr/>
            <p:nvPr/>
          </p:nvCxnSpPr>
          <p:spPr>
            <a:xfrm rot="10800000">
              <a:off x="7158236" y="2198077"/>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4" name="Straight Connector 193">
              <a:extLst>
                <a:ext uri="{FF2B5EF4-FFF2-40B4-BE49-F238E27FC236}">
                  <a16:creationId xmlns:a16="http://schemas.microsoft.com/office/drawing/2014/main" id="{87BDABE0-1109-4D0F-82EE-A91331B18C82}"/>
                </a:ext>
              </a:extLst>
            </p:cNvPr>
            <p:cNvCxnSpPr/>
            <p:nvPr/>
          </p:nvCxnSpPr>
          <p:spPr>
            <a:xfrm rot="10800000">
              <a:off x="7166304" y="5179510"/>
              <a:ext cx="609600" cy="2090"/>
            </a:xfrm>
            <a:prstGeom prst="line">
              <a:avLst/>
            </a:prstGeom>
          </p:spPr>
          <p:style>
            <a:lnRef idx="3">
              <a:schemeClr val="dk1"/>
            </a:lnRef>
            <a:fillRef idx="0">
              <a:schemeClr val="dk1"/>
            </a:fillRef>
            <a:effectRef idx="2">
              <a:schemeClr val="dk1"/>
            </a:effectRef>
            <a:fontRef idx="minor">
              <a:schemeClr val="tx1"/>
            </a:fontRef>
          </p:style>
        </p:cxnSp>
      </p:grpSp>
      <p:grpSp>
        <p:nvGrpSpPr>
          <p:cNvPr id="218" name="Group 217">
            <a:extLst>
              <a:ext uri="{FF2B5EF4-FFF2-40B4-BE49-F238E27FC236}">
                <a16:creationId xmlns:a16="http://schemas.microsoft.com/office/drawing/2014/main" id="{650638EA-F4D7-4DF9-83B4-02F1B0E874DB}"/>
              </a:ext>
            </a:extLst>
          </p:cNvPr>
          <p:cNvGrpSpPr/>
          <p:nvPr/>
        </p:nvGrpSpPr>
        <p:grpSpPr>
          <a:xfrm>
            <a:off x="9972468" y="2228799"/>
            <a:ext cx="620391" cy="3009122"/>
            <a:chOff x="9972468" y="2228799"/>
            <a:chExt cx="620391" cy="3009122"/>
          </a:xfrm>
        </p:grpSpPr>
        <p:cxnSp>
          <p:nvCxnSpPr>
            <p:cNvPr id="185" name="Straight Connector 184">
              <a:extLst>
                <a:ext uri="{FF2B5EF4-FFF2-40B4-BE49-F238E27FC236}">
                  <a16:creationId xmlns:a16="http://schemas.microsoft.com/office/drawing/2014/main" id="{2606A7FF-D30E-4D69-AA9C-3A0635AB5488}"/>
                </a:ext>
              </a:extLst>
            </p:cNvPr>
            <p:cNvCxnSpPr/>
            <p:nvPr/>
          </p:nvCxnSpPr>
          <p:spPr>
            <a:xfrm rot="5400000" flipH="1" flipV="1">
              <a:off x="9087769" y="3732830"/>
              <a:ext cx="3009122" cy="1059"/>
            </a:xfrm>
            <a:prstGeom prst="line">
              <a:avLst/>
            </a:prstGeom>
          </p:spPr>
          <p:style>
            <a:lnRef idx="3">
              <a:schemeClr val="dk1"/>
            </a:lnRef>
            <a:fillRef idx="0">
              <a:schemeClr val="dk1"/>
            </a:fillRef>
            <a:effectRef idx="2">
              <a:schemeClr val="dk1"/>
            </a:effectRef>
            <a:fontRef idx="minor">
              <a:schemeClr val="tx1"/>
            </a:fontRef>
          </p:style>
        </p:cxnSp>
        <p:cxnSp>
          <p:nvCxnSpPr>
            <p:cNvPr id="195" name="Straight Connector 194">
              <a:extLst>
                <a:ext uri="{FF2B5EF4-FFF2-40B4-BE49-F238E27FC236}">
                  <a16:creationId xmlns:a16="http://schemas.microsoft.com/office/drawing/2014/main" id="{32E01F61-71D1-4E51-8E14-72F875201329}"/>
                </a:ext>
              </a:extLst>
            </p:cNvPr>
            <p:cNvCxnSpPr/>
            <p:nvPr/>
          </p:nvCxnSpPr>
          <p:spPr>
            <a:xfrm rot="10800000">
              <a:off x="9982200" y="2234520"/>
              <a:ext cx="609600" cy="2090"/>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CF715E4E-AD74-4E64-88F5-518925DD81F6}"/>
                </a:ext>
              </a:extLst>
            </p:cNvPr>
            <p:cNvCxnSpPr/>
            <p:nvPr/>
          </p:nvCxnSpPr>
          <p:spPr>
            <a:xfrm rot="10800000">
              <a:off x="9972468" y="5219397"/>
              <a:ext cx="609600" cy="2090"/>
            </a:xfrm>
            <a:prstGeom prst="line">
              <a:avLst/>
            </a:prstGeom>
          </p:spPr>
          <p:style>
            <a:lnRef idx="3">
              <a:schemeClr val="dk1"/>
            </a:lnRef>
            <a:fillRef idx="0">
              <a:schemeClr val="dk1"/>
            </a:fillRef>
            <a:effectRef idx="2">
              <a:schemeClr val="dk1"/>
            </a:effectRef>
            <a:fontRef idx="minor">
              <a:schemeClr val="tx1"/>
            </a:fontRef>
          </p:style>
        </p:cxnSp>
      </p:grpSp>
      <p:sp>
        <p:nvSpPr>
          <p:cNvPr id="174" name="TextBox 173">
            <a:extLst>
              <a:ext uri="{FF2B5EF4-FFF2-40B4-BE49-F238E27FC236}">
                <a16:creationId xmlns:a16="http://schemas.microsoft.com/office/drawing/2014/main" id="{A746A66A-6959-4361-94B0-5E9B3635C9F1}"/>
              </a:ext>
            </a:extLst>
          </p:cNvPr>
          <p:cNvSpPr txBox="1"/>
          <p:nvPr/>
        </p:nvSpPr>
        <p:spPr>
          <a:xfrm>
            <a:off x="6567514" y="2379349"/>
            <a:ext cx="569459" cy="2785378"/>
          </a:xfrm>
          <a:prstGeom prst="rect">
            <a:avLst/>
          </a:prstGeom>
          <a:noFill/>
        </p:spPr>
        <p:txBody>
          <a:bodyPr wrap="square" rtlCol="0">
            <a:spAutoFit/>
          </a:bodyPr>
          <a:lstStyle/>
          <a:p>
            <a:r>
              <a:rPr lang="en-IN" sz="2500" b="1" dirty="0">
                <a:latin typeface="Nunito Sans" panose="020B0604020202020204" charset="0"/>
              </a:rPr>
              <a:t>1</a:t>
            </a:r>
          </a:p>
          <a:p>
            <a:endParaRPr lang="en-IN" sz="2500" b="1" dirty="0">
              <a:latin typeface="Nunito Sans" panose="020B0604020202020204" charset="0"/>
            </a:endParaRPr>
          </a:p>
          <a:p>
            <a:r>
              <a:rPr lang="en-IN" sz="2500" b="1" dirty="0">
                <a:latin typeface="Nunito Sans" panose="020B0604020202020204" charset="0"/>
              </a:rPr>
              <a:t>2</a:t>
            </a:r>
          </a:p>
          <a:p>
            <a:endParaRPr lang="en-IN" sz="2500" b="1" dirty="0">
              <a:latin typeface="Nunito Sans" panose="020B0604020202020204" charset="0"/>
            </a:endParaRPr>
          </a:p>
          <a:p>
            <a:r>
              <a:rPr lang="en-IN" sz="2500" b="1" dirty="0">
                <a:latin typeface="Nunito Sans" panose="020B0604020202020204" charset="0"/>
              </a:rPr>
              <a:t>3</a:t>
            </a:r>
          </a:p>
          <a:p>
            <a:endParaRPr lang="en-IN" sz="2500" b="1" dirty="0">
              <a:latin typeface="Nunito Sans" panose="020B0604020202020204" charset="0"/>
            </a:endParaRPr>
          </a:p>
          <a:p>
            <a:r>
              <a:rPr lang="en-IN" sz="2500" b="1" dirty="0">
                <a:latin typeface="Nunito Sans" panose="020B0604020202020204" charset="0"/>
              </a:rPr>
              <a:t>4</a:t>
            </a:r>
          </a:p>
        </p:txBody>
      </p:sp>
      <p:sp>
        <p:nvSpPr>
          <p:cNvPr id="63" name="TextBox 62">
            <a:extLst>
              <a:ext uri="{FF2B5EF4-FFF2-40B4-BE49-F238E27FC236}">
                <a16:creationId xmlns:a16="http://schemas.microsoft.com/office/drawing/2014/main" id="{9A67EFAF-D887-42B5-9A8A-4C38C30AAEB5}"/>
              </a:ext>
            </a:extLst>
          </p:cNvPr>
          <p:cNvSpPr txBox="1"/>
          <p:nvPr/>
        </p:nvSpPr>
        <p:spPr>
          <a:xfrm>
            <a:off x="7369244" y="2376572"/>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64" name="TextBox 63">
            <a:extLst>
              <a:ext uri="{FF2B5EF4-FFF2-40B4-BE49-F238E27FC236}">
                <a16:creationId xmlns:a16="http://schemas.microsoft.com/office/drawing/2014/main" id="{71500094-4B88-40D4-A535-C2EDF941373C}"/>
              </a:ext>
            </a:extLst>
          </p:cNvPr>
          <p:cNvSpPr txBox="1"/>
          <p:nvPr/>
        </p:nvSpPr>
        <p:spPr>
          <a:xfrm>
            <a:off x="8283320" y="2362200"/>
            <a:ext cx="396354" cy="477054"/>
          </a:xfrm>
          <a:prstGeom prst="rect">
            <a:avLst/>
          </a:prstGeom>
          <a:noFill/>
        </p:spPr>
        <p:txBody>
          <a:bodyPr wrap="square" rtlCol="0">
            <a:spAutoFit/>
          </a:bodyPr>
          <a:lstStyle/>
          <a:p>
            <a:r>
              <a:rPr lang="en-IN" sz="2500" dirty="0">
                <a:latin typeface="Nunito Sans" panose="020B0604020202020204" charset="0"/>
              </a:rPr>
              <a:t>4</a:t>
            </a:r>
          </a:p>
        </p:txBody>
      </p:sp>
      <p:sp>
        <p:nvSpPr>
          <p:cNvPr id="65" name="TextBox 64">
            <a:extLst>
              <a:ext uri="{FF2B5EF4-FFF2-40B4-BE49-F238E27FC236}">
                <a16:creationId xmlns:a16="http://schemas.microsoft.com/office/drawing/2014/main" id="{9F73DE65-D932-4720-98ED-E0F110A6CD7E}"/>
              </a:ext>
            </a:extLst>
          </p:cNvPr>
          <p:cNvSpPr txBox="1"/>
          <p:nvPr/>
        </p:nvSpPr>
        <p:spPr>
          <a:xfrm>
            <a:off x="10012329" y="2380922"/>
            <a:ext cx="368159" cy="477054"/>
          </a:xfrm>
          <a:prstGeom prst="rect">
            <a:avLst/>
          </a:prstGeom>
          <a:noFill/>
        </p:spPr>
        <p:txBody>
          <a:bodyPr wrap="square" rtlCol="0">
            <a:spAutoFit/>
          </a:bodyPr>
          <a:lstStyle/>
          <a:p>
            <a:r>
              <a:rPr lang="en-IN" sz="2500" dirty="0">
                <a:latin typeface="Nunito Sans" panose="020B0604020202020204" charset="0"/>
              </a:rPr>
              <a:t>8</a:t>
            </a:r>
          </a:p>
        </p:txBody>
      </p:sp>
      <p:sp>
        <p:nvSpPr>
          <p:cNvPr id="66" name="TextBox 65">
            <a:extLst>
              <a:ext uri="{FF2B5EF4-FFF2-40B4-BE49-F238E27FC236}">
                <a16:creationId xmlns:a16="http://schemas.microsoft.com/office/drawing/2014/main" id="{F57EA749-BBDC-4747-BF54-563681272B69}"/>
              </a:ext>
            </a:extLst>
          </p:cNvPr>
          <p:cNvSpPr txBox="1"/>
          <p:nvPr/>
        </p:nvSpPr>
        <p:spPr>
          <a:xfrm>
            <a:off x="7372957" y="3110453"/>
            <a:ext cx="396354" cy="477054"/>
          </a:xfrm>
          <a:prstGeom prst="rect">
            <a:avLst/>
          </a:prstGeom>
          <a:noFill/>
        </p:spPr>
        <p:txBody>
          <a:bodyPr wrap="square" rtlCol="0">
            <a:spAutoFit/>
          </a:bodyPr>
          <a:lstStyle/>
          <a:p>
            <a:r>
              <a:rPr lang="en-IN" sz="2500" dirty="0">
                <a:latin typeface="Nunito Sans" panose="020B0604020202020204" charset="0"/>
              </a:rPr>
              <a:t>8</a:t>
            </a:r>
          </a:p>
        </p:txBody>
      </p:sp>
      <p:sp>
        <p:nvSpPr>
          <p:cNvPr id="67" name="TextBox 66">
            <a:extLst>
              <a:ext uri="{FF2B5EF4-FFF2-40B4-BE49-F238E27FC236}">
                <a16:creationId xmlns:a16="http://schemas.microsoft.com/office/drawing/2014/main" id="{E5BE5BE8-F3BC-47DC-A604-2B9FDD2F37A2}"/>
              </a:ext>
            </a:extLst>
          </p:cNvPr>
          <p:cNvSpPr txBox="1"/>
          <p:nvPr/>
        </p:nvSpPr>
        <p:spPr>
          <a:xfrm>
            <a:off x="8287033" y="3139625"/>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68" name="TextBox 67">
            <a:extLst>
              <a:ext uri="{FF2B5EF4-FFF2-40B4-BE49-F238E27FC236}">
                <a16:creationId xmlns:a16="http://schemas.microsoft.com/office/drawing/2014/main" id="{CE1B4E0A-425C-4AF0-8C75-E245C42D8898}"/>
              </a:ext>
            </a:extLst>
          </p:cNvPr>
          <p:cNvSpPr txBox="1"/>
          <p:nvPr/>
        </p:nvSpPr>
        <p:spPr>
          <a:xfrm>
            <a:off x="7369244" y="3888011"/>
            <a:ext cx="396354" cy="477054"/>
          </a:xfrm>
          <a:prstGeom prst="rect">
            <a:avLst/>
          </a:prstGeom>
          <a:noFill/>
        </p:spPr>
        <p:txBody>
          <a:bodyPr wrap="square" rtlCol="0">
            <a:spAutoFit/>
          </a:bodyPr>
          <a:lstStyle/>
          <a:p>
            <a:r>
              <a:rPr lang="en-IN" sz="2500" dirty="0">
                <a:latin typeface="Nunito Sans" panose="020B0604020202020204" charset="0"/>
              </a:rPr>
              <a:t>5</a:t>
            </a:r>
          </a:p>
        </p:txBody>
      </p:sp>
      <p:sp>
        <p:nvSpPr>
          <p:cNvPr id="69" name="TextBox 68">
            <a:extLst>
              <a:ext uri="{FF2B5EF4-FFF2-40B4-BE49-F238E27FC236}">
                <a16:creationId xmlns:a16="http://schemas.microsoft.com/office/drawing/2014/main" id="{FBD212E8-D168-4C33-AE35-22ECE55A8C1D}"/>
              </a:ext>
            </a:extLst>
          </p:cNvPr>
          <p:cNvSpPr txBox="1"/>
          <p:nvPr/>
        </p:nvSpPr>
        <p:spPr>
          <a:xfrm>
            <a:off x="9138409" y="3901999"/>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70" name="TextBox 69">
            <a:extLst>
              <a:ext uri="{FF2B5EF4-FFF2-40B4-BE49-F238E27FC236}">
                <a16:creationId xmlns:a16="http://schemas.microsoft.com/office/drawing/2014/main" id="{614B9B87-9E13-4AD9-8BAB-087FBC30592E}"/>
              </a:ext>
            </a:extLst>
          </p:cNvPr>
          <p:cNvSpPr txBox="1"/>
          <p:nvPr/>
        </p:nvSpPr>
        <p:spPr>
          <a:xfrm>
            <a:off x="7369244" y="4641553"/>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71" name="TextBox 70">
            <a:extLst>
              <a:ext uri="{FF2B5EF4-FFF2-40B4-BE49-F238E27FC236}">
                <a16:creationId xmlns:a16="http://schemas.microsoft.com/office/drawing/2014/main" id="{A261D108-57C2-4991-9F0E-5241948E1B25}"/>
              </a:ext>
            </a:extLst>
          </p:cNvPr>
          <p:cNvSpPr txBox="1"/>
          <p:nvPr/>
        </p:nvSpPr>
        <p:spPr>
          <a:xfrm>
            <a:off x="10012329" y="4645903"/>
            <a:ext cx="396354" cy="477054"/>
          </a:xfrm>
          <a:prstGeom prst="rect">
            <a:avLst/>
          </a:prstGeom>
          <a:noFill/>
        </p:spPr>
        <p:txBody>
          <a:bodyPr wrap="square" rtlCol="0">
            <a:spAutoFit/>
          </a:bodyPr>
          <a:lstStyle/>
          <a:p>
            <a:r>
              <a:rPr lang="en-IN" sz="2500" dirty="0">
                <a:latin typeface="Nunito Sans" panose="020B0604020202020204" charset="0"/>
              </a:rPr>
              <a:t>0</a:t>
            </a:r>
          </a:p>
        </p:txBody>
      </p:sp>
      <p:sp>
        <p:nvSpPr>
          <p:cNvPr id="72" name="TextBox 71">
            <a:extLst>
              <a:ext uri="{FF2B5EF4-FFF2-40B4-BE49-F238E27FC236}">
                <a16:creationId xmlns:a16="http://schemas.microsoft.com/office/drawing/2014/main" id="{19FE81F1-B415-47C2-84FA-74EE4E6A0238}"/>
              </a:ext>
            </a:extLst>
          </p:cNvPr>
          <p:cNvSpPr txBox="1"/>
          <p:nvPr/>
        </p:nvSpPr>
        <p:spPr>
          <a:xfrm>
            <a:off x="9150416" y="3144677"/>
            <a:ext cx="396354" cy="477054"/>
          </a:xfrm>
          <a:prstGeom prst="rect">
            <a:avLst/>
          </a:prstGeom>
          <a:noFill/>
        </p:spPr>
        <p:txBody>
          <a:bodyPr wrap="square" rtlCol="0">
            <a:spAutoFit/>
          </a:bodyPr>
          <a:lstStyle/>
          <a:p>
            <a:r>
              <a:rPr lang="en-IN" sz="2500" dirty="0">
                <a:latin typeface="Nunito Sans" panose="020B0604020202020204" charset="0"/>
              </a:rPr>
              <a:t>3</a:t>
            </a:r>
          </a:p>
        </p:txBody>
      </p:sp>
      <p:sp>
        <p:nvSpPr>
          <p:cNvPr id="73" name="TextBox 72">
            <a:extLst>
              <a:ext uri="{FF2B5EF4-FFF2-40B4-BE49-F238E27FC236}">
                <a16:creationId xmlns:a16="http://schemas.microsoft.com/office/drawing/2014/main" id="{68EA0CFE-BC70-4274-AE77-24D6279C0216}"/>
              </a:ext>
            </a:extLst>
          </p:cNvPr>
          <p:cNvSpPr txBox="1"/>
          <p:nvPr/>
        </p:nvSpPr>
        <p:spPr>
          <a:xfrm>
            <a:off x="10038198" y="3911655"/>
            <a:ext cx="608540" cy="477054"/>
          </a:xfrm>
          <a:prstGeom prst="rect">
            <a:avLst/>
          </a:prstGeom>
          <a:noFill/>
        </p:spPr>
        <p:txBody>
          <a:bodyPr wrap="square" rtlCol="0">
            <a:spAutoFit/>
          </a:bodyPr>
          <a:lstStyle/>
          <a:p>
            <a:r>
              <a:rPr lang="en-IN" sz="2500" dirty="0">
                <a:latin typeface="Nunito Sans" panose="020B0604020202020204" charset="0"/>
              </a:rPr>
              <a:t>2</a:t>
            </a:r>
          </a:p>
        </p:txBody>
      </p:sp>
      <p:sp>
        <p:nvSpPr>
          <p:cNvPr id="74" name="TextBox 73">
            <a:extLst>
              <a:ext uri="{FF2B5EF4-FFF2-40B4-BE49-F238E27FC236}">
                <a16:creationId xmlns:a16="http://schemas.microsoft.com/office/drawing/2014/main" id="{2D8BEB0D-657B-4007-9661-46B5F8E3DDE9}"/>
              </a:ext>
            </a:extLst>
          </p:cNvPr>
          <p:cNvSpPr txBox="1"/>
          <p:nvPr/>
        </p:nvSpPr>
        <p:spPr>
          <a:xfrm>
            <a:off x="10014856" y="3152461"/>
            <a:ext cx="608540" cy="477054"/>
          </a:xfrm>
          <a:prstGeom prst="rect">
            <a:avLst/>
          </a:prstGeom>
          <a:noFill/>
        </p:spPr>
        <p:txBody>
          <a:bodyPr wrap="square" rtlCol="0">
            <a:spAutoFit/>
          </a:bodyPr>
          <a:lstStyle/>
          <a:p>
            <a:r>
              <a:rPr lang="en-IN" sz="2500" dirty="0">
                <a:latin typeface="Nunito Sans" panose="020B0604020202020204" charset="0"/>
              </a:rPr>
              <a:t>5</a:t>
            </a:r>
          </a:p>
        </p:txBody>
      </p:sp>
      <p:sp>
        <p:nvSpPr>
          <p:cNvPr id="75" name="TextBox 74">
            <a:extLst>
              <a:ext uri="{FF2B5EF4-FFF2-40B4-BE49-F238E27FC236}">
                <a16:creationId xmlns:a16="http://schemas.microsoft.com/office/drawing/2014/main" id="{A59C267D-DEAC-4561-9196-8B7E5968E093}"/>
              </a:ext>
            </a:extLst>
          </p:cNvPr>
          <p:cNvSpPr txBox="1"/>
          <p:nvPr/>
        </p:nvSpPr>
        <p:spPr>
          <a:xfrm>
            <a:off x="8273142" y="3911655"/>
            <a:ext cx="608540" cy="477054"/>
          </a:xfrm>
          <a:prstGeom prst="rect">
            <a:avLst/>
          </a:prstGeom>
          <a:noFill/>
        </p:spPr>
        <p:txBody>
          <a:bodyPr wrap="square" rtlCol="0">
            <a:spAutoFit/>
          </a:bodyPr>
          <a:lstStyle/>
          <a:p>
            <a:r>
              <a:rPr lang="en-IN" sz="2500" dirty="0">
                <a:latin typeface="Nunito Sans" panose="020B0604020202020204" charset="0"/>
              </a:rPr>
              <a:t>9</a:t>
            </a:r>
          </a:p>
        </p:txBody>
      </p:sp>
      <p:sp>
        <p:nvSpPr>
          <p:cNvPr id="76" name="TextBox 75">
            <a:extLst>
              <a:ext uri="{FF2B5EF4-FFF2-40B4-BE49-F238E27FC236}">
                <a16:creationId xmlns:a16="http://schemas.microsoft.com/office/drawing/2014/main" id="{A836038D-A8F9-488A-9502-F3966C3BC597}"/>
              </a:ext>
            </a:extLst>
          </p:cNvPr>
          <p:cNvSpPr txBox="1"/>
          <p:nvPr/>
        </p:nvSpPr>
        <p:spPr>
          <a:xfrm>
            <a:off x="8252755" y="4662019"/>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77" name="TextBox 76">
            <a:extLst>
              <a:ext uri="{FF2B5EF4-FFF2-40B4-BE49-F238E27FC236}">
                <a16:creationId xmlns:a16="http://schemas.microsoft.com/office/drawing/2014/main" id="{2287C42E-FDB7-45D9-9F89-AB308A9A1A6B}"/>
              </a:ext>
            </a:extLst>
          </p:cNvPr>
          <p:cNvSpPr txBox="1"/>
          <p:nvPr/>
        </p:nvSpPr>
        <p:spPr>
          <a:xfrm>
            <a:off x="9179179" y="2372032"/>
            <a:ext cx="608540" cy="477054"/>
          </a:xfrm>
          <a:prstGeom prst="rect">
            <a:avLst/>
          </a:prstGeom>
          <a:noFill/>
        </p:spPr>
        <p:txBody>
          <a:bodyPr wrap="square" rtlCol="0">
            <a:spAutoFit/>
          </a:bodyPr>
          <a:lstStyle/>
          <a:p>
            <a:r>
              <a:rPr lang="en-IN" sz="2500" dirty="0">
                <a:latin typeface="Nunito Sans" panose="020B0604020202020204" charset="0"/>
              </a:rPr>
              <a:t>7</a:t>
            </a:r>
          </a:p>
        </p:txBody>
      </p:sp>
      <p:sp>
        <p:nvSpPr>
          <p:cNvPr id="78" name="TextBox 77">
            <a:extLst>
              <a:ext uri="{FF2B5EF4-FFF2-40B4-BE49-F238E27FC236}">
                <a16:creationId xmlns:a16="http://schemas.microsoft.com/office/drawing/2014/main" id="{5CAFEA3A-B513-44A1-8A06-99ADE7D06222}"/>
              </a:ext>
            </a:extLst>
          </p:cNvPr>
          <p:cNvSpPr txBox="1"/>
          <p:nvPr/>
        </p:nvSpPr>
        <p:spPr>
          <a:xfrm>
            <a:off x="9032316" y="4645903"/>
            <a:ext cx="608540" cy="477054"/>
          </a:xfrm>
          <a:prstGeom prst="rect">
            <a:avLst/>
          </a:prstGeom>
          <a:noFill/>
        </p:spPr>
        <p:txBody>
          <a:bodyPr wrap="square" rtlCol="0">
            <a:spAutoFit/>
          </a:bodyPr>
          <a:lstStyle/>
          <a:p>
            <a:r>
              <a:rPr lang="en-IN" sz="2500" dirty="0">
                <a:latin typeface="Nunito Sans" panose="020B0604020202020204" charset="0"/>
              </a:rPr>
              <a:t>10</a:t>
            </a:r>
          </a:p>
        </p:txBody>
      </p:sp>
    </p:spTree>
    <p:extLst>
      <p:ext uri="{BB962C8B-B14F-4D97-AF65-F5344CB8AC3E}">
        <p14:creationId xmlns:p14="http://schemas.microsoft.com/office/powerpoint/2010/main" val="268844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174"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glow rad="63500">
                              <a:srgbClr val="4F81BD">
                                <a:satMod val="175000"/>
                                <a:alpha val="40000"/>
                              </a:srgbClr>
                            </a:glow>
                          </a:effectLst>
                          <a:uLnTx/>
                          <a:uFillTx/>
                          <a:latin typeface="+mn-lt"/>
                          <a:ea typeface="+mn-ea"/>
                          <a:cs typeface="+mn-cs"/>
                        </a:rPr>
                        <a:t>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lumMod val="65000"/>
                            </a:schemeClr>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schemeClr val="bg1">
                            <a:lumMod val="65000"/>
                          </a:schemeClr>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solidFill>
                            <a:schemeClr val="bg1">
                              <a:lumMod val="65000"/>
                            </a:schemeClr>
                          </a:solidFill>
                          <a:effectLst>
                            <a:glow rad="63500">
                              <a:schemeClr val="accent1">
                                <a:satMod val="175000"/>
                                <a:alpha val="40000"/>
                              </a:schemeClr>
                            </a:glow>
                          </a:effectLst>
                        </a:rPr>
                        <a:t>0</a:t>
                      </a: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5" name="Rectangle 4"/>
          <p:cNvSpPr/>
          <p:nvPr/>
        </p:nvSpPr>
        <p:spPr>
          <a:xfrm>
            <a:off x="4572001" y="0"/>
            <a:ext cx="3617487" cy="697627"/>
          </a:xfrm>
          <a:prstGeom prst="rect">
            <a:avLst/>
          </a:prstGeom>
        </p:spPr>
        <p:txBody>
          <a:bodyPr wrap="none" lIns="121917" tIns="60958" rIns="121917" bIns="60958">
            <a:spAutoFit/>
          </a:bodyPr>
          <a:lstStyle/>
          <a:p>
            <a:pPr algn="ctr"/>
            <a:r>
              <a:rPr lang="en-US" sz="3700" dirty="0"/>
              <a:t>Delete at the end</a:t>
            </a:r>
          </a:p>
        </p:txBody>
      </p:sp>
      <p:sp>
        <p:nvSpPr>
          <p:cNvPr id="6" name="Rectangle 5"/>
          <p:cNvSpPr/>
          <p:nvPr/>
        </p:nvSpPr>
        <p:spPr>
          <a:xfrm>
            <a:off x="4978401" y="1397000"/>
            <a:ext cx="5836913" cy="1231102"/>
          </a:xfrm>
          <a:prstGeom prst="rect">
            <a:avLst/>
          </a:prstGeom>
        </p:spPr>
        <p:txBody>
          <a:bodyPr wrap="none" lIns="121917" tIns="60958" rIns="121917" bIns="60958">
            <a:spAutoFit/>
          </a:bodyPr>
          <a:lstStyle/>
          <a:p>
            <a:pPr>
              <a:buFont typeface="Arial" pitchFamily="34" charset="0"/>
              <a:buChar char="•"/>
            </a:pPr>
            <a:r>
              <a:rPr lang="en-US" sz="2400" dirty="0"/>
              <a:t>Step 1. The address of the second last node </a:t>
            </a:r>
          </a:p>
          <a:p>
            <a:r>
              <a:rPr lang="en-US" sz="2400" dirty="0"/>
              <a:t>               should be stored as null.</a:t>
            </a:r>
          </a:p>
          <a:p>
            <a:pPr>
              <a:buFont typeface="Arial" pitchFamily="34" charset="0"/>
              <a:buChar char="•"/>
            </a:pPr>
            <a:endParaRPr lang="en-US" sz="2400" dirty="0"/>
          </a:p>
        </p:txBody>
      </p:sp>
      <p:sp>
        <p:nvSpPr>
          <p:cNvPr id="7" name="Rectangle 6"/>
          <p:cNvSpPr/>
          <p:nvPr/>
        </p:nvSpPr>
        <p:spPr>
          <a:xfrm>
            <a:off x="4978400" y="2413000"/>
            <a:ext cx="6096000" cy="914400"/>
          </a:xfrm>
          <a:prstGeom prst="rect">
            <a:avLst/>
          </a:prstGeom>
          <a:ln>
            <a:solidFill>
              <a:srgbClr val="0070C0"/>
            </a:solidFill>
          </a:ln>
          <a:effectLst>
            <a:glow rad="63500">
              <a:schemeClr val="accent5">
                <a:satMod val="175000"/>
                <a:alpha val="40000"/>
              </a:schemeClr>
            </a:glow>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r>
              <a:rPr lang="en-US" sz="3200" b="1" dirty="0">
                <a:solidFill>
                  <a:srgbClr val="FF0000"/>
                </a:solidFill>
              </a:rPr>
              <a:t>  Are we forgetting something?</a:t>
            </a:r>
            <a:endParaRPr lang="en-US" sz="2700" b="1" dirty="0">
              <a:ln>
                <a:solidFill>
                  <a:schemeClr val="tx1"/>
                </a:solidFill>
              </a:ln>
              <a:solidFill>
                <a:srgbClr val="FF0000"/>
              </a:solidFill>
            </a:endParaRPr>
          </a:p>
        </p:txBody>
      </p:sp>
      <p:pic>
        <p:nvPicPr>
          <p:cNvPr id="8" name="Picture 2" descr="Image result for red flag warning png"/>
          <p:cNvPicPr>
            <a:picLocks noChangeAspect="1" noChangeArrowheads="1"/>
          </p:cNvPicPr>
          <p:nvPr/>
        </p:nvPicPr>
        <p:blipFill>
          <a:blip r:embed="rId2" cstate="print"/>
          <a:srcRect/>
          <a:stretch>
            <a:fillRect/>
          </a:stretch>
        </p:blipFill>
        <p:spPr bwMode="auto">
          <a:xfrm>
            <a:off x="5080001" y="2717801"/>
            <a:ext cx="313268" cy="406401"/>
          </a:xfrm>
          <a:prstGeom prst="rect">
            <a:avLst/>
          </a:prstGeom>
          <a:noFill/>
        </p:spPr>
      </p:pic>
      <p:sp>
        <p:nvSpPr>
          <p:cNvPr id="9" name="Rectangle 8"/>
          <p:cNvSpPr/>
          <p:nvPr/>
        </p:nvSpPr>
        <p:spPr>
          <a:xfrm>
            <a:off x="4978400" y="3925094"/>
            <a:ext cx="3499798" cy="861770"/>
          </a:xfrm>
          <a:prstGeom prst="rect">
            <a:avLst/>
          </a:prstGeom>
        </p:spPr>
        <p:txBody>
          <a:bodyPr wrap="none" lIns="121917" tIns="60958" rIns="121917" bIns="60958">
            <a:spAutoFit/>
          </a:bodyPr>
          <a:lstStyle/>
          <a:p>
            <a:pPr>
              <a:buFont typeface="Arial" pitchFamily="34" charset="0"/>
              <a:buChar char="•"/>
            </a:pPr>
            <a:r>
              <a:rPr lang="en-US" sz="2400" dirty="0"/>
              <a:t>Step 2. Free the memory.</a:t>
            </a:r>
          </a:p>
          <a:p>
            <a:pPr>
              <a:buFont typeface="Arial" pitchFamily="34" charset="0"/>
              <a:buChar char="•"/>
            </a:pPr>
            <a:endParaRPr lang="en-US" sz="24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a:latin typeface="Nunito Sans SemiBold" panose="00000700000000000000" pitchFamily="2" charset="0"/>
              </a:rPr>
              <a:t>Queue – Data Structure</a:t>
            </a:r>
          </a:p>
        </p:txBody>
      </p:sp>
      <p:sp>
        <p:nvSpPr>
          <p:cNvPr id="10" name="Rectangle 9">
            <a:extLst>
              <a:ext uri="{FF2B5EF4-FFF2-40B4-BE49-F238E27FC236}">
                <a16:creationId xmlns:a16="http://schemas.microsoft.com/office/drawing/2014/main"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192655444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408381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latin typeface="Nunito Sans" panose="00000500000000000000" pitchFamily="2" charset="0"/>
              </a:rPr>
              <a:t>The first element is inserted from one end called </a:t>
            </a:r>
            <a:r>
              <a:rPr lang="en-US" sz="2500" dirty="0">
                <a:solidFill>
                  <a:srgbClr val="F05136"/>
                </a:solidFill>
                <a:latin typeface="Nunito Sans" panose="00000500000000000000" pitchFamily="2" charset="0"/>
              </a:rPr>
              <a:t>REAR</a:t>
            </a:r>
            <a:r>
              <a:rPr lang="en-US" sz="2500" dirty="0">
                <a:latin typeface="Nunito Sans" panose="00000500000000000000" pitchFamily="2" charset="0"/>
              </a:rPr>
              <a:t> and deleted from the other end called as </a:t>
            </a:r>
            <a:r>
              <a:rPr lang="en-US" sz="2500" dirty="0">
                <a:solidFill>
                  <a:srgbClr val="F05136"/>
                </a:solidFill>
                <a:latin typeface="Nunito Sans" panose="00000500000000000000" pitchFamily="2" charset="0"/>
              </a:rPr>
              <a:t>FRONT</a:t>
            </a:r>
            <a:r>
              <a:rPr lang="en-US" sz="2500" dirty="0">
                <a:latin typeface="Nunito Sans" panose="00000500000000000000" pitchFamily="2" charset="0"/>
              </a:rPr>
              <a:t>.</a:t>
            </a:r>
          </a:p>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dirty="0">
                <a:solidFill>
                  <a:srgbClr val="F05136"/>
                </a:solidFill>
                <a:latin typeface="Nunito Sans" panose="00000500000000000000" pitchFamily="2" charset="0"/>
              </a:rPr>
              <a:t>Front</a:t>
            </a:r>
            <a:r>
              <a:rPr lang="en-US" sz="2500" dirty="0">
                <a:latin typeface="Nunito Sans" panose="00000500000000000000" pitchFamily="2" charset="0"/>
              </a:rPr>
              <a:t> points to the </a:t>
            </a:r>
            <a:r>
              <a:rPr lang="en-US" sz="2500" dirty="0">
                <a:solidFill>
                  <a:srgbClr val="F05136"/>
                </a:solidFill>
                <a:latin typeface="Nunito Sans" panose="00000500000000000000" pitchFamily="2" charset="0"/>
              </a:rPr>
              <a:t>beginning</a:t>
            </a:r>
            <a:r>
              <a:rPr lang="en-US" sz="2500" dirty="0">
                <a:latin typeface="Nunito Sans" panose="00000500000000000000" pitchFamily="2" charset="0"/>
              </a:rPr>
              <a:t> of the queue and </a:t>
            </a:r>
            <a:r>
              <a:rPr lang="en-US" sz="2500" dirty="0">
                <a:solidFill>
                  <a:srgbClr val="F05136"/>
                </a:solidFill>
                <a:latin typeface="Nunito Sans" panose="00000500000000000000" pitchFamily="2" charset="0"/>
              </a:rPr>
              <a:t>Rear</a:t>
            </a:r>
            <a:r>
              <a:rPr lang="en-US" sz="2500" dirty="0">
                <a:latin typeface="Nunito Sans" panose="00000500000000000000" pitchFamily="2" charset="0"/>
              </a:rPr>
              <a:t> points to the </a:t>
            </a:r>
            <a:r>
              <a:rPr lang="en-US" sz="2500" dirty="0">
                <a:solidFill>
                  <a:srgbClr val="F05136"/>
                </a:solidFill>
                <a:latin typeface="Nunito Sans" panose="00000500000000000000" pitchFamily="2" charset="0"/>
              </a:rPr>
              <a:t>end</a:t>
            </a:r>
            <a:r>
              <a:rPr lang="en-US" sz="2500" dirty="0">
                <a:latin typeface="Nunito Sans" panose="00000500000000000000" pitchFamily="2" charset="0"/>
              </a:rPr>
              <a:t> of the queue.</a:t>
            </a:r>
          </a:p>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dirty="0">
                <a:latin typeface="Nunito Sans" panose="00000500000000000000" pitchFamily="2" charset="0"/>
              </a:rPr>
              <a:t>Queue follows the </a:t>
            </a:r>
            <a:r>
              <a:rPr lang="en-US" sz="2500" dirty="0">
                <a:solidFill>
                  <a:srgbClr val="F05136"/>
                </a:solidFill>
                <a:latin typeface="Nunito Sans" panose="00000500000000000000" pitchFamily="2" charset="0"/>
              </a:rPr>
              <a:t>FIFO</a:t>
            </a:r>
            <a:r>
              <a:rPr lang="en-US" sz="2500" dirty="0">
                <a:latin typeface="Nunito Sans" panose="00000500000000000000" pitchFamily="2" charset="0"/>
              </a:rPr>
              <a:t> (First - In - First Out) structure.</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Queue</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17971672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235256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latin typeface="Nunito Sans" panose="00000500000000000000" pitchFamily="2" charset="0"/>
              </a:rPr>
              <a:t>In a queue, one end is always used to insert data (</a:t>
            </a:r>
            <a:r>
              <a:rPr lang="en-US" sz="2500" dirty="0">
                <a:solidFill>
                  <a:srgbClr val="F05136"/>
                </a:solidFill>
                <a:latin typeface="Nunito Sans" panose="00000500000000000000" pitchFamily="2" charset="0"/>
              </a:rPr>
              <a:t>enqueue</a:t>
            </a:r>
            <a:r>
              <a:rPr lang="en-US" sz="2500" dirty="0">
                <a:latin typeface="Nunito Sans" panose="00000500000000000000" pitchFamily="2" charset="0"/>
              </a:rPr>
              <a:t>) and the other is used to delete data (</a:t>
            </a:r>
            <a:r>
              <a:rPr lang="en-US" sz="2500" dirty="0">
                <a:solidFill>
                  <a:srgbClr val="F05136"/>
                </a:solidFill>
                <a:latin typeface="Nunito Sans" panose="00000500000000000000" pitchFamily="2" charset="0"/>
              </a:rPr>
              <a:t>dequeue</a:t>
            </a:r>
            <a:r>
              <a:rPr lang="en-US" sz="2500" dirty="0">
                <a:latin typeface="Nunito Sans" panose="00000500000000000000" pitchFamily="2" charset="0"/>
              </a:rPr>
              <a:t>), because queue is open at both its ends.</a:t>
            </a:r>
          </a:p>
          <a:p>
            <a:pPr>
              <a:lnSpc>
                <a:spcPct val="150000"/>
              </a:lnSpc>
            </a:pPr>
            <a:endParaRPr lang="en-US" sz="2500" dirty="0">
              <a:latin typeface="Nunito Sans" panose="00000500000000000000" pitchFamily="2" charset="0"/>
            </a:endParaRP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Queue</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301815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Real time example</a:t>
            </a:r>
          </a:p>
        </p:txBody>
      </p:sp>
      <p:sp>
        <p:nvSpPr>
          <p:cNvPr id="18" name="Rectangle 17">
            <a:extLst>
              <a:ext uri="{FF2B5EF4-FFF2-40B4-BE49-F238E27FC236}">
                <a16:creationId xmlns:a16="http://schemas.microsoft.com/office/drawing/2014/main" id="{203ACC38-BFE0-4396-8C90-BA70E8E3A4A1}"/>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2050" name="AutoShape 2" descr="Related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Related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A8A20BC0-0273-498E-B61D-D9A0EB75C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2514600"/>
            <a:ext cx="9133561" cy="2222500"/>
          </a:xfrm>
          <a:prstGeom prst="rect">
            <a:avLst/>
          </a:prstGeom>
        </p:spPr>
      </p:pic>
    </p:spTree>
    <p:extLst>
      <p:ext uri="{BB962C8B-B14F-4D97-AF65-F5344CB8AC3E}">
        <p14:creationId xmlns:p14="http://schemas.microsoft.com/office/powerpoint/2010/main" val="201749181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350672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latin typeface="Nunito Sans" panose="00000500000000000000" pitchFamily="2" charset="0"/>
              </a:rPr>
              <a:t>Serving requests on a single shared resource, like a printer, CPU task scheduling etc.</a:t>
            </a:r>
          </a:p>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dirty="0">
                <a:latin typeface="Nunito Sans" panose="00000500000000000000" pitchFamily="2" charset="0"/>
              </a:rPr>
              <a:t>In real life scenario, Call Center phone systems uses Queues to hold people calling them in an order, until a service representative is free.</a:t>
            </a:r>
          </a:p>
          <a:p>
            <a:pPr>
              <a:lnSpc>
                <a:spcPct val="150000"/>
              </a:lnSpc>
            </a:pPr>
            <a:endParaRPr lang="en-US" sz="2500" dirty="0">
              <a:latin typeface="Nunito Sans" panose="00000500000000000000" pitchFamily="2" charset="0"/>
            </a:endParaRP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Applications</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14553489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177548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latin typeface="Nunito Sans" panose="00000500000000000000" pitchFamily="2" charset="0"/>
              </a:rPr>
              <a:t>enqueue()</a:t>
            </a:r>
          </a:p>
          <a:p>
            <a:pPr marL="457200" indent="-457200">
              <a:lnSpc>
                <a:spcPct val="150000"/>
              </a:lnSpc>
              <a:buFont typeface="Arial" panose="020B0604020202020204" pitchFamily="34" charset="0"/>
              <a:buChar char="•"/>
            </a:pPr>
            <a:r>
              <a:rPr lang="en-US" sz="2500" dirty="0">
                <a:latin typeface="Nunito Sans" panose="00000500000000000000" pitchFamily="2" charset="0"/>
              </a:rPr>
              <a:t>dequeue()</a:t>
            </a:r>
          </a:p>
          <a:p>
            <a:pPr marL="457200" indent="-457200">
              <a:lnSpc>
                <a:spcPct val="150000"/>
              </a:lnSpc>
              <a:buFont typeface="Arial" panose="020B0604020202020204" pitchFamily="34" charset="0"/>
              <a:buChar char="•"/>
            </a:pPr>
            <a:r>
              <a:rPr lang="en-US" sz="2500" dirty="0">
                <a:latin typeface="Nunito Sans" panose="00000500000000000000" pitchFamily="2" charset="0"/>
              </a:rPr>
              <a:t>display()</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Queue - Operations</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7322157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177548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latin typeface="Nunito Sans" panose="00000500000000000000" pitchFamily="2" charset="0"/>
              </a:rPr>
              <a:t>Check if the queue is full or not.</a:t>
            </a:r>
          </a:p>
          <a:p>
            <a:pPr marL="457200" indent="-457200">
              <a:lnSpc>
                <a:spcPct val="150000"/>
              </a:lnSpc>
              <a:buFont typeface="Arial" panose="020B0604020202020204" pitchFamily="34" charset="0"/>
              <a:buChar char="•"/>
            </a:pPr>
            <a:r>
              <a:rPr lang="en-US" sz="2500" dirty="0">
                <a:latin typeface="Nunito Sans" panose="00000500000000000000" pitchFamily="2" charset="0"/>
              </a:rPr>
              <a:t>If the queue is full, then print overflow error and exit the program.</a:t>
            </a:r>
          </a:p>
          <a:p>
            <a:pPr marL="457200" indent="-457200">
              <a:lnSpc>
                <a:spcPct val="150000"/>
              </a:lnSpc>
              <a:buFont typeface="Arial" panose="020B0604020202020204" pitchFamily="34" charset="0"/>
              <a:buChar char="•"/>
            </a:pPr>
            <a:r>
              <a:rPr lang="en-US" sz="2500" dirty="0">
                <a:latin typeface="Nunito Sans" panose="00000500000000000000" pitchFamily="2" charset="0"/>
              </a:rPr>
              <a:t>If the queue is not full, then increment the tail and add the element.</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Algorithm for ENQUEUE operation</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200288849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235256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latin typeface="Nunito Sans" panose="00000500000000000000" pitchFamily="2" charset="0"/>
              </a:rPr>
              <a:t>Check if the queue is empty or not.</a:t>
            </a:r>
          </a:p>
          <a:p>
            <a:pPr marL="457200" indent="-457200">
              <a:lnSpc>
                <a:spcPct val="150000"/>
              </a:lnSpc>
              <a:buFont typeface="Arial" panose="020B0604020202020204" pitchFamily="34" charset="0"/>
              <a:buChar char="•"/>
            </a:pPr>
            <a:r>
              <a:rPr lang="en-US" sz="2500" dirty="0">
                <a:latin typeface="Nunito Sans" panose="00000500000000000000" pitchFamily="2" charset="0"/>
              </a:rPr>
              <a:t>If the queue is empty, then print underflow error and exit the program.</a:t>
            </a:r>
          </a:p>
          <a:p>
            <a:pPr marL="457200" indent="-457200">
              <a:lnSpc>
                <a:spcPct val="150000"/>
              </a:lnSpc>
              <a:buFont typeface="Arial" panose="020B0604020202020204" pitchFamily="34" charset="0"/>
              <a:buChar char="•"/>
            </a:pPr>
            <a:r>
              <a:rPr lang="en-US" sz="2500" dirty="0">
                <a:latin typeface="Nunito Sans" panose="00000500000000000000" pitchFamily="2" charset="0"/>
              </a:rPr>
              <a:t>If the queue is not empty, then print the element at the head and increment the head.</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Algorithm for DEQUEUE operation</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3186131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 &lt;iostream&gt;</a:t>
            </a:r>
          </a:p>
          <a:p>
            <a:r>
              <a:rPr lang="en-US" sz="2000" b="1" dirty="0">
                <a:solidFill>
                  <a:schemeClr val="bg1"/>
                </a:solidFill>
                <a:latin typeface="Courier New" panose="02070309020205020404" pitchFamily="49" charset="0"/>
                <a:cs typeface="Courier New" panose="02070309020205020404" pitchFamily="49" charset="0"/>
              </a:rPr>
              <a:t>#define SIZE 5</a:t>
            </a:r>
          </a:p>
          <a:p>
            <a:r>
              <a:rPr lang="en-US" sz="2000" b="1" dirty="0">
                <a:solidFill>
                  <a:schemeClr val="bg1"/>
                </a:solidFill>
                <a:latin typeface="Courier New" panose="02070309020205020404" pitchFamily="49" charset="0"/>
                <a:cs typeface="Courier New" panose="02070309020205020404" pitchFamily="49" charset="0"/>
              </a:rPr>
              <a:t>using namespace std;</a:t>
            </a:r>
          </a:p>
          <a:p>
            <a:r>
              <a:rPr lang="en-US" sz="2000" b="1" dirty="0">
                <a:solidFill>
                  <a:schemeClr val="bg1"/>
                </a:solidFill>
                <a:latin typeface="Courier New" panose="02070309020205020404" pitchFamily="49" charset="0"/>
                <a:cs typeface="Courier New" panose="02070309020205020404" pitchFamily="49" charset="0"/>
              </a:rPr>
              <a:t>class Queue </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private:</a:t>
            </a:r>
          </a:p>
          <a:p>
            <a:r>
              <a:rPr lang="en-US" sz="2000" b="1" dirty="0">
                <a:solidFill>
                  <a:schemeClr val="bg1"/>
                </a:solidFill>
                <a:latin typeface="Courier New" panose="02070309020205020404" pitchFamily="49" charset="0"/>
                <a:cs typeface="Courier New" panose="02070309020205020404" pitchFamily="49" charset="0"/>
              </a:rPr>
              <a:t>    int items[SIZE], front, rear;</a:t>
            </a:r>
          </a:p>
          <a:p>
            <a:r>
              <a:rPr lang="en-US" sz="2000" b="1" dirty="0">
                <a:solidFill>
                  <a:schemeClr val="bg1"/>
                </a:solidFill>
                <a:latin typeface="Courier New" panose="02070309020205020404" pitchFamily="49" charset="0"/>
                <a:cs typeface="Courier New" panose="02070309020205020404" pitchFamily="49" charset="0"/>
              </a:rPr>
              <a:t>    public:</a:t>
            </a:r>
          </a:p>
          <a:p>
            <a:r>
              <a:rPr lang="en-US" sz="2000" b="1" dirty="0">
                <a:solidFill>
                  <a:schemeClr val="bg1"/>
                </a:solidFill>
                <a:latin typeface="Courier New" panose="02070309020205020404" pitchFamily="49" charset="0"/>
                <a:cs typeface="Courier New" panose="02070309020205020404" pitchFamily="49" charset="0"/>
              </a:rPr>
              <a:t>    Queue()</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front = -1;</a:t>
            </a:r>
          </a:p>
          <a:p>
            <a:r>
              <a:rPr lang="en-US" sz="2000" b="1" dirty="0">
                <a:solidFill>
                  <a:schemeClr val="bg1"/>
                </a:solidFill>
                <a:latin typeface="Courier New" panose="02070309020205020404" pitchFamily="49" charset="0"/>
                <a:cs typeface="Courier New" panose="02070309020205020404" pitchFamily="49" charset="0"/>
              </a:rPr>
              <a:t>        rear = -1;</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bool </a:t>
            </a:r>
            <a:r>
              <a:rPr lang="en-US" sz="2000" b="1" dirty="0" err="1">
                <a:solidFill>
                  <a:schemeClr val="bg1"/>
                </a:solidFill>
                <a:latin typeface="Courier New" panose="02070309020205020404" pitchFamily="49" charset="0"/>
                <a:cs typeface="Courier New" panose="02070309020205020404" pitchFamily="49" charset="0"/>
              </a:rPr>
              <a:t>isFull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if(front == 0 &amp;&amp; rear == SIZE - 1)</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return true;</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return false;</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3271759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    bool </a:t>
            </a:r>
            <a:r>
              <a:rPr lang="en-US" sz="2000" b="1" dirty="0" err="1">
                <a:solidFill>
                  <a:schemeClr val="bg1"/>
                </a:solidFill>
                <a:latin typeface="Courier New" panose="02070309020205020404" pitchFamily="49" charset="0"/>
                <a:cs typeface="Courier New" panose="02070309020205020404" pitchFamily="49" charset="0"/>
              </a:rPr>
              <a:t>isEmpty</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if(front == -1) </a:t>
            </a:r>
          </a:p>
          <a:p>
            <a:r>
              <a:rPr lang="en-US" sz="2000" b="1" dirty="0">
                <a:solidFill>
                  <a:schemeClr val="bg1"/>
                </a:solidFill>
                <a:latin typeface="Courier New" panose="02070309020205020404" pitchFamily="49" charset="0"/>
                <a:cs typeface="Courier New" panose="02070309020205020404" pitchFamily="49" charset="0"/>
              </a:rPr>
              <a:t>            return true;</a:t>
            </a:r>
          </a:p>
          <a:p>
            <a:r>
              <a:rPr lang="en-US" sz="2000" b="1" dirty="0">
                <a:solidFill>
                  <a:schemeClr val="bg1"/>
                </a:solidFill>
                <a:latin typeface="Courier New" panose="02070309020205020404" pitchFamily="49" charset="0"/>
                <a:cs typeface="Courier New" panose="02070309020205020404" pitchFamily="49" charset="0"/>
              </a:rPr>
              <a:t>        else </a:t>
            </a:r>
          </a:p>
          <a:p>
            <a:r>
              <a:rPr lang="en-US" sz="2000" b="1" dirty="0">
                <a:solidFill>
                  <a:schemeClr val="bg1"/>
                </a:solidFill>
                <a:latin typeface="Courier New" panose="02070309020205020404" pitchFamily="49" charset="0"/>
                <a:cs typeface="Courier New" panose="02070309020205020404" pitchFamily="49" charset="0"/>
              </a:rPr>
              <a:t>            return false;</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void </a:t>
            </a:r>
            <a:r>
              <a:rPr lang="en-US" sz="2000" b="1" dirty="0" err="1">
                <a:solidFill>
                  <a:schemeClr val="bg1"/>
                </a:solidFill>
                <a:latin typeface="Courier New" panose="02070309020205020404" pitchFamily="49" charset="0"/>
                <a:cs typeface="Courier New" panose="02070309020205020404" pitchFamily="49" charset="0"/>
              </a:rPr>
              <a:t>enQueue</a:t>
            </a:r>
            <a:r>
              <a:rPr lang="en-US" sz="2000" b="1" dirty="0">
                <a:solidFill>
                  <a:schemeClr val="bg1"/>
                </a:solidFill>
                <a:latin typeface="Courier New" panose="02070309020205020404" pitchFamily="49" charset="0"/>
                <a:cs typeface="Courier New" panose="02070309020205020404" pitchFamily="49" charset="0"/>
              </a:rPr>
              <a:t>(int element)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isFull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"Queue is full";</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else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if(front == -1) front = 0;</a:t>
            </a:r>
          </a:p>
          <a:p>
            <a:r>
              <a:rPr lang="en-US" sz="2000" b="1" dirty="0">
                <a:solidFill>
                  <a:schemeClr val="bg1"/>
                </a:solidFill>
                <a:latin typeface="Courier New" panose="02070309020205020404" pitchFamily="49" charset="0"/>
                <a:cs typeface="Courier New" panose="02070309020205020404" pitchFamily="49" charset="0"/>
              </a:rPr>
              <a:t>            rear++;</a:t>
            </a:r>
          </a:p>
          <a:p>
            <a:r>
              <a:rPr lang="en-US" sz="2000" b="1" dirty="0">
                <a:solidFill>
                  <a:schemeClr val="bg1"/>
                </a:solidFill>
                <a:latin typeface="Courier New" panose="02070309020205020404" pitchFamily="49" charset="0"/>
                <a:cs typeface="Courier New" panose="02070309020205020404" pitchFamily="49" charset="0"/>
              </a:rPr>
              <a:t>            items[rear] = element;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"Inserted " &lt;&lt; element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89104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0"/>
            <a:ext cx="10972800" cy="2235200"/>
          </a:xfrm>
        </p:spPr>
        <p:txBody>
          <a:bodyPr>
            <a:normAutofit/>
          </a:bodyPr>
          <a:lstStyle/>
          <a:p>
            <a:r>
              <a:rPr lang="en-US" dirty="0"/>
              <a:t>Linked List </a:t>
            </a:r>
            <a:br>
              <a:rPr lang="en-US" dirty="0"/>
            </a:br>
            <a:r>
              <a:rPr lang="en-US" dirty="0"/>
              <a:t>Delete at the given position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   int </a:t>
            </a:r>
            <a:r>
              <a:rPr lang="en-US" sz="2000" b="1" dirty="0" err="1">
                <a:solidFill>
                  <a:schemeClr val="bg1"/>
                </a:solidFill>
                <a:latin typeface="Courier New" panose="02070309020205020404" pitchFamily="49" charset="0"/>
                <a:cs typeface="Courier New" panose="02070309020205020404" pitchFamily="49" charset="0"/>
              </a:rPr>
              <a:t>deQueue</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int element;</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isEmpty</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"Queue is empty"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return(-1);</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else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element = items[front];</a:t>
            </a:r>
          </a:p>
          <a:p>
            <a:r>
              <a:rPr lang="en-US" sz="2000" b="1" dirty="0">
                <a:solidFill>
                  <a:schemeClr val="bg1"/>
                </a:solidFill>
                <a:latin typeface="Courier New" panose="02070309020205020404" pitchFamily="49" charset="0"/>
                <a:cs typeface="Courier New" panose="02070309020205020404" pitchFamily="49" charset="0"/>
              </a:rPr>
              <a:t>            if(front &gt;= rear)</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front = -1;</a:t>
            </a:r>
          </a:p>
          <a:p>
            <a:r>
              <a:rPr lang="en-US" sz="2000" b="1" dirty="0">
                <a:solidFill>
                  <a:schemeClr val="bg1"/>
                </a:solidFill>
                <a:latin typeface="Courier New" panose="02070309020205020404" pitchFamily="49" charset="0"/>
                <a:cs typeface="Courier New" panose="02070309020205020404" pitchFamily="49" charset="0"/>
              </a:rPr>
              <a:t>                rear = -1;</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            else           </a:t>
            </a:r>
          </a:p>
          <a:p>
            <a:r>
              <a:rPr lang="en-US" sz="2000" b="1" dirty="0">
                <a:solidFill>
                  <a:schemeClr val="bg1"/>
                </a:solidFill>
                <a:latin typeface="Courier New" panose="02070309020205020404" pitchFamily="49" charset="0"/>
                <a:cs typeface="Courier New" panose="02070309020205020404" pitchFamily="49" charset="0"/>
              </a:rPr>
              <a:t>                front++;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&lt;&lt;"Deleted -&gt; " &lt;&lt; element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return(element);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257388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    void display()</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int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isEmpty</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&lt;&lt; "Empty Queue"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&lt;&lt; "Front -&gt; " &lt;&lt; front;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&lt;&lt; "Items -&gt; ";</a:t>
            </a:r>
          </a:p>
          <a:p>
            <a:r>
              <a:rPr lang="en-US" sz="2000" b="1" dirty="0">
                <a:solidFill>
                  <a:schemeClr val="bg1"/>
                </a:solidFill>
                <a:latin typeface="Courier New" panose="02070309020205020404" pitchFamily="49" charset="0"/>
                <a:cs typeface="Courier New" panose="02070309020205020404" pitchFamily="49" charset="0"/>
              </a:rPr>
              <a:t>            for(</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=front;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&lt;=rear;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items[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&lt;&lt; "\t";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&lt;&lt; "Rear -&gt; " &lt;&lt; rear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10505911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int main()</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Queue q;</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q.deQueue</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for(int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=1;i&lt;=5;i++)</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q.enQueue</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q.enQueue</a:t>
            </a:r>
            <a:r>
              <a:rPr lang="en-US" sz="2000" b="1" dirty="0">
                <a:solidFill>
                  <a:schemeClr val="bg1"/>
                </a:solidFill>
                <a:latin typeface="Courier New" panose="02070309020205020404" pitchFamily="49" charset="0"/>
                <a:cs typeface="Courier New" panose="02070309020205020404" pitchFamily="49" charset="0"/>
              </a:rPr>
              <a:t>(6);</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q.display</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q.deQueue</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q.display</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return 0;</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6445387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p:cNvSpPr/>
          <p:nvPr/>
        </p:nvSpPr>
        <p:spPr>
          <a:xfrm>
            <a:off x="-274" y="1"/>
            <a:ext cx="12192001" cy="6859466"/>
          </a:xfrm>
          <a:prstGeom prst="rect">
            <a:avLst/>
          </a:prstGeom>
          <a:solidFill>
            <a:srgbClr val="000000"/>
          </a:solidFill>
          <a:ln w="12700">
            <a:miter lim="400000"/>
          </a:ln>
        </p:spPr>
        <p:txBody>
          <a:bodyPr lIns="548640" tIns="914400" rIns="640080" bIns="182880" anchor="t" anchorCtr="0"/>
          <a:lstStyle/>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Queue is empty</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Inserted 1</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Inserted 2</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Inserted 3</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Inserted 4</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Inserted 5</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Queue is full</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Front -&gt; 0</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Items -&gt; 1	2	3	4	5	</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Rear -&gt; 4</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Deleted -&gt; 1</a:t>
            </a:r>
          </a:p>
          <a:p>
            <a:pPr>
              <a:defRPr sz="3000">
                <a:solidFill>
                  <a:srgbClr val="FFFFFF"/>
                </a:solidFill>
                <a:latin typeface="Helvetica Neue Medium"/>
                <a:ea typeface="Helvetica Neue Medium"/>
                <a:cs typeface="Helvetica Neue Medium"/>
                <a:sym typeface="Helvetica Neue Medium"/>
              </a:defRPr>
            </a:pPr>
            <a:endParaRPr lang="en-US" sz="2000" b="1" dirty="0">
              <a:latin typeface="Courier New" panose="02070309020205020404" pitchFamily="49" charset="0"/>
              <a:cs typeface="Courier New" panose="02070309020205020404" pitchFamily="49" charset="0"/>
            </a:endParaRP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Front -&gt; 1</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Items -&gt; 2	3	4	5	</a:t>
            </a:r>
          </a:p>
          <a:p>
            <a:pPr>
              <a:defRPr sz="3000">
                <a:solidFill>
                  <a:srgbClr val="FFFFFF"/>
                </a:solidFill>
                <a:latin typeface="Helvetica Neue Medium"/>
                <a:ea typeface="Helvetica Neue Medium"/>
                <a:cs typeface="Helvetica Neue Medium"/>
                <a:sym typeface="Helvetica Neue Medium"/>
              </a:defRPr>
            </a:pPr>
            <a:r>
              <a:rPr lang="en-US" sz="2000" b="1" dirty="0">
                <a:latin typeface="Courier New" panose="02070309020205020404" pitchFamily="49" charset="0"/>
                <a:cs typeface="Courier New" panose="02070309020205020404" pitchFamily="49" charset="0"/>
              </a:rPr>
              <a:t>Rear -&gt; 4</a:t>
            </a:r>
          </a:p>
        </p:txBody>
      </p:sp>
      <p:sp>
        <p:nvSpPr>
          <p:cNvPr id="5" name="Rectangle 4">
            <a:extLst>
              <a:ext uri="{FF2B5EF4-FFF2-40B4-BE49-F238E27FC236}">
                <a16:creationId xmlns:a16="http://schemas.microsoft.com/office/drawing/2014/main" id="{610CB327-AE30-4B8C-9066-74E6D5D2230B}"/>
              </a:ext>
            </a:extLst>
          </p:cNvPr>
          <p:cNvSpPr/>
          <p:nvPr/>
        </p:nvSpPr>
        <p:spPr>
          <a:xfrm>
            <a:off x="-274" y="-36786"/>
            <a:ext cx="12192000" cy="57018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500" b="1" dirty="0">
                <a:solidFill>
                  <a:schemeClr val="bg1"/>
                </a:solidFill>
                <a:latin typeface="Courier New" panose="02070309020205020404" pitchFamily="49" charset="0"/>
                <a:cs typeface="Courier New" panose="02070309020205020404" pitchFamily="49" charset="0"/>
              </a:rPr>
              <a:t>   OUTPUT</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1548472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Queue Using Linked List</a:t>
            </a:r>
          </a:p>
        </p:txBody>
      </p:sp>
      <p:sp>
        <p:nvSpPr>
          <p:cNvPr id="18" name="Rectangle 17">
            <a:extLst>
              <a:ext uri="{FF2B5EF4-FFF2-40B4-BE49-F238E27FC236}">
                <a16:creationId xmlns:a16="http://schemas.microsoft.com/office/drawing/2014/main" id="{203ACC38-BFE0-4396-8C90-BA70E8E3A4A1}"/>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0" name="Subtitle 2"/>
          <p:cNvSpPr txBox="1">
            <a:spLocks/>
          </p:cNvSpPr>
          <p:nvPr/>
        </p:nvSpPr>
        <p:spPr>
          <a:xfrm>
            <a:off x="598714" y="1981200"/>
            <a:ext cx="8229600" cy="3395066"/>
          </a:xfrm>
          <a:prstGeom prst="rect">
            <a:avLst/>
          </a:prstGeom>
        </p:spPr>
        <p:txBody>
          <a:bodyPr vert="horz" lIns="91440" tIns="45720" rIns="91440" bIns="45720" rtlCol="0">
            <a:noAutofit/>
          </a:bodyPr>
          <a:lstStyle/>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500" i="0" u="none" strike="noStrike" kern="1200" cap="none" spc="0" normalizeH="0" baseline="0" noProof="0" dirty="0">
                <a:ln>
                  <a:noFill/>
                </a:ln>
                <a:solidFill>
                  <a:prstClr val="black"/>
                </a:solidFill>
                <a:effectLst/>
                <a:uLnTx/>
                <a:uFillTx/>
                <a:latin typeface="Nunito Sans" panose="00000500000000000000" pitchFamily="2" charset="0"/>
                <a:ea typeface="+mj-ea"/>
                <a:cs typeface="+mj-cs"/>
              </a:rPr>
              <a:t>Using dynamic memory</a:t>
            </a:r>
            <a:r>
              <a:rPr kumimoji="0" lang="en-US" sz="2500" i="0" u="none" strike="noStrike" kern="1200" cap="none" spc="0" normalizeH="0" noProof="0" dirty="0">
                <a:ln>
                  <a:noFill/>
                </a:ln>
                <a:solidFill>
                  <a:prstClr val="black"/>
                </a:solidFill>
                <a:effectLst/>
                <a:uLnTx/>
                <a:uFillTx/>
                <a:latin typeface="Nunito Sans" panose="00000500000000000000" pitchFamily="2" charset="0"/>
                <a:ea typeface="+mj-ea"/>
                <a:cs typeface="+mj-cs"/>
              </a:rPr>
              <a:t> allocation</a:t>
            </a: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500" baseline="0" dirty="0">
                <a:solidFill>
                  <a:prstClr val="black"/>
                </a:solidFill>
                <a:latin typeface="Nunito Sans" panose="00000500000000000000" pitchFamily="2" charset="0"/>
                <a:ea typeface="+mj-ea"/>
                <a:cs typeface="+mj-cs"/>
              </a:rPr>
              <a:t>Flexible</a:t>
            </a:r>
            <a:r>
              <a:rPr lang="en-US" sz="2500" dirty="0">
                <a:solidFill>
                  <a:prstClr val="black"/>
                </a:solidFill>
                <a:latin typeface="Nunito Sans" panose="00000500000000000000" pitchFamily="2" charset="0"/>
                <a:ea typeface="+mj-ea"/>
                <a:cs typeface="+mj-cs"/>
              </a:rPr>
              <a:t> size</a:t>
            </a:r>
            <a:r>
              <a:rPr kumimoji="0" lang="en-US" sz="2500" i="0" u="none" strike="noStrike" kern="1200" cap="none" spc="0" normalizeH="0" baseline="0" noProof="0" dirty="0">
                <a:ln>
                  <a:noFill/>
                </a:ln>
                <a:solidFill>
                  <a:prstClr val="black"/>
                </a:solidFill>
                <a:effectLst/>
                <a:uLnTx/>
                <a:uFillTx/>
                <a:latin typeface="Nunito Sans" panose="00000500000000000000" pitchFamily="2" charset="0"/>
                <a:ea typeface="+mj-ea"/>
                <a:cs typeface="+mj-cs"/>
              </a:rPr>
              <a:t> </a:t>
            </a:r>
          </a:p>
        </p:txBody>
      </p:sp>
    </p:spTree>
    <p:extLst>
      <p:ext uri="{BB962C8B-B14F-4D97-AF65-F5344CB8AC3E}">
        <p14:creationId xmlns:p14="http://schemas.microsoft.com/office/powerpoint/2010/main" val="404063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#include&lt;iostream&gt;</a:t>
            </a:r>
          </a:p>
          <a:p>
            <a:r>
              <a:rPr lang="en-US" sz="2000" b="1" dirty="0">
                <a:solidFill>
                  <a:schemeClr val="bg1"/>
                </a:solidFill>
                <a:latin typeface="Courier New" panose="02070309020205020404" pitchFamily="49" charset="0"/>
                <a:cs typeface="Courier New" panose="02070309020205020404" pitchFamily="49" charset="0"/>
              </a:rPr>
              <a:t>using namespace std;</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class Node</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public:</a:t>
            </a:r>
          </a:p>
          <a:p>
            <a:r>
              <a:rPr lang="en-US" sz="2000" b="1" dirty="0">
                <a:solidFill>
                  <a:schemeClr val="bg1"/>
                </a:solidFill>
                <a:latin typeface="Courier New" panose="02070309020205020404" pitchFamily="49" charset="0"/>
                <a:cs typeface="Courier New" panose="02070309020205020404" pitchFamily="49" charset="0"/>
              </a:rPr>
              <a:t>	int data;</a:t>
            </a:r>
          </a:p>
          <a:p>
            <a:r>
              <a:rPr lang="en-US" sz="2000" b="1" dirty="0">
                <a:solidFill>
                  <a:schemeClr val="bg1"/>
                </a:solidFill>
                <a:latin typeface="Courier New" panose="02070309020205020404" pitchFamily="49" charset="0"/>
                <a:cs typeface="Courier New" panose="02070309020205020404" pitchFamily="49" charset="0"/>
              </a:rPr>
              <a:t>	Node *next;</a:t>
            </a:r>
          </a:p>
          <a:p>
            <a:r>
              <a:rPr lang="en-US" sz="2000" b="1" dirty="0">
                <a:solidFill>
                  <a:schemeClr val="bg1"/>
                </a:solidFill>
                <a:latin typeface="Courier New" panose="02070309020205020404" pitchFamily="49" charset="0"/>
                <a:cs typeface="Courier New" panose="02070309020205020404" pitchFamily="49" charset="0"/>
              </a:rPr>
              <a:t>};</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void enqueue(struct Node **head, int value)</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Node *</a:t>
            </a:r>
            <a:r>
              <a:rPr lang="en-US" sz="2000" b="1" dirty="0" err="1">
                <a:solidFill>
                  <a:schemeClr val="bg1"/>
                </a:solidFill>
                <a:latin typeface="Courier New" panose="02070309020205020404" pitchFamily="49" charset="0"/>
                <a:cs typeface="Courier New" panose="02070309020205020404" pitchFamily="49" charset="0"/>
              </a:rPr>
              <a:t>newnode</a:t>
            </a:r>
            <a:r>
              <a:rPr lang="en-US" sz="2000" b="1" dirty="0">
                <a:solidFill>
                  <a:schemeClr val="bg1"/>
                </a:solidFill>
                <a:latin typeface="Courier New" panose="02070309020205020404" pitchFamily="49" charset="0"/>
                <a:cs typeface="Courier New" panose="02070309020205020404" pitchFamily="49" charset="0"/>
              </a:rPr>
              <a:t> = new Node();</a:t>
            </a:r>
          </a:p>
          <a:p>
            <a:r>
              <a:rPr lang="en-US" sz="2000" b="1" dirty="0">
                <a:solidFill>
                  <a:schemeClr val="bg1"/>
                </a:solidFill>
                <a:latin typeface="Courier New" panose="02070309020205020404" pitchFamily="49" charset="0"/>
                <a:cs typeface="Courier New" panose="02070309020205020404" pitchFamily="49" charset="0"/>
              </a:rPr>
              <a:t>	Node *temp = *head;</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newnode</a:t>
            </a:r>
            <a:r>
              <a:rPr lang="en-US" sz="2000" b="1" dirty="0">
                <a:solidFill>
                  <a:schemeClr val="bg1"/>
                </a:solidFill>
                <a:latin typeface="Courier New" panose="02070309020205020404" pitchFamily="49" charset="0"/>
                <a:cs typeface="Courier New" panose="02070309020205020404" pitchFamily="49" charset="0"/>
              </a:rPr>
              <a:t>-&gt;data = value;</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newnode</a:t>
            </a:r>
            <a:r>
              <a:rPr lang="en-US" sz="2000" b="1" dirty="0">
                <a:solidFill>
                  <a:schemeClr val="bg1"/>
                </a:solidFill>
                <a:latin typeface="Courier New" panose="02070309020205020404" pitchFamily="49" charset="0"/>
                <a:cs typeface="Courier New" panose="02070309020205020404" pitchFamily="49" charset="0"/>
              </a:rPr>
              <a:t>-&gt;next = NULL;</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if(*head == NULL)</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*head = </a:t>
            </a:r>
            <a:r>
              <a:rPr lang="en-US" sz="2000" b="1" dirty="0" err="1">
                <a:solidFill>
                  <a:schemeClr val="bg1"/>
                </a:solidFill>
                <a:latin typeface="Courier New" panose="02070309020205020404" pitchFamily="49" charset="0"/>
                <a:cs typeface="Courier New" panose="02070309020205020404" pitchFamily="49" charset="0"/>
              </a:rPr>
              <a:t>newnode</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endParaRPr lang="en-US" sz="2500" b="1" dirty="0">
              <a:solidFill>
                <a:schemeClr val="bg1"/>
              </a:solidFill>
              <a:latin typeface="Courier New" panose="02070309020205020404" pitchFamily="49" charset="0"/>
              <a:cs typeface="Courier New" panose="02070309020205020404" pitchFamily="49" charset="0"/>
            </a:endParaRP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5550853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while(temp-&gt;next != NULL)</a:t>
            </a:r>
          </a:p>
          <a:p>
            <a:r>
              <a:rPr lang="en-US" sz="2000" b="1" dirty="0">
                <a:solidFill>
                  <a:schemeClr val="bg1"/>
                </a:solidFill>
                <a:latin typeface="Courier New" panose="02070309020205020404" pitchFamily="49" charset="0"/>
                <a:cs typeface="Courier New" panose="02070309020205020404" pitchFamily="49" charset="0"/>
              </a:rPr>
              <a:t>	        temp = temp-&gt;next;</a:t>
            </a:r>
          </a:p>
          <a:p>
            <a:r>
              <a:rPr lang="en-US" sz="2000" b="1" dirty="0">
                <a:solidFill>
                  <a:schemeClr val="bg1"/>
                </a:solidFill>
                <a:latin typeface="Courier New" panose="02070309020205020404" pitchFamily="49" charset="0"/>
                <a:cs typeface="Courier New" panose="02070309020205020404" pitchFamily="49" charset="0"/>
              </a:rPr>
              <a:t>	    temp-&gt;next = </a:t>
            </a:r>
            <a:r>
              <a:rPr lang="en-US" sz="2000" b="1" dirty="0" err="1">
                <a:solidFill>
                  <a:schemeClr val="bg1"/>
                </a:solidFill>
                <a:latin typeface="Courier New" panose="02070309020205020404" pitchFamily="49" charset="0"/>
                <a:cs typeface="Courier New" panose="02070309020205020404" pitchFamily="49" charset="0"/>
              </a:rPr>
              <a:t>newnode</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void dequeue(struct Node **head)</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Node *temp = *head;</a:t>
            </a:r>
          </a:p>
          <a:p>
            <a:r>
              <a:rPr lang="en-US" sz="2000" b="1" dirty="0">
                <a:solidFill>
                  <a:schemeClr val="bg1"/>
                </a:solidFill>
                <a:latin typeface="Courier New" panose="02070309020205020404" pitchFamily="49" charset="0"/>
                <a:cs typeface="Courier New" panose="02070309020205020404" pitchFamily="49" charset="0"/>
              </a:rPr>
              <a:t>    *head = temp-&gt;next;</a:t>
            </a:r>
          </a:p>
          <a:p>
            <a:r>
              <a:rPr lang="en-US" sz="2000" b="1" dirty="0">
                <a:solidFill>
                  <a:schemeClr val="bg1"/>
                </a:solidFill>
                <a:latin typeface="Courier New" panose="02070309020205020404" pitchFamily="49" charset="0"/>
                <a:cs typeface="Courier New" panose="02070309020205020404" pitchFamily="49" charset="0"/>
              </a:rPr>
              <a:t>    free(temp);</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void print(Node *head)</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Node *temp = head;</a:t>
            </a:r>
          </a:p>
          <a:p>
            <a:r>
              <a:rPr lang="en-US" sz="2000" b="1" dirty="0">
                <a:solidFill>
                  <a:schemeClr val="bg1"/>
                </a:solidFill>
                <a:latin typeface="Courier New" panose="02070309020205020404" pitchFamily="49" charset="0"/>
                <a:cs typeface="Courier New" panose="02070309020205020404" pitchFamily="49" charset="0"/>
              </a:rPr>
              <a:t>	while(temp != NULL)</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temp-&gt;data;</a:t>
            </a:r>
          </a:p>
          <a:p>
            <a:r>
              <a:rPr lang="en-US" sz="2000" b="1" dirty="0">
                <a:solidFill>
                  <a:schemeClr val="bg1"/>
                </a:solidFill>
                <a:latin typeface="Courier New" panose="02070309020205020404" pitchFamily="49" charset="0"/>
                <a:cs typeface="Courier New" panose="02070309020205020404" pitchFamily="49" charset="0"/>
              </a:rPr>
              <a:t>		temp = temp-&gt;next;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a:t>
            </a:r>
            <a:endParaRPr lang="en-US" sz="2500" b="1" dirty="0">
              <a:solidFill>
                <a:schemeClr val="bg1"/>
              </a:solidFill>
              <a:latin typeface="Courier New" panose="02070309020205020404" pitchFamily="49" charset="0"/>
              <a:cs typeface="Courier New" panose="02070309020205020404" pitchFamily="49" charset="0"/>
            </a:endParaRP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19008251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int main()</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Node *head = NULL;	</a:t>
            </a:r>
          </a:p>
          <a:p>
            <a:r>
              <a:rPr lang="en-US" sz="2000" b="1" dirty="0">
                <a:solidFill>
                  <a:schemeClr val="bg1"/>
                </a:solidFill>
                <a:latin typeface="Courier New" panose="02070309020205020404" pitchFamily="49" charset="0"/>
                <a:cs typeface="Courier New" panose="02070309020205020404" pitchFamily="49" charset="0"/>
              </a:rPr>
              <a:t>	int n;</a:t>
            </a:r>
          </a:p>
          <a:p>
            <a:r>
              <a:rPr lang="en-US" sz="2000" b="1" dirty="0">
                <a:solidFill>
                  <a:schemeClr val="bg1"/>
                </a:solidFill>
                <a:latin typeface="Courier New" panose="02070309020205020404" pitchFamily="49" charset="0"/>
                <a:cs typeface="Courier New" panose="02070309020205020404" pitchFamily="49" charset="0"/>
              </a:rPr>
              <a:t>	while(1)</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cin</a:t>
            </a:r>
            <a:r>
              <a:rPr lang="en-US" sz="2000" b="1" dirty="0">
                <a:solidFill>
                  <a:schemeClr val="bg1"/>
                </a:solidFill>
                <a:latin typeface="Courier New" panose="02070309020205020404" pitchFamily="49" charset="0"/>
                <a:cs typeface="Courier New" panose="02070309020205020404" pitchFamily="49" charset="0"/>
              </a:rPr>
              <a:t> &gt;&gt; n;</a:t>
            </a:r>
          </a:p>
          <a:p>
            <a:r>
              <a:rPr lang="en-US" sz="2000" b="1" dirty="0">
                <a:solidFill>
                  <a:schemeClr val="bg1"/>
                </a:solidFill>
                <a:latin typeface="Courier New" panose="02070309020205020404" pitchFamily="49" charset="0"/>
                <a:cs typeface="Courier New" panose="02070309020205020404" pitchFamily="49" charset="0"/>
              </a:rPr>
              <a:t>		if(n != -1)</a:t>
            </a:r>
          </a:p>
          <a:p>
            <a:r>
              <a:rPr lang="en-US" sz="2000" b="1" dirty="0">
                <a:solidFill>
                  <a:schemeClr val="bg1"/>
                </a:solidFill>
                <a:latin typeface="Courier New" panose="02070309020205020404" pitchFamily="49" charset="0"/>
                <a:cs typeface="Courier New" panose="02070309020205020404" pitchFamily="49" charset="0"/>
              </a:rPr>
              <a:t>			enqueue(&amp;head, n);</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break;</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print(head);</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dequeue(&amp;head);</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print(head);</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1096229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Types of Queue</a:t>
            </a:r>
          </a:p>
        </p:txBody>
      </p:sp>
      <p:sp>
        <p:nvSpPr>
          <p:cNvPr id="18" name="Rectangle 17">
            <a:extLst>
              <a:ext uri="{FF2B5EF4-FFF2-40B4-BE49-F238E27FC236}">
                <a16:creationId xmlns:a16="http://schemas.microsoft.com/office/drawing/2014/main" id="{203ACC38-BFE0-4396-8C90-BA70E8E3A4A1}"/>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0" name="Subtitle 2"/>
          <p:cNvSpPr txBox="1">
            <a:spLocks/>
          </p:cNvSpPr>
          <p:nvPr/>
        </p:nvSpPr>
        <p:spPr>
          <a:xfrm>
            <a:off x="598714" y="1981200"/>
            <a:ext cx="8229600" cy="3395066"/>
          </a:xfrm>
          <a:prstGeom prst="rect">
            <a:avLst/>
          </a:prstGeom>
        </p:spPr>
        <p:txBody>
          <a:bodyPr vert="horz" lIns="91440" tIns="45720" rIns="91440" bIns="45720" rtlCol="0">
            <a:noAutofit/>
          </a:bodyPr>
          <a:lstStyle/>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500" i="0" u="none" strike="noStrike" kern="1200" cap="none" spc="0" normalizeH="0" baseline="0" noProof="0" dirty="0">
                <a:ln>
                  <a:noFill/>
                </a:ln>
                <a:solidFill>
                  <a:prstClr val="black"/>
                </a:solidFill>
                <a:effectLst/>
                <a:uLnTx/>
                <a:uFillTx/>
                <a:latin typeface="Nunito Sans" panose="00000500000000000000" pitchFamily="2" charset="0"/>
                <a:ea typeface="+mj-ea"/>
                <a:cs typeface="+mj-cs"/>
              </a:rPr>
              <a:t>Simple Queue</a:t>
            </a: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500" dirty="0">
                <a:solidFill>
                  <a:prstClr val="black"/>
                </a:solidFill>
                <a:latin typeface="Nunito Sans" panose="00000500000000000000" pitchFamily="2" charset="0"/>
                <a:ea typeface="+mj-ea"/>
                <a:cs typeface="+mj-cs"/>
              </a:rPr>
              <a:t>Circular Queue</a:t>
            </a: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500" i="0" u="none" strike="noStrike" kern="1200" cap="none" spc="0" normalizeH="0" baseline="0" noProof="0" dirty="0">
                <a:ln>
                  <a:noFill/>
                </a:ln>
                <a:solidFill>
                  <a:prstClr val="black"/>
                </a:solidFill>
                <a:effectLst/>
                <a:uLnTx/>
                <a:uFillTx/>
                <a:latin typeface="Nunito Sans" panose="00000500000000000000" pitchFamily="2" charset="0"/>
                <a:ea typeface="+mj-ea"/>
                <a:cs typeface="+mj-cs"/>
              </a:rPr>
              <a:t>Priority Queue</a:t>
            </a: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500" dirty="0">
                <a:solidFill>
                  <a:prstClr val="black"/>
                </a:solidFill>
                <a:latin typeface="Nunito Sans" panose="00000500000000000000" pitchFamily="2" charset="0"/>
                <a:ea typeface="+mj-ea"/>
                <a:cs typeface="+mj-cs"/>
              </a:rPr>
              <a:t>Double Ended Queue</a:t>
            </a:r>
            <a:endParaRPr kumimoji="0" lang="en-US" sz="2500" i="0" u="none" strike="noStrike" kern="1200" cap="none" spc="0" normalizeH="0" baseline="0" noProof="0" dirty="0">
              <a:ln>
                <a:noFill/>
              </a:ln>
              <a:solidFill>
                <a:prstClr val="black"/>
              </a:solidFill>
              <a:effectLst/>
              <a:uLnTx/>
              <a:uFillTx/>
              <a:latin typeface="Nunito Sans" panose="00000500000000000000" pitchFamily="2" charset="0"/>
              <a:ea typeface="+mj-ea"/>
              <a:cs typeface="+mj-cs"/>
            </a:endParaRPr>
          </a:p>
        </p:txBody>
      </p:sp>
    </p:spTree>
    <p:extLst>
      <p:ext uri="{BB962C8B-B14F-4D97-AF65-F5344CB8AC3E}">
        <p14:creationId xmlns:p14="http://schemas.microsoft.com/office/powerpoint/2010/main" val="308134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292964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latin typeface="Nunito Sans" panose="00000500000000000000" pitchFamily="2" charset="0"/>
              </a:rPr>
              <a:t>Unlike the simple queues, in a circular queue each node is connected to the next node in sequence but the last node’s pointer is also connected to the first node’s address.</a:t>
            </a:r>
          </a:p>
          <a:p>
            <a:pPr marL="457200" indent="-457200">
              <a:lnSpc>
                <a:spcPct val="150000"/>
              </a:lnSpc>
              <a:buFont typeface="Arial" panose="020B0604020202020204" pitchFamily="34" charset="0"/>
              <a:buChar char="•"/>
            </a:pPr>
            <a:r>
              <a:rPr lang="en-US" sz="2500" dirty="0">
                <a:latin typeface="Nunito Sans" panose="00000500000000000000" pitchFamily="2" charset="0"/>
              </a:rPr>
              <a:t> Hence, the last node and the first node also gets connected making a circular link overall.</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Circular Queue</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606539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0" y="0"/>
            <a:ext cx="5594096" cy="697627"/>
          </a:xfrm>
          <a:prstGeom prst="rect">
            <a:avLst/>
          </a:prstGeom>
        </p:spPr>
        <p:txBody>
          <a:bodyPr wrap="none" lIns="121917" tIns="60958" rIns="121917" bIns="60958">
            <a:spAutoFit/>
          </a:bodyPr>
          <a:lstStyle/>
          <a:p>
            <a:pPr algn="ctr"/>
            <a:r>
              <a:rPr lang="en-US" sz="3700" dirty="0"/>
              <a:t>Delete at the given position</a:t>
            </a:r>
          </a:p>
        </p:txBody>
      </p:sp>
      <p:sp>
        <p:nvSpPr>
          <p:cNvPr id="6" name="Rectangle 5"/>
          <p:cNvSpPr/>
          <p:nvPr/>
        </p:nvSpPr>
        <p:spPr>
          <a:xfrm>
            <a:off x="4572000" y="904557"/>
            <a:ext cx="5911612" cy="492438"/>
          </a:xfrm>
          <a:prstGeom prst="rect">
            <a:avLst/>
          </a:prstGeom>
        </p:spPr>
        <p:txBody>
          <a:bodyPr wrap="none" lIns="121917" tIns="60958" rIns="121917" bIns="60958">
            <a:spAutoFit/>
          </a:bodyPr>
          <a:lstStyle/>
          <a:p>
            <a:r>
              <a:rPr lang="en-US" sz="2400" dirty="0"/>
              <a:t>Let’s try to delete the node at the 3</a:t>
            </a:r>
            <a:r>
              <a:rPr lang="en-US" sz="2400" baseline="30000" dirty="0"/>
              <a:t>rd</a:t>
            </a:r>
            <a:r>
              <a:rPr lang="en-US" sz="2400" dirty="0"/>
              <a:t> position</a:t>
            </a:r>
          </a:p>
        </p:txBody>
      </p:sp>
      <p:sp>
        <p:nvSpPr>
          <p:cNvPr id="7" name="Left Arrow 6"/>
          <p:cNvSpPr/>
          <p:nvPr/>
        </p:nvSpPr>
        <p:spPr>
          <a:xfrm>
            <a:off x="3556000" y="3632200"/>
            <a:ext cx="406400" cy="508000"/>
          </a:xfrm>
          <a:prstGeom prst="leftArrow">
            <a:avLst/>
          </a:prstGeom>
          <a:solidFill>
            <a:srgbClr val="FFFF00"/>
          </a:solidFill>
        </p:spPr>
        <p:style>
          <a:lnRef idx="2">
            <a:schemeClr val="dk1"/>
          </a:lnRef>
          <a:fillRef idx="1">
            <a:schemeClr val="lt1"/>
          </a:fillRef>
          <a:effectRef idx="0">
            <a:schemeClr val="dk1"/>
          </a:effectRef>
          <a:fontRef idx="minor">
            <a:schemeClr val="dk1"/>
          </a:fontRef>
        </p:style>
        <p:txBody>
          <a:bodyPr lIns="121917" tIns="60958" rIns="121917" bIns="60958"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aphicFrame>
        <p:nvGraphicFramePr>
          <p:cNvPr id="8" name="Table 7"/>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4050</a:t>
                      </a: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Circular Queue</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pic>
        <p:nvPicPr>
          <p:cNvPr id="3" name="Picture 2">
            <a:extLst>
              <a:ext uri="{FF2B5EF4-FFF2-40B4-BE49-F238E27FC236}">
                <a16:creationId xmlns:a16="http://schemas.microsoft.com/office/drawing/2014/main" id="{E1EAFECB-DEC5-4941-8221-72AF9B7A8E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100" y="1474058"/>
            <a:ext cx="5257800" cy="4801335"/>
          </a:xfrm>
          <a:prstGeom prst="rect">
            <a:avLst/>
          </a:prstGeom>
        </p:spPr>
      </p:pic>
    </p:spTree>
    <p:extLst>
      <p:ext uri="{BB962C8B-B14F-4D97-AF65-F5344CB8AC3E}">
        <p14:creationId xmlns:p14="http://schemas.microsoft.com/office/powerpoint/2010/main" val="34694292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350672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latin typeface="Nunito Sans" panose="00000500000000000000" pitchFamily="2" charset="0"/>
              </a:rPr>
              <a:t>Priority queue makes data retrieval possible only through a pre-determined priority number assigned to the data items.</a:t>
            </a:r>
          </a:p>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dirty="0">
                <a:latin typeface="Nunito Sans" panose="00000500000000000000" pitchFamily="2" charset="0"/>
              </a:rPr>
              <a:t>While the deletion is performed in accordance to priority number (the data item with highest priority is removed first), insertion is performed only in the order.</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Priority Queue</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17119880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Priority Queue</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pic>
        <p:nvPicPr>
          <p:cNvPr id="4" name="Picture 3">
            <a:extLst>
              <a:ext uri="{FF2B5EF4-FFF2-40B4-BE49-F238E27FC236}">
                <a16:creationId xmlns:a16="http://schemas.microsoft.com/office/drawing/2014/main" id="{75D8BA0A-7E7D-40A6-983F-6F7D0D1EA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1553993"/>
            <a:ext cx="5834062" cy="4669895"/>
          </a:xfrm>
          <a:prstGeom prst="rect">
            <a:avLst/>
          </a:prstGeom>
        </p:spPr>
      </p:pic>
    </p:spTree>
    <p:extLst>
      <p:ext uri="{BB962C8B-B14F-4D97-AF65-F5344CB8AC3E}">
        <p14:creationId xmlns:p14="http://schemas.microsoft.com/office/powerpoint/2010/main" val="38576059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350672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latin typeface="Nunito Sans" panose="00000500000000000000" pitchFamily="2" charset="0"/>
              </a:rPr>
              <a:t>The doubly ended queue or dequeue allows the insert and delete operations from both ends (front and rear) of the queue.</a:t>
            </a:r>
          </a:p>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dirty="0">
                <a:latin typeface="Nunito Sans" panose="00000500000000000000" pitchFamily="2" charset="0"/>
              </a:rPr>
              <a:t>Queues are an important concept of the data structures and understanding their types is very necessary for working appropriately with them.</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Double Ended Queue - Dequeue</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76814120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Double Ended Queue - Dequeue</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pic>
        <p:nvPicPr>
          <p:cNvPr id="3" name="Picture 2">
            <a:extLst>
              <a:ext uri="{FF2B5EF4-FFF2-40B4-BE49-F238E27FC236}">
                <a16:creationId xmlns:a16="http://schemas.microsoft.com/office/drawing/2014/main" id="{A618AC96-D307-4094-B8BA-F0F08C6F4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611766"/>
            <a:ext cx="8598511" cy="4103234"/>
          </a:xfrm>
          <a:prstGeom prst="rect">
            <a:avLst/>
          </a:prstGeom>
        </p:spPr>
      </p:pic>
    </p:spTree>
    <p:extLst>
      <p:ext uri="{BB962C8B-B14F-4D97-AF65-F5344CB8AC3E}">
        <p14:creationId xmlns:p14="http://schemas.microsoft.com/office/powerpoint/2010/main" val="35881153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a:latin typeface="Nunito Sans SemiBold" panose="00000700000000000000" pitchFamily="2" charset="0"/>
              </a:rPr>
              <a:t>Divide and Conquer</a:t>
            </a:r>
          </a:p>
        </p:txBody>
      </p:sp>
      <p:sp>
        <p:nvSpPr>
          <p:cNvPr id="10" name="Rectangle 9">
            <a:extLst>
              <a:ext uri="{FF2B5EF4-FFF2-40B4-BE49-F238E27FC236}">
                <a16:creationId xmlns:a16="http://schemas.microsoft.com/office/drawing/2014/main"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281817286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a:latin typeface="Nunito Sans SemiBold" panose="00000700000000000000" pitchFamily="2" charset="0"/>
              </a:rPr>
              <a:t>Binary Search</a:t>
            </a:r>
          </a:p>
        </p:txBody>
      </p:sp>
      <p:sp>
        <p:nvSpPr>
          <p:cNvPr id="10" name="Rectangle 9">
            <a:extLst>
              <a:ext uri="{FF2B5EF4-FFF2-40B4-BE49-F238E27FC236}">
                <a16:creationId xmlns:a16="http://schemas.microsoft.com/office/drawing/2014/main"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37745581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Key idea</a:t>
            </a:r>
          </a:p>
        </p:txBody>
      </p:sp>
      <p:sp>
        <p:nvSpPr>
          <p:cNvPr id="10" name="Rectangle 9">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73F422-781C-4385-84E3-34EDBC7AB3E7}"/>
              </a:ext>
            </a:extLst>
          </p:cNvPr>
          <p:cNvSpPr txBox="1"/>
          <p:nvPr/>
        </p:nvSpPr>
        <p:spPr>
          <a:xfrm>
            <a:off x="524256" y="1516578"/>
            <a:ext cx="11104481" cy="5093702"/>
          </a:xfrm>
          <a:prstGeom prst="rect">
            <a:avLst/>
          </a:prstGeom>
          <a:noFill/>
        </p:spPr>
        <p:txBody>
          <a:bodyPr wrap="square" rtlCol="0">
            <a:spAutoFit/>
          </a:bodyPr>
          <a:lstStyle/>
          <a:p>
            <a:pPr marL="342900" indent="-342900">
              <a:buFont typeface="Arial" panose="020B0604020202020204" pitchFamily="34" charset="0"/>
              <a:buChar char="•"/>
            </a:pPr>
            <a:r>
              <a:rPr lang="en-US" sz="2500" dirty="0">
                <a:latin typeface="Nunito Sans" panose="00000500000000000000" pitchFamily="2" charset="0"/>
              </a:rPr>
              <a:t>Initialize lower bound as 0 and upper bound as  last index.</a:t>
            </a:r>
          </a:p>
          <a:p>
            <a:pPr marL="342900" indent="-342900">
              <a:buFont typeface="Arial" panose="020B0604020202020204" pitchFamily="34" charset="0"/>
              <a:buChar char="•"/>
            </a:pPr>
            <a:endParaRPr lang="en-US" sz="2500" dirty="0">
              <a:latin typeface="Nunito Sans" panose="00000500000000000000" pitchFamily="2" charset="0"/>
            </a:endParaRPr>
          </a:p>
          <a:p>
            <a:pPr marL="342900" indent="-342900">
              <a:buFont typeface="Arial" panose="020B0604020202020204" pitchFamily="34" charset="0"/>
              <a:buChar char="•"/>
            </a:pPr>
            <a:r>
              <a:rPr lang="en-US" sz="2500" dirty="0">
                <a:latin typeface="Nunito Sans" panose="00000500000000000000" pitchFamily="2" charset="0"/>
              </a:rPr>
              <a:t>Find the middle of  upper bound and lower bound.</a:t>
            </a:r>
          </a:p>
          <a:p>
            <a:pPr marL="342900" indent="-342900">
              <a:buFont typeface="Arial" panose="020B0604020202020204" pitchFamily="34" charset="0"/>
              <a:buChar char="•"/>
            </a:pPr>
            <a:endParaRPr lang="en-US" sz="2500" dirty="0">
              <a:latin typeface="Nunito Sans" panose="00000500000000000000" pitchFamily="2" charset="0"/>
            </a:endParaRPr>
          </a:p>
          <a:p>
            <a:pPr marL="342900" indent="-342900">
              <a:buFont typeface="Arial" panose="020B0604020202020204" pitchFamily="34" charset="0"/>
              <a:buChar char="•"/>
            </a:pPr>
            <a:r>
              <a:rPr lang="en-US" sz="2500" dirty="0">
                <a:latin typeface="Nunito Sans" panose="00000500000000000000" pitchFamily="2" charset="0"/>
              </a:rPr>
              <a:t>If the list [middle] &lt; </a:t>
            </a:r>
            <a:r>
              <a:rPr lang="en-US" sz="2500" dirty="0" err="1">
                <a:latin typeface="Nunito Sans" panose="00000500000000000000" pitchFamily="2" charset="0"/>
              </a:rPr>
              <a:t>val</a:t>
            </a:r>
            <a:r>
              <a:rPr lang="en-US" sz="2500" dirty="0">
                <a:latin typeface="Nunito Sans" panose="00000500000000000000" pitchFamily="2" charset="0"/>
              </a:rPr>
              <a:t>, lower bound equals middle + 1.</a:t>
            </a:r>
          </a:p>
          <a:p>
            <a:pPr marL="342900" indent="-342900">
              <a:buFont typeface="Arial" panose="020B0604020202020204" pitchFamily="34" charset="0"/>
              <a:buChar char="•"/>
            </a:pPr>
            <a:endParaRPr lang="en-US" sz="2500" dirty="0">
              <a:latin typeface="Nunito Sans" panose="00000500000000000000" pitchFamily="2" charset="0"/>
            </a:endParaRPr>
          </a:p>
          <a:p>
            <a:pPr marL="342900" indent="-342900">
              <a:buFont typeface="Arial" panose="020B0604020202020204" pitchFamily="34" charset="0"/>
              <a:buChar char="•"/>
            </a:pPr>
            <a:r>
              <a:rPr lang="en-US" sz="2500" dirty="0">
                <a:latin typeface="Nunito Sans" panose="00000500000000000000" pitchFamily="2" charset="0"/>
              </a:rPr>
              <a:t>If the list [middle] == </a:t>
            </a:r>
            <a:r>
              <a:rPr lang="en-US" sz="2500" dirty="0" err="1">
                <a:latin typeface="Nunito Sans" panose="00000500000000000000" pitchFamily="2" charset="0"/>
              </a:rPr>
              <a:t>val</a:t>
            </a:r>
            <a:r>
              <a:rPr lang="en-US" sz="2500" dirty="0">
                <a:latin typeface="Nunito Sans" panose="00000500000000000000" pitchFamily="2" charset="0"/>
              </a:rPr>
              <a:t>, print middle .</a:t>
            </a:r>
          </a:p>
          <a:p>
            <a:pPr marL="342900" indent="-342900">
              <a:buFont typeface="Arial" panose="020B0604020202020204" pitchFamily="34" charset="0"/>
              <a:buChar char="•"/>
            </a:pPr>
            <a:endParaRPr lang="en-US" sz="2500" dirty="0">
              <a:latin typeface="Nunito Sans" panose="00000500000000000000" pitchFamily="2" charset="0"/>
            </a:endParaRPr>
          </a:p>
          <a:p>
            <a:pPr marL="342900" indent="-342900">
              <a:buFont typeface="Arial" panose="020B0604020202020204" pitchFamily="34" charset="0"/>
              <a:buChar char="•"/>
            </a:pPr>
            <a:r>
              <a:rPr lang="en-US" sz="2500" dirty="0">
                <a:latin typeface="Nunito Sans" panose="00000500000000000000" pitchFamily="2" charset="0"/>
              </a:rPr>
              <a:t>Otherwise upper bound = middle – 1.</a:t>
            </a:r>
          </a:p>
          <a:p>
            <a:pPr marL="342900" indent="-342900">
              <a:buFont typeface="Arial" panose="020B0604020202020204" pitchFamily="34" charset="0"/>
              <a:buChar char="•"/>
            </a:pPr>
            <a:endParaRPr lang="en-US" sz="2500" dirty="0">
              <a:latin typeface="Nunito Sans" panose="00000500000000000000" pitchFamily="2" charset="0"/>
            </a:endParaRPr>
          </a:p>
          <a:p>
            <a:pPr marL="342900" indent="-342900">
              <a:buFont typeface="Arial" panose="020B0604020202020204" pitchFamily="34" charset="0"/>
              <a:buChar char="•"/>
            </a:pPr>
            <a:r>
              <a:rPr lang="en-US" sz="2500" dirty="0">
                <a:latin typeface="Nunito Sans" panose="00000500000000000000" pitchFamily="2" charset="0"/>
              </a:rPr>
              <a:t>Find middle with the new upper bound and lower bound.</a:t>
            </a:r>
          </a:p>
          <a:p>
            <a:endParaRPr lang="en-US" sz="2500" dirty="0">
              <a:latin typeface="Nunito Sans" panose="00000500000000000000" pitchFamily="2" charset="0"/>
            </a:endParaRPr>
          </a:p>
          <a:p>
            <a:pPr marL="342900" indent="-342900">
              <a:buFont typeface="Arial" panose="020B0604020202020204" pitchFamily="34" charset="0"/>
              <a:buChar char="•"/>
            </a:pPr>
            <a:r>
              <a:rPr lang="en-US" sz="2500" dirty="0">
                <a:latin typeface="Nunito Sans" panose="00000500000000000000" pitchFamily="2" charset="0"/>
              </a:rPr>
              <a:t>Repeat it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42874756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609600"/>
            <a:ext cx="11136326" cy="784830"/>
          </a:xfrm>
          <a:prstGeom prst="rect">
            <a:avLst/>
          </a:prstGeom>
          <a:noFill/>
        </p:spPr>
        <p:txBody>
          <a:bodyPr wrap="square" rtlCol="0">
            <a:spAutoFit/>
          </a:bodyPr>
          <a:lstStyle/>
          <a:p>
            <a:r>
              <a:rPr lang="en-US" sz="4500" b="1" dirty="0">
                <a:latin typeface="Nunito Sans" panose="00000500000000000000" pitchFamily="2" charset="0"/>
              </a:rPr>
              <a:t>Key idea</a:t>
            </a:r>
          </a:p>
        </p:txBody>
      </p:sp>
      <p:sp>
        <p:nvSpPr>
          <p:cNvPr id="10" name="Rectangle 9">
            <a:extLst>
              <a:ext uri="{FF2B5EF4-FFF2-40B4-BE49-F238E27FC236}">
                <a16:creationId xmlns:a16="http://schemas.microsoft.com/office/drawing/2014/main" id="{3E767CAB-1FA5-494A-96EC-9E612067A695}"/>
              </a:ext>
            </a:extLst>
          </p:cNvPr>
          <p:cNvSpPr/>
          <p:nvPr/>
        </p:nvSpPr>
        <p:spPr>
          <a:xfrm>
            <a:off x="598714" y="60960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4" name="Group 3">
            <a:extLst>
              <a:ext uri="{FF2B5EF4-FFF2-40B4-BE49-F238E27FC236}">
                <a16:creationId xmlns:a16="http://schemas.microsoft.com/office/drawing/2014/main" id="{F4B58150-D0FC-4852-A1E1-6D270BA8970A}"/>
              </a:ext>
            </a:extLst>
          </p:cNvPr>
          <p:cNvGrpSpPr/>
          <p:nvPr/>
        </p:nvGrpSpPr>
        <p:grpSpPr>
          <a:xfrm>
            <a:off x="2094869" y="1526900"/>
            <a:ext cx="7999035" cy="914400"/>
            <a:chOff x="1524000" y="1647116"/>
            <a:chExt cx="7999035" cy="914400"/>
          </a:xfrm>
        </p:grpSpPr>
        <p:sp>
          <p:nvSpPr>
            <p:cNvPr id="2" name="Rectangle 1">
              <a:extLst>
                <a:ext uri="{FF2B5EF4-FFF2-40B4-BE49-F238E27FC236}">
                  <a16:creationId xmlns:a16="http://schemas.microsoft.com/office/drawing/2014/main" id="{8C637B4A-30DF-4ECC-A6DE-031C21F352E9}"/>
                </a:ext>
              </a:extLst>
            </p:cNvPr>
            <p:cNvSpPr/>
            <p:nvPr/>
          </p:nvSpPr>
          <p:spPr>
            <a:xfrm>
              <a:off x="1524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10</a:t>
              </a:r>
            </a:p>
          </p:txBody>
        </p:sp>
        <p:sp>
          <p:nvSpPr>
            <p:cNvPr id="8" name="Rectangle 7">
              <a:extLst>
                <a:ext uri="{FF2B5EF4-FFF2-40B4-BE49-F238E27FC236}">
                  <a16:creationId xmlns:a16="http://schemas.microsoft.com/office/drawing/2014/main" id="{62540C77-A651-40C5-ABA7-1B21D351C4DB}"/>
                </a:ext>
              </a:extLst>
            </p:cNvPr>
            <p:cNvSpPr/>
            <p:nvPr/>
          </p:nvSpPr>
          <p:spPr>
            <a:xfrm>
              <a:off x="2667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20</a:t>
              </a:r>
            </a:p>
          </p:txBody>
        </p:sp>
        <p:sp>
          <p:nvSpPr>
            <p:cNvPr id="9" name="Rectangle 8">
              <a:extLst>
                <a:ext uri="{FF2B5EF4-FFF2-40B4-BE49-F238E27FC236}">
                  <a16:creationId xmlns:a16="http://schemas.microsoft.com/office/drawing/2014/main" id="{43F2AAD9-4B37-4EA2-9B48-97A4EAE9DDBE}"/>
                </a:ext>
              </a:extLst>
            </p:cNvPr>
            <p:cNvSpPr/>
            <p:nvPr/>
          </p:nvSpPr>
          <p:spPr>
            <a:xfrm>
              <a:off x="3810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30</a:t>
              </a:r>
            </a:p>
          </p:txBody>
        </p:sp>
        <p:sp>
          <p:nvSpPr>
            <p:cNvPr id="12" name="Rectangle 11">
              <a:extLst>
                <a:ext uri="{FF2B5EF4-FFF2-40B4-BE49-F238E27FC236}">
                  <a16:creationId xmlns:a16="http://schemas.microsoft.com/office/drawing/2014/main" id="{763C4B7F-62EE-46C0-80ED-0F6AC3D46D3C}"/>
                </a:ext>
              </a:extLst>
            </p:cNvPr>
            <p:cNvSpPr/>
            <p:nvPr/>
          </p:nvSpPr>
          <p:spPr>
            <a:xfrm>
              <a:off x="4953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40</a:t>
              </a:r>
            </a:p>
          </p:txBody>
        </p:sp>
        <p:sp>
          <p:nvSpPr>
            <p:cNvPr id="13" name="Rectangle 12">
              <a:extLst>
                <a:ext uri="{FF2B5EF4-FFF2-40B4-BE49-F238E27FC236}">
                  <a16:creationId xmlns:a16="http://schemas.microsoft.com/office/drawing/2014/main" id="{F8C3259D-4195-4584-909E-0445B03DDDFC}"/>
                </a:ext>
              </a:extLst>
            </p:cNvPr>
            <p:cNvSpPr/>
            <p:nvPr/>
          </p:nvSpPr>
          <p:spPr>
            <a:xfrm>
              <a:off x="6096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50</a:t>
              </a:r>
            </a:p>
          </p:txBody>
        </p:sp>
        <p:sp>
          <p:nvSpPr>
            <p:cNvPr id="14" name="Rectangle 13">
              <a:extLst>
                <a:ext uri="{FF2B5EF4-FFF2-40B4-BE49-F238E27FC236}">
                  <a16:creationId xmlns:a16="http://schemas.microsoft.com/office/drawing/2014/main" id="{F430DDA7-2C71-4B99-814D-2C234D22867F}"/>
                </a:ext>
              </a:extLst>
            </p:cNvPr>
            <p:cNvSpPr/>
            <p:nvPr/>
          </p:nvSpPr>
          <p:spPr>
            <a:xfrm>
              <a:off x="7239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60</a:t>
              </a:r>
            </a:p>
          </p:txBody>
        </p:sp>
        <p:sp>
          <p:nvSpPr>
            <p:cNvPr id="15" name="Rectangle 14">
              <a:extLst>
                <a:ext uri="{FF2B5EF4-FFF2-40B4-BE49-F238E27FC236}">
                  <a16:creationId xmlns:a16="http://schemas.microsoft.com/office/drawing/2014/main" id="{04DD61AA-4928-4DF3-9FC2-E4E18CFC515E}"/>
                </a:ext>
              </a:extLst>
            </p:cNvPr>
            <p:cNvSpPr/>
            <p:nvPr/>
          </p:nvSpPr>
          <p:spPr>
            <a:xfrm>
              <a:off x="8380035"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70</a:t>
              </a:r>
            </a:p>
          </p:txBody>
        </p:sp>
      </p:grpSp>
      <p:grpSp>
        <p:nvGrpSpPr>
          <p:cNvPr id="45" name="Group 44">
            <a:extLst>
              <a:ext uri="{FF2B5EF4-FFF2-40B4-BE49-F238E27FC236}">
                <a16:creationId xmlns:a16="http://schemas.microsoft.com/office/drawing/2014/main" id="{01AF1C79-4655-4C15-8193-E635117BC65E}"/>
              </a:ext>
            </a:extLst>
          </p:cNvPr>
          <p:cNvGrpSpPr/>
          <p:nvPr/>
        </p:nvGrpSpPr>
        <p:grpSpPr>
          <a:xfrm>
            <a:off x="2088157" y="2532155"/>
            <a:ext cx="1143000" cy="1825901"/>
            <a:chOff x="1393566" y="2593699"/>
            <a:chExt cx="1143000" cy="1825901"/>
          </a:xfrm>
        </p:grpSpPr>
        <p:cxnSp>
          <p:nvCxnSpPr>
            <p:cNvPr id="17" name="Straight Arrow Connector 16">
              <a:extLst>
                <a:ext uri="{FF2B5EF4-FFF2-40B4-BE49-F238E27FC236}">
                  <a16:creationId xmlns:a16="http://schemas.microsoft.com/office/drawing/2014/main" id="{88720CE9-A91E-4B6B-AF59-ACEDB863B08E}"/>
                </a:ext>
              </a:extLst>
            </p:cNvPr>
            <p:cNvCxnSpPr>
              <a:cxnSpLocks/>
            </p:cNvCxnSpPr>
            <p:nvPr/>
          </p:nvCxnSpPr>
          <p:spPr>
            <a:xfrm flipV="1">
              <a:off x="1965066" y="2593699"/>
              <a:ext cx="0" cy="103970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410ED055-6068-49D0-8F7B-639CF816B573}"/>
                </a:ext>
              </a:extLst>
            </p:cNvPr>
            <p:cNvSpPr/>
            <p:nvPr/>
          </p:nvSpPr>
          <p:spPr>
            <a:xfrm>
              <a:off x="1393566" y="3633405"/>
              <a:ext cx="1143000" cy="786195"/>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low</a:t>
              </a:r>
            </a:p>
          </p:txBody>
        </p:sp>
      </p:grpSp>
      <p:grpSp>
        <p:nvGrpSpPr>
          <p:cNvPr id="29" name="Group 28">
            <a:extLst>
              <a:ext uri="{FF2B5EF4-FFF2-40B4-BE49-F238E27FC236}">
                <a16:creationId xmlns:a16="http://schemas.microsoft.com/office/drawing/2014/main" id="{0872A3D0-E173-4069-98A4-9BD57F84713F}"/>
              </a:ext>
            </a:extLst>
          </p:cNvPr>
          <p:cNvGrpSpPr/>
          <p:nvPr/>
        </p:nvGrpSpPr>
        <p:grpSpPr>
          <a:xfrm>
            <a:off x="8949472" y="2532155"/>
            <a:ext cx="1143000" cy="1825901"/>
            <a:chOff x="1393566" y="2593699"/>
            <a:chExt cx="1143000" cy="1825901"/>
          </a:xfrm>
        </p:grpSpPr>
        <p:cxnSp>
          <p:nvCxnSpPr>
            <p:cNvPr id="30" name="Straight Arrow Connector 29">
              <a:extLst>
                <a:ext uri="{FF2B5EF4-FFF2-40B4-BE49-F238E27FC236}">
                  <a16:creationId xmlns:a16="http://schemas.microsoft.com/office/drawing/2014/main" id="{5B10AFBB-5D25-4972-A46E-4030F048EA61}"/>
                </a:ext>
              </a:extLst>
            </p:cNvPr>
            <p:cNvCxnSpPr>
              <a:cxnSpLocks/>
            </p:cNvCxnSpPr>
            <p:nvPr/>
          </p:nvCxnSpPr>
          <p:spPr>
            <a:xfrm flipV="1">
              <a:off x="1965066" y="2593699"/>
              <a:ext cx="0" cy="103970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90B5E421-148C-4A00-8752-A289A31AA5EB}"/>
                </a:ext>
              </a:extLst>
            </p:cNvPr>
            <p:cNvSpPr/>
            <p:nvPr/>
          </p:nvSpPr>
          <p:spPr>
            <a:xfrm>
              <a:off x="1393566" y="3633405"/>
              <a:ext cx="1143000" cy="786195"/>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high</a:t>
              </a:r>
            </a:p>
          </p:txBody>
        </p:sp>
      </p:grpSp>
      <p:grpSp>
        <p:nvGrpSpPr>
          <p:cNvPr id="19" name="Group 18">
            <a:extLst>
              <a:ext uri="{FF2B5EF4-FFF2-40B4-BE49-F238E27FC236}">
                <a16:creationId xmlns:a16="http://schemas.microsoft.com/office/drawing/2014/main" id="{9BD5AC38-FAF3-42E8-BB35-44A9C8CD89BC}"/>
              </a:ext>
            </a:extLst>
          </p:cNvPr>
          <p:cNvGrpSpPr/>
          <p:nvPr/>
        </p:nvGrpSpPr>
        <p:grpSpPr>
          <a:xfrm>
            <a:off x="8329532" y="4717034"/>
            <a:ext cx="1032416" cy="1226566"/>
            <a:chOff x="8417452" y="4717034"/>
            <a:chExt cx="1032416" cy="1226566"/>
          </a:xfrm>
        </p:grpSpPr>
        <p:sp>
          <p:nvSpPr>
            <p:cNvPr id="36" name="Rectangle: Rounded Corners 35">
              <a:extLst>
                <a:ext uri="{FF2B5EF4-FFF2-40B4-BE49-F238E27FC236}">
                  <a16:creationId xmlns:a16="http://schemas.microsoft.com/office/drawing/2014/main" id="{EF6F62A0-3796-4348-83A0-A31151D23BEB}"/>
                </a:ext>
              </a:extLst>
            </p:cNvPr>
            <p:cNvSpPr/>
            <p:nvPr/>
          </p:nvSpPr>
          <p:spPr>
            <a:xfrm>
              <a:off x="8433440" y="5178700"/>
              <a:ext cx="893486" cy="76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30</a:t>
              </a:r>
            </a:p>
          </p:txBody>
        </p:sp>
        <p:sp>
          <p:nvSpPr>
            <p:cNvPr id="43" name="TextBox 42">
              <a:extLst>
                <a:ext uri="{FF2B5EF4-FFF2-40B4-BE49-F238E27FC236}">
                  <a16:creationId xmlns:a16="http://schemas.microsoft.com/office/drawing/2014/main" id="{B706A1A3-4518-4D8A-8097-78D82788FE7E}"/>
                </a:ext>
              </a:extLst>
            </p:cNvPr>
            <p:cNvSpPr txBox="1"/>
            <p:nvPr/>
          </p:nvSpPr>
          <p:spPr>
            <a:xfrm>
              <a:off x="8417452" y="4717034"/>
              <a:ext cx="1032416" cy="461665"/>
            </a:xfrm>
            <a:prstGeom prst="rect">
              <a:avLst/>
            </a:prstGeom>
            <a:noFill/>
          </p:spPr>
          <p:txBody>
            <a:bodyPr wrap="square" rtlCol="0">
              <a:spAutoFit/>
            </a:bodyPr>
            <a:lstStyle/>
            <a:p>
              <a:r>
                <a:rPr lang="en-IN" sz="2400" b="1" dirty="0">
                  <a:solidFill>
                    <a:schemeClr val="tx2">
                      <a:lumMod val="50000"/>
                    </a:schemeClr>
                  </a:solidFill>
                </a:rPr>
                <a:t>A[</a:t>
              </a:r>
              <a:r>
                <a:rPr lang="en-IN" sz="2400" b="1" dirty="0" err="1">
                  <a:solidFill>
                    <a:schemeClr val="tx2">
                      <a:lumMod val="50000"/>
                    </a:schemeClr>
                  </a:solidFill>
                </a:rPr>
                <a:t>val</a:t>
              </a:r>
              <a:r>
                <a:rPr lang="en-IN" sz="2400" b="1" dirty="0">
                  <a:solidFill>
                    <a:schemeClr val="tx2">
                      <a:lumMod val="50000"/>
                    </a:schemeClr>
                  </a:solidFill>
                </a:rPr>
                <a:t>]</a:t>
              </a:r>
            </a:p>
          </p:txBody>
        </p:sp>
      </p:grpSp>
      <p:grpSp>
        <p:nvGrpSpPr>
          <p:cNvPr id="22" name="Group 21">
            <a:extLst>
              <a:ext uri="{FF2B5EF4-FFF2-40B4-BE49-F238E27FC236}">
                <a16:creationId xmlns:a16="http://schemas.microsoft.com/office/drawing/2014/main" id="{0B342A94-12DA-44B0-86AC-E4493245FAA2}"/>
              </a:ext>
            </a:extLst>
          </p:cNvPr>
          <p:cNvGrpSpPr/>
          <p:nvPr/>
        </p:nvGrpSpPr>
        <p:grpSpPr>
          <a:xfrm>
            <a:off x="5693254" y="1620654"/>
            <a:ext cx="823077" cy="1872748"/>
            <a:chOff x="5693254" y="1620654"/>
            <a:chExt cx="823077" cy="1872748"/>
          </a:xfrm>
        </p:grpSpPr>
        <p:grpSp>
          <p:nvGrpSpPr>
            <p:cNvPr id="32" name="Group 31">
              <a:extLst>
                <a:ext uri="{FF2B5EF4-FFF2-40B4-BE49-F238E27FC236}">
                  <a16:creationId xmlns:a16="http://schemas.microsoft.com/office/drawing/2014/main" id="{6C0D3958-AA40-4CAE-B181-C107F0883C71}"/>
                </a:ext>
              </a:extLst>
            </p:cNvPr>
            <p:cNvGrpSpPr/>
            <p:nvPr/>
          </p:nvGrpSpPr>
          <p:grpSpPr>
            <a:xfrm>
              <a:off x="5693254" y="2446449"/>
              <a:ext cx="823077" cy="1046953"/>
              <a:chOff x="1393566" y="2590188"/>
              <a:chExt cx="1143000" cy="1829412"/>
            </a:xfrm>
          </p:grpSpPr>
          <p:cxnSp>
            <p:nvCxnSpPr>
              <p:cNvPr id="33" name="Straight Arrow Connector 32">
                <a:extLst>
                  <a:ext uri="{FF2B5EF4-FFF2-40B4-BE49-F238E27FC236}">
                    <a16:creationId xmlns:a16="http://schemas.microsoft.com/office/drawing/2014/main" id="{A6919F0D-E09A-479A-830C-5028F2CB6396}"/>
                  </a:ext>
                </a:extLst>
              </p:cNvPr>
              <p:cNvCxnSpPr>
                <a:cxnSpLocks/>
              </p:cNvCxnSpPr>
              <p:nvPr/>
            </p:nvCxnSpPr>
            <p:spPr>
              <a:xfrm flipV="1">
                <a:off x="1965067" y="2590188"/>
                <a:ext cx="0" cy="100912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AA7F4E4-7CAC-4E6E-AC87-30241A28D1EC}"/>
                  </a:ext>
                </a:extLst>
              </p:cNvPr>
              <p:cNvSpPr/>
              <p:nvPr/>
            </p:nvSpPr>
            <p:spPr>
              <a:xfrm>
                <a:off x="1393566" y="3633405"/>
                <a:ext cx="1143000" cy="786195"/>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mid</a:t>
                </a:r>
              </a:p>
            </p:txBody>
          </p:sp>
        </p:grpSp>
        <p:sp>
          <p:nvSpPr>
            <p:cNvPr id="47" name="Oval 46">
              <a:extLst>
                <a:ext uri="{FF2B5EF4-FFF2-40B4-BE49-F238E27FC236}">
                  <a16:creationId xmlns:a16="http://schemas.microsoft.com/office/drawing/2014/main" id="{E36C884A-4438-4DA5-9901-166205D8EAD2}"/>
                </a:ext>
              </a:extLst>
            </p:cNvPr>
            <p:cNvSpPr/>
            <p:nvPr/>
          </p:nvSpPr>
          <p:spPr>
            <a:xfrm>
              <a:off x="5705198" y="1620654"/>
              <a:ext cx="802087" cy="726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Arrow: Left 2">
            <a:extLst>
              <a:ext uri="{FF2B5EF4-FFF2-40B4-BE49-F238E27FC236}">
                <a16:creationId xmlns:a16="http://schemas.microsoft.com/office/drawing/2014/main" id="{CCA5076E-0A93-45D6-8843-1664F98F0F48}"/>
              </a:ext>
            </a:extLst>
          </p:cNvPr>
          <p:cNvSpPr/>
          <p:nvPr/>
        </p:nvSpPr>
        <p:spPr>
          <a:xfrm>
            <a:off x="2377484" y="4955231"/>
            <a:ext cx="2513984" cy="1064569"/>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2800" b="1" dirty="0">
                <a:solidFill>
                  <a:srgbClr val="131313"/>
                </a:solidFill>
              </a:rPr>
              <a:t>high = mid - 1</a:t>
            </a:r>
          </a:p>
        </p:txBody>
      </p:sp>
      <p:sp>
        <p:nvSpPr>
          <p:cNvPr id="5" name="Arrow: Chevron 4">
            <a:extLst>
              <a:ext uri="{FF2B5EF4-FFF2-40B4-BE49-F238E27FC236}">
                <a16:creationId xmlns:a16="http://schemas.microsoft.com/office/drawing/2014/main" id="{0128743E-E0CC-4409-B550-A25B1402E8F5}"/>
              </a:ext>
            </a:extLst>
          </p:cNvPr>
          <p:cNvSpPr/>
          <p:nvPr/>
        </p:nvSpPr>
        <p:spPr>
          <a:xfrm>
            <a:off x="7768028" y="5410200"/>
            <a:ext cx="283009" cy="375138"/>
          </a:xfrm>
          <a:prstGeom prst="chevron">
            <a:avLst>
              <a:gd name="adj" fmla="val 74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0" name="Group 19">
            <a:extLst>
              <a:ext uri="{FF2B5EF4-FFF2-40B4-BE49-F238E27FC236}">
                <a16:creationId xmlns:a16="http://schemas.microsoft.com/office/drawing/2014/main" id="{02B2734D-3B03-4090-A1B7-9420FA791735}"/>
              </a:ext>
            </a:extLst>
          </p:cNvPr>
          <p:cNvGrpSpPr/>
          <p:nvPr/>
        </p:nvGrpSpPr>
        <p:grpSpPr>
          <a:xfrm>
            <a:off x="6516331" y="4717035"/>
            <a:ext cx="1128752" cy="1226565"/>
            <a:chOff x="6516331" y="4717035"/>
            <a:chExt cx="1128752" cy="1226565"/>
          </a:xfrm>
        </p:grpSpPr>
        <p:sp>
          <p:nvSpPr>
            <p:cNvPr id="37" name="Rectangle: Rounded Corners 36">
              <a:extLst>
                <a:ext uri="{FF2B5EF4-FFF2-40B4-BE49-F238E27FC236}">
                  <a16:creationId xmlns:a16="http://schemas.microsoft.com/office/drawing/2014/main" id="{B056AE5E-307D-447E-B50F-581F98C18293}"/>
                </a:ext>
              </a:extLst>
            </p:cNvPr>
            <p:cNvSpPr/>
            <p:nvPr/>
          </p:nvSpPr>
          <p:spPr>
            <a:xfrm>
              <a:off x="6593287" y="5178700"/>
              <a:ext cx="893486" cy="76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chemeClr val="tx1"/>
                </a:solidFill>
              </a:endParaRPr>
            </a:p>
          </p:txBody>
        </p:sp>
        <p:sp>
          <p:nvSpPr>
            <p:cNvPr id="16" name="TextBox 15">
              <a:extLst>
                <a:ext uri="{FF2B5EF4-FFF2-40B4-BE49-F238E27FC236}">
                  <a16:creationId xmlns:a16="http://schemas.microsoft.com/office/drawing/2014/main" id="{7C4D2080-DBCD-46DC-B0B7-9FB424EFDB4F}"/>
                </a:ext>
              </a:extLst>
            </p:cNvPr>
            <p:cNvSpPr txBox="1"/>
            <p:nvPr/>
          </p:nvSpPr>
          <p:spPr>
            <a:xfrm>
              <a:off x="6516331" y="4717035"/>
              <a:ext cx="1128752" cy="461665"/>
            </a:xfrm>
            <a:prstGeom prst="rect">
              <a:avLst/>
            </a:prstGeom>
            <a:noFill/>
          </p:spPr>
          <p:txBody>
            <a:bodyPr wrap="square" rtlCol="0">
              <a:spAutoFit/>
            </a:bodyPr>
            <a:lstStyle/>
            <a:p>
              <a:r>
                <a:rPr lang="en-IN" sz="2400" b="1" dirty="0"/>
                <a:t>A[mid]</a:t>
              </a:r>
            </a:p>
          </p:txBody>
        </p:sp>
      </p:grpSp>
      <p:sp>
        <p:nvSpPr>
          <p:cNvPr id="35" name="TextBox 34">
            <a:extLst>
              <a:ext uri="{FF2B5EF4-FFF2-40B4-BE49-F238E27FC236}">
                <a16:creationId xmlns:a16="http://schemas.microsoft.com/office/drawing/2014/main" id="{DE0360B2-8FE4-475B-B0F8-7F39B51D1120}"/>
              </a:ext>
            </a:extLst>
          </p:cNvPr>
          <p:cNvSpPr txBox="1"/>
          <p:nvPr/>
        </p:nvSpPr>
        <p:spPr>
          <a:xfrm>
            <a:off x="6735170" y="5268558"/>
            <a:ext cx="613629" cy="523220"/>
          </a:xfrm>
          <a:prstGeom prst="rect">
            <a:avLst/>
          </a:prstGeom>
          <a:noFill/>
        </p:spPr>
        <p:txBody>
          <a:bodyPr wrap="square" rtlCol="0">
            <a:spAutoFit/>
          </a:bodyPr>
          <a:lstStyle/>
          <a:p>
            <a:r>
              <a:rPr lang="en-IN" sz="2800" dirty="0"/>
              <a:t>40</a:t>
            </a:r>
          </a:p>
        </p:txBody>
      </p:sp>
      <p:sp>
        <p:nvSpPr>
          <p:cNvPr id="23" name="Flowchart: Alternate Process 22">
            <a:extLst>
              <a:ext uri="{FF2B5EF4-FFF2-40B4-BE49-F238E27FC236}">
                <a16:creationId xmlns:a16="http://schemas.microsoft.com/office/drawing/2014/main" id="{0913CFE6-637D-4764-AA5E-9EC574DD1CF9}"/>
              </a:ext>
            </a:extLst>
          </p:cNvPr>
          <p:cNvSpPr/>
          <p:nvPr/>
        </p:nvSpPr>
        <p:spPr>
          <a:xfrm>
            <a:off x="4891468" y="546743"/>
            <a:ext cx="2951557" cy="582915"/>
          </a:xfrm>
          <a:prstGeom prst="flowChartAlternate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2400" dirty="0">
                <a:solidFill>
                  <a:srgbClr val="212121"/>
                </a:solidFill>
              </a:rPr>
              <a:t>mid = (low + high) / 2</a:t>
            </a:r>
          </a:p>
        </p:txBody>
      </p:sp>
      <p:sp>
        <p:nvSpPr>
          <p:cNvPr id="38" name="TextBox 37">
            <a:extLst>
              <a:ext uri="{FF2B5EF4-FFF2-40B4-BE49-F238E27FC236}">
                <a16:creationId xmlns:a16="http://schemas.microsoft.com/office/drawing/2014/main" id="{5BF41C58-213A-4DA9-9A6E-3C86EE161F58}"/>
              </a:ext>
            </a:extLst>
          </p:cNvPr>
          <p:cNvSpPr txBox="1"/>
          <p:nvPr/>
        </p:nvSpPr>
        <p:spPr>
          <a:xfrm>
            <a:off x="6746030" y="5280371"/>
            <a:ext cx="613629" cy="523220"/>
          </a:xfrm>
          <a:prstGeom prst="rect">
            <a:avLst/>
          </a:prstGeom>
          <a:noFill/>
        </p:spPr>
        <p:txBody>
          <a:bodyPr wrap="square" rtlCol="0">
            <a:spAutoFit/>
          </a:bodyPr>
          <a:lstStyle/>
          <a:p>
            <a:r>
              <a:rPr lang="en-IN" sz="2800" dirty="0"/>
              <a:t>20</a:t>
            </a:r>
          </a:p>
        </p:txBody>
      </p:sp>
      <p:sp>
        <p:nvSpPr>
          <p:cNvPr id="24" name="Arrow: Right 23">
            <a:extLst>
              <a:ext uri="{FF2B5EF4-FFF2-40B4-BE49-F238E27FC236}">
                <a16:creationId xmlns:a16="http://schemas.microsoft.com/office/drawing/2014/main" id="{77599BE1-3161-445B-83FE-7C62F49741DB}"/>
              </a:ext>
            </a:extLst>
          </p:cNvPr>
          <p:cNvSpPr/>
          <p:nvPr/>
        </p:nvSpPr>
        <p:spPr>
          <a:xfrm>
            <a:off x="2489658" y="4947866"/>
            <a:ext cx="2513982" cy="1053583"/>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2800" b="1" dirty="0">
                <a:solidFill>
                  <a:schemeClr val="tx1"/>
                </a:solidFill>
              </a:rPr>
              <a:t>low = mid + 1</a:t>
            </a:r>
          </a:p>
        </p:txBody>
      </p:sp>
      <p:sp>
        <p:nvSpPr>
          <p:cNvPr id="39" name="Arrow: Chevron 38">
            <a:extLst>
              <a:ext uri="{FF2B5EF4-FFF2-40B4-BE49-F238E27FC236}">
                <a16:creationId xmlns:a16="http://schemas.microsoft.com/office/drawing/2014/main" id="{C629D7E0-12FC-4E60-B3F3-67523D38B6CD}"/>
              </a:ext>
            </a:extLst>
          </p:cNvPr>
          <p:cNvSpPr/>
          <p:nvPr/>
        </p:nvSpPr>
        <p:spPr>
          <a:xfrm rot="10800000">
            <a:off x="7768026" y="5410200"/>
            <a:ext cx="283009" cy="375139"/>
          </a:xfrm>
          <a:prstGeom prst="chevron">
            <a:avLst>
              <a:gd name="adj" fmla="val 74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40" name="Group 39">
            <a:extLst>
              <a:ext uri="{FF2B5EF4-FFF2-40B4-BE49-F238E27FC236}">
                <a16:creationId xmlns:a16="http://schemas.microsoft.com/office/drawing/2014/main" id="{F32D8CF3-346A-4F05-AA78-3470FE27C52A}"/>
              </a:ext>
            </a:extLst>
          </p:cNvPr>
          <p:cNvGrpSpPr/>
          <p:nvPr/>
        </p:nvGrpSpPr>
        <p:grpSpPr>
          <a:xfrm>
            <a:off x="7620000" y="5341172"/>
            <a:ext cx="610330" cy="450028"/>
            <a:chOff x="6377554" y="5238024"/>
            <a:chExt cx="847247" cy="553176"/>
          </a:xfrm>
        </p:grpSpPr>
        <p:sp>
          <p:nvSpPr>
            <p:cNvPr id="41" name="Equals 40">
              <a:extLst>
                <a:ext uri="{FF2B5EF4-FFF2-40B4-BE49-F238E27FC236}">
                  <a16:creationId xmlns:a16="http://schemas.microsoft.com/office/drawing/2014/main" id="{C161F59C-63F3-47AC-825E-CA64392E3762}"/>
                </a:ext>
              </a:extLst>
            </p:cNvPr>
            <p:cNvSpPr/>
            <p:nvPr/>
          </p:nvSpPr>
          <p:spPr>
            <a:xfrm>
              <a:off x="6377554" y="5238024"/>
              <a:ext cx="434389" cy="55317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Equals 41">
              <a:extLst>
                <a:ext uri="{FF2B5EF4-FFF2-40B4-BE49-F238E27FC236}">
                  <a16:creationId xmlns:a16="http://schemas.microsoft.com/office/drawing/2014/main" id="{A6F8CA14-BA20-4954-A8FF-0D243C141A24}"/>
                </a:ext>
              </a:extLst>
            </p:cNvPr>
            <p:cNvSpPr/>
            <p:nvPr/>
          </p:nvSpPr>
          <p:spPr>
            <a:xfrm>
              <a:off x="6790412" y="5238024"/>
              <a:ext cx="434389" cy="55317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48" name="TextBox 47">
            <a:extLst>
              <a:ext uri="{FF2B5EF4-FFF2-40B4-BE49-F238E27FC236}">
                <a16:creationId xmlns:a16="http://schemas.microsoft.com/office/drawing/2014/main" id="{33E261F1-3A40-4965-B867-FFDA663B1BD2}"/>
              </a:ext>
            </a:extLst>
          </p:cNvPr>
          <p:cNvSpPr txBox="1"/>
          <p:nvPr/>
        </p:nvSpPr>
        <p:spPr>
          <a:xfrm>
            <a:off x="6735170" y="5280371"/>
            <a:ext cx="613629" cy="523220"/>
          </a:xfrm>
          <a:prstGeom prst="rect">
            <a:avLst/>
          </a:prstGeom>
          <a:noFill/>
        </p:spPr>
        <p:txBody>
          <a:bodyPr wrap="square" rtlCol="0">
            <a:spAutoFit/>
          </a:bodyPr>
          <a:lstStyle/>
          <a:p>
            <a:r>
              <a:rPr lang="en-IN" sz="2800" dirty="0"/>
              <a:t>30</a:t>
            </a:r>
          </a:p>
        </p:txBody>
      </p:sp>
      <p:sp>
        <p:nvSpPr>
          <p:cNvPr id="25" name="TextBox 24">
            <a:extLst>
              <a:ext uri="{FF2B5EF4-FFF2-40B4-BE49-F238E27FC236}">
                <a16:creationId xmlns:a16="http://schemas.microsoft.com/office/drawing/2014/main" id="{2715A2BA-E2BD-4B83-8BC5-B904301FAB7C}"/>
              </a:ext>
            </a:extLst>
          </p:cNvPr>
          <p:cNvSpPr txBox="1"/>
          <p:nvPr/>
        </p:nvSpPr>
        <p:spPr>
          <a:xfrm>
            <a:off x="2495990" y="1225931"/>
            <a:ext cx="304800" cy="369332"/>
          </a:xfrm>
          <a:prstGeom prst="rect">
            <a:avLst/>
          </a:prstGeom>
          <a:noFill/>
        </p:spPr>
        <p:txBody>
          <a:bodyPr wrap="square" rtlCol="0">
            <a:spAutoFit/>
          </a:bodyPr>
          <a:lstStyle/>
          <a:p>
            <a:r>
              <a:rPr lang="en-IN" dirty="0"/>
              <a:t>0</a:t>
            </a:r>
          </a:p>
        </p:txBody>
      </p:sp>
      <p:sp>
        <p:nvSpPr>
          <p:cNvPr id="50" name="TextBox 49">
            <a:extLst>
              <a:ext uri="{FF2B5EF4-FFF2-40B4-BE49-F238E27FC236}">
                <a16:creationId xmlns:a16="http://schemas.microsoft.com/office/drawing/2014/main" id="{6074C396-54B0-4C01-A093-B4332DD2F9FA}"/>
              </a:ext>
            </a:extLst>
          </p:cNvPr>
          <p:cNvSpPr txBox="1"/>
          <p:nvPr/>
        </p:nvSpPr>
        <p:spPr>
          <a:xfrm>
            <a:off x="3670365" y="1210137"/>
            <a:ext cx="304800" cy="369332"/>
          </a:xfrm>
          <a:prstGeom prst="rect">
            <a:avLst/>
          </a:prstGeom>
          <a:noFill/>
        </p:spPr>
        <p:txBody>
          <a:bodyPr wrap="square" rtlCol="0">
            <a:spAutoFit/>
          </a:bodyPr>
          <a:lstStyle/>
          <a:p>
            <a:r>
              <a:rPr lang="en-IN" dirty="0"/>
              <a:t>1</a:t>
            </a:r>
          </a:p>
        </p:txBody>
      </p:sp>
      <p:sp>
        <p:nvSpPr>
          <p:cNvPr id="51" name="TextBox 50">
            <a:extLst>
              <a:ext uri="{FF2B5EF4-FFF2-40B4-BE49-F238E27FC236}">
                <a16:creationId xmlns:a16="http://schemas.microsoft.com/office/drawing/2014/main" id="{7463B6EE-52BD-454D-8C51-809BE2B2D053}"/>
              </a:ext>
            </a:extLst>
          </p:cNvPr>
          <p:cNvSpPr txBox="1"/>
          <p:nvPr/>
        </p:nvSpPr>
        <p:spPr>
          <a:xfrm>
            <a:off x="4800600" y="1220110"/>
            <a:ext cx="304800" cy="369332"/>
          </a:xfrm>
          <a:prstGeom prst="rect">
            <a:avLst/>
          </a:prstGeom>
          <a:noFill/>
        </p:spPr>
        <p:txBody>
          <a:bodyPr wrap="square" rtlCol="0">
            <a:spAutoFit/>
          </a:bodyPr>
          <a:lstStyle/>
          <a:p>
            <a:r>
              <a:rPr lang="en-IN" dirty="0"/>
              <a:t>2</a:t>
            </a:r>
          </a:p>
        </p:txBody>
      </p:sp>
      <p:sp>
        <p:nvSpPr>
          <p:cNvPr id="52" name="TextBox 51">
            <a:extLst>
              <a:ext uri="{FF2B5EF4-FFF2-40B4-BE49-F238E27FC236}">
                <a16:creationId xmlns:a16="http://schemas.microsoft.com/office/drawing/2014/main" id="{97BBAF1F-5F77-4BAA-8FD3-A526A2E1A2C5}"/>
              </a:ext>
            </a:extLst>
          </p:cNvPr>
          <p:cNvSpPr txBox="1"/>
          <p:nvPr/>
        </p:nvSpPr>
        <p:spPr>
          <a:xfrm>
            <a:off x="5940912" y="1220110"/>
            <a:ext cx="304800" cy="369332"/>
          </a:xfrm>
          <a:prstGeom prst="rect">
            <a:avLst/>
          </a:prstGeom>
          <a:noFill/>
        </p:spPr>
        <p:txBody>
          <a:bodyPr wrap="square" rtlCol="0">
            <a:spAutoFit/>
          </a:bodyPr>
          <a:lstStyle/>
          <a:p>
            <a:r>
              <a:rPr lang="en-IN" dirty="0"/>
              <a:t>3</a:t>
            </a:r>
          </a:p>
        </p:txBody>
      </p:sp>
      <p:sp>
        <p:nvSpPr>
          <p:cNvPr id="53" name="TextBox 52">
            <a:extLst>
              <a:ext uri="{FF2B5EF4-FFF2-40B4-BE49-F238E27FC236}">
                <a16:creationId xmlns:a16="http://schemas.microsoft.com/office/drawing/2014/main" id="{9C859AE0-6A21-4006-A97E-EA243EAEEE84}"/>
              </a:ext>
            </a:extLst>
          </p:cNvPr>
          <p:cNvSpPr txBox="1"/>
          <p:nvPr/>
        </p:nvSpPr>
        <p:spPr>
          <a:xfrm>
            <a:off x="7073151" y="1219200"/>
            <a:ext cx="304800" cy="369332"/>
          </a:xfrm>
          <a:prstGeom prst="rect">
            <a:avLst/>
          </a:prstGeom>
          <a:noFill/>
        </p:spPr>
        <p:txBody>
          <a:bodyPr wrap="square" rtlCol="0">
            <a:spAutoFit/>
          </a:bodyPr>
          <a:lstStyle/>
          <a:p>
            <a:r>
              <a:rPr lang="en-IN" dirty="0"/>
              <a:t>4</a:t>
            </a:r>
          </a:p>
        </p:txBody>
      </p:sp>
      <p:sp>
        <p:nvSpPr>
          <p:cNvPr id="54" name="TextBox 53">
            <a:extLst>
              <a:ext uri="{FF2B5EF4-FFF2-40B4-BE49-F238E27FC236}">
                <a16:creationId xmlns:a16="http://schemas.microsoft.com/office/drawing/2014/main" id="{1B5618B3-BF4B-4FFE-B5F8-4EFAD55CBB13}"/>
              </a:ext>
            </a:extLst>
          </p:cNvPr>
          <p:cNvSpPr txBox="1"/>
          <p:nvPr/>
        </p:nvSpPr>
        <p:spPr>
          <a:xfrm>
            <a:off x="8216860" y="1221580"/>
            <a:ext cx="304800" cy="369332"/>
          </a:xfrm>
          <a:prstGeom prst="rect">
            <a:avLst/>
          </a:prstGeom>
          <a:noFill/>
        </p:spPr>
        <p:txBody>
          <a:bodyPr wrap="square" rtlCol="0">
            <a:spAutoFit/>
          </a:bodyPr>
          <a:lstStyle/>
          <a:p>
            <a:r>
              <a:rPr lang="en-IN" dirty="0"/>
              <a:t>5</a:t>
            </a:r>
          </a:p>
        </p:txBody>
      </p:sp>
      <p:sp>
        <p:nvSpPr>
          <p:cNvPr id="55" name="TextBox 54">
            <a:extLst>
              <a:ext uri="{FF2B5EF4-FFF2-40B4-BE49-F238E27FC236}">
                <a16:creationId xmlns:a16="http://schemas.microsoft.com/office/drawing/2014/main" id="{7675CABC-C045-428C-80F3-A84109432D87}"/>
              </a:ext>
            </a:extLst>
          </p:cNvPr>
          <p:cNvSpPr txBox="1"/>
          <p:nvPr/>
        </p:nvSpPr>
        <p:spPr>
          <a:xfrm>
            <a:off x="9402186" y="1219200"/>
            <a:ext cx="304800" cy="369332"/>
          </a:xfrm>
          <a:prstGeom prst="rect">
            <a:avLst/>
          </a:prstGeom>
          <a:noFill/>
        </p:spPr>
        <p:txBody>
          <a:bodyPr wrap="square" rtlCol="0">
            <a:spAutoFit/>
          </a:bodyPr>
          <a:lstStyle/>
          <a:p>
            <a:r>
              <a:rPr lang="en-IN" dirty="0"/>
              <a:t>6</a:t>
            </a:r>
          </a:p>
        </p:txBody>
      </p:sp>
      <p:sp>
        <p:nvSpPr>
          <p:cNvPr id="56" name="Flowchart: Document 55">
            <a:extLst>
              <a:ext uri="{FF2B5EF4-FFF2-40B4-BE49-F238E27FC236}">
                <a16:creationId xmlns:a16="http://schemas.microsoft.com/office/drawing/2014/main" id="{AE67BAEA-8E39-4100-8EBB-EF4E6393A93F}"/>
              </a:ext>
            </a:extLst>
          </p:cNvPr>
          <p:cNvSpPr/>
          <p:nvPr/>
        </p:nvSpPr>
        <p:spPr>
          <a:xfrm>
            <a:off x="2094869" y="5036468"/>
            <a:ext cx="2304610" cy="1069848"/>
          </a:xfrm>
          <a:prstGeom prst="flowChart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b="1" dirty="0">
                <a:solidFill>
                  <a:srgbClr val="1A1A1A"/>
                </a:solidFill>
              </a:rPr>
              <a:t>Element Found</a:t>
            </a:r>
          </a:p>
        </p:txBody>
      </p:sp>
    </p:spTree>
    <p:extLst>
      <p:ext uri="{BB962C8B-B14F-4D97-AF65-F5344CB8AC3E}">
        <p14:creationId xmlns:p14="http://schemas.microsoft.com/office/powerpoint/2010/main" val="373071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1" nodeType="clickEffect">
                                  <p:stCondLst>
                                    <p:cond delay="0"/>
                                  </p:stCondLst>
                                  <p:childTnLst>
                                    <p:animEffect transition="out" filter="blinds(horizontal)">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par>
                                <p:cTn id="61" presetID="35" presetClass="path" presetSubtype="0" accel="50000" decel="50000" fill="hold" nodeType="withEffect">
                                  <p:stCondLst>
                                    <p:cond delay="0"/>
                                  </p:stCondLst>
                                  <p:childTnLst>
                                    <p:animMotion origin="layout" path="M 6.25E-7 -4.81481E-6 L -0.375 -4.81481E-6 " pathEditMode="relative" rAng="0" ptsTypes="AA">
                                      <p:cBhvr>
                                        <p:cTn id="62" dur="2000" fill="hold"/>
                                        <p:tgtEl>
                                          <p:spTgt spid="29"/>
                                        </p:tgtEl>
                                        <p:attrNameLst>
                                          <p:attrName>ppt_x</p:attrName>
                                          <p:attrName>ppt_y</p:attrName>
                                        </p:attrNameLst>
                                      </p:cBhvr>
                                      <p:rCtr x="-18750" y="0"/>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2"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3" presetClass="exit" presetSubtype="10" fill="hold" grpId="1" nodeType="withEffect">
                                  <p:stCondLst>
                                    <p:cond delay="0"/>
                                  </p:stCondLst>
                                  <p:childTnLst>
                                    <p:animEffect transition="out" filter="blinds(horizontal)">
                                      <p:cBhvr>
                                        <p:cTn id="68" dur="500"/>
                                        <p:tgtEl>
                                          <p:spTgt spid="3"/>
                                        </p:tgtEl>
                                      </p:cBhvr>
                                    </p:animEffect>
                                    <p:set>
                                      <p:cBhvr>
                                        <p:cTn id="69" dur="1" fill="hold">
                                          <p:stCondLst>
                                            <p:cond delay="499"/>
                                          </p:stCondLst>
                                        </p:cTn>
                                        <p:tgtEl>
                                          <p:spTgt spid="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35" presetClass="path" presetSubtype="0" accel="50000" decel="50000" fill="hold" nodeType="clickEffect">
                                  <p:stCondLst>
                                    <p:cond delay="0"/>
                                  </p:stCondLst>
                                  <p:childTnLst>
                                    <p:animMotion origin="layout" path="M -1.04167E-6 3.33333E-6 L -0.19088 3.33333E-6 " pathEditMode="relative" rAng="0" ptsTypes="AA">
                                      <p:cBhvr>
                                        <p:cTn id="73" dur="2000" fill="hold"/>
                                        <p:tgtEl>
                                          <p:spTgt spid="22"/>
                                        </p:tgtEl>
                                        <p:attrNameLst>
                                          <p:attrName>ppt_x</p:attrName>
                                          <p:attrName>ppt_y</p:attrName>
                                        </p:attrNameLst>
                                      </p:cBhvr>
                                      <p:rCtr x="-9544" y="0"/>
                                    </p:animMotion>
                                  </p:childTnLst>
                                </p:cTn>
                              </p:par>
                              <p:par>
                                <p:cTn id="74" presetID="3" presetClass="exit" presetSubtype="10" fill="hold" grpId="1" nodeType="withEffect">
                                  <p:stCondLst>
                                    <p:cond delay="0"/>
                                  </p:stCondLst>
                                  <p:childTnLst>
                                    <p:animEffect transition="out" filter="blinds(horizontal)">
                                      <p:cBhvr>
                                        <p:cTn id="75" dur="500"/>
                                        <p:tgtEl>
                                          <p:spTgt spid="35"/>
                                        </p:tgtEl>
                                      </p:cBhvr>
                                    </p:animEffect>
                                    <p:set>
                                      <p:cBhvr>
                                        <p:cTn id="76" dur="1" fill="hold">
                                          <p:stCondLst>
                                            <p:cond delay="499"/>
                                          </p:stCondLst>
                                        </p:cTn>
                                        <p:tgtEl>
                                          <p:spTgt spid="3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3" presetClass="exit" presetSubtype="10" fill="hold" grpId="1" nodeType="withEffect">
                                  <p:stCondLst>
                                    <p:cond delay="0"/>
                                  </p:stCondLst>
                                  <p:childTnLst>
                                    <p:animEffect transition="out" filter="blinds(horizontal)">
                                      <p:cBhvr>
                                        <p:cTn id="80" dur="500"/>
                                        <p:tgtEl>
                                          <p:spTgt spid="5"/>
                                        </p:tgtEl>
                                      </p:cBhvr>
                                    </p:animEffect>
                                    <p:set>
                                      <p:cBhvr>
                                        <p:cTn id="81" dur="1" fill="hold">
                                          <p:stCondLst>
                                            <p:cond delay="499"/>
                                          </p:stCondLst>
                                        </p:cTn>
                                        <p:tgtEl>
                                          <p:spTgt spid="5"/>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3" presetClass="exit" presetSubtype="10" fill="hold" grpId="3" nodeType="clickEffect">
                                  <p:stCondLst>
                                    <p:cond delay="0"/>
                                  </p:stCondLst>
                                  <p:childTnLst>
                                    <p:animEffect transition="out" filter="blinds(horizontal)">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par>
                                <p:cTn id="93" presetID="63" presetClass="path" presetSubtype="0" accel="50000" decel="50000" fill="hold" nodeType="withEffect">
                                  <p:stCondLst>
                                    <p:cond delay="0"/>
                                  </p:stCondLst>
                                  <p:childTnLst>
                                    <p:animMotion origin="layout" path="M 1.04167E-6 -4.81481E-6 L 0.18685 -4.81481E-6 " pathEditMode="relative" rAng="0" ptsTypes="AA">
                                      <p:cBhvr>
                                        <p:cTn id="94" dur="2000" fill="hold"/>
                                        <p:tgtEl>
                                          <p:spTgt spid="45"/>
                                        </p:tgtEl>
                                        <p:attrNameLst>
                                          <p:attrName>ppt_x</p:attrName>
                                          <p:attrName>ppt_y</p:attrName>
                                        </p:attrNameLst>
                                      </p:cBhvr>
                                      <p:rCtr x="9336" y="0"/>
                                    </p:animMotion>
                                  </p:childTnLst>
                                </p:cTn>
                              </p:par>
                            </p:childTnLst>
                          </p:cTn>
                        </p:par>
                      </p:childTnLst>
                    </p:cTn>
                  </p:par>
                  <p:par>
                    <p:cTn id="95" fill="hold">
                      <p:stCondLst>
                        <p:cond delay="indefinite"/>
                      </p:stCondLst>
                      <p:childTnLst>
                        <p:par>
                          <p:cTn id="96" fill="hold">
                            <p:stCondLst>
                              <p:cond delay="0"/>
                            </p:stCondLst>
                            <p:childTnLst>
                              <p:par>
                                <p:cTn id="97" presetID="3" presetClass="exit" presetSubtype="10" fill="hold" grpId="1" nodeType="clickEffect">
                                  <p:stCondLst>
                                    <p:cond delay="0"/>
                                  </p:stCondLst>
                                  <p:childTnLst>
                                    <p:animEffect transition="out" filter="blinds(horizontal)">
                                      <p:cBhvr>
                                        <p:cTn id="98" dur="500"/>
                                        <p:tgtEl>
                                          <p:spTgt spid="24"/>
                                        </p:tgtEl>
                                      </p:cBhvr>
                                    </p:animEffect>
                                    <p:set>
                                      <p:cBhvr>
                                        <p:cTn id="99" dur="1" fill="hold">
                                          <p:stCondLst>
                                            <p:cond delay="499"/>
                                          </p:stCondLst>
                                        </p:cTn>
                                        <p:tgtEl>
                                          <p:spTgt spid="24"/>
                                        </p:tgtEl>
                                        <p:attrNameLst>
                                          <p:attrName>style.visibility</p:attrName>
                                        </p:attrNameLst>
                                      </p:cBhvr>
                                      <p:to>
                                        <p:strVal val="hidden"/>
                                      </p:to>
                                    </p:set>
                                  </p:childTnLst>
                                </p:cTn>
                              </p:par>
                              <p:par>
                                <p:cTn id="100" presetID="1" presetClass="entr" presetSubtype="0" fill="hold" grpId="4" nodeType="withEffect">
                                  <p:stCondLst>
                                    <p:cond delay="0"/>
                                  </p:stCondLst>
                                  <p:childTnLst>
                                    <p:set>
                                      <p:cBhvr>
                                        <p:cTn id="101" dur="1" fill="hold">
                                          <p:stCondLst>
                                            <p:cond delay="0"/>
                                          </p:stCondLst>
                                        </p:cTn>
                                        <p:tgtEl>
                                          <p:spTgt spid="23"/>
                                        </p:tgtEl>
                                        <p:attrNameLst>
                                          <p:attrName>style.visibility</p:attrName>
                                        </p:attrNameLst>
                                      </p:cBhvr>
                                      <p:to>
                                        <p:strVal val="visible"/>
                                      </p:to>
                                    </p:set>
                                  </p:childTnLst>
                                </p:cTn>
                              </p:par>
                              <p:par>
                                <p:cTn id="102" presetID="3" presetClass="exit" presetSubtype="10" fill="hold" grpId="1" nodeType="withEffect">
                                  <p:stCondLst>
                                    <p:cond delay="0"/>
                                  </p:stCondLst>
                                  <p:childTnLst>
                                    <p:animEffect transition="out" filter="blinds(horizontal)">
                                      <p:cBhvr>
                                        <p:cTn id="103" dur="500"/>
                                        <p:tgtEl>
                                          <p:spTgt spid="39"/>
                                        </p:tgtEl>
                                      </p:cBhvr>
                                    </p:animEffect>
                                    <p:set>
                                      <p:cBhvr>
                                        <p:cTn id="104" dur="1" fill="hold">
                                          <p:stCondLst>
                                            <p:cond delay="499"/>
                                          </p:stCondLst>
                                        </p:cTn>
                                        <p:tgtEl>
                                          <p:spTgt spid="3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63" presetClass="path" presetSubtype="0" accel="50000" decel="50000" fill="hold" nodeType="clickEffect">
                                  <p:stCondLst>
                                    <p:cond delay="0"/>
                                  </p:stCondLst>
                                  <p:childTnLst>
                                    <p:animMotion origin="layout" path="M -0.19088 3.33333E-6 L -0.0957 3.33333E-6 " pathEditMode="relative" rAng="0" ptsTypes="AA">
                                      <p:cBhvr>
                                        <p:cTn id="108" dur="2000" fill="hold"/>
                                        <p:tgtEl>
                                          <p:spTgt spid="22"/>
                                        </p:tgtEl>
                                        <p:attrNameLst>
                                          <p:attrName>ppt_x</p:attrName>
                                          <p:attrName>ppt_y</p:attrName>
                                        </p:attrNameLst>
                                      </p:cBhvr>
                                      <p:rCtr x="4753" y="0"/>
                                    </p:animMotion>
                                  </p:childTnLst>
                                </p:cTn>
                              </p:par>
                              <p:par>
                                <p:cTn id="109" presetID="3" presetClass="exit" presetSubtype="10" fill="hold" grpId="1" nodeType="withEffect">
                                  <p:stCondLst>
                                    <p:cond delay="0"/>
                                  </p:stCondLst>
                                  <p:childTnLst>
                                    <p:animEffect transition="out" filter="blinds(horizontal)">
                                      <p:cBhvr>
                                        <p:cTn id="110" dur="500"/>
                                        <p:tgtEl>
                                          <p:spTgt spid="38"/>
                                        </p:tgtEl>
                                      </p:cBhvr>
                                    </p:animEffect>
                                    <p:set>
                                      <p:cBhvr>
                                        <p:cTn id="111" dur="1" fill="hold">
                                          <p:stCondLst>
                                            <p:cond delay="499"/>
                                          </p:stCondLst>
                                        </p:cTn>
                                        <p:tgtEl>
                                          <p:spTgt spid="38"/>
                                        </p:tgtEl>
                                        <p:attrNameLst>
                                          <p:attrName>style.visibility</p:attrName>
                                        </p:attrNameLst>
                                      </p:cBhvr>
                                      <p:to>
                                        <p:strVal val="hidden"/>
                                      </p:to>
                                    </p:set>
                                  </p:childTnLst>
                                </p:cTn>
                              </p:par>
                              <p:par>
                                <p:cTn id="112" presetID="1"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40"/>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35" grpId="0"/>
      <p:bldP spid="35" grpId="1"/>
      <p:bldP spid="23" grpId="0" animBg="1"/>
      <p:bldP spid="23" grpId="1" animBg="1"/>
      <p:bldP spid="23" grpId="2" animBg="1"/>
      <p:bldP spid="23" grpId="3" animBg="1"/>
      <p:bldP spid="23" grpId="4" animBg="1"/>
      <p:bldP spid="38" grpId="0"/>
      <p:bldP spid="38" grpId="1"/>
      <p:bldP spid="24" grpId="0" animBg="1"/>
      <p:bldP spid="24" grpId="1" animBg="1"/>
      <p:bldP spid="39" grpId="0" animBg="1"/>
      <p:bldP spid="39" grpId="1" animBg="1"/>
      <p:bldP spid="48" grpId="0"/>
      <p:bldP spid="25" grpId="0"/>
      <p:bldP spid="50" grpId="0"/>
      <p:bldP spid="51" grpId="0"/>
      <p:bldP spid="52" grpId="0"/>
      <p:bldP spid="53" grpId="0"/>
      <p:bldP spid="54" grpId="0"/>
      <p:bldP spid="55" grpId="0"/>
      <p:bldP spid="5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609600"/>
            <a:ext cx="11136326" cy="784830"/>
          </a:xfrm>
          <a:prstGeom prst="rect">
            <a:avLst/>
          </a:prstGeom>
          <a:noFill/>
        </p:spPr>
        <p:txBody>
          <a:bodyPr wrap="square" rtlCol="0">
            <a:spAutoFit/>
          </a:bodyPr>
          <a:lstStyle/>
          <a:p>
            <a:r>
              <a:rPr lang="en-US" sz="4500" b="1" dirty="0">
                <a:latin typeface="Nunito Sans" panose="00000500000000000000" pitchFamily="2" charset="0"/>
              </a:rPr>
              <a:t>Key idea</a:t>
            </a:r>
          </a:p>
        </p:txBody>
      </p:sp>
      <p:sp>
        <p:nvSpPr>
          <p:cNvPr id="10" name="Rectangle 9">
            <a:extLst>
              <a:ext uri="{FF2B5EF4-FFF2-40B4-BE49-F238E27FC236}">
                <a16:creationId xmlns:a16="http://schemas.microsoft.com/office/drawing/2014/main" id="{3E767CAB-1FA5-494A-96EC-9E612067A695}"/>
              </a:ext>
            </a:extLst>
          </p:cNvPr>
          <p:cNvSpPr/>
          <p:nvPr/>
        </p:nvSpPr>
        <p:spPr>
          <a:xfrm>
            <a:off x="598714" y="60960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4" name="Group 3">
            <a:extLst>
              <a:ext uri="{FF2B5EF4-FFF2-40B4-BE49-F238E27FC236}">
                <a16:creationId xmlns:a16="http://schemas.microsoft.com/office/drawing/2014/main" id="{F4B58150-D0FC-4852-A1E1-6D270BA8970A}"/>
              </a:ext>
            </a:extLst>
          </p:cNvPr>
          <p:cNvGrpSpPr/>
          <p:nvPr/>
        </p:nvGrpSpPr>
        <p:grpSpPr>
          <a:xfrm>
            <a:off x="2094869" y="1526900"/>
            <a:ext cx="7999035" cy="914400"/>
            <a:chOff x="1524000" y="1647116"/>
            <a:chExt cx="7999035" cy="914400"/>
          </a:xfrm>
        </p:grpSpPr>
        <p:sp>
          <p:nvSpPr>
            <p:cNvPr id="2" name="Rectangle 1">
              <a:extLst>
                <a:ext uri="{FF2B5EF4-FFF2-40B4-BE49-F238E27FC236}">
                  <a16:creationId xmlns:a16="http://schemas.microsoft.com/office/drawing/2014/main" id="{8C637B4A-30DF-4ECC-A6DE-031C21F352E9}"/>
                </a:ext>
              </a:extLst>
            </p:cNvPr>
            <p:cNvSpPr/>
            <p:nvPr/>
          </p:nvSpPr>
          <p:spPr>
            <a:xfrm>
              <a:off x="1524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10</a:t>
              </a:r>
            </a:p>
          </p:txBody>
        </p:sp>
        <p:sp>
          <p:nvSpPr>
            <p:cNvPr id="8" name="Rectangle 7">
              <a:extLst>
                <a:ext uri="{FF2B5EF4-FFF2-40B4-BE49-F238E27FC236}">
                  <a16:creationId xmlns:a16="http://schemas.microsoft.com/office/drawing/2014/main" id="{62540C77-A651-40C5-ABA7-1B21D351C4DB}"/>
                </a:ext>
              </a:extLst>
            </p:cNvPr>
            <p:cNvSpPr/>
            <p:nvPr/>
          </p:nvSpPr>
          <p:spPr>
            <a:xfrm>
              <a:off x="2667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20</a:t>
              </a:r>
            </a:p>
          </p:txBody>
        </p:sp>
        <p:sp>
          <p:nvSpPr>
            <p:cNvPr id="9" name="Rectangle 8">
              <a:extLst>
                <a:ext uri="{FF2B5EF4-FFF2-40B4-BE49-F238E27FC236}">
                  <a16:creationId xmlns:a16="http://schemas.microsoft.com/office/drawing/2014/main" id="{43F2AAD9-4B37-4EA2-9B48-97A4EAE9DDBE}"/>
                </a:ext>
              </a:extLst>
            </p:cNvPr>
            <p:cNvSpPr/>
            <p:nvPr/>
          </p:nvSpPr>
          <p:spPr>
            <a:xfrm>
              <a:off x="3810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30</a:t>
              </a:r>
            </a:p>
          </p:txBody>
        </p:sp>
        <p:sp>
          <p:nvSpPr>
            <p:cNvPr id="12" name="Rectangle 11">
              <a:extLst>
                <a:ext uri="{FF2B5EF4-FFF2-40B4-BE49-F238E27FC236}">
                  <a16:creationId xmlns:a16="http://schemas.microsoft.com/office/drawing/2014/main" id="{763C4B7F-62EE-46C0-80ED-0F6AC3D46D3C}"/>
                </a:ext>
              </a:extLst>
            </p:cNvPr>
            <p:cNvSpPr/>
            <p:nvPr/>
          </p:nvSpPr>
          <p:spPr>
            <a:xfrm>
              <a:off x="4953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40</a:t>
              </a:r>
            </a:p>
          </p:txBody>
        </p:sp>
        <p:sp>
          <p:nvSpPr>
            <p:cNvPr id="13" name="Rectangle 12">
              <a:extLst>
                <a:ext uri="{FF2B5EF4-FFF2-40B4-BE49-F238E27FC236}">
                  <a16:creationId xmlns:a16="http://schemas.microsoft.com/office/drawing/2014/main" id="{F8C3259D-4195-4584-909E-0445B03DDDFC}"/>
                </a:ext>
              </a:extLst>
            </p:cNvPr>
            <p:cNvSpPr/>
            <p:nvPr/>
          </p:nvSpPr>
          <p:spPr>
            <a:xfrm>
              <a:off x="6096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50</a:t>
              </a:r>
            </a:p>
          </p:txBody>
        </p:sp>
        <p:sp>
          <p:nvSpPr>
            <p:cNvPr id="14" name="Rectangle 13">
              <a:extLst>
                <a:ext uri="{FF2B5EF4-FFF2-40B4-BE49-F238E27FC236}">
                  <a16:creationId xmlns:a16="http://schemas.microsoft.com/office/drawing/2014/main" id="{F430DDA7-2C71-4B99-814D-2C234D22867F}"/>
                </a:ext>
              </a:extLst>
            </p:cNvPr>
            <p:cNvSpPr/>
            <p:nvPr/>
          </p:nvSpPr>
          <p:spPr>
            <a:xfrm>
              <a:off x="7239000"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60</a:t>
              </a:r>
            </a:p>
          </p:txBody>
        </p:sp>
        <p:sp>
          <p:nvSpPr>
            <p:cNvPr id="15" name="Rectangle 14">
              <a:extLst>
                <a:ext uri="{FF2B5EF4-FFF2-40B4-BE49-F238E27FC236}">
                  <a16:creationId xmlns:a16="http://schemas.microsoft.com/office/drawing/2014/main" id="{04DD61AA-4928-4DF3-9FC2-E4E18CFC515E}"/>
                </a:ext>
              </a:extLst>
            </p:cNvPr>
            <p:cNvSpPr/>
            <p:nvPr/>
          </p:nvSpPr>
          <p:spPr>
            <a:xfrm>
              <a:off x="8380035" y="1647116"/>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t>70</a:t>
              </a:r>
            </a:p>
          </p:txBody>
        </p:sp>
      </p:grpSp>
      <p:grpSp>
        <p:nvGrpSpPr>
          <p:cNvPr id="45" name="Group 44">
            <a:extLst>
              <a:ext uri="{FF2B5EF4-FFF2-40B4-BE49-F238E27FC236}">
                <a16:creationId xmlns:a16="http://schemas.microsoft.com/office/drawing/2014/main" id="{01AF1C79-4655-4C15-8193-E635117BC65E}"/>
              </a:ext>
            </a:extLst>
          </p:cNvPr>
          <p:cNvGrpSpPr/>
          <p:nvPr/>
        </p:nvGrpSpPr>
        <p:grpSpPr>
          <a:xfrm>
            <a:off x="2088157" y="2514600"/>
            <a:ext cx="1143000" cy="1825901"/>
            <a:chOff x="1393566" y="2593699"/>
            <a:chExt cx="1143000" cy="1825901"/>
          </a:xfrm>
        </p:grpSpPr>
        <p:cxnSp>
          <p:nvCxnSpPr>
            <p:cNvPr id="17" name="Straight Arrow Connector 16">
              <a:extLst>
                <a:ext uri="{FF2B5EF4-FFF2-40B4-BE49-F238E27FC236}">
                  <a16:creationId xmlns:a16="http://schemas.microsoft.com/office/drawing/2014/main" id="{88720CE9-A91E-4B6B-AF59-ACEDB863B08E}"/>
                </a:ext>
              </a:extLst>
            </p:cNvPr>
            <p:cNvCxnSpPr>
              <a:cxnSpLocks/>
            </p:cNvCxnSpPr>
            <p:nvPr/>
          </p:nvCxnSpPr>
          <p:spPr>
            <a:xfrm flipV="1">
              <a:off x="1965066" y="2593699"/>
              <a:ext cx="0" cy="103970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410ED055-6068-49D0-8F7B-639CF816B573}"/>
                </a:ext>
              </a:extLst>
            </p:cNvPr>
            <p:cNvSpPr/>
            <p:nvPr/>
          </p:nvSpPr>
          <p:spPr>
            <a:xfrm>
              <a:off x="1393566" y="3633405"/>
              <a:ext cx="1143000" cy="786195"/>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low</a:t>
              </a:r>
            </a:p>
          </p:txBody>
        </p:sp>
      </p:grpSp>
      <p:grpSp>
        <p:nvGrpSpPr>
          <p:cNvPr id="29" name="Group 28">
            <a:extLst>
              <a:ext uri="{FF2B5EF4-FFF2-40B4-BE49-F238E27FC236}">
                <a16:creationId xmlns:a16="http://schemas.microsoft.com/office/drawing/2014/main" id="{0872A3D0-E173-4069-98A4-9BD57F84713F}"/>
              </a:ext>
            </a:extLst>
          </p:cNvPr>
          <p:cNvGrpSpPr/>
          <p:nvPr/>
        </p:nvGrpSpPr>
        <p:grpSpPr>
          <a:xfrm>
            <a:off x="8949472" y="2532155"/>
            <a:ext cx="1143000" cy="1825901"/>
            <a:chOff x="1393566" y="2593699"/>
            <a:chExt cx="1143000" cy="1825901"/>
          </a:xfrm>
        </p:grpSpPr>
        <p:cxnSp>
          <p:nvCxnSpPr>
            <p:cNvPr id="30" name="Straight Arrow Connector 29">
              <a:extLst>
                <a:ext uri="{FF2B5EF4-FFF2-40B4-BE49-F238E27FC236}">
                  <a16:creationId xmlns:a16="http://schemas.microsoft.com/office/drawing/2014/main" id="{5B10AFBB-5D25-4972-A46E-4030F048EA61}"/>
                </a:ext>
              </a:extLst>
            </p:cNvPr>
            <p:cNvCxnSpPr>
              <a:cxnSpLocks/>
            </p:cNvCxnSpPr>
            <p:nvPr/>
          </p:nvCxnSpPr>
          <p:spPr>
            <a:xfrm flipV="1">
              <a:off x="1965066" y="2593699"/>
              <a:ext cx="0" cy="103970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90B5E421-148C-4A00-8752-A289A31AA5EB}"/>
                </a:ext>
              </a:extLst>
            </p:cNvPr>
            <p:cNvSpPr/>
            <p:nvPr/>
          </p:nvSpPr>
          <p:spPr>
            <a:xfrm>
              <a:off x="1393566" y="3633405"/>
              <a:ext cx="1143000" cy="786195"/>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high</a:t>
              </a:r>
            </a:p>
          </p:txBody>
        </p:sp>
      </p:grpSp>
      <p:grpSp>
        <p:nvGrpSpPr>
          <p:cNvPr id="19" name="Group 18">
            <a:extLst>
              <a:ext uri="{FF2B5EF4-FFF2-40B4-BE49-F238E27FC236}">
                <a16:creationId xmlns:a16="http://schemas.microsoft.com/office/drawing/2014/main" id="{9BD5AC38-FAF3-42E8-BB35-44A9C8CD89BC}"/>
              </a:ext>
            </a:extLst>
          </p:cNvPr>
          <p:cNvGrpSpPr/>
          <p:nvPr/>
        </p:nvGrpSpPr>
        <p:grpSpPr>
          <a:xfrm>
            <a:off x="8329532" y="4717034"/>
            <a:ext cx="1032416" cy="1226566"/>
            <a:chOff x="8417452" y="4717034"/>
            <a:chExt cx="1032416" cy="1226566"/>
          </a:xfrm>
        </p:grpSpPr>
        <p:sp>
          <p:nvSpPr>
            <p:cNvPr id="36" name="Rectangle: Rounded Corners 35">
              <a:extLst>
                <a:ext uri="{FF2B5EF4-FFF2-40B4-BE49-F238E27FC236}">
                  <a16:creationId xmlns:a16="http://schemas.microsoft.com/office/drawing/2014/main" id="{EF6F62A0-3796-4348-83A0-A31151D23BEB}"/>
                </a:ext>
              </a:extLst>
            </p:cNvPr>
            <p:cNvSpPr/>
            <p:nvPr/>
          </p:nvSpPr>
          <p:spPr>
            <a:xfrm>
              <a:off x="8433440" y="5178700"/>
              <a:ext cx="893486" cy="76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35</a:t>
              </a:r>
            </a:p>
          </p:txBody>
        </p:sp>
        <p:sp>
          <p:nvSpPr>
            <p:cNvPr id="43" name="TextBox 42">
              <a:extLst>
                <a:ext uri="{FF2B5EF4-FFF2-40B4-BE49-F238E27FC236}">
                  <a16:creationId xmlns:a16="http://schemas.microsoft.com/office/drawing/2014/main" id="{B706A1A3-4518-4D8A-8097-78D82788FE7E}"/>
                </a:ext>
              </a:extLst>
            </p:cNvPr>
            <p:cNvSpPr txBox="1"/>
            <p:nvPr/>
          </p:nvSpPr>
          <p:spPr>
            <a:xfrm>
              <a:off x="8417452" y="4717034"/>
              <a:ext cx="1032416" cy="461665"/>
            </a:xfrm>
            <a:prstGeom prst="rect">
              <a:avLst/>
            </a:prstGeom>
            <a:noFill/>
          </p:spPr>
          <p:txBody>
            <a:bodyPr wrap="square" rtlCol="0">
              <a:spAutoFit/>
            </a:bodyPr>
            <a:lstStyle/>
            <a:p>
              <a:r>
                <a:rPr lang="en-IN" sz="2400" b="1" dirty="0">
                  <a:solidFill>
                    <a:schemeClr val="tx2">
                      <a:lumMod val="50000"/>
                    </a:schemeClr>
                  </a:solidFill>
                </a:rPr>
                <a:t>A[</a:t>
              </a:r>
              <a:r>
                <a:rPr lang="en-IN" sz="2400" b="1" dirty="0" err="1">
                  <a:solidFill>
                    <a:schemeClr val="tx2">
                      <a:lumMod val="50000"/>
                    </a:schemeClr>
                  </a:solidFill>
                </a:rPr>
                <a:t>val</a:t>
              </a:r>
              <a:r>
                <a:rPr lang="en-IN" sz="2400" b="1" dirty="0">
                  <a:solidFill>
                    <a:schemeClr val="tx2">
                      <a:lumMod val="50000"/>
                    </a:schemeClr>
                  </a:solidFill>
                </a:rPr>
                <a:t>]</a:t>
              </a:r>
            </a:p>
          </p:txBody>
        </p:sp>
      </p:grpSp>
      <p:grpSp>
        <p:nvGrpSpPr>
          <p:cNvPr id="22" name="Group 21">
            <a:extLst>
              <a:ext uri="{FF2B5EF4-FFF2-40B4-BE49-F238E27FC236}">
                <a16:creationId xmlns:a16="http://schemas.microsoft.com/office/drawing/2014/main" id="{0B342A94-12DA-44B0-86AC-E4493245FAA2}"/>
              </a:ext>
            </a:extLst>
          </p:cNvPr>
          <p:cNvGrpSpPr/>
          <p:nvPr/>
        </p:nvGrpSpPr>
        <p:grpSpPr>
          <a:xfrm>
            <a:off x="5693254" y="1620654"/>
            <a:ext cx="823077" cy="1872748"/>
            <a:chOff x="5693254" y="1620654"/>
            <a:chExt cx="823077" cy="1872748"/>
          </a:xfrm>
        </p:grpSpPr>
        <p:grpSp>
          <p:nvGrpSpPr>
            <p:cNvPr id="32" name="Group 31">
              <a:extLst>
                <a:ext uri="{FF2B5EF4-FFF2-40B4-BE49-F238E27FC236}">
                  <a16:creationId xmlns:a16="http://schemas.microsoft.com/office/drawing/2014/main" id="{6C0D3958-AA40-4CAE-B181-C107F0883C71}"/>
                </a:ext>
              </a:extLst>
            </p:cNvPr>
            <p:cNvGrpSpPr/>
            <p:nvPr/>
          </p:nvGrpSpPr>
          <p:grpSpPr>
            <a:xfrm>
              <a:off x="5693254" y="2446449"/>
              <a:ext cx="823077" cy="1046953"/>
              <a:chOff x="1393566" y="2590188"/>
              <a:chExt cx="1143000" cy="1829412"/>
            </a:xfrm>
          </p:grpSpPr>
          <p:cxnSp>
            <p:nvCxnSpPr>
              <p:cNvPr id="33" name="Straight Arrow Connector 32">
                <a:extLst>
                  <a:ext uri="{FF2B5EF4-FFF2-40B4-BE49-F238E27FC236}">
                    <a16:creationId xmlns:a16="http://schemas.microsoft.com/office/drawing/2014/main" id="{A6919F0D-E09A-479A-830C-5028F2CB6396}"/>
                  </a:ext>
                </a:extLst>
              </p:cNvPr>
              <p:cNvCxnSpPr>
                <a:cxnSpLocks/>
              </p:cNvCxnSpPr>
              <p:nvPr/>
            </p:nvCxnSpPr>
            <p:spPr>
              <a:xfrm flipV="1">
                <a:off x="1965067" y="2590188"/>
                <a:ext cx="0" cy="100912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AA7F4E4-7CAC-4E6E-AC87-30241A28D1EC}"/>
                  </a:ext>
                </a:extLst>
              </p:cNvPr>
              <p:cNvSpPr/>
              <p:nvPr/>
            </p:nvSpPr>
            <p:spPr>
              <a:xfrm>
                <a:off x="1393566" y="3633405"/>
                <a:ext cx="1143000" cy="786195"/>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mid</a:t>
                </a:r>
              </a:p>
            </p:txBody>
          </p:sp>
        </p:grpSp>
        <p:sp>
          <p:nvSpPr>
            <p:cNvPr id="47" name="Oval 46">
              <a:extLst>
                <a:ext uri="{FF2B5EF4-FFF2-40B4-BE49-F238E27FC236}">
                  <a16:creationId xmlns:a16="http://schemas.microsoft.com/office/drawing/2014/main" id="{E36C884A-4438-4DA5-9901-166205D8EAD2}"/>
                </a:ext>
              </a:extLst>
            </p:cNvPr>
            <p:cNvSpPr/>
            <p:nvPr/>
          </p:nvSpPr>
          <p:spPr>
            <a:xfrm>
              <a:off x="5705198" y="1620654"/>
              <a:ext cx="802087" cy="726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Arrow: Left 2">
            <a:extLst>
              <a:ext uri="{FF2B5EF4-FFF2-40B4-BE49-F238E27FC236}">
                <a16:creationId xmlns:a16="http://schemas.microsoft.com/office/drawing/2014/main" id="{CCA5076E-0A93-45D6-8843-1664F98F0F48}"/>
              </a:ext>
            </a:extLst>
          </p:cNvPr>
          <p:cNvSpPr/>
          <p:nvPr/>
        </p:nvSpPr>
        <p:spPr>
          <a:xfrm>
            <a:off x="2377484" y="4955231"/>
            <a:ext cx="2513984" cy="1064569"/>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2800" b="1" dirty="0">
                <a:solidFill>
                  <a:srgbClr val="131313"/>
                </a:solidFill>
              </a:rPr>
              <a:t>high = mid - 1</a:t>
            </a:r>
          </a:p>
        </p:txBody>
      </p:sp>
      <p:sp>
        <p:nvSpPr>
          <p:cNvPr id="5" name="Arrow: Chevron 4">
            <a:extLst>
              <a:ext uri="{FF2B5EF4-FFF2-40B4-BE49-F238E27FC236}">
                <a16:creationId xmlns:a16="http://schemas.microsoft.com/office/drawing/2014/main" id="{0128743E-E0CC-4409-B550-A25B1402E8F5}"/>
              </a:ext>
            </a:extLst>
          </p:cNvPr>
          <p:cNvSpPr/>
          <p:nvPr/>
        </p:nvSpPr>
        <p:spPr>
          <a:xfrm>
            <a:off x="7768028" y="5410200"/>
            <a:ext cx="283009" cy="375138"/>
          </a:xfrm>
          <a:prstGeom prst="chevron">
            <a:avLst>
              <a:gd name="adj" fmla="val 74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0" name="Group 19">
            <a:extLst>
              <a:ext uri="{FF2B5EF4-FFF2-40B4-BE49-F238E27FC236}">
                <a16:creationId xmlns:a16="http://schemas.microsoft.com/office/drawing/2014/main" id="{02B2734D-3B03-4090-A1B7-9420FA791735}"/>
              </a:ext>
            </a:extLst>
          </p:cNvPr>
          <p:cNvGrpSpPr/>
          <p:nvPr/>
        </p:nvGrpSpPr>
        <p:grpSpPr>
          <a:xfrm>
            <a:off x="6516331" y="4717035"/>
            <a:ext cx="1128752" cy="1226565"/>
            <a:chOff x="6516331" y="4717035"/>
            <a:chExt cx="1128752" cy="1226565"/>
          </a:xfrm>
        </p:grpSpPr>
        <p:sp>
          <p:nvSpPr>
            <p:cNvPr id="37" name="Rectangle: Rounded Corners 36">
              <a:extLst>
                <a:ext uri="{FF2B5EF4-FFF2-40B4-BE49-F238E27FC236}">
                  <a16:creationId xmlns:a16="http://schemas.microsoft.com/office/drawing/2014/main" id="{B056AE5E-307D-447E-B50F-581F98C18293}"/>
                </a:ext>
              </a:extLst>
            </p:cNvPr>
            <p:cNvSpPr/>
            <p:nvPr/>
          </p:nvSpPr>
          <p:spPr>
            <a:xfrm>
              <a:off x="6593287" y="5178700"/>
              <a:ext cx="893486" cy="76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chemeClr val="tx1"/>
                </a:solidFill>
              </a:endParaRPr>
            </a:p>
          </p:txBody>
        </p:sp>
        <p:sp>
          <p:nvSpPr>
            <p:cNvPr id="16" name="TextBox 15">
              <a:extLst>
                <a:ext uri="{FF2B5EF4-FFF2-40B4-BE49-F238E27FC236}">
                  <a16:creationId xmlns:a16="http://schemas.microsoft.com/office/drawing/2014/main" id="{7C4D2080-DBCD-46DC-B0B7-9FB424EFDB4F}"/>
                </a:ext>
              </a:extLst>
            </p:cNvPr>
            <p:cNvSpPr txBox="1"/>
            <p:nvPr/>
          </p:nvSpPr>
          <p:spPr>
            <a:xfrm>
              <a:off x="6516331" y="4717035"/>
              <a:ext cx="1128752" cy="461665"/>
            </a:xfrm>
            <a:prstGeom prst="rect">
              <a:avLst/>
            </a:prstGeom>
            <a:noFill/>
          </p:spPr>
          <p:txBody>
            <a:bodyPr wrap="square" rtlCol="0">
              <a:spAutoFit/>
            </a:bodyPr>
            <a:lstStyle/>
            <a:p>
              <a:r>
                <a:rPr lang="en-IN" sz="2400" b="1" dirty="0"/>
                <a:t>A[mid]</a:t>
              </a:r>
            </a:p>
          </p:txBody>
        </p:sp>
      </p:grpSp>
      <p:sp>
        <p:nvSpPr>
          <p:cNvPr id="35" name="TextBox 34">
            <a:extLst>
              <a:ext uri="{FF2B5EF4-FFF2-40B4-BE49-F238E27FC236}">
                <a16:creationId xmlns:a16="http://schemas.microsoft.com/office/drawing/2014/main" id="{DE0360B2-8FE4-475B-B0F8-7F39B51D1120}"/>
              </a:ext>
            </a:extLst>
          </p:cNvPr>
          <p:cNvSpPr txBox="1"/>
          <p:nvPr/>
        </p:nvSpPr>
        <p:spPr>
          <a:xfrm>
            <a:off x="6735170" y="5268558"/>
            <a:ext cx="613629" cy="523220"/>
          </a:xfrm>
          <a:prstGeom prst="rect">
            <a:avLst/>
          </a:prstGeom>
          <a:noFill/>
        </p:spPr>
        <p:txBody>
          <a:bodyPr wrap="square" rtlCol="0">
            <a:spAutoFit/>
          </a:bodyPr>
          <a:lstStyle/>
          <a:p>
            <a:r>
              <a:rPr lang="en-IN" sz="2800" dirty="0"/>
              <a:t>40</a:t>
            </a:r>
          </a:p>
        </p:txBody>
      </p:sp>
      <p:sp>
        <p:nvSpPr>
          <p:cNvPr id="23" name="Flowchart: Alternate Process 22">
            <a:extLst>
              <a:ext uri="{FF2B5EF4-FFF2-40B4-BE49-F238E27FC236}">
                <a16:creationId xmlns:a16="http://schemas.microsoft.com/office/drawing/2014/main" id="{0913CFE6-637D-4764-AA5E-9EC574DD1CF9}"/>
              </a:ext>
            </a:extLst>
          </p:cNvPr>
          <p:cNvSpPr/>
          <p:nvPr/>
        </p:nvSpPr>
        <p:spPr>
          <a:xfrm>
            <a:off x="4891468" y="546743"/>
            <a:ext cx="2951557" cy="582915"/>
          </a:xfrm>
          <a:prstGeom prst="flowChartAlternate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2400" dirty="0">
                <a:solidFill>
                  <a:srgbClr val="212121"/>
                </a:solidFill>
              </a:rPr>
              <a:t>mid = (low + high) / 2</a:t>
            </a:r>
          </a:p>
        </p:txBody>
      </p:sp>
      <p:sp>
        <p:nvSpPr>
          <p:cNvPr id="38" name="TextBox 37">
            <a:extLst>
              <a:ext uri="{FF2B5EF4-FFF2-40B4-BE49-F238E27FC236}">
                <a16:creationId xmlns:a16="http://schemas.microsoft.com/office/drawing/2014/main" id="{5BF41C58-213A-4DA9-9A6E-3C86EE161F58}"/>
              </a:ext>
            </a:extLst>
          </p:cNvPr>
          <p:cNvSpPr txBox="1"/>
          <p:nvPr/>
        </p:nvSpPr>
        <p:spPr>
          <a:xfrm>
            <a:off x="6746030" y="5280371"/>
            <a:ext cx="613629" cy="523220"/>
          </a:xfrm>
          <a:prstGeom prst="rect">
            <a:avLst/>
          </a:prstGeom>
          <a:noFill/>
        </p:spPr>
        <p:txBody>
          <a:bodyPr wrap="square" rtlCol="0">
            <a:spAutoFit/>
          </a:bodyPr>
          <a:lstStyle/>
          <a:p>
            <a:r>
              <a:rPr lang="en-IN" sz="2800" dirty="0"/>
              <a:t>20</a:t>
            </a:r>
          </a:p>
        </p:txBody>
      </p:sp>
      <p:sp>
        <p:nvSpPr>
          <p:cNvPr id="24" name="Arrow: Right 23">
            <a:extLst>
              <a:ext uri="{FF2B5EF4-FFF2-40B4-BE49-F238E27FC236}">
                <a16:creationId xmlns:a16="http://schemas.microsoft.com/office/drawing/2014/main" id="{77599BE1-3161-445B-83FE-7C62F49741DB}"/>
              </a:ext>
            </a:extLst>
          </p:cNvPr>
          <p:cNvSpPr/>
          <p:nvPr/>
        </p:nvSpPr>
        <p:spPr>
          <a:xfrm>
            <a:off x="2489658" y="4947866"/>
            <a:ext cx="2513982" cy="1053583"/>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2800" b="1" dirty="0">
                <a:solidFill>
                  <a:schemeClr val="tx1"/>
                </a:solidFill>
              </a:rPr>
              <a:t>low = mid + 1</a:t>
            </a:r>
          </a:p>
        </p:txBody>
      </p:sp>
      <p:sp>
        <p:nvSpPr>
          <p:cNvPr id="39" name="Arrow: Chevron 38">
            <a:extLst>
              <a:ext uri="{FF2B5EF4-FFF2-40B4-BE49-F238E27FC236}">
                <a16:creationId xmlns:a16="http://schemas.microsoft.com/office/drawing/2014/main" id="{C629D7E0-12FC-4E60-B3F3-67523D38B6CD}"/>
              </a:ext>
            </a:extLst>
          </p:cNvPr>
          <p:cNvSpPr/>
          <p:nvPr/>
        </p:nvSpPr>
        <p:spPr>
          <a:xfrm rot="10800000">
            <a:off x="7756170" y="5410199"/>
            <a:ext cx="283009" cy="375139"/>
          </a:xfrm>
          <a:prstGeom prst="chevron">
            <a:avLst>
              <a:gd name="adj" fmla="val 74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TextBox 47">
            <a:extLst>
              <a:ext uri="{FF2B5EF4-FFF2-40B4-BE49-F238E27FC236}">
                <a16:creationId xmlns:a16="http://schemas.microsoft.com/office/drawing/2014/main" id="{33E261F1-3A40-4965-B867-FFDA663B1BD2}"/>
              </a:ext>
            </a:extLst>
          </p:cNvPr>
          <p:cNvSpPr txBox="1"/>
          <p:nvPr/>
        </p:nvSpPr>
        <p:spPr>
          <a:xfrm>
            <a:off x="6735170" y="5280371"/>
            <a:ext cx="613629" cy="523220"/>
          </a:xfrm>
          <a:prstGeom prst="rect">
            <a:avLst/>
          </a:prstGeom>
          <a:noFill/>
        </p:spPr>
        <p:txBody>
          <a:bodyPr wrap="square" rtlCol="0">
            <a:spAutoFit/>
          </a:bodyPr>
          <a:lstStyle/>
          <a:p>
            <a:r>
              <a:rPr lang="en-IN" sz="2800" dirty="0"/>
              <a:t>30</a:t>
            </a:r>
          </a:p>
        </p:txBody>
      </p:sp>
      <p:sp>
        <p:nvSpPr>
          <p:cNvPr id="25" name="TextBox 24">
            <a:extLst>
              <a:ext uri="{FF2B5EF4-FFF2-40B4-BE49-F238E27FC236}">
                <a16:creationId xmlns:a16="http://schemas.microsoft.com/office/drawing/2014/main" id="{2715A2BA-E2BD-4B83-8BC5-B904301FAB7C}"/>
              </a:ext>
            </a:extLst>
          </p:cNvPr>
          <p:cNvSpPr txBox="1"/>
          <p:nvPr/>
        </p:nvSpPr>
        <p:spPr>
          <a:xfrm>
            <a:off x="2495990" y="1225931"/>
            <a:ext cx="304800" cy="369332"/>
          </a:xfrm>
          <a:prstGeom prst="rect">
            <a:avLst/>
          </a:prstGeom>
          <a:noFill/>
        </p:spPr>
        <p:txBody>
          <a:bodyPr wrap="square" rtlCol="0">
            <a:spAutoFit/>
          </a:bodyPr>
          <a:lstStyle/>
          <a:p>
            <a:r>
              <a:rPr lang="en-IN" dirty="0"/>
              <a:t>0</a:t>
            </a:r>
          </a:p>
        </p:txBody>
      </p:sp>
      <p:sp>
        <p:nvSpPr>
          <p:cNvPr id="50" name="TextBox 49">
            <a:extLst>
              <a:ext uri="{FF2B5EF4-FFF2-40B4-BE49-F238E27FC236}">
                <a16:creationId xmlns:a16="http://schemas.microsoft.com/office/drawing/2014/main" id="{6074C396-54B0-4C01-A093-B4332DD2F9FA}"/>
              </a:ext>
            </a:extLst>
          </p:cNvPr>
          <p:cNvSpPr txBox="1"/>
          <p:nvPr/>
        </p:nvSpPr>
        <p:spPr>
          <a:xfrm>
            <a:off x="3670365" y="1210137"/>
            <a:ext cx="304800" cy="369332"/>
          </a:xfrm>
          <a:prstGeom prst="rect">
            <a:avLst/>
          </a:prstGeom>
          <a:noFill/>
        </p:spPr>
        <p:txBody>
          <a:bodyPr wrap="square" rtlCol="0">
            <a:spAutoFit/>
          </a:bodyPr>
          <a:lstStyle/>
          <a:p>
            <a:r>
              <a:rPr lang="en-IN" dirty="0"/>
              <a:t>1</a:t>
            </a:r>
          </a:p>
        </p:txBody>
      </p:sp>
      <p:sp>
        <p:nvSpPr>
          <p:cNvPr id="51" name="TextBox 50">
            <a:extLst>
              <a:ext uri="{FF2B5EF4-FFF2-40B4-BE49-F238E27FC236}">
                <a16:creationId xmlns:a16="http://schemas.microsoft.com/office/drawing/2014/main" id="{7463B6EE-52BD-454D-8C51-809BE2B2D053}"/>
              </a:ext>
            </a:extLst>
          </p:cNvPr>
          <p:cNvSpPr txBox="1"/>
          <p:nvPr/>
        </p:nvSpPr>
        <p:spPr>
          <a:xfrm>
            <a:off x="4800600" y="1220110"/>
            <a:ext cx="304800" cy="369332"/>
          </a:xfrm>
          <a:prstGeom prst="rect">
            <a:avLst/>
          </a:prstGeom>
          <a:noFill/>
        </p:spPr>
        <p:txBody>
          <a:bodyPr wrap="square" rtlCol="0">
            <a:spAutoFit/>
          </a:bodyPr>
          <a:lstStyle/>
          <a:p>
            <a:r>
              <a:rPr lang="en-IN" dirty="0"/>
              <a:t>2</a:t>
            </a:r>
          </a:p>
        </p:txBody>
      </p:sp>
      <p:sp>
        <p:nvSpPr>
          <p:cNvPr id="52" name="TextBox 51">
            <a:extLst>
              <a:ext uri="{FF2B5EF4-FFF2-40B4-BE49-F238E27FC236}">
                <a16:creationId xmlns:a16="http://schemas.microsoft.com/office/drawing/2014/main" id="{97BBAF1F-5F77-4BAA-8FD3-A526A2E1A2C5}"/>
              </a:ext>
            </a:extLst>
          </p:cNvPr>
          <p:cNvSpPr txBox="1"/>
          <p:nvPr/>
        </p:nvSpPr>
        <p:spPr>
          <a:xfrm>
            <a:off x="5940912" y="1220110"/>
            <a:ext cx="304800" cy="369332"/>
          </a:xfrm>
          <a:prstGeom prst="rect">
            <a:avLst/>
          </a:prstGeom>
          <a:noFill/>
        </p:spPr>
        <p:txBody>
          <a:bodyPr wrap="square" rtlCol="0">
            <a:spAutoFit/>
          </a:bodyPr>
          <a:lstStyle/>
          <a:p>
            <a:r>
              <a:rPr lang="en-IN" dirty="0"/>
              <a:t>3</a:t>
            </a:r>
          </a:p>
        </p:txBody>
      </p:sp>
      <p:sp>
        <p:nvSpPr>
          <p:cNvPr id="53" name="TextBox 52">
            <a:extLst>
              <a:ext uri="{FF2B5EF4-FFF2-40B4-BE49-F238E27FC236}">
                <a16:creationId xmlns:a16="http://schemas.microsoft.com/office/drawing/2014/main" id="{9C859AE0-6A21-4006-A97E-EA243EAEEE84}"/>
              </a:ext>
            </a:extLst>
          </p:cNvPr>
          <p:cNvSpPr txBox="1"/>
          <p:nvPr/>
        </p:nvSpPr>
        <p:spPr>
          <a:xfrm>
            <a:off x="7073151" y="1219200"/>
            <a:ext cx="304800" cy="369332"/>
          </a:xfrm>
          <a:prstGeom prst="rect">
            <a:avLst/>
          </a:prstGeom>
          <a:noFill/>
        </p:spPr>
        <p:txBody>
          <a:bodyPr wrap="square" rtlCol="0">
            <a:spAutoFit/>
          </a:bodyPr>
          <a:lstStyle/>
          <a:p>
            <a:r>
              <a:rPr lang="en-IN" dirty="0"/>
              <a:t>4</a:t>
            </a:r>
          </a:p>
        </p:txBody>
      </p:sp>
      <p:sp>
        <p:nvSpPr>
          <p:cNvPr id="54" name="TextBox 53">
            <a:extLst>
              <a:ext uri="{FF2B5EF4-FFF2-40B4-BE49-F238E27FC236}">
                <a16:creationId xmlns:a16="http://schemas.microsoft.com/office/drawing/2014/main" id="{1B5618B3-BF4B-4FFE-B5F8-4EFAD55CBB13}"/>
              </a:ext>
            </a:extLst>
          </p:cNvPr>
          <p:cNvSpPr txBox="1"/>
          <p:nvPr/>
        </p:nvSpPr>
        <p:spPr>
          <a:xfrm>
            <a:off x="8216860" y="1221580"/>
            <a:ext cx="304800" cy="369332"/>
          </a:xfrm>
          <a:prstGeom prst="rect">
            <a:avLst/>
          </a:prstGeom>
          <a:noFill/>
        </p:spPr>
        <p:txBody>
          <a:bodyPr wrap="square" rtlCol="0">
            <a:spAutoFit/>
          </a:bodyPr>
          <a:lstStyle/>
          <a:p>
            <a:r>
              <a:rPr lang="en-IN" dirty="0"/>
              <a:t>5</a:t>
            </a:r>
          </a:p>
        </p:txBody>
      </p:sp>
      <p:sp>
        <p:nvSpPr>
          <p:cNvPr id="55" name="TextBox 54">
            <a:extLst>
              <a:ext uri="{FF2B5EF4-FFF2-40B4-BE49-F238E27FC236}">
                <a16:creationId xmlns:a16="http://schemas.microsoft.com/office/drawing/2014/main" id="{7675CABC-C045-428C-80F3-A84109432D87}"/>
              </a:ext>
            </a:extLst>
          </p:cNvPr>
          <p:cNvSpPr txBox="1"/>
          <p:nvPr/>
        </p:nvSpPr>
        <p:spPr>
          <a:xfrm>
            <a:off x="9402186" y="1219200"/>
            <a:ext cx="304800" cy="369332"/>
          </a:xfrm>
          <a:prstGeom prst="rect">
            <a:avLst/>
          </a:prstGeom>
          <a:noFill/>
        </p:spPr>
        <p:txBody>
          <a:bodyPr wrap="square" rtlCol="0">
            <a:spAutoFit/>
          </a:bodyPr>
          <a:lstStyle/>
          <a:p>
            <a:r>
              <a:rPr lang="en-IN" dirty="0"/>
              <a:t>6</a:t>
            </a:r>
          </a:p>
        </p:txBody>
      </p:sp>
    </p:spTree>
    <p:extLst>
      <p:ext uri="{BB962C8B-B14F-4D97-AF65-F5344CB8AC3E}">
        <p14:creationId xmlns:p14="http://schemas.microsoft.com/office/powerpoint/2010/main" val="89671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1" nodeType="clickEffect">
                                  <p:stCondLst>
                                    <p:cond delay="0"/>
                                  </p:stCondLst>
                                  <p:childTnLst>
                                    <p:animEffect transition="out" filter="blinds(horizontal)">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par>
                                <p:cTn id="61" presetID="35" presetClass="path" presetSubtype="0" accel="50000" decel="50000" fill="hold" nodeType="withEffect">
                                  <p:stCondLst>
                                    <p:cond delay="0"/>
                                  </p:stCondLst>
                                  <p:childTnLst>
                                    <p:animMotion origin="layout" path="M 6.25E-7 -4.81481E-6 L -0.375 -4.81481E-6 " pathEditMode="relative" rAng="0" ptsTypes="AA">
                                      <p:cBhvr>
                                        <p:cTn id="62" dur="2000" fill="hold"/>
                                        <p:tgtEl>
                                          <p:spTgt spid="29"/>
                                        </p:tgtEl>
                                        <p:attrNameLst>
                                          <p:attrName>ppt_x</p:attrName>
                                          <p:attrName>ppt_y</p:attrName>
                                        </p:attrNameLst>
                                      </p:cBhvr>
                                      <p:rCtr x="-18750" y="0"/>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2"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3" presetClass="exit" presetSubtype="10" fill="hold" grpId="1" nodeType="withEffect">
                                  <p:stCondLst>
                                    <p:cond delay="0"/>
                                  </p:stCondLst>
                                  <p:childTnLst>
                                    <p:animEffect transition="out" filter="blinds(horizontal)">
                                      <p:cBhvr>
                                        <p:cTn id="68" dur="500"/>
                                        <p:tgtEl>
                                          <p:spTgt spid="3"/>
                                        </p:tgtEl>
                                      </p:cBhvr>
                                    </p:animEffect>
                                    <p:set>
                                      <p:cBhvr>
                                        <p:cTn id="69" dur="1" fill="hold">
                                          <p:stCondLst>
                                            <p:cond delay="499"/>
                                          </p:stCondLst>
                                        </p:cTn>
                                        <p:tgtEl>
                                          <p:spTgt spid="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35" presetClass="path" presetSubtype="0" accel="50000" decel="50000" fill="hold" nodeType="clickEffect">
                                  <p:stCondLst>
                                    <p:cond delay="0"/>
                                  </p:stCondLst>
                                  <p:childTnLst>
                                    <p:animMotion origin="layout" path="M -1.04167E-6 3.33333E-6 L -0.19088 3.33333E-6 " pathEditMode="relative" rAng="0" ptsTypes="AA">
                                      <p:cBhvr>
                                        <p:cTn id="73" dur="2000" fill="hold"/>
                                        <p:tgtEl>
                                          <p:spTgt spid="22"/>
                                        </p:tgtEl>
                                        <p:attrNameLst>
                                          <p:attrName>ppt_x</p:attrName>
                                          <p:attrName>ppt_y</p:attrName>
                                        </p:attrNameLst>
                                      </p:cBhvr>
                                      <p:rCtr x="-9544" y="0"/>
                                    </p:animMotion>
                                  </p:childTnLst>
                                </p:cTn>
                              </p:par>
                              <p:par>
                                <p:cTn id="74" presetID="3" presetClass="exit" presetSubtype="10" fill="hold" grpId="1" nodeType="withEffect">
                                  <p:stCondLst>
                                    <p:cond delay="0"/>
                                  </p:stCondLst>
                                  <p:childTnLst>
                                    <p:animEffect transition="out" filter="blinds(horizontal)">
                                      <p:cBhvr>
                                        <p:cTn id="75" dur="500"/>
                                        <p:tgtEl>
                                          <p:spTgt spid="35"/>
                                        </p:tgtEl>
                                      </p:cBhvr>
                                    </p:animEffect>
                                    <p:set>
                                      <p:cBhvr>
                                        <p:cTn id="76" dur="1" fill="hold">
                                          <p:stCondLst>
                                            <p:cond delay="499"/>
                                          </p:stCondLst>
                                        </p:cTn>
                                        <p:tgtEl>
                                          <p:spTgt spid="3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3" presetClass="exit" presetSubtype="10" fill="hold" grpId="1" nodeType="withEffect">
                                  <p:stCondLst>
                                    <p:cond delay="0"/>
                                  </p:stCondLst>
                                  <p:childTnLst>
                                    <p:animEffect transition="out" filter="blinds(horizontal)">
                                      <p:cBhvr>
                                        <p:cTn id="80" dur="500"/>
                                        <p:tgtEl>
                                          <p:spTgt spid="5"/>
                                        </p:tgtEl>
                                      </p:cBhvr>
                                    </p:animEffect>
                                    <p:set>
                                      <p:cBhvr>
                                        <p:cTn id="81" dur="1" fill="hold">
                                          <p:stCondLst>
                                            <p:cond delay="499"/>
                                          </p:stCondLst>
                                        </p:cTn>
                                        <p:tgtEl>
                                          <p:spTgt spid="5"/>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3" presetClass="exit" presetSubtype="10" fill="hold" grpId="3" nodeType="clickEffect">
                                  <p:stCondLst>
                                    <p:cond delay="0"/>
                                  </p:stCondLst>
                                  <p:childTnLst>
                                    <p:animEffect transition="out" filter="blinds(horizontal)">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par>
                                <p:cTn id="93" presetID="63" presetClass="path" presetSubtype="0" accel="50000" decel="50000" fill="hold" nodeType="withEffect">
                                  <p:stCondLst>
                                    <p:cond delay="0"/>
                                  </p:stCondLst>
                                  <p:childTnLst>
                                    <p:animMotion origin="layout" path="M 1.04167E-6 1.48148E-6 L 0.18685 1.48148E-6 " pathEditMode="relative" rAng="0" ptsTypes="AA">
                                      <p:cBhvr>
                                        <p:cTn id="94" dur="2000" fill="hold"/>
                                        <p:tgtEl>
                                          <p:spTgt spid="45"/>
                                        </p:tgtEl>
                                        <p:attrNameLst>
                                          <p:attrName>ppt_x</p:attrName>
                                          <p:attrName>ppt_y</p:attrName>
                                        </p:attrNameLst>
                                      </p:cBhvr>
                                      <p:rCtr x="9336" y="0"/>
                                    </p:animMotion>
                                  </p:childTnLst>
                                </p:cTn>
                              </p:par>
                            </p:childTnLst>
                          </p:cTn>
                        </p:par>
                      </p:childTnLst>
                    </p:cTn>
                  </p:par>
                  <p:par>
                    <p:cTn id="95" fill="hold">
                      <p:stCondLst>
                        <p:cond delay="indefinite"/>
                      </p:stCondLst>
                      <p:childTnLst>
                        <p:par>
                          <p:cTn id="96" fill="hold">
                            <p:stCondLst>
                              <p:cond delay="0"/>
                            </p:stCondLst>
                            <p:childTnLst>
                              <p:par>
                                <p:cTn id="97" presetID="3" presetClass="exit" presetSubtype="10" fill="hold" grpId="1" nodeType="clickEffect">
                                  <p:stCondLst>
                                    <p:cond delay="0"/>
                                  </p:stCondLst>
                                  <p:childTnLst>
                                    <p:animEffect transition="out" filter="blinds(horizontal)">
                                      <p:cBhvr>
                                        <p:cTn id="98" dur="500"/>
                                        <p:tgtEl>
                                          <p:spTgt spid="24"/>
                                        </p:tgtEl>
                                      </p:cBhvr>
                                    </p:animEffect>
                                    <p:set>
                                      <p:cBhvr>
                                        <p:cTn id="99" dur="1" fill="hold">
                                          <p:stCondLst>
                                            <p:cond delay="499"/>
                                          </p:stCondLst>
                                        </p:cTn>
                                        <p:tgtEl>
                                          <p:spTgt spid="24"/>
                                        </p:tgtEl>
                                        <p:attrNameLst>
                                          <p:attrName>style.visibility</p:attrName>
                                        </p:attrNameLst>
                                      </p:cBhvr>
                                      <p:to>
                                        <p:strVal val="hidden"/>
                                      </p:to>
                                    </p:set>
                                  </p:childTnLst>
                                </p:cTn>
                              </p:par>
                              <p:par>
                                <p:cTn id="100" presetID="1" presetClass="entr" presetSubtype="0" fill="hold" grpId="4" nodeType="withEffect">
                                  <p:stCondLst>
                                    <p:cond delay="0"/>
                                  </p:stCondLst>
                                  <p:childTnLst>
                                    <p:set>
                                      <p:cBhvr>
                                        <p:cTn id="101" dur="1" fill="hold">
                                          <p:stCondLst>
                                            <p:cond delay="0"/>
                                          </p:stCondLst>
                                        </p:cTn>
                                        <p:tgtEl>
                                          <p:spTgt spid="23"/>
                                        </p:tgtEl>
                                        <p:attrNameLst>
                                          <p:attrName>style.visibility</p:attrName>
                                        </p:attrNameLst>
                                      </p:cBhvr>
                                      <p:to>
                                        <p:strVal val="visible"/>
                                      </p:to>
                                    </p:set>
                                  </p:childTnLst>
                                </p:cTn>
                              </p:par>
                              <p:par>
                                <p:cTn id="102" presetID="3" presetClass="exit" presetSubtype="10" fill="hold" grpId="1" nodeType="withEffect">
                                  <p:stCondLst>
                                    <p:cond delay="0"/>
                                  </p:stCondLst>
                                  <p:childTnLst>
                                    <p:animEffect transition="out" filter="blinds(horizontal)">
                                      <p:cBhvr>
                                        <p:cTn id="103" dur="500"/>
                                        <p:tgtEl>
                                          <p:spTgt spid="39"/>
                                        </p:tgtEl>
                                      </p:cBhvr>
                                    </p:animEffect>
                                    <p:set>
                                      <p:cBhvr>
                                        <p:cTn id="104" dur="1" fill="hold">
                                          <p:stCondLst>
                                            <p:cond delay="499"/>
                                          </p:stCondLst>
                                        </p:cTn>
                                        <p:tgtEl>
                                          <p:spTgt spid="3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63" presetClass="path" presetSubtype="0" accel="50000" decel="50000" fill="hold" nodeType="clickEffect">
                                  <p:stCondLst>
                                    <p:cond delay="0"/>
                                  </p:stCondLst>
                                  <p:childTnLst>
                                    <p:animMotion origin="layout" path="M -0.19088 3.33333E-6 L -0.0957 3.33333E-6 " pathEditMode="relative" rAng="0" ptsTypes="AA">
                                      <p:cBhvr>
                                        <p:cTn id="108" dur="2000" fill="hold"/>
                                        <p:tgtEl>
                                          <p:spTgt spid="22"/>
                                        </p:tgtEl>
                                        <p:attrNameLst>
                                          <p:attrName>ppt_x</p:attrName>
                                          <p:attrName>ppt_y</p:attrName>
                                        </p:attrNameLst>
                                      </p:cBhvr>
                                      <p:rCtr x="4753" y="0"/>
                                    </p:animMotion>
                                  </p:childTnLst>
                                </p:cTn>
                              </p:par>
                              <p:par>
                                <p:cTn id="109" presetID="3" presetClass="exit" presetSubtype="10" fill="hold" grpId="1" nodeType="withEffect">
                                  <p:stCondLst>
                                    <p:cond delay="0"/>
                                  </p:stCondLst>
                                  <p:childTnLst>
                                    <p:animEffect transition="out" filter="blinds(horizontal)">
                                      <p:cBhvr>
                                        <p:cTn id="110" dur="500"/>
                                        <p:tgtEl>
                                          <p:spTgt spid="38"/>
                                        </p:tgtEl>
                                      </p:cBhvr>
                                    </p:animEffect>
                                    <p:set>
                                      <p:cBhvr>
                                        <p:cTn id="111" dur="1" fill="hold">
                                          <p:stCondLst>
                                            <p:cond delay="499"/>
                                          </p:stCondLst>
                                        </p:cTn>
                                        <p:tgtEl>
                                          <p:spTgt spid="38"/>
                                        </p:tgtEl>
                                        <p:attrNameLst>
                                          <p:attrName>style.visibility</p:attrName>
                                        </p:attrNameLst>
                                      </p:cBhvr>
                                      <p:to>
                                        <p:strVal val="hidden"/>
                                      </p:to>
                                    </p:set>
                                  </p:childTnLst>
                                </p:cTn>
                              </p:par>
                              <p:par>
                                <p:cTn id="112" presetID="1"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2" nodeType="clickEffect">
                                  <p:stCondLst>
                                    <p:cond delay="0"/>
                                  </p:stCondLst>
                                  <p:childTnLst>
                                    <p:set>
                                      <p:cBhvr>
                                        <p:cTn id="117" dur="1" fill="hold">
                                          <p:stCondLst>
                                            <p:cond delay="0"/>
                                          </p:stCondLst>
                                        </p:cTn>
                                        <p:tgtEl>
                                          <p:spTgt spid="39"/>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2" nodeType="clickEffect">
                                  <p:stCondLst>
                                    <p:cond delay="0"/>
                                  </p:stCondLst>
                                  <p:childTnLst>
                                    <p:set>
                                      <p:cBhvr>
                                        <p:cTn id="121" dur="1" fill="hold">
                                          <p:stCondLst>
                                            <p:cond delay="0"/>
                                          </p:stCondLst>
                                        </p:cTn>
                                        <p:tgtEl>
                                          <p:spTgt spid="24"/>
                                        </p:tgtEl>
                                        <p:attrNameLst>
                                          <p:attrName>style.visibility</p:attrName>
                                        </p:attrNameLst>
                                      </p:cBhvr>
                                      <p:to>
                                        <p:strVal val="visible"/>
                                      </p:to>
                                    </p:set>
                                  </p:childTnLst>
                                </p:cTn>
                              </p:par>
                              <p:par>
                                <p:cTn id="122" presetID="1" presetClass="exit" presetSubtype="0" fill="hold" grpId="5" nodeType="withEffect">
                                  <p:stCondLst>
                                    <p:cond delay="0"/>
                                  </p:stCondLst>
                                  <p:childTnLst>
                                    <p:set>
                                      <p:cBhvr>
                                        <p:cTn id="123" dur="1" fill="hold">
                                          <p:stCondLst>
                                            <p:cond delay="0"/>
                                          </p:stCondLst>
                                        </p:cTn>
                                        <p:tgtEl>
                                          <p:spTgt spid="23"/>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nodeType="clickEffect">
                                  <p:stCondLst>
                                    <p:cond delay="0"/>
                                  </p:stCondLst>
                                  <p:childTnLst>
                                    <p:animMotion origin="layout" path="M 0.18776 0.00254 L 0.28203 0.00254 " pathEditMode="relative" rAng="0" ptsTypes="AA">
                                      <p:cBhvr>
                                        <p:cTn id="127" dur="2000" fill="hold"/>
                                        <p:tgtEl>
                                          <p:spTgt spid="45"/>
                                        </p:tgtEl>
                                        <p:attrNameLst>
                                          <p:attrName>ppt_x</p:attrName>
                                          <p:attrName>ppt_y</p:attrName>
                                        </p:attrNameLst>
                                      </p:cBhvr>
                                      <p:rCtr x="4714" y="0"/>
                                    </p:animMotion>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3" nodeType="clickEffect">
                                  <p:stCondLst>
                                    <p:cond delay="0"/>
                                  </p:stCondLst>
                                  <p:childTnLst>
                                    <p:set>
                                      <p:cBhvr>
                                        <p:cTn id="131"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35" grpId="0"/>
      <p:bldP spid="35" grpId="1"/>
      <p:bldP spid="23" grpId="0" animBg="1"/>
      <p:bldP spid="23" grpId="1" animBg="1"/>
      <p:bldP spid="23" grpId="2" animBg="1"/>
      <p:bldP spid="23" grpId="3" animBg="1"/>
      <p:bldP spid="23" grpId="4" animBg="1"/>
      <p:bldP spid="23" grpId="5" animBg="1"/>
      <p:bldP spid="38" grpId="0"/>
      <p:bldP spid="38" grpId="1"/>
      <p:bldP spid="24" grpId="0" animBg="1"/>
      <p:bldP spid="24" grpId="1" animBg="1"/>
      <p:bldP spid="24" grpId="2" animBg="1"/>
      <p:bldP spid="24" grpId="3" animBg="1"/>
      <p:bldP spid="39" grpId="0" animBg="1"/>
      <p:bldP spid="39" grpId="1" animBg="1"/>
      <p:bldP spid="39" grpId="2" animBg="1"/>
      <p:bldP spid="48" grpId="0"/>
      <p:bldP spid="25" grpId="0"/>
      <p:bldP spid="50" grpId="0"/>
      <p:bldP spid="51" grpId="0"/>
      <p:bldP spid="52" grpId="0"/>
      <p:bldP spid="53" grpId="0"/>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4050</a:t>
                      </a:r>
                      <a:endParaRPr lang="en-US" sz="2700" b="1" dirty="0">
                        <a:ln>
                          <a:solidFill>
                            <a:schemeClr val="tx1"/>
                          </a:solidFill>
                        </a:ln>
                        <a:solidFill>
                          <a:srgbClr val="FF0000"/>
                        </a:solidFill>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b="0" dirty="0">
                          <a:solidFill>
                            <a:schemeClr val="tx1"/>
                          </a:solidFill>
                          <a:effectLst>
                            <a:glow rad="63500">
                              <a:schemeClr val="accent1">
                                <a:satMod val="175000"/>
                                <a:alpha val="40000"/>
                              </a:schemeClr>
                            </a:glow>
                          </a:effectLst>
                        </a:rPr>
                        <a:t>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7" name="Rectangle 6"/>
          <p:cNvSpPr/>
          <p:nvPr/>
        </p:nvSpPr>
        <p:spPr>
          <a:xfrm>
            <a:off x="4978401" y="1397001"/>
            <a:ext cx="5674624" cy="1600434"/>
          </a:xfrm>
          <a:prstGeom prst="rect">
            <a:avLst/>
          </a:prstGeom>
        </p:spPr>
        <p:txBody>
          <a:bodyPr wrap="none" lIns="121917" tIns="60958" rIns="121917" bIns="60958">
            <a:spAutoFit/>
          </a:bodyPr>
          <a:lstStyle/>
          <a:p>
            <a:pPr>
              <a:buFont typeface="Arial" pitchFamily="34" charset="0"/>
              <a:buChar char="•"/>
            </a:pPr>
            <a:r>
              <a:rPr lang="en-US" sz="2400" dirty="0"/>
              <a:t>Step 1. The address of 4</a:t>
            </a:r>
            <a:r>
              <a:rPr lang="en-US" sz="2400" baseline="30000" dirty="0"/>
              <a:t>th</a:t>
            </a:r>
            <a:r>
              <a:rPr lang="en-US" sz="2400" dirty="0"/>
              <a:t> node should be- </a:t>
            </a:r>
          </a:p>
          <a:p>
            <a:r>
              <a:rPr lang="en-US" sz="2400" dirty="0"/>
              <a:t>               stored in the 2</a:t>
            </a:r>
            <a:r>
              <a:rPr lang="en-US" sz="2400" baseline="30000" dirty="0"/>
              <a:t>nd</a:t>
            </a:r>
            <a:r>
              <a:rPr lang="en-US" sz="2400" dirty="0"/>
              <a:t> pointer of the list.</a:t>
            </a:r>
          </a:p>
          <a:p>
            <a:pPr>
              <a:buFont typeface="Arial" pitchFamily="34" charset="0"/>
              <a:buChar char="•"/>
            </a:pPr>
            <a:endParaRPr lang="en-US" sz="2400" dirty="0"/>
          </a:p>
          <a:p>
            <a:pPr>
              <a:buFont typeface="Arial" pitchFamily="34" charset="0"/>
              <a:buChar char="•"/>
            </a:pPr>
            <a:endParaRPr lang="en-US" sz="2400" dirty="0"/>
          </a:p>
        </p:txBody>
      </p:sp>
      <p:pic>
        <p:nvPicPr>
          <p:cNvPr id="10" name="Picture 2" descr="Image result for curved arrow png image"/>
          <p:cNvPicPr>
            <a:picLocks noChangeAspect="1" noChangeArrowheads="1"/>
          </p:cNvPicPr>
          <p:nvPr/>
        </p:nvPicPr>
        <p:blipFill>
          <a:blip r:embed="rId2" cstate="print"/>
          <a:srcRect/>
          <a:stretch>
            <a:fillRect/>
          </a:stretch>
        </p:blipFill>
        <p:spPr bwMode="auto">
          <a:xfrm rot="13597827" flipH="1">
            <a:off x="-161541" y="3117954"/>
            <a:ext cx="2063532" cy="2063532"/>
          </a:xfrm>
          <a:prstGeom prst="rect">
            <a:avLst/>
          </a:prstGeom>
          <a:noFill/>
        </p:spPr>
      </p:pic>
      <p:sp>
        <p:nvSpPr>
          <p:cNvPr id="13" name="Rectangle 12"/>
          <p:cNvSpPr/>
          <p:nvPr/>
        </p:nvSpPr>
        <p:spPr>
          <a:xfrm>
            <a:off x="4572000" y="0"/>
            <a:ext cx="5594096" cy="697627"/>
          </a:xfrm>
          <a:prstGeom prst="rect">
            <a:avLst/>
          </a:prstGeom>
        </p:spPr>
        <p:txBody>
          <a:bodyPr wrap="none" lIns="121917" tIns="60958" rIns="121917" bIns="60958">
            <a:spAutoFit/>
          </a:bodyPr>
          <a:lstStyle/>
          <a:p>
            <a:pPr algn="ctr"/>
            <a:r>
              <a:rPr lang="en-US" sz="3700" dirty="0"/>
              <a:t>Delete at the given position</a:t>
            </a:r>
          </a:p>
        </p:txBody>
      </p:sp>
      <p:sp>
        <p:nvSpPr>
          <p:cNvPr id="14" name="Rectangle 13"/>
          <p:cNvSpPr/>
          <p:nvPr/>
        </p:nvSpPr>
        <p:spPr>
          <a:xfrm>
            <a:off x="4572000" y="904557"/>
            <a:ext cx="5911612" cy="492438"/>
          </a:xfrm>
          <a:prstGeom prst="rect">
            <a:avLst/>
          </a:prstGeom>
        </p:spPr>
        <p:txBody>
          <a:bodyPr wrap="none" lIns="121917" tIns="60958" rIns="121917" bIns="60958">
            <a:spAutoFit/>
          </a:bodyPr>
          <a:lstStyle/>
          <a:p>
            <a:r>
              <a:rPr lang="en-US" sz="2400" dirty="0"/>
              <a:t>Let’s try to delete the node at the 3</a:t>
            </a:r>
            <a:r>
              <a:rPr lang="en-US" sz="2400" baseline="30000" dirty="0"/>
              <a:t>rd</a:t>
            </a:r>
            <a:r>
              <a:rPr lang="en-US" sz="2400" dirty="0"/>
              <a:t> position</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a:latin typeface="Nunito Sans SemiBold" panose="00000700000000000000" pitchFamily="2" charset="0"/>
              </a:rPr>
              <a:t>Quick Sort</a:t>
            </a:r>
          </a:p>
        </p:txBody>
      </p:sp>
      <p:sp>
        <p:nvSpPr>
          <p:cNvPr id="10" name="Rectangle 9">
            <a:extLst>
              <a:ext uri="{FF2B5EF4-FFF2-40B4-BE49-F238E27FC236}">
                <a16:creationId xmlns:a16="http://schemas.microsoft.com/office/drawing/2014/main"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5158830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529883" y="609600"/>
            <a:ext cx="11052517" cy="784830"/>
          </a:xfrm>
          <a:prstGeom prst="rect">
            <a:avLst/>
          </a:prstGeom>
          <a:noFill/>
        </p:spPr>
        <p:txBody>
          <a:bodyPr wrap="square" rtlCol="0">
            <a:spAutoFit/>
          </a:bodyPr>
          <a:lstStyle/>
          <a:p>
            <a:r>
              <a:rPr lang="en-US" sz="4500" dirty="0">
                <a:latin typeface="Nunito Sans" panose="00000500000000000000" pitchFamily="2" charset="0"/>
              </a:rPr>
              <a:t>Key idea</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3" name="Group 2">
            <a:extLst>
              <a:ext uri="{FF2B5EF4-FFF2-40B4-BE49-F238E27FC236}">
                <a16:creationId xmlns:a16="http://schemas.microsoft.com/office/drawing/2014/main" id="{F7EAF5D4-ACA4-4BA5-97E2-CC78C0F62C28}"/>
              </a:ext>
            </a:extLst>
          </p:cNvPr>
          <p:cNvGrpSpPr/>
          <p:nvPr/>
        </p:nvGrpSpPr>
        <p:grpSpPr>
          <a:xfrm>
            <a:off x="2286000" y="2019300"/>
            <a:ext cx="6858000" cy="914400"/>
            <a:chOff x="2286000" y="2019300"/>
            <a:chExt cx="6858000" cy="914400"/>
          </a:xfrm>
        </p:grpSpPr>
        <p:sp>
          <p:nvSpPr>
            <p:cNvPr id="14" name="Rectangle 13">
              <a:extLst>
                <a:ext uri="{FF2B5EF4-FFF2-40B4-BE49-F238E27FC236}">
                  <a16:creationId xmlns:a16="http://schemas.microsoft.com/office/drawing/2014/main" id="{016607D9-A677-42F3-AF47-B11B5B876A04}"/>
                </a:ext>
              </a:extLst>
            </p:cNvPr>
            <p:cNvSpPr/>
            <p:nvPr/>
          </p:nvSpPr>
          <p:spPr>
            <a:xfrm>
              <a:off x="2286000" y="2019300"/>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3200" dirty="0"/>
            </a:p>
          </p:txBody>
        </p:sp>
        <p:sp>
          <p:nvSpPr>
            <p:cNvPr id="16" name="Rectangle 15">
              <a:extLst>
                <a:ext uri="{FF2B5EF4-FFF2-40B4-BE49-F238E27FC236}">
                  <a16:creationId xmlns:a16="http://schemas.microsoft.com/office/drawing/2014/main" id="{2AFA14B6-A260-4FCC-81B3-1B2D1B7A091E}"/>
                </a:ext>
              </a:extLst>
            </p:cNvPr>
            <p:cNvSpPr/>
            <p:nvPr/>
          </p:nvSpPr>
          <p:spPr>
            <a:xfrm>
              <a:off x="3429000" y="2019300"/>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3200" dirty="0"/>
            </a:p>
          </p:txBody>
        </p:sp>
        <p:sp>
          <p:nvSpPr>
            <p:cNvPr id="17" name="Rectangle 16">
              <a:extLst>
                <a:ext uri="{FF2B5EF4-FFF2-40B4-BE49-F238E27FC236}">
                  <a16:creationId xmlns:a16="http://schemas.microsoft.com/office/drawing/2014/main" id="{0DBA1057-BB71-43F9-853E-D1DB9F6FB551}"/>
                </a:ext>
              </a:extLst>
            </p:cNvPr>
            <p:cNvSpPr/>
            <p:nvPr/>
          </p:nvSpPr>
          <p:spPr>
            <a:xfrm>
              <a:off x="4572000" y="2019300"/>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3200" dirty="0"/>
            </a:p>
          </p:txBody>
        </p:sp>
        <p:sp>
          <p:nvSpPr>
            <p:cNvPr id="18" name="Rectangle 17">
              <a:extLst>
                <a:ext uri="{FF2B5EF4-FFF2-40B4-BE49-F238E27FC236}">
                  <a16:creationId xmlns:a16="http://schemas.microsoft.com/office/drawing/2014/main" id="{07A429A2-9C6C-4A09-9964-439BA5E8BA7A}"/>
                </a:ext>
              </a:extLst>
            </p:cNvPr>
            <p:cNvSpPr/>
            <p:nvPr/>
          </p:nvSpPr>
          <p:spPr>
            <a:xfrm>
              <a:off x="5715000" y="2019300"/>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3200" dirty="0"/>
            </a:p>
          </p:txBody>
        </p:sp>
        <p:sp>
          <p:nvSpPr>
            <p:cNvPr id="19" name="Rectangle 18">
              <a:extLst>
                <a:ext uri="{FF2B5EF4-FFF2-40B4-BE49-F238E27FC236}">
                  <a16:creationId xmlns:a16="http://schemas.microsoft.com/office/drawing/2014/main" id="{B15A65A2-4CE1-4023-96EA-CDD12B2D265D}"/>
                </a:ext>
              </a:extLst>
            </p:cNvPr>
            <p:cNvSpPr/>
            <p:nvPr/>
          </p:nvSpPr>
          <p:spPr>
            <a:xfrm>
              <a:off x="6858000" y="2019300"/>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3200" dirty="0"/>
            </a:p>
          </p:txBody>
        </p:sp>
        <p:sp>
          <p:nvSpPr>
            <p:cNvPr id="20" name="Rectangle 19">
              <a:extLst>
                <a:ext uri="{FF2B5EF4-FFF2-40B4-BE49-F238E27FC236}">
                  <a16:creationId xmlns:a16="http://schemas.microsoft.com/office/drawing/2014/main" id="{4A0B6182-B2A4-4730-9C93-D2CF34731113}"/>
                </a:ext>
              </a:extLst>
            </p:cNvPr>
            <p:cNvSpPr/>
            <p:nvPr/>
          </p:nvSpPr>
          <p:spPr>
            <a:xfrm>
              <a:off x="8001000" y="2019300"/>
              <a:ext cx="11430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3200" dirty="0"/>
            </a:p>
          </p:txBody>
        </p:sp>
      </p:grpSp>
      <p:sp>
        <p:nvSpPr>
          <p:cNvPr id="35" name="Rectangle 34">
            <a:extLst>
              <a:ext uri="{FF2B5EF4-FFF2-40B4-BE49-F238E27FC236}">
                <a16:creationId xmlns:a16="http://schemas.microsoft.com/office/drawing/2014/main" id="{4C2402C5-EEE3-4E4E-9F3D-6E86B8323502}"/>
              </a:ext>
            </a:extLst>
          </p:cNvPr>
          <p:cNvSpPr/>
          <p:nvPr/>
        </p:nvSpPr>
        <p:spPr>
          <a:xfrm>
            <a:off x="634226" y="55158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87F0E89-7E4A-402F-85BD-51C0B9D4DDF2}"/>
              </a:ext>
            </a:extLst>
          </p:cNvPr>
          <p:cNvGrpSpPr/>
          <p:nvPr/>
        </p:nvGrpSpPr>
        <p:grpSpPr>
          <a:xfrm>
            <a:off x="2697484" y="1654124"/>
            <a:ext cx="6025670" cy="382565"/>
            <a:chOff x="2495990" y="1524000"/>
            <a:chExt cx="6025670" cy="382565"/>
          </a:xfrm>
        </p:grpSpPr>
        <p:sp>
          <p:nvSpPr>
            <p:cNvPr id="21" name="TextBox 20">
              <a:extLst>
                <a:ext uri="{FF2B5EF4-FFF2-40B4-BE49-F238E27FC236}">
                  <a16:creationId xmlns:a16="http://schemas.microsoft.com/office/drawing/2014/main" id="{14E45673-466A-408A-A309-E36D7176A712}"/>
                </a:ext>
              </a:extLst>
            </p:cNvPr>
            <p:cNvSpPr txBox="1"/>
            <p:nvPr/>
          </p:nvSpPr>
          <p:spPr>
            <a:xfrm>
              <a:off x="2495990" y="1524000"/>
              <a:ext cx="304800" cy="369332"/>
            </a:xfrm>
            <a:prstGeom prst="rect">
              <a:avLst/>
            </a:prstGeom>
            <a:noFill/>
          </p:spPr>
          <p:txBody>
            <a:bodyPr wrap="square" rtlCol="0">
              <a:spAutoFit/>
            </a:bodyPr>
            <a:lstStyle/>
            <a:p>
              <a:r>
                <a:rPr lang="en-IN" dirty="0"/>
                <a:t>0</a:t>
              </a:r>
            </a:p>
          </p:txBody>
        </p:sp>
        <p:sp>
          <p:nvSpPr>
            <p:cNvPr id="22" name="TextBox 21">
              <a:extLst>
                <a:ext uri="{FF2B5EF4-FFF2-40B4-BE49-F238E27FC236}">
                  <a16:creationId xmlns:a16="http://schemas.microsoft.com/office/drawing/2014/main" id="{C77EBD81-FEED-43F8-AF3C-4C962B4A56CD}"/>
                </a:ext>
              </a:extLst>
            </p:cNvPr>
            <p:cNvSpPr txBox="1"/>
            <p:nvPr/>
          </p:nvSpPr>
          <p:spPr>
            <a:xfrm>
              <a:off x="3670365" y="1525790"/>
              <a:ext cx="304800" cy="369332"/>
            </a:xfrm>
            <a:prstGeom prst="rect">
              <a:avLst/>
            </a:prstGeom>
            <a:noFill/>
          </p:spPr>
          <p:txBody>
            <a:bodyPr wrap="square" rtlCol="0">
              <a:spAutoFit/>
            </a:bodyPr>
            <a:lstStyle/>
            <a:p>
              <a:r>
                <a:rPr lang="en-IN" dirty="0"/>
                <a:t>1</a:t>
              </a:r>
            </a:p>
          </p:txBody>
        </p:sp>
        <p:sp>
          <p:nvSpPr>
            <p:cNvPr id="23" name="TextBox 22">
              <a:extLst>
                <a:ext uri="{FF2B5EF4-FFF2-40B4-BE49-F238E27FC236}">
                  <a16:creationId xmlns:a16="http://schemas.microsoft.com/office/drawing/2014/main" id="{892C4C03-6AA7-4C2A-A4C4-2CE6EA7CFA3F}"/>
                </a:ext>
              </a:extLst>
            </p:cNvPr>
            <p:cNvSpPr txBox="1"/>
            <p:nvPr/>
          </p:nvSpPr>
          <p:spPr>
            <a:xfrm>
              <a:off x="4800600" y="1535763"/>
              <a:ext cx="304800" cy="369332"/>
            </a:xfrm>
            <a:prstGeom prst="rect">
              <a:avLst/>
            </a:prstGeom>
            <a:noFill/>
          </p:spPr>
          <p:txBody>
            <a:bodyPr wrap="square" rtlCol="0">
              <a:spAutoFit/>
            </a:bodyPr>
            <a:lstStyle/>
            <a:p>
              <a:r>
                <a:rPr lang="en-IN" dirty="0"/>
                <a:t>2</a:t>
              </a:r>
            </a:p>
          </p:txBody>
        </p:sp>
        <p:sp>
          <p:nvSpPr>
            <p:cNvPr id="24" name="TextBox 23">
              <a:extLst>
                <a:ext uri="{FF2B5EF4-FFF2-40B4-BE49-F238E27FC236}">
                  <a16:creationId xmlns:a16="http://schemas.microsoft.com/office/drawing/2014/main" id="{6BDBA97B-CE90-45FD-9892-2821A9A083D5}"/>
                </a:ext>
              </a:extLst>
            </p:cNvPr>
            <p:cNvSpPr txBox="1"/>
            <p:nvPr/>
          </p:nvSpPr>
          <p:spPr>
            <a:xfrm>
              <a:off x="5940912" y="1535763"/>
              <a:ext cx="304800" cy="369332"/>
            </a:xfrm>
            <a:prstGeom prst="rect">
              <a:avLst/>
            </a:prstGeom>
            <a:noFill/>
          </p:spPr>
          <p:txBody>
            <a:bodyPr wrap="square" rtlCol="0">
              <a:spAutoFit/>
            </a:bodyPr>
            <a:lstStyle/>
            <a:p>
              <a:r>
                <a:rPr lang="en-IN" dirty="0"/>
                <a:t>3</a:t>
              </a:r>
            </a:p>
          </p:txBody>
        </p:sp>
        <p:sp>
          <p:nvSpPr>
            <p:cNvPr id="25" name="TextBox 24">
              <a:extLst>
                <a:ext uri="{FF2B5EF4-FFF2-40B4-BE49-F238E27FC236}">
                  <a16:creationId xmlns:a16="http://schemas.microsoft.com/office/drawing/2014/main" id="{A15D190F-976F-4276-9B7D-115BD171C8D2}"/>
                </a:ext>
              </a:extLst>
            </p:cNvPr>
            <p:cNvSpPr txBox="1"/>
            <p:nvPr/>
          </p:nvSpPr>
          <p:spPr>
            <a:xfrm>
              <a:off x="7073151" y="1534853"/>
              <a:ext cx="304800" cy="369332"/>
            </a:xfrm>
            <a:prstGeom prst="rect">
              <a:avLst/>
            </a:prstGeom>
            <a:noFill/>
          </p:spPr>
          <p:txBody>
            <a:bodyPr wrap="square" rtlCol="0">
              <a:spAutoFit/>
            </a:bodyPr>
            <a:lstStyle/>
            <a:p>
              <a:r>
                <a:rPr lang="en-IN" dirty="0"/>
                <a:t>4</a:t>
              </a:r>
            </a:p>
          </p:txBody>
        </p:sp>
        <p:sp>
          <p:nvSpPr>
            <p:cNvPr id="26" name="TextBox 25">
              <a:extLst>
                <a:ext uri="{FF2B5EF4-FFF2-40B4-BE49-F238E27FC236}">
                  <a16:creationId xmlns:a16="http://schemas.microsoft.com/office/drawing/2014/main" id="{DD718AC9-337A-4E7B-A1A2-7E4863D98580}"/>
                </a:ext>
              </a:extLst>
            </p:cNvPr>
            <p:cNvSpPr txBox="1"/>
            <p:nvPr/>
          </p:nvSpPr>
          <p:spPr>
            <a:xfrm>
              <a:off x="8216860" y="1537233"/>
              <a:ext cx="304800" cy="369332"/>
            </a:xfrm>
            <a:prstGeom prst="rect">
              <a:avLst/>
            </a:prstGeom>
            <a:noFill/>
          </p:spPr>
          <p:txBody>
            <a:bodyPr wrap="square" rtlCol="0">
              <a:spAutoFit/>
            </a:bodyPr>
            <a:lstStyle/>
            <a:p>
              <a:r>
                <a:rPr lang="en-IN" dirty="0"/>
                <a:t>5</a:t>
              </a:r>
            </a:p>
          </p:txBody>
        </p:sp>
      </p:grpSp>
      <p:sp>
        <p:nvSpPr>
          <p:cNvPr id="6" name="TextBox 5">
            <a:extLst>
              <a:ext uri="{FF2B5EF4-FFF2-40B4-BE49-F238E27FC236}">
                <a16:creationId xmlns:a16="http://schemas.microsoft.com/office/drawing/2014/main" id="{65A10F58-7F77-4E62-B8F5-750EB21513B2}"/>
              </a:ext>
            </a:extLst>
          </p:cNvPr>
          <p:cNvSpPr txBox="1"/>
          <p:nvPr/>
        </p:nvSpPr>
        <p:spPr>
          <a:xfrm>
            <a:off x="2566269" y="2204132"/>
            <a:ext cx="610309" cy="523220"/>
          </a:xfrm>
          <a:prstGeom prst="rect">
            <a:avLst/>
          </a:prstGeom>
          <a:noFill/>
        </p:spPr>
        <p:txBody>
          <a:bodyPr wrap="square" rtlCol="0">
            <a:spAutoFit/>
          </a:bodyPr>
          <a:lstStyle/>
          <a:p>
            <a:r>
              <a:rPr lang="en-IN" sz="2800" dirty="0"/>
              <a:t>10</a:t>
            </a:r>
          </a:p>
        </p:txBody>
      </p:sp>
      <p:sp>
        <p:nvSpPr>
          <p:cNvPr id="29" name="TextBox 28">
            <a:extLst>
              <a:ext uri="{FF2B5EF4-FFF2-40B4-BE49-F238E27FC236}">
                <a16:creationId xmlns:a16="http://schemas.microsoft.com/office/drawing/2014/main" id="{261C6A91-FEC9-4489-9CA0-A6DEB3797F50}"/>
              </a:ext>
            </a:extLst>
          </p:cNvPr>
          <p:cNvSpPr txBox="1"/>
          <p:nvPr/>
        </p:nvSpPr>
        <p:spPr>
          <a:xfrm>
            <a:off x="3685172" y="2214890"/>
            <a:ext cx="610309" cy="523220"/>
          </a:xfrm>
          <a:prstGeom prst="rect">
            <a:avLst/>
          </a:prstGeom>
          <a:noFill/>
        </p:spPr>
        <p:txBody>
          <a:bodyPr wrap="square" rtlCol="0">
            <a:spAutoFit/>
          </a:bodyPr>
          <a:lstStyle/>
          <a:p>
            <a:r>
              <a:rPr lang="en-IN" sz="2800" dirty="0"/>
              <a:t>40</a:t>
            </a:r>
          </a:p>
        </p:txBody>
      </p:sp>
      <p:sp>
        <p:nvSpPr>
          <p:cNvPr id="31" name="TextBox 30">
            <a:extLst>
              <a:ext uri="{FF2B5EF4-FFF2-40B4-BE49-F238E27FC236}">
                <a16:creationId xmlns:a16="http://schemas.microsoft.com/office/drawing/2014/main" id="{E4251519-55ED-4A5C-9433-C465F38009E8}"/>
              </a:ext>
            </a:extLst>
          </p:cNvPr>
          <p:cNvSpPr txBox="1"/>
          <p:nvPr/>
        </p:nvSpPr>
        <p:spPr>
          <a:xfrm>
            <a:off x="4818745" y="2209800"/>
            <a:ext cx="610309" cy="523220"/>
          </a:xfrm>
          <a:prstGeom prst="rect">
            <a:avLst/>
          </a:prstGeom>
          <a:noFill/>
        </p:spPr>
        <p:txBody>
          <a:bodyPr wrap="square" rtlCol="0">
            <a:spAutoFit/>
          </a:bodyPr>
          <a:lstStyle/>
          <a:p>
            <a:r>
              <a:rPr lang="en-IN" sz="2800" dirty="0"/>
              <a:t>30</a:t>
            </a:r>
          </a:p>
        </p:txBody>
      </p:sp>
      <p:sp>
        <p:nvSpPr>
          <p:cNvPr id="33" name="TextBox 32">
            <a:extLst>
              <a:ext uri="{FF2B5EF4-FFF2-40B4-BE49-F238E27FC236}">
                <a16:creationId xmlns:a16="http://schemas.microsoft.com/office/drawing/2014/main" id="{D3230A79-D95E-40E4-8650-D1F44C4674F1}"/>
              </a:ext>
            </a:extLst>
          </p:cNvPr>
          <p:cNvSpPr txBox="1"/>
          <p:nvPr/>
        </p:nvSpPr>
        <p:spPr>
          <a:xfrm>
            <a:off x="5952318" y="2219980"/>
            <a:ext cx="610309" cy="523220"/>
          </a:xfrm>
          <a:prstGeom prst="rect">
            <a:avLst/>
          </a:prstGeom>
          <a:noFill/>
        </p:spPr>
        <p:txBody>
          <a:bodyPr wrap="square" rtlCol="0">
            <a:spAutoFit/>
          </a:bodyPr>
          <a:lstStyle/>
          <a:p>
            <a:r>
              <a:rPr lang="en-IN" sz="2800" dirty="0"/>
              <a:t>20</a:t>
            </a:r>
          </a:p>
        </p:txBody>
      </p:sp>
      <p:sp>
        <p:nvSpPr>
          <p:cNvPr id="36" name="TextBox 35">
            <a:extLst>
              <a:ext uri="{FF2B5EF4-FFF2-40B4-BE49-F238E27FC236}">
                <a16:creationId xmlns:a16="http://schemas.microsoft.com/office/drawing/2014/main" id="{F7FDC98F-3DE3-460F-B066-C3F17ED50ED7}"/>
              </a:ext>
            </a:extLst>
          </p:cNvPr>
          <p:cNvSpPr txBox="1"/>
          <p:nvPr/>
        </p:nvSpPr>
        <p:spPr>
          <a:xfrm>
            <a:off x="7133810" y="2219227"/>
            <a:ext cx="610309" cy="523220"/>
          </a:xfrm>
          <a:prstGeom prst="rect">
            <a:avLst/>
          </a:prstGeom>
          <a:noFill/>
        </p:spPr>
        <p:txBody>
          <a:bodyPr wrap="square" rtlCol="0">
            <a:spAutoFit/>
          </a:bodyPr>
          <a:lstStyle/>
          <a:p>
            <a:r>
              <a:rPr lang="en-IN" sz="2800" dirty="0"/>
              <a:t>70</a:t>
            </a:r>
          </a:p>
        </p:txBody>
      </p:sp>
      <p:sp>
        <p:nvSpPr>
          <p:cNvPr id="37" name="TextBox 36">
            <a:extLst>
              <a:ext uri="{FF2B5EF4-FFF2-40B4-BE49-F238E27FC236}">
                <a16:creationId xmlns:a16="http://schemas.microsoft.com/office/drawing/2014/main" id="{6096097C-07BE-4F7A-A5B2-8BE3867CCB03}"/>
              </a:ext>
            </a:extLst>
          </p:cNvPr>
          <p:cNvSpPr txBox="1"/>
          <p:nvPr/>
        </p:nvSpPr>
        <p:spPr>
          <a:xfrm>
            <a:off x="8248454" y="2219980"/>
            <a:ext cx="610309" cy="523220"/>
          </a:xfrm>
          <a:prstGeom prst="rect">
            <a:avLst/>
          </a:prstGeom>
          <a:noFill/>
        </p:spPr>
        <p:txBody>
          <a:bodyPr wrap="square" rtlCol="0">
            <a:spAutoFit/>
          </a:bodyPr>
          <a:lstStyle/>
          <a:p>
            <a:r>
              <a:rPr lang="en-IN" sz="2800" dirty="0"/>
              <a:t>35</a:t>
            </a:r>
          </a:p>
        </p:txBody>
      </p:sp>
      <p:sp>
        <p:nvSpPr>
          <p:cNvPr id="38" name="Rectangle: Rounded Corners 37">
            <a:extLst>
              <a:ext uri="{FF2B5EF4-FFF2-40B4-BE49-F238E27FC236}">
                <a16:creationId xmlns:a16="http://schemas.microsoft.com/office/drawing/2014/main" id="{1A37C89B-AF24-4B13-B3E8-0EA180CFD65D}"/>
              </a:ext>
            </a:extLst>
          </p:cNvPr>
          <p:cNvSpPr/>
          <p:nvPr/>
        </p:nvSpPr>
        <p:spPr>
          <a:xfrm>
            <a:off x="8044819" y="4975827"/>
            <a:ext cx="1066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B3DC9C0C-78EA-4D29-A128-875AA3D29EBA}"/>
              </a:ext>
            </a:extLst>
          </p:cNvPr>
          <p:cNvSpPr/>
          <p:nvPr/>
        </p:nvSpPr>
        <p:spPr>
          <a:xfrm>
            <a:off x="5791200" y="4965069"/>
            <a:ext cx="1066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4DC6A7FB-3166-40DA-8544-ABBEE0D5C48F}"/>
              </a:ext>
            </a:extLst>
          </p:cNvPr>
          <p:cNvSpPr txBox="1"/>
          <p:nvPr/>
        </p:nvSpPr>
        <p:spPr>
          <a:xfrm>
            <a:off x="8060008" y="4474123"/>
            <a:ext cx="1066800" cy="523220"/>
          </a:xfrm>
          <a:prstGeom prst="rect">
            <a:avLst/>
          </a:prstGeom>
          <a:noFill/>
        </p:spPr>
        <p:txBody>
          <a:bodyPr wrap="square" rtlCol="0">
            <a:spAutoFit/>
          </a:bodyPr>
          <a:lstStyle/>
          <a:p>
            <a:r>
              <a:rPr lang="en-IN" sz="2800" dirty="0"/>
              <a:t>pivot</a:t>
            </a:r>
          </a:p>
        </p:txBody>
      </p:sp>
      <p:sp>
        <p:nvSpPr>
          <p:cNvPr id="41" name="TextBox 40">
            <a:extLst>
              <a:ext uri="{FF2B5EF4-FFF2-40B4-BE49-F238E27FC236}">
                <a16:creationId xmlns:a16="http://schemas.microsoft.com/office/drawing/2014/main" id="{C27A0B73-7A0E-4EFC-97B4-95267A262162}"/>
              </a:ext>
            </a:extLst>
          </p:cNvPr>
          <p:cNvSpPr txBox="1"/>
          <p:nvPr/>
        </p:nvSpPr>
        <p:spPr>
          <a:xfrm>
            <a:off x="8288253" y="5160659"/>
            <a:ext cx="610309" cy="523220"/>
          </a:xfrm>
          <a:prstGeom prst="rect">
            <a:avLst/>
          </a:prstGeom>
          <a:noFill/>
        </p:spPr>
        <p:txBody>
          <a:bodyPr wrap="square" rtlCol="0">
            <a:spAutoFit/>
          </a:bodyPr>
          <a:lstStyle/>
          <a:p>
            <a:r>
              <a:rPr lang="en-IN" sz="2800" dirty="0"/>
              <a:t>35</a:t>
            </a:r>
          </a:p>
        </p:txBody>
      </p:sp>
      <p:sp>
        <p:nvSpPr>
          <p:cNvPr id="8" name="Oval 7">
            <a:extLst>
              <a:ext uri="{FF2B5EF4-FFF2-40B4-BE49-F238E27FC236}">
                <a16:creationId xmlns:a16="http://schemas.microsoft.com/office/drawing/2014/main" id="{1E8D90C6-5094-4EF8-9F8D-150FB2F006C3}"/>
              </a:ext>
            </a:extLst>
          </p:cNvPr>
          <p:cNvSpPr/>
          <p:nvPr/>
        </p:nvSpPr>
        <p:spPr>
          <a:xfrm>
            <a:off x="8189450" y="2180750"/>
            <a:ext cx="703347" cy="600173"/>
          </a:xfrm>
          <a:prstGeom prst="ellipse">
            <a:avLst/>
          </a:prstGeom>
          <a:no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3" name="TextBox 42">
            <a:extLst>
              <a:ext uri="{FF2B5EF4-FFF2-40B4-BE49-F238E27FC236}">
                <a16:creationId xmlns:a16="http://schemas.microsoft.com/office/drawing/2014/main" id="{4510F4C3-A7A5-4BEE-BB8E-526DE53DCA1A}"/>
              </a:ext>
            </a:extLst>
          </p:cNvPr>
          <p:cNvSpPr txBox="1"/>
          <p:nvPr/>
        </p:nvSpPr>
        <p:spPr>
          <a:xfrm>
            <a:off x="6003921" y="5160084"/>
            <a:ext cx="610309" cy="523220"/>
          </a:xfrm>
          <a:prstGeom prst="rect">
            <a:avLst/>
          </a:prstGeom>
          <a:noFill/>
        </p:spPr>
        <p:txBody>
          <a:bodyPr wrap="square" rtlCol="0">
            <a:spAutoFit/>
          </a:bodyPr>
          <a:lstStyle/>
          <a:p>
            <a:r>
              <a:rPr lang="en-IN" sz="2800" dirty="0"/>
              <a:t>10</a:t>
            </a:r>
          </a:p>
        </p:txBody>
      </p:sp>
      <p:sp>
        <p:nvSpPr>
          <p:cNvPr id="45" name="Arrow: Chevron 44">
            <a:extLst>
              <a:ext uri="{FF2B5EF4-FFF2-40B4-BE49-F238E27FC236}">
                <a16:creationId xmlns:a16="http://schemas.microsoft.com/office/drawing/2014/main" id="{7F644287-0B37-40E7-98C8-4920690A0581}"/>
              </a:ext>
            </a:extLst>
          </p:cNvPr>
          <p:cNvSpPr/>
          <p:nvPr/>
        </p:nvSpPr>
        <p:spPr>
          <a:xfrm rot="10800000">
            <a:off x="7274645" y="5245457"/>
            <a:ext cx="283009" cy="375139"/>
          </a:xfrm>
          <a:prstGeom prst="chevron">
            <a:avLst>
              <a:gd name="adj" fmla="val 74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0" name="Straight Arrow Connector 9">
            <a:extLst>
              <a:ext uri="{FF2B5EF4-FFF2-40B4-BE49-F238E27FC236}">
                <a16:creationId xmlns:a16="http://schemas.microsoft.com/office/drawing/2014/main" id="{5E2CB610-3E86-4A5A-9763-88F986B3F27F}"/>
              </a:ext>
            </a:extLst>
          </p:cNvPr>
          <p:cNvCxnSpPr>
            <a:cxnSpLocks/>
          </p:cNvCxnSpPr>
          <p:nvPr/>
        </p:nvCxnSpPr>
        <p:spPr>
          <a:xfrm flipV="1">
            <a:off x="1429078" y="2971800"/>
            <a:ext cx="0" cy="101965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C56176A5-6A8A-4E6D-9696-64587E8D311F}"/>
              </a:ext>
            </a:extLst>
          </p:cNvPr>
          <p:cNvCxnSpPr>
            <a:cxnSpLocks/>
          </p:cNvCxnSpPr>
          <p:nvPr/>
        </p:nvCxnSpPr>
        <p:spPr>
          <a:xfrm flipV="1">
            <a:off x="2873190" y="2971800"/>
            <a:ext cx="0" cy="1019650"/>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47" name="Arrow: Left-Right 46">
            <a:extLst>
              <a:ext uri="{FF2B5EF4-FFF2-40B4-BE49-F238E27FC236}">
                <a16:creationId xmlns:a16="http://schemas.microsoft.com/office/drawing/2014/main" id="{B384C765-EDFA-4380-80CF-70037DB7EA80}"/>
              </a:ext>
            </a:extLst>
          </p:cNvPr>
          <p:cNvSpPr/>
          <p:nvPr/>
        </p:nvSpPr>
        <p:spPr>
          <a:xfrm>
            <a:off x="2446971" y="4975830"/>
            <a:ext cx="2289635" cy="914397"/>
          </a:xfrm>
          <a:prstGeom prst="lef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solidFill>
                  <a:schemeClr val="tx1"/>
                </a:solidFill>
              </a:rPr>
              <a:t>SWAP</a:t>
            </a:r>
            <a:endParaRPr lang="en-IN" sz="2800" b="1" dirty="0">
              <a:solidFill>
                <a:schemeClr val="tx1"/>
              </a:solidFill>
            </a:endParaRPr>
          </a:p>
        </p:txBody>
      </p:sp>
      <p:sp>
        <p:nvSpPr>
          <p:cNvPr id="53" name="TextBox 52">
            <a:extLst>
              <a:ext uri="{FF2B5EF4-FFF2-40B4-BE49-F238E27FC236}">
                <a16:creationId xmlns:a16="http://schemas.microsoft.com/office/drawing/2014/main" id="{CE39C86A-4A4F-48B4-A35B-1A08AFA00937}"/>
              </a:ext>
            </a:extLst>
          </p:cNvPr>
          <p:cNvSpPr txBox="1"/>
          <p:nvPr/>
        </p:nvSpPr>
        <p:spPr>
          <a:xfrm>
            <a:off x="5992606" y="5192071"/>
            <a:ext cx="610309" cy="523220"/>
          </a:xfrm>
          <a:prstGeom prst="rect">
            <a:avLst/>
          </a:prstGeom>
          <a:noFill/>
        </p:spPr>
        <p:txBody>
          <a:bodyPr wrap="square" rtlCol="0">
            <a:spAutoFit/>
          </a:bodyPr>
          <a:lstStyle/>
          <a:p>
            <a:r>
              <a:rPr lang="en-IN" sz="2800" dirty="0"/>
              <a:t>40</a:t>
            </a:r>
          </a:p>
        </p:txBody>
      </p:sp>
      <p:sp>
        <p:nvSpPr>
          <p:cNvPr id="58" name="TextBox 57">
            <a:extLst>
              <a:ext uri="{FF2B5EF4-FFF2-40B4-BE49-F238E27FC236}">
                <a16:creationId xmlns:a16="http://schemas.microsoft.com/office/drawing/2014/main" id="{EDD5D099-D811-4574-82E7-C04C92DC4219}"/>
              </a:ext>
            </a:extLst>
          </p:cNvPr>
          <p:cNvSpPr txBox="1"/>
          <p:nvPr/>
        </p:nvSpPr>
        <p:spPr>
          <a:xfrm>
            <a:off x="6003921" y="5175449"/>
            <a:ext cx="610309" cy="523220"/>
          </a:xfrm>
          <a:prstGeom prst="rect">
            <a:avLst/>
          </a:prstGeom>
          <a:noFill/>
        </p:spPr>
        <p:txBody>
          <a:bodyPr wrap="square" rtlCol="0">
            <a:spAutoFit/>
          </a:bodyPr>
          <a:lstStyle/>
          <a:p>
            <a:r>
              <a:rPr lang="en-IN" sz="2800" dirty="0"/>
              <a:t>30</a:t>
            </a:r>
          </a:p>
        </p:txBody>
      </p:sp>
      <p:sp>
        <p:nvSpPr>
          <p:cNvPr id="59" name="Arrow: Chevron 58">
            <a:extLst>
              <a:ext uri="{FF2B5EF4-FFF2-40B4-BE49-F238E27FC236}">
                <a16:creationId xmlns:a16="http://schemas.microsoft.com/office/drawing/2014/main" id="{F75B6FDE-2005-4DFD-AC91-2ACD047EA852}"/>
              </a:ext>
            </a:extLst>
          </p:cNvPr>
          <p:cNvSpPr/>
          <p:nvPr/>
        </p:nvSpPr>
        <p:spPr>
          <a:xfrm>
            <a:off x="7246841" y="5245459"/>
            <a:ext cx="283009" cy="375138"/>
          </a:xfrm>
          <a:prstGeom prst="chevron">
            <a:avLst>
              <a:gd name="adj" fmla="val 74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7" name="TextBox 76">
            <a:extLst>
              <a:ext uri="{FF2B5EF4-FFF2-40B4-BE49-F238E27FC236}">
                <a16:creationId xmlns:a16="http://schemas.microsoft.com/office/drawing/2014/main" id="{5537D2E1-3A1B-42CE-B190-FB44E90C7BC1}"/>
              </a:ext>
            </a:extLst>
          </p:cNvPr>
          <p:cNvSpPr txBox="1"/>
          <p:nvPr/>
        </p:nvSpPr>
        <p:spPr>
          <a:xfrm>
            <a:off x="5994923" y="5175449"/>
            <a:ext cx="610309" cy="523220"/>
          </a:xfrm>
          <a:prstGeom prst="rect">
            <a:avLst/>
          </a:prstGeom>
          <a:noFill/>
        </p:spPr>
        <p:txBody>
          <a:bodyPr wrap="square" rtlCol="0">
            <a:spAutoFit/>
          </a:bodyPr>
          <a:lstStyle/>
          <a:p>
            <a:r>
              <a:rPr lang="en-IN" sz="2800" dirty="0"/>
              <a:t>20</a:t>
            </a:r>
          </a:p>
        </p:txBody>
      </p:sp>
      <p:sp>
        <p:nvSpPr>
          <p:cNvPr id="98" name="TextBox 97">
            <a:extLst>
              <a:ext uri="{FF2B5EF4-FFF2-40B4-BE49-F238E27FC236}">
                <a16:creationId xmlns:a16="http://schemas.microsoft.com/office/drawing/2014/main" id="{E527BD02-13E7-4746-A401-9373F9B9F0E9}"/>
              </a:ext>
            </a:extLst>
          </p:cNvPr>
          <p:cNvSpPr txBox="1"/>
          <p:nvPr/>
        </p:nvSpPr>
        <p:spPr>
          <a:xfrm>
            <a:off x="5976117" y="5175449"/>
            <a:ext cx="610309" cy="523220"/>
          </a:xfrm>
          <a:prstGeom prst="rect">
            <a:avLst/>
          </a:prstGeom>
          <a:noFill/>
        </p:spPr>
        <p:txBody>
          <a:bodyPr wrap="square" rtlCol="0">
            <a:spAutoFit/>
          </a:bodyPr>
          <a:lstStyle/>
          <a:p>
            <a:r>
              <a:rPr lang="en-IN" sz="2800" dirty="0"/>
              <a:t>70</a:t>
            </a:r>
          </a:p>
        </p:txBody>
      </p:sp>
      <p:sp>
        <p:nvSpPr>
          <p:cNvPr id="117" name="Rectangle: Rounded Corners 116">
            <a:extLst>
              <a:ext uri="{FF2B5EF4-FFF2-40B4-BE49-F238E27FC236}">
                <a16:creationId xmlns:a16="http://schemas.microsoft.com/office/drawing/2014/main" id="{F6EFF89B-3EF1-436D-9885-D95900953518}"/>
              </a:ext>
            </a:extLst>
          </p:cNvPr>
          <p:cNvSpPr/>
          <p:nvPr/>
        </p:nvSpPr>
        <p:spPr>
          <a:xfrm>
            <a:off x="2264590" y="1664977"/>
            <a:ext cx="3456969" cy="1611623"/>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Rounded Corners 117">
            <a:extLst>
              <a:ext uri="{FF2B5EF4-FFF2-40B4-BE49-F238E27FC236}">
                <a16:creationId xmlns:a16="http://schemas.microsoft.com/office/drawing/2014/main" id="{9C71B7FF-6248-4036-9F9C-2103DAAEE0C9}"/>
              </a:ext>
            </a:extLst>
          </p:cNvPr>
          <p:cNvSpPr/>
          <p:nvPr/>
        </p:nvSpPr>
        <p:spPr>
          <a:xfrm>
            <a:off x="6858000" y="1664977"/>
            <a:ext cx="2286000" cy="1611623"/>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2" name="Straight Arrow Connector 131">
            <a:extLst>
              <a:ext uri="{FF2B5EF4-FFF2-40B4-BE49-F238E27FC236}">
                <a16:creationId xmlns:a16="http://schemas.microsoft.com/office/drawing/2014/main" id="{F239B657-AE37-4C7F-AC53-8AB8622EEA21}"/>
              </a:ext>
            </a:extLst>
          </p:cNvPr>
          <p:cNvCxnSpPr>
            <a:cxnSpLocks/>
          </p:cNvCxnSpPr>
          <p:nvPr/>
        </p:nvCxnSpPr>
        <p:spPr>
          <a:xfrm flipV="1">
            <a:off x="1429078" y="2975024"/>
            <a:ext cx="0" cy="101965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3" name="Straight Arrow Connector 132">
            <a:extLst>
              <a:ext uri="{FF2B5EF4-FFF2-40B4-BE49-F238E27FC236}">
                <a16:creationId xmlns:a16="http://schemas.microsoft.com/office/drawing/2014/main" id="{A9C3AED6-B1A0-46A7-8E05-AC8E5123454B}"/>
              </a:ext>
            </a:extLst>
          </p:cNvPr>
          <p:cNvCxnSpPr>
            <a:cxnSpLocks/>
          </p:cNvCxnSpPr>
          <p:nvPr/>
        </p:nvCxnSpPr>
        <p:spPr>
          <a:xfrm flipV="1">
            <a:off x="2875882" y="2975024"/>
            <a:ext cx="0" cy="1019650"/>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34" name="Oval 133">
            <a:extLst>
              <a:ext uri="{FF2B5EF4-FFF2-40B4-BE49-F238E27FC236}">
                <a16:creationId xmlns:a16="http://schemas.microsoft.com/office/drawing/2014/main" id="{4705F3D5-4F5F-4C7B-B823-5143C1FC0F20}"/>
              </a:ext>
            </a:extLst>
          </p:cNvPr>
          <p:cNvSpPr/>
          <p:nvPr/>
        </p:nvSpPr>
        <p:spPr>
          <a:xfrm>
            <a:off x="4749611" y="2180750"/>
            <a:ext cx="703347" cy="600173"/>
          </a:xfrm>
          <a:prstGeom prst="ellipse">
            <a:avLst/>
          </a:prstGeom>
          <a:no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35" name="TextBox 134">
            <a:extLst>
              <a:ext uri="{FF2B5EF4-FFF2-40B4-BE49-F238E27FC236}">
                <a16:creationId xmlns:a16="http://schemas.microsoft.com/office/drawing/2014/main" id="{409E0A0A-283B-4299-B1FD-5887860EAB64}"/>
              </a:ext>
            </a:extLst>
          </p:cNvPr>
          <p:cNvSpPr txBox="1"/>
          <p:nvPr/>
        </p:nvSpPr>
        <p:spPr>
          <a:xfrm>
            <a:off x="8288253" y="5160084"/>
            <a:ext cx="610309" cy="523220"/>
          </a:xfrm>
          <a:prstGeom prst="rect">
            <a:avLst/>
          </a:prstGeom>
          <a:noFill/>
        </p:spPr>
        <p:txBody>
          <a:bodyPr wrap="square" rtlCol="0">
            <a:spAutoFit/>
          </a:bodyPr>
          <a:lstStyle/>
          <a:p>
            <a:r>
              <a:rPr lang="en-IN" sz="2800" dirty="0"/>
              <a:t>20</a:t>
            </a:r>
          </a:p>
        </p:txBody>
      </p:sp>
      <p:sp>
        <p:nvSpPr>
          <p:cNvPr id="167" name="Rectangle: Rounded Corners 166">
            <a:extLst>
              <a:ext uri="{FF2B5EF4-FFF2-40B4-BE49-F238E27FC236}">
                <a16:creationId xmlns:a16="http://schemas.microsoft.com/office/drawing/2014/main" id="{A3064D89-5427-4DC8-B031-3F4CB4314FD3}"/>
              </a:ext>
            </a:extLst>
          </p:cNvPr>
          <p:cNvSpPr/>
          <p:nvPr/>
        </p:nvSpPr>
        <p:spPr>
          <a:xfrm>
            <a:off x="2274644" y="1676400"/>
            <a:ext cx="1160916" cy="1611623"/>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Rectangle: Rounded Corners 167">
            <a:extLst>
              <a:ext uri="{FF2B5EF4-FFF2-40B4-BE49-F238E27FC236}">
                <a16:creationId xmlns:a16="http://schemas.microsoft.com/office/drawing/2014/main" id="{9C482AFC-D792-42DC-8889-557A7C496FF8}"/>
              </a:ext>
            </a:extLst>
          </p:cNvPr>
          <p:cNvSpPr/>
          <p:nvPr/>
        </p:nvSpPr>
        <p:spPr>
          <a:xfrm>
            <a:off x="4554084" y="1676400"/>
            <a:ext cx="1160916" cy="1611623"/>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9" name="Straight Arrow Connector 168">
            <a:extLst>
              <a:ext uri="{FF2B5EF4-FFF2-40B4-BE49-F238E27FC236}">
                <a16:creationId xmlns:a16="http://schemas.microsoft.com/office/drawing/2014/main" id="{27041EA9-B9F8-4B6C-9950-A7CF10CCD90E}"/>
              </a:ext>
            </a:extLst>
          </p:cNvPr>
          <p:cNvCxnSpPr>
            <a:cxnSpLocks/>
          </p:cNvCxnSpPr>
          <p:nvPr/>
        </p:nvCxnSpPr>
        <p:spPr>
          <a:xfrm flipV="1">
            <a:off x="6248400" y="2971800"/>
            <a:ext cx="0" cy="101965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76" name="Straight Arrow Connector 175">
            <a:extLst>
              <a:ext uri="{FF2B5EF4-FFF2-40B4-BE49-F238E27FC236}">
                <a16:creationId xmlns:a16="http://schemas.microsoft.com/office/drawing/2014/main" id="{37529AA9-1059-4601-AC66-CF3ADC35159E}"/>
              </a:ext>
            </a:extLst>
          </p:cNvPr>
          <p:cNvCxnSpPr>
            <a:cxnSpLocks/>
          </p:cNvCxnSpPr>
          <p:nvPr/>
        </p:nvCxnSpPr>
        <p:spPr>
          <a:xfrm flipV="1">
            <a:off x="7412916" y="2953508"/>
            <a:ext cx="0" cy="1019650"/>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79" name="TextBox 178">
            <a:extLst>
              <a:ext uri="{FF2B5EF4-FFF2-40B4-BE49-F238E27FC236}">
                <a16:creationId xmlns:a16="http://schemas.microsoft.com/office/drawing/2014/main" id="{F8A26ED0-D594-4736-9A6D-A787B9C6AFCD}"/>
              </a:ext>
            </a:extLst>
          </p:cNvPr>
          <p:cNvSpPr txBox="1"/>
          <p:nvPr/>
        </p:nvSpPr>
        <p:spPr>
          <a:xfrm>
            <a:off x="8282316" y="5151120"/>
            <a:ext cx="610309" cy="523220"/>
          </a:xfrm>
          <a:prstGeom prst="rect">
            <a:avLst/>
          </a:prstGeom>
          <a:noFill/>
        </p:spPr>
        <p:txBody>
          <a:bodyPr wrap="square" rtlCol="0">
            <a:spAutoFit/>
          </a:bodyPr>
          <a:lstStyle/>
          <a:p>
            <a:r>
              <a:rPr lang="en-IN" sz="2800" dirty="0"/>
              <a:t>40</a:t>
            </a:r>
          </a:p>
        </p:txBody>
      </p:sp>
      <p:sp>
        <p:nvSpPr>
          <p:cNvPr id="180" name="Oval 179">
            <a:extLst>
              <a:ext uri="{FF2B5EF4-FFF2-40B4-BE49-F238E27FC236}">
                <a16:creationId xmlns:a16="http://schemas.microsoft.com/office/drawing/2014/main" id="{C93F7412-72DE-491A-B907-957CDFF6AA00}"/>
              </a:ext>
            </a:extLst>
          </p:cNvPr>
          <p:cNvSpPr/>
          <p:nvPr/>
        </p:nvSpPr>
        <p:spPr>
          <a:xfrm>
            <a:off x="8189450" y="2184265"/>
            <a:ext cx="703347" cy="600173"/>
          </a:xfrm>
          <a:prstGeom prst="ellipse">
            <a:avLst/>
          </a:prstGeom>
          <a:no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17418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nodeType="clickEffect">
                                  <p:stCondLst>
                                    <p:cond delay="0"/>
                                  </p:stCondLst>
                                  <p:childTnLst>
                                    <p:animMotion origin="layout" path="M 0.00091 1.11111E-6 L 0.11849 1.11111E-6 " pathEditMode="relative" rAng="0" ptsTypes="AA">
                                      <p:cBhvr>
                                        <p:cTn id="62" dur="2000" fill="hold"/>
                                        <p:tgtEl>
                                          <p:spTgt spid="10"/>
                                        </p:tgtEl>
                                        <p:attrNameLst>
                                          <p:attrName>ppt_x</p:attrName>
                                          <p:attrName>ppt_y</p:attrName>
                                        </p:attrNameLst>
                                      </p:cBhvr>
                                      <p:rCtr x="5872" y="0"/>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7"/>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nodeType="clickEffect">
                                  <p:stCondLst>
                                    <p:cond delay="0"/>
                                  </p:stCondLst>
                                  <p:childTnLst>
                                    <p:animMotion origin="layout" path="M 2.91667E-6 1.11111E-6 L 0.08997 1.11111E-6 " pathEditMode="relative" rAng="0" ptsTypes="AA">
                                      <p:cBhvr>
                                        <p:cTn id="78" dur="2000" fill="hold"/>
                                        <p:tgtEl>
                                          <p:spTgt spid="46"/>
                                        </p:tgtEl>
                                        <p:attrNameLst>
                                          <p:attrName>ppt_x</p:attrName>
                                          <p:attrName>ppt_y</p:attrName>
                                        </p:attrNameLst>
                                      </p:cBhvr>
                                      <p:rCtr x="4492" y="0"/>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9"/>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63" presetClass="path" presetSubtype="0" accel="50000" decel="50000" fill="hold" nodeType="clickEffect">
                                  <p:stCondLst>
                                    <p:cond delay="0"/>
                                  </p:stCondLst>
                                  <p:childTnLst>
                                    <p:animMotion origin="layout" path="M 0.08997 1.11111E-6 L 0.18346 1.11111E-6 " pathEditMode="relative" rAng="0" ptsTypes="AA">
                                      <p:cBhvr>
                                        <p:cTn id="96" dur="2000" fill="hold"/>
                                        <p:tgtEl>
                                          <p:spTgt spid="46"/>
                                        </p:tgtEl>
                                        <p:attrNameLst>
                                          <p:attrName>ppt_x</p:attrName>
                                          <p:attrName>ppt_y</p:attrName>
                                        </p:attrNameLst>
                                      </p:cBhvr>
                                      <p:rCtr x="4583" y="0"/>
                                    </p:animMotion>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2" nodeType="clickEffect">
                                  <p:stCondLst>
                                    <p:cond delay="0"/>
                                  </p:stCondLst>
                                  <p:childTnLst>
                                    <p:set>
                                      <p:cBhvr>
                                        <p:cTn id="104" dur="1" fill="hold">
                                          <p:stCondLst>
                                            <p:cond delay="0"/>
                                          </p:stCondLst>
                                        </p:cTn>
                                        <p:tgtEl>
                                          <p:spTgt spid="4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63" presetClass="path" presetSubtype="0" accel="50000" decel="50000" fill="hold" nodeType="clickEffect">
                                  <p:stCondLst>
                                    <p:cond delay="0"/>
                                  </p:stCondLst>
                                  <p:childTnLst>
                                    <p:animMotion origin="layout" path="M 0.11758 1.11111E-6 L 0.20846 1.11111E-6 " pathEditMode="relative" rAng="0" ptsTypes="AA">
                                      <p:cBhvr>
                                        <p:cTn id="108" dur="2000" fill="hold"/>
                                        <p:tgtEl>
                                          <p:spTgt spid="10"/>
                                        </p:tgtEl>
                                        <p:attrNameLst>
                                          <p:attrName>ppt_x</p:attrName>
                                          <p:attrName>ppt_y</p:attrName>
                                        </p:attrNameLst>
                                      </p:cBhvr>
                                      <p:rCtr x="4453" y="0"/>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2" nodeType="clickEffect">
                                  <p:stCondLst>
                                    <p:cond delay="0"/>
                                  </p:stCondLst>
                                  <p:childTnLst>
                                    <p:set>
                                      <p:cBhvr>
                                        <p:cTn id="112" dur="1" fill="hold">
                                          <p:stCondLst>
                                            <p:cond delay="0"/>
                                          </p:stCondLst>
                                        </p:cTn>
                                        <p:tgtEl>
                                          <p:spTgt spid="4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44" presetClass="path" presetSubtype="0" accel="50000" decel="50000" fill="hold" grpId="1" nodeType="clickEffect">
                                  <p:stCondLst>
                                    <p:cond delay="0"/>
                                  </p:stCondLst>
                                  <p:childTnLst>
                                    <p:animMotion origin="layout" path="M -2.29167E-6 3.33333E-6 L -0.02526 -0.04005 C -0.03047 -0.04908 -0.03828 -0.05394 -0.04648 -0.05394 C -0.05586 -0.05394 -0.06341 -0.04908 -0.06862 -0.04005 L -0.09375 3.33333E-6 " pathEditMode="relative" rAng="0" ptsTypes="AAAAA">
                                      <p:cBhvr>
                                        <p:cTn id="116" dur="2000" fill="hold"/>
                                        <p:tgtEl>
                                          <p:spTgt spid="31"/>
                                        </p:tgtEl>
                                        <p:attrNameLst>
                                          <p:attrName>ppt_x</p:attrName>
                                          <p:attrName>ppt_y</p:attrName>
                                        </p:attrNameLst>
                                      </p:cBhvr>
                                      <p:rCtr x="-4688" y="-2708"/>
                                    </p:animMotion>
                                  </p:childTnLst>
                                </p:cTn>
                              </p:par>
                              <p:par>
                                <p:cTn id="117" presetID="37" presetClass="path" presetSubtype="0" accel="50000" decel="50000" fill="hold" grpId="1" nodeType="withEffect">
                                  <p:stCondLst>
                                    <p:cond delay="0"/>
                                  </p:stCondLst>
                                  <p:childTnLst>
                                    <p:animMotion origin="layout" path="M -0.00078 -0.00069 L 0.02435 0.03519 C 0.02956 0.04329 0.03737 0.04769 0.04571 0.04769 C 0.05508 0.04769 0.0625 0.04329 0.06771 0.03519 L 0.09297 -0.00069 " pathEditMode="relative" rAng="0" ptsTypes="AAAAA">
                                      <p:cBhvr>
                                        <p:cTn id="118" dur="2000" fill="hold"/>
                                        <p:tgtEl>
                                          <p:spTgt spid="29"/>
                                        </p:tgtEl>
                                        <p:attrNameLst>
                                          <p:attrName>ppt_x</p:attrName>
                                          <p:attrName>ppt_y</p:attrName>
                                        </p:attrNameLst>
                                      </p:cBhvr>
                                      <p:rCtr x="4688" y="2407"/>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3" nodeType="clickEffect">
                                  <p:stCondLst>
                                    <p:cond delay="0"/>
                                  </p:stCondLst>
                                  <p:childTnLst>
                                    <p:set>
                                      <p:cBhvr>
                                        <p:cTn id="122" dur="1" fill="hold">
                                          <p:stCondLst>
                                            <p:cond delay="0"/>
                                          </p:stCondLst>
                                        </p:cTn>
                                        <p:tgtEl>
                                          <p:spTgt spid="45"/>
                                        </p:tgtEl>
                                        <p:attrNameLst>
                                          <p:attrName>style.visibility</p:attrName>
                                        </p:attrNameLst>
                                      </p:cBhvr>
                                      <p:to>
                                        <p:strVal val="hidden"/>
                                      </p:to>
                                    </p:set>
                                  </p:childTnLst>
                                </p:cTn>
                              </p:par>
                              <p:par>
                                <p:cTn id="123" presetID="1" presetClass="exit" presetSubtype="0" fill="hold" grpId="3" nodeType="withEffect">
                                  <p:stCondLst>
                                    <p:cond delay="0"/>
                                  </p:stCondLst>
                                  <p:childTnLst>
                                    <p:set>
                                      <p:cBhvr>
                                        <p:cTn id="124" dur="1" fill="hold">
                                          <p:stCondLst>
                                            <p:cond delay="0"/>
                                          </p:stCondLst>
                                        </p:cTn>
                                        <p:tgtEl>
                                          <p:spTgt spid="4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5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63" presetClass="path" presetSubtype="0" accel="50000" decel="50000" fill="hold" nodeType="clickEffect">
                                  <p:stCondLst>
                                    <p:cond delay="0"/>
                                  </p:stCondLst>
                                  <p:childTnLst>
                                    <p:animMotion origin="layout" path="M 0.18347 1.11111E-6 L 0.27786 1.11111E-6 " pathEditMode="relative" rAng="0" ptsTypes="AA">
                                      <p:cBhvr>
                                        <p:cTn id="130" dur="2000" fill="hold"/>
                                        <p:tgtEl>
                                          <p:spTgt spid="46"/>
                                        </p:tgtEl>
                                        <p:attrNameLst>
                                          <p:attrName>ppt_x</p:attrName>
                                          <p:attrName>ppt_y</p:attrName>
                                        </p:attrNameLst>
                                      </p:cBhvr>
                                      <p:rCtr x="4805" y="0"/>
                                    </p:animMotion>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4" nodeType="clickEffect">
                                  <p:stCondLst>
                                    <p:cond delay="0"/>
                                  </p:stCondLst>
                                  <p:childTnLst>
                                    <p:set>
                                      <p:cBhvr>
                                        <p:cTn id="138" dur="1" fill="hold">
                                          <p:stCondLst>
                                            <p:cond delay="0"/>
                                          </p:stCondLst>
                                        </p:cTn>
                                        <p:tgtEl>
                                          <p:spTgt spid="4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63" presetClass="path" presetSubtype="0" accel="50000" decel="50000" fill="hold" nodeType="clickEffect">
                                  <p:stCondLst>
                                    <p:cond delay="0"/>
                                  </p:stCondLst>
                                  <p:childTnLst>
                                    <p:animMotion origin="layout" path="M 0.20846 1.11111E-6 L 0.30195 1.11111E-6 " pathEditMode="relative" rAng="0" ptsTypes="AA">
                                      <p:cBhvr>
                                        <p:cTn id="142" dur="2000" fill="hold"/>
                                        <p:tgtEl>
                                          <p:spTgt spid="10"/>
                                        </p:tgtEl>
                                        <p:attrNameLst>
                                          <p:attrName>ppt_x</p:attrName>
                                          <p:attrName>ppt_y</p:attrName>
                                        </p:attrNameLst>
                                      </p:cBhvr>
                                      <p:rCtr x="4753" y="0"/>
                                    </p:animMotion>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4" nodeType="clickEffect">
                                  <p:stCondLst>
                                    <p:cond delay="0"/>
                                  </p:stCondLst>
                                  <p:childTnLst>
                                    <p:set>
                                      <p:cBhvr>
                                        <p:cTn id="146" dur="1" fill="hold">
                                          <p:stCondLst>
                                            <p:cond delay="0"/>
                                          </p:stCondLst>
                                        </p:cTn>
                                        <p:tgtEl>
                                          <p:spTgt spid="4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37" presetClass="path" presetSubtype="0" accel="50000" decel="50000" fill="hold" grpId="2" nodeType="clickEffect">
                                  <p:stCondLst>
                                    <p:cond delay="0"/>
                                  </p:stCondLst>
                                  <p:childTnLst>
                                    <p:animMotion origin="layout" path="M 0.09297 -0.00069 L 0.11797 0.0338 C 0.12318 0.0419 0.13099 0.04653 0.1392 0.04653 C 0.14857 0.04653 0.15612 0.0419 0.16133 0.0338 L 0.18672 -0.00069 " pathEditMode="relative" rAng="0" ptsTypes="AAAAA">
                                      <p:cBhvr>
                                        <p:cTn id="150" dur="2000" fill="hold"/>
                                        <p:tgtEl>
                                          <p:spTgt spid="29"/>
                                        </p:tgtEl>
                                        <p:attrNameLst>
                                          <p:attrName>ppt_x</p:attrName>
                                          <p:attrName>ppt_y</p:attrName>
                                        </p:attrNameLst>
                                      </p:cBhvr>
                                      <p:rCtr x="4688" y="2361"/>
                                    </p:animMotion>
                                  </p:childTnLst>
                                </p:cTn>
                              </p:par>
                              <p:par>
                                <p:cTn id="151" presetID="44" presetClass="path" presetSubtype="0" accel="50000" decel="50000" fill="hold" grpId="1" nodeType="withEffect">
                                  <p:stCondLst>
                                    <p:cond delay="0"/>
                                  </p:stCondLst>
                                  <p:childTnLst>
                                    <p:animMotion origin="layout" path="M 0.00078 -0.00138 L -0.02448 -0.04143 C -0.02969 -0.05046 -0.0375 -0.05532 -0.0457 -0.05532 C -0.05508 -0.05532 -0.06263 -0.05046 -0.06784 -0.04143 L -0.09297 -0.00138 " pathEditMode="relative" rAng="0" ptsTypes="AAAAA">
                                      <p:cBhvr>
                                        <p:cTn id="152" dur="2000" fill="hold"/>
                                        <p:tgtEl>
                                          <p:spTgt spid="33"/>
                                        </p:tgtEl>
                                        <p:attrNameLst>
                                          <p:attrName>ppt_x</p:attrName>
                                          <p:attrName>ppt_y</p:attrName>
                                        </p:attrNameLst>
                                      </p:cBhvr>
                                      <p:rCtr x="-4688" y="-2708"/>
                                    </p:animMotion>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5" nodeType="clickEffect">
                                  <p:stCondLst>
                                    <p:cond delay="0"/>
                                  </p:stCondLst>
                                  <p:childTnLst>
                                    <p:set>
                                      <p:cBhvr>
                                        <p:cTn id="156" dur="1" fill="hold">
                                          <p:stCondLst>
                                            <p:cond delay="0"/>
                                          </p:stCondLst>
                                        </p:cTn>
                                        <p:tgtEl>
                                          <p:spTgt spid="45"/>
                                        </p:tgtEl>
                                        <p:attrNameLst>
                                          <p:attrName>style.visibility</p:attrName>
                                        </p:attrNameLst>
                                      </p:cBhvr>
                                      <p:to>
                                        <p:strVal val="hidden"/>
                                      </p:to>
                                    </p:set>
                                  </p:childTnLst>
                                </p:cTn>
                              </p:par>
                              <p:par>
                                <p:cTn id="157" presetID="1" presetClass="exit" presetSubtype="0" fill="hold" grpId="5" nodeType="withEffect">
                                  <p:stCondLst>
                                    <p:cond delay="0"/>
                                  </p:stCondLst>
                                  <p:childTnLst>
                                    <p:set>
                                      <p:cBhvr>
                                        <p:cTn id="158" dur="1" fill="hold">
                                          <p:stCondLst>
                                            <p:cond delay="0"/>
                                          </p:stCondLst>
                                        </p:cTn>
                                        <p:tgtEl>
                                          <p:spTgt spid="47"/>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77"/>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63" presetClass="path" presetSubtype="0" accel="50000" decel="50000" fill="hold" nodeType="clickEffect">
                                  <p:stCondLst>
                                    <p:cond delay="0"/>
                                  </p:stCondLst>
                                  <p:childTnLst>
                                    <p:animMotion origin="layout" path="M 0.27786 0.00162 L 0.37226 0.00162 " pathEditMode="relative" rAng="0" ptsTypes="AA">
                                      <p:cBhvr>
                                        <p:cTn id="164" dur="2000" fill="hold"/>
                                        <p:tgtEl>
                                          <p:spTgt spid="46"/>
                                        </p:tgtEl>
                                        <p:attrNameLst>
                                          <p:attrName>ppt_x</p:attrName>
                                          <p:attrName>ppt_y</p:attrName>
                                        </p:attrNameLst>
                                      </p:cBhvr>
                                      <p:rCtr x="4714" y="0"/>
                                    </p:animMotion>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98"/>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2" nodeType="clickEffect">
                                  <p:stCondLst>
                                    <p:cond delay="0"/>
                                  </p:stCondLst>
                                  <p:childTnLst>
                                    <p:set>
                                      <p:cBhvr>
                                        <p:cTn id="172" dur="1" fill="hold">
                                          <p:stCondLst>
                                            <p:cond delay="0"/>
                                          </p:stCondLst>
                                        </p:cTn>
                                        <p:tgtEl>
                                          <p:spTgt spid="5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grpId="3" nodeType="clickEffect">
                                  <p:stCondLst>
                                    <p:cond delay="0"/>
                                  </p:stCondLst>
                                  <p:childTnLst>
                                    <p:set>
                                      <p:cBhvr>
                                        <p:cTn id="176" dur="1" fill="hold">
                                          <p:stCondLst>
                                            <p:cond delay="0"/>
                                          </p:stCondLst>
                                        </p:cTn>
                                        <p:tgtEl>
                                          <p:spTgt spid="59"/>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98"/>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63" presetClass="path" presetSubtype="0" accel="50000" decel="50000" fill="hold" nodeType="clickEffect">
                                  <p:stCondLst>
                                    <p:cond delay="0"/>
                                  </p:stCondLst>
                                  <p:childTnLst>
                                    <p:animMotion origin="layout" path="M 0.37226 -0.00116 L 0.46575 -0.00116 " pathEditMode="relative" rAng="0" ptsTypes="AA">
                                      <p:cBhvr>
                                        <p:cTn id="182" dur="2000" fill="hold"/>
                                        <p:tgtEl>
                                          <p:spTgt spid="46"/>
                                        </p:tgtEl>
                                        <p:attrNameLst>
                                          <p:attrName>ppt_x</p:attrName>
                                          <p:attrName>ppt_y</p:attrName>
                                        </p:attrNameLst>
                                      </p:cBhvr>
                                      <p:rCtr x="4674" y="0"/>
                                    </p:animMotion>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6" nodeType="clickEffect">
                                  <p:stCondLst>
                                    <p:cond delay="0"/>
                                  </p:stCondLst>
                                  <p:childTnLst>
                                    <p:set>
                                      <p:cBhvr>
                                        <p:cTn id="186" dur="1" fill="hold">
                                          <p:stCondLst>
                                            <p:cond delay="0"/>
                                          </p:stCondLst>
                                        </p:cTn>
                                        <p:tgtEl>
                                          <p:spTgt spid="47"/>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63" presetClass="path" presetSubtype="0" accel="50000" decel="50000" fill="hold" nodeType="clickEffect">
                                  <p:stCondLst>
                                    <p:cond delay="0"/>
                                  </p:stCondLst>
                                  <p:childTnLst>
                                    <p:animMotion origin="layout" path="M 0.30195 1.11111E-6 L 0.39635 1.11111E-6 " pathEditMode="relative" rAng="0" ptsTypes="AA">
                                      <p:cBhvr>
                                        <p:cTn id="190" dur="2000" fill="hold"/>
                                        <p:tgtEl>
                                          <p:spTgt spid="10"/>
                                        </p:tgtEl>
                                        <p:attrNameLst>
                                          <p:attrName>ppt_x</p:attrName>
                                          <p:attrName>ppt_y</p:attrName>
                                        </p:attrNameLst>
                                      </p:cBhvr>
                                      <p:rCtr x="4766" y="0"/>
                                    </p:animMotion>
                                  </p:childTnLst>
                                </p:cTn>
                              </p:par>
                            </p:childTnLst>
                          </p:cTn>
                        </p:par>
                      </p:childTnLst>
                    </p:cTn>
                  </p:par>
                  <p:par>
                    <p:cTn id="191" fill="hold">
                      <p:stCondLst>
                        <p:cond delay="indefinite"/>
                      </p:stCondLst>
                      <p:childTnLst>
                        <p:par>
                          <p:cTn id="192" fill="hold">
                            <p:stCondLst>
                              <p:cond delay="0"/>
                            </p:stCondLst>
                            <p:childTnLst>
                              <p:par>
                                <p:cTn id="193" presetID="44" presetClass="path" presetSubtype="0" accel="50000" decel="50000" fill="hold" grpId="1" nodeType="clickEffect">
                                  <p:stCondLst>
                                    <p:cond delay="0"/>
                                  </p:stCondLst>
                                  <p:childTnLst>
                                    <p:animMotion origin="layout" path="M 0.00143 -0.00138 L -0.04935 -0.04143 C -0.0599 -0.05046 -0.07578 -0.05532 -0.09232 -0.05532 C -0.11133 -0.05532 -0.12643 -0.05046 -0.13698 -0.04143 L -0.18763 -0.00138 " pathEditMode="relative" rAng="0" ptsTypes="AAAAA">
                                      <p:cBhvr>
                                        <p:cTn id="194" dur="2000" fill="hold"/>
                                        <p:tgtEl>
                                          <p:spTgt spid="37"/>
                                        </p:tgtEl>
                                        <p:attrNameLst>
                                          <p:attrName>ppt_x</p:attrName>
                                          <p:attrName>ppt_y</p:attrName>
                                        </p:attrNameLst>
                                      </p:cBhvr>
                                      <p:rCtr x="-9453" y="-2708"/>
                                    </p:animMotion>
                                  </p:childTnLst>
                                </p:cTn>
                              </p:par>
                              <p:par>
                                <p:cTn id="195" presetID="37" presetClass="path" presetSubtype="0" accel="50000" decel="50000" fill="hold" grpId="3" nodeType="withEffect">
                                  <p:stCondLst>
                                    <p:cond delay="0"/>
                                  </p:stCondLst>
                                  <p:childTnLst>
                                    <p:animMotion origin="layout" path="M 0.18672 0.00255 L 0.23646 0.02292 C 0.24675 0.02708 0.26237 0.03033 0.27865 0.03033 C 0.29727 0.03033 0.31237 0.02708 0.32266 0.02292 L 0.37279 0.00255 " pathEditMode="relative" rAng="0" ptsTypes="AAAAA">
                                      <p:cBhvr>
                                        <p:cTn id="196" dur="2000" fill="hold"/>
                                        <p:tgtEl>
                                          <p:spTgt spid="29"/>
                                        </p:tgtEl>
                                        <p:attrNameLst>
                                          <p:attrName>ppt_x</p:attrName>
                                          <p:attrName>ppt_y</p:attrName>
                                        </p:attrNameLst>
                                      </p:cBhvr>
                                      <p:rCtr x="9297" y="1389"/>
                                    </p:animMotion>
                                  </p:childTnLst>
                                </p:cTn>
                              </p:par>
                              <p:par>
                                <p:cTn id="197" presetID="44" presetClass="path" presetSubtype="0" accel="50000" decel="50000" fill="hold" grpId="1" nodeType="withEffect">
                                  <p:stCondLst>
                                    <p:cond delay="0"/>
                                  </p:stCondLst>
                                  <p:childTnLst>
                                    <p:animMotion origin="layout" path="M -8.33333E-7 4.44444E-6 L -0.05039 -0.04005 C -0.06081 -0.04908 -0.07656 -0.05394 -0.09297 -0.05394 C -0.11172 -0.05394 -0.12682 -0.04908 -0.13724 -0.04005 L -0.1875 4.44444E-6 " pathEditMode="relative" rAng="0" ptsTypes="AAAAA">
                                      <p:cBhvr>
                                        <p:cTn id="198" dur="2000" fill="hold"/>
                                        <p:tgtEl>
                                          <p:spTgt spid="8"/>
                                        </p:tgtEl>
                                        <p:attrNameLst>
                                          <p:attrName>ppt_x</p:attrName>
                                          <p:attrName>ppt_y</p:attrName>
                                        </p:attrNameLst>
                                      </p:cBhvr>
                                      <p:rCtr x="-9375" y="-2708"/>
                                    </p:animMotion>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117"/>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18"/>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nodeType="clickEffect">
                                  <p:stCondLst>
                                    <p:cond delay="0"/>
                                  </p:stCondLst>
                                  <p:childTnLst>
                                    <p:set>
                                      <p:cBhvr>
                                        <p:cTn id="208" dur="1" fill="hold">
                                          <p:stCondLst>
                                            <p:cond delay="0"/>
                                          </p:stCondLst>
                                        </p:cTn>
                                        <p:tgtEl>
                                          <p:spTgt spid="10"/>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46"/>
                                        </p:tgtEl>
                                        <p:attrNameLst>
                                          <p:attrName>style.visibility</p:attrName>
                                        </p:attrNameLst>
                                      </p:cBhvr>
                                      <p:to>
                                        <p:strVal val="hidden"/>
                                      </p:to>
                                    </p:set>
                                  </p:childTnLst>
                                </p:cTn>
                              </p:par>
                              <p:par>
                                <p:cTn id="211" presetID="1" presetClass="exit" presetSubtype="0" fill="hold" grpId="2" nodeType="withEffect">
                                  <p:stCondLst>
                                    <p:cond delay="0"/>
                                  </p:stCondLst>
                                  <p:childTnLst>
                                    <p:set>
                                      <p:cBhvr>
                                        <p:cTn id="212" dur="1" fill="hold">
                                          <p:stCondLst>
                                            <p:cond delay="0"/>
                                          </p:stCondLst>
                                        </p:cTn>
                                        <p:tgtEl>
                                          <p:spTgt spid="8"/>
                                        </p:tgtEl>
                                        <p:attrNameLst>
                                          <p:attrName>style.visibility</p:attrName>
                                        </p:attrNameLst>
                                      </p:cBhvr>
                                      <p:to>
                                        <p:strVal val="hidden"/>
                                      </p:to>
                                    </p:set>
                                  </p:childTnLst>
                                </p:cTn>
                              </p:par>
                              <p:par>
                                <p:cTn id="213" presetID="1" presetClass="exit" presetSubtype="0" fill="hold" grpId="1" nodeType="withEffect">
                                  <p:stCondLst>
                                    <p:cond delay="0"/>
                                  </p:stCondLst>
                                  <p:childTnLst>
                                    <p:set>
                                      <p:cBhvr>
                                        <p:cTn id="214" dur="1" fill="hold">
                                          <p:stCondLst>
                                            <p:cond delay="0"/>
                                          </p:stCondLst>
                                        </p:cTn>
                                        <p:tgtEl>
                                          <p:spTgt spid="41"/>
                                        </p:tgtEl>
                                        <p:attrNameLst>
                                          <p:attrName>style.visibility</p:attrName>
                                        </p:attrNameLst>
                                      </p:cBhvr>
                                      <p:to>
                                        <p:strVal val="hidden"/>
                                      </p:to>
                                    </p:set>
                                  </p:childTnLst>
                                </p:cTn>
                              </p:par>
                              <p:par>
                                <p:cTn id="215" presetID="1" presetClass="exit" presetSubtype="0" fill="hold" grpId="7" nodeType="withEffect">
                                  <p:stCondLst>
                                    <p:cond delay="0"/>
                                  </p:stCondLst>
                                  <p:childTnLst>
                                    <p:set>
                                      <p:cBhvr>
                                        <p:cTn id="216" dur="1" fill="hold">
                                          <p:stCondLst>
                                            <p:cond delay="0"/>
                                          </p:stCondLst>
                                        </p:cTn>
                                        <p:tgtEl>
                                          <p:spTgt spid="47"/>
                                        </p:tgtEl>
                                        <p:attrNameLst>
                                          <p:attrName>style.visibility</p:attrName>
                                        </p:attrNameLst>
                                      </p:cBhvr>
                                      <p:to>
                                        <p:strVal val="hidden"/>
                                      </p:to>
                                    </p:set>
                                  </p:childTnLst>
                                </p:cTn>
                              </p:par>
                              <p:par>
                                <p:cTn id="217" presetID="1" presetClass="exit" presetSubtype="0" fill="hold" grpId="1" nodeType="withEffect">
                                  <p:stCondLst>
                                    <p:cond delay="0"/>
                                  </p:stCondLst>
                                  <p:childTnLst>
                                    <p:set>
                                      <p:cBhvr>
                                        <p:cTn id="218" dur="1" fill="hold">
                                          <p:stCondLst>
                                            <p:cond delay="0"/>
                                          </p:stCondLst>
                                        </p:cTn>
                                        <p:tgtEl>
                                          <p:spTgt spid="117"/>
                                        </p:tgtEl>
                                        <p:attrNameLst>
                                          <p:attrName>style.visibility</p:attrName>
                                        </p:attrNameLst>
                                      </p:cBhvr>
                                      <p:to>
                                        <p:strVal val="hidden"/>
                                      </p:to>
                                    </p:set>
                                  </p:childTnLst>
                                </p:cTn>
                              </p:par>
                              <p:par>
                                <p:cTn id="219" presetID="1" presetClass="exit" presetSubtype="0" fill="hold" grpId="1" nodeType="withEffect">
                                  <p:stCondLst>
                                    <p:cond delay="0"/>
                                  </p:stCondLst>
                                  <p:childTnLst>
                                    <p:set>
                                      <p:cBhvr>
                                        <p:cTn id="220" dur="1" fill="hold">
                                          <p:stCondLst>
                                            <p:cond delay="0"/>
                                          </p:stCondLst>
                                        </p:cTn>
                                        <p:tgtEl>
                                          <p:spTgt spid="118"/>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nodeType="clickEffect">
                                  <p:stCondLst>
                                    <p:cond delay="0"/>
                                  </p:stCondLst>
                                  <p:childTnLst>
                                    <p:set>
                                      <p:cBhvr>
                                        <p:cTn id="224" dur="1" fill="hold">
                                          <p:stCondLst>
                                            <p:cond delay="0"/>
                                          </p:stCondLst>
                                        </p:cTn>
                                        <p:tgtEl>
                                          <p:spTgt spid="132"/>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33"/>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135"/>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34"/>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2" nodeType="clickEffect">
                                  <p:stCondLst>
                                    <p:cond delay="0"/>
                                  </p:stCondLst>
                                  <p:childTnLst>
                                    <p:set>
                                      <p:cBhvr>
                                        <p:cTn id="236" dur="1" fill="hold">
                                          <p:stCondLst>
                                            <p:cond delay="0"/>
                                          </p:stCondLst>
                                        </p:cTn>
                                        <p:tgtEl>
                                          <p:spTgt spid="4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6" nodeType="clickEffect">
                                  <p:stCondLst>
                                    <p:cond delay="0"/>
                                  </p:stCondLst>
                                  <p:childTnLst>
                                    <p:set>
                                      <p:cBhvr>
                                        <p:cTn id="240" dur="1" fill="hold">
                                          <p:stCondLst>
                                            <p:cond delay="0"/>
                                          </p:stCondLst>
                                        </p:cTn>
                                        <p:tgtEl>
                                          <p:spTgt spid="45"/>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63" presetClass="path" presetSubtype="0" accel="50000" decel="50000" fill="hold" nodeType="clickEffect">
                                  <p:stCondLst>
                                    <p:cond delay="0"/>
                                  </p:stCondLst>
                                  <p:childTnLst>
                                    <p:animMotion origin="layout" path="M 2.5E-6 -1.85185E-6 L 0.11836 -1.85185E-6 " pathEditMode="relative" rAng="0" ptsTypes="AA">
                                      <p:cBhvr>
                                        <p:cTn id="244" dur="2000" fill="hold"/>
                                        <p:tgtEl>
                                          <p:spTgt spid="132"/>
                                        </p:tgtEl>
                                        <p:attrNameLst>
                                          <p:attrName>ppt_x</p:attrName>
                                          <p:attrName>ppt_y</p:attrName>
                                        </p:attrNameLst>
                                      </p:cBhvr>
                                      <p:rCtr x="5911" y="0"/>
                                    </p:animMotion>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8" nodeType="clickEffect">
                                  <p:stCondLst>
                                    <p:cond delay="0"/>
                                  </p:stCondLst>
                                  <p:childTnLst>
                                    <p:set>
                                      <p:cBhvr>
                                        <p:cTn id="248" dur="1" fill="hold">
                                          <p:stCondLst>
                                            <p:cond delay="0"/>
                                          </p:stCondLst>
                                        </p:cTn>
                                        <p:tgtEl>
                                          <p:spTgt spid="4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3" nodeType="clickEffect">
                                  <p:stCondLst>
                                    <p:cond delay="0"/>
                                  </p:stCondLst>
                                  <p:childTnLst>
                                    <p:set>
                                      <p:cBhvr>
                                        <p:cTn id="252" dur="1" fill="hold">
                                          <p:stCondLst>
                                            <p:cond delay="0"/>
                                          </p:stCondLst>
                                        </p:cTn>
                                        <p:tgtEl>
                                          <p:spTgt spid="43"/>
                                        </p:tgtEl>
                                        <p:attrNameLst>
                                          <p:attrName>style.visibility</p:attrName>
                                        </p:attrNameLst>
                                      </p:cBhvr>
                                      <p:to>
                                        <p:strVal val="hidden"/>
                                      </p:to>
                                    </p:set>
                                  </p:childTnLst>
                                </p:cTn>
                              </p:par>
                              <p:par>
                                <p:cTn id="253" presetID="1" presetClass="exit" presetSubtype="0" fill="hold" grpId="7" nodeType="withEffect">
                                  <p:stCondLst>
                                    <p:cond delay="0"/>
                                  </p:stCondLst>
                                  <p:childTnLst>
                                    <p:set>
                                      <p:cBhvr>
                                        <p:cTn id="254" dur="1" fill="hold">
                                          <p:stCondLst>
                                            <p:cond delay="0"/>
                                          </p:stCondLst>
                                        </p:cTn>
                                        <p:tgtEl>
                                          <p:spTgt spid="45"/>
                                        </p:tgtEl>
                                        <p:attrNameLst>
                                          <p:attrName>style.visibility</p:attrName>
                                        </p:attrNameLst>
                                      </p:cBhvr>
                                      <p:to>
                                        <p:strVal val="hidden"/>
                                      </p:to>
                                    </p:set>
                                  </p:childTnLst>
                                </p:cTn>
                              </p:par>
                              <p:par>
                                <p:cTn id="255" presetID="1" presetClass="exit" presetSubtype="0" fill="hold" grpId="9" nodeType="withEffect">
                                  <p:stCondLst>
                                    <p:cond delay="0"/>
                                  </p:stCondLst>
                                  <p:childTnLst>
                                    <p:set>
                                      <p:cBhvr>
                                        <p:cTn id="256" dur="1" fill="hold">
                                          <p:stCondLst>
                                            <p:cond delay="0"/>
                                          </p:stCondLst>
                                        </p:cTn>
                                        <p:tgtEl>
                                          <p:spTgt spid="47"/>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63" presetClass="path" presetSubtype="0" accel="50000" decel="50000" fill="hold" nodeType="clickEffect">
                                  <p:stCondLst>
                                    <p:cond delay="0"/>
                                  </p:stCondLst>
                                  <p:childTnLst>
                                    <p:animMotion origin="layout" path="M 2.5E-6 -1.85185E-6 L 0.08971 -1.85185E-6 " pathEditMode="relative" rAng="0" ptsTypes="AA">
                                      <p:cBhvr>
                                        <p:cTn id="260" dur="2000" fill="hold"/>
                                        <p:tgtEl>
                                          <p:spTgt spid="133"/>
                                        </p:tgtEl>
                                        <p:attrNameLst>
                                          <p:attrName>ppt_x</p:attrName>
                                          <p:attrName>ppt_y</p:attrName>
                                        </p:attrNameLst>
                                      </p:cBhvr>
                                      <p:rCtr x="4479" y="0"/>
                                    </p:animMotion>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grpId="2" nodeType="clickEffect">
                                  <p:stCondLst>
                                    <p:cond delay="0"/>
                                  </p:stCondLst>
                                  <p:childTnLst>
                                    <p:set>
                                      <p:cBhvr>
                                        <p:cTn id="264" dur="1" fill="hold">
                                          <p:stCondLst>
                                            <p:cond delay="0"/>
                                          </p:stCondLst>
                                        </p:cTn>
                                        <p:tgtEl>
                                          <p:spTgt spid="58"/>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4" nodeType="clickEffect">
                                  <p:stCondLst>
                                    <p:cond delay="0"/>
                                  </p:stCondLst>
                                  <p:childTnLst>
                                    <p:set>
                                      <p:cBhvr>
                                        <p:cTn id="268" dur="1" fill="hold">
                                          <p:stCondLst>
                                            <p:cond delay="0"/>
                                          </p:stCondLst>
                                        </p:cTn>
                                        <p:tgtEl>
                                          <p:spTgt spid="59"/>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xit" presetSubtype="0" fill="hold" grpId="5" nodeType="clickEffect">
                                  <p:stCondLst>
                                    <p:cond delay="0"/>
                                  </p:stCondLst>
                                  <p:childTnLst>
                                    <p:set>
                                      <p:cBhvr>
                                        <p:cTn id="272" dur="1" fill="hold">
                                          <p:stCondLst>
                                            <p:cond delay="0"/>
                                          </p:stCondLst>
                                        </p:cTn>
                                        <p:tgtEl>
                                          <p:spTgt spid="59"/>
                                        </p:tgtEl>
                                        <p:attrNameLst>
                                          <p:attrName>style.visibility</p:attrName>
                                        </p:attrNameLst>
                                      </p:cBhvr>
                                      <p:to>
                                        <p:strVal val="hidden"/>
                                      </p:to>
                                    </p:set>
                                  </p:childTnLst>
                                </p:cTn>
                              </p:par>
                              <p:par>
                                <p:cTn id="273" presetID="1" presetClass="exit" presetSubtype="0" fill="hold" grpId="3" nodeType="withEffect">
                                  <p:stCondLst>
                                    <p:cond delay="0"/>
                                  </p:stCondLst>
                                  <p:childTnLst>
                                    <p:set>
                                      <p:cBhvr>
                                        <p:cTn id="274" dur="1" fill="hold">
                                          <p:stCondLst>
                                            <p:cond delay="0"/>
                                          </p:stCondLst>
                                        </p:cTn>
                                        <p:tgtEl>
                                          <p:spTgt spid="58"/>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63" presetClass="path" presetSubtype="0" accel="50000" decel="50000" fill="hold" nodeType="clickEffect">
                                  <p:stCondLst>
                                    <p:cond delay="0"/>
                                  </p:stCondLst>
                                  <p:childTnLst>
                                    <p:animMotion origin="layout" path="M 0.08971 -1.85185E-6 L 0.18229 -1.85185E-6 " pathEditMode="relative" rAng="0" ptsTypes="AA">
                                      <p:cBhvr>
                                        <p:cTn id="278" dur="2000" fill="hold"/>
                                        <p:tgtEl>
                                          <p:spTgt spid="133"/>
                                        </p:tgtEl>
                                        <p:attrNameLst>
                                          <p:attrName>ppt_x</p:attrName>
                                          <p:attrName>ppt_y</p:attrName>
                                        </p:attrNameLst>
                                      </p:cBhvr>
                                      <p:rCtr x="4622" y="0"/>
                                    </p:animMotion>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10" nodeType="clickEffect">
                                  <p:stCondLst>
                                    <p:cond delay="0"/>
                                  </p:stCondLst>
                                  <p:childTnLst>
                                    <p:set>
                                      <p:cBhvr>
                                        <p:cTn id="282" dur="1" fill="hold">
                                          <p:stCondLst>
                                            <p:cond delay="0"/>
                                          </p:stCondLst>
                                        </p:cTn>
                                        <p:tgtEl>
                                          <p:spTgt spid="47"/>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63" presetClass="path" presetSubtype="0" accel="50000" decel="50000" fill="hold" nodeType="clickEffect">
                                  <p:stCondLst>
                                    <p:cond delay="0"/>
                                  </p:stCondLst>
                                  <p:childTnLst>
                                    <p:animMotion origin="layout" path="M 0.11836 -1.85185E-6 L 0.20755 -1.85185E-6 " pathEditMode="relative" rAng="0" ptsTypes="AA">
                                      <p:cBhvr>
                                        <p:cTn id="286" dur="2000" fill="hold"/>
                                        <p:tgtEl>
                                          <p:spTgt spid="132"/>
                                        </p:tgtEl>
                                        <p:attrNameLst>
                                          <p:attrName>ppt_x</p:attrName>
                                          <p:attrName>ppt_y</p:attrName>
                                        </p:attrNameLst>
                                      </p:cBhvr>
                                      <p:rCtr x="4453" y="0"/>
                                    </p:animMotion>
                                  </p:childTnLst>
                                </p:cTn>
                              </p:par>
                            </p:childTnLst>
                          </p:cTn>
                        </p:par>
                      </p:childTnLst>
                    </p:cTn>
                  </p:par>
                  <p:par>
                    <p:cTn id="287" fill="hold">
                      <p:stCondLst>
                        <p:cond delay="indefinite"/>
                      </p:stCondLst>
                      <p:childTnLst>
                        <p:par>
                          <p:cTn id="288" fill="hold">
                            <p:stCondLst>
                              <p:cond delay="0"/>
                            </p:stCondLst>
                            <p:childTnLst>
                              <p:par>
                                <p:cTn id="289" presetID="44" presetClass="path" presetSubtype="0" accel="50000" decel="50000" fill="hold" grpId="2" nodeType="clickEffect">
                                  <p:stCondLst>
                                    <p:cond delay="0"/>
                                  </p:stCondLst>
                                  <p:childTnLst>
                                    <p:animMotion origin="layout" path="M -0.09297 0.00162 L -0.11849 -0.06088 C -0.1237 -0.075 -0.13164 -0.08241 -0.13997 -0.08241 C -0.14948 -0.08241 -0.15703 -0.075 -0.16224 -0.06088 L -0.18763 0.00162 " pathEditMode="relative" rAng="0" ptsTypes="AAAAA">
                                      <p:cBhvr>
                                        <p:cTn id="290" dur="2000" fill="hold"/>
                                        <p:tgtEl>
                                          <p:spTgt spid="33"/>
                                        </p:tgtEl>
                                        <p:attrNameLst>
                                          <p:attrName>ppt_x</p:attrName>
                                          <p:attrName>ppt_y</p:attrName>
                                        </p:attrNameLst>
                                      </p:cBhvr>
                                      <p:rCtr x="-4740" y="-4213"/>
                                    </p:animMotion>
                                  </p:childTnLst>
                                </p:cTn>
                              </p:par>
                              <p:par>
                                <p:cTn id="291" presetID="37" presetClass="path" presetSubtype="0" accel="50000" decel="50000" fill="hold" grpId="2" nodeType="withEffect">
                                  <p:stCondLst>
                                    <p:cond delay="0"/>
                                  </p:stCondLst>
                                  <p:childTnLst>
                                    <p:animMotion origin="layout" path="M -0.09336 0.00301 L -0.06823 0.03287 C -0.06302 0.03958 -0.05521 0.04328 -0.04687 0.04328 C -0.0375 0.04328 -0.03008 0.03958 -0.02487 0.03287 L 0.00039 0.00301 " pathEditMode="relative" rAng="0" ptsTypes="AAAAA">
                                      <p:cBhvr>
                                        <p:cTn id="292" dur="2000" fill="hold"/>
                                        <p:tgtEl>
                                          <p:spTgt spid="31"/>
                                        </p:tgtEl>
                                        <p:attrNameLst>
                                          <p:attrName>ppt_x</p:attrName>
                                          <p:attrName>ppt_y</p:attrName>
                                        </p:attrNameLst>
                                      </p:cBhvr>
                                      <p:rCtr x="4688" y="2014"/>
                                    </p:animMotion>
                                  </p:childTnLst>
                                </p:cTn>
                              </p:par>
                              <p:par>
                                <p:cTn id="293" presetID="44" presetClass="path" presetSubtype="0" accel="50000" decel="50000" fill="hold" grpId="1" nodeType="withEffect">
                                  <p:stCondLst>
                                    <p:cond delay="0"/>
                                  </p:stCondLst>
                                  <p:childTnLst>
                                    <p:animMotion origin="layout" path="M 6.25E-7 -0.00625 L -0.02513 -0.0463 C -0.03034 -0.05533 -0.03815 -0.06019 -0.04635 -0.06019 C -0.05573 -0.06019 -0.06315 -0.05533 -0.06836 -0.0463 L -0.09336 -0.00625 " pathEditMode="relative" rAng="0" ptsTypes="AAAAA">
                                      <p:cBhvr>
                                        <p:cTn id="294" dur="2000" fill="hold"/>
                                        <p:tgtEl>
                                          <p:spTgt spid="134"/>
                                        </p:tgtEl>
                                        <p:attrNameLst>
                                          <p:attrName>ppt_x</p:attrName>
                                          <p:attrName>ppt_y</p:attrName>
                                        </p:attrNameLst>
                                      </p:cBhvr>
                                      <p:rCtr x="-4674" y="-2708"/>
                                    </p:animMotion>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167"/>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68"/>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1" presetClass="exit" presetSubtype="0" fill="hold" grpId="11" nodeType="clickEffect">
                                  <p:stCondLst>
                                    <p:cond delay="0"/>
                                  </p:stCondLst>
                                  <p:childTnLst>
                                    <p:set>
                                      <p:cBhvr>
                                        <p:cTn id="304" dur="1" fill="hold">
                                          <p:stCondLst>
                                            <p:cond delay="0"/>
                                          </p:stCondLst>
                                        </p:cTn>
                                        <p:tgtEl>
                                          <p:spTgt spid="47"/>
                                        </p:tgtEl>
                                        <p:attrNameLst>
                                          <p:attrName>style.visibility</p:attrName>
                                        </p:attrNameLst>
                                      </p:cBhvr>
                                      <p:to>
                                        <p:strVal val="hidden"/>
                                      </p:to>
                                    </p:set>
                                  </p:childTnLst>
                                </p:cTn>
                              </p:par>
                              <p:par>
                                <p:cTn id="305" presetID="1" presetClass="exit" presetSubtype="0" fill="hold" nodeType="withEffect">
                                  <p:stCondLst>
                                    <p:cond delay="0"/>
                                  </p:stCondLst>
                                  <p:childTnLst>
                                    <p:set>
                                      <p:cBhvr>
                                        <p:cTn id="306" dur="1" fill="hold">
                                          <p:stCondLst>
                                            <p:cond delay="0"/>
                                          </p:stCondLst>
                                        </p:cTn>
                                        <p:tgtEl>
                                          <p:spTgt spid="132"/>
                                        </p:tgtEl>
                                        <p:attrNameLst>
                                          <p:attrName>style.visibility</p:attrName>
                                        </p:attrNameLst>
                                      </p:cBhvr>
                                      <p:to>
                                        <p:strVal val="hidden"/>
                                      </p:to>
                                    </p:set>
                                  </p:childTnLst>
                                </p:cTn>
                              </p:par>
                              <p:par>
                                <p:cTn id="307" presetID="1" presetClass="exit" presetSubtype="0" fill="hold" nodeType="withEffect">
                                  <p:stCondLst>
                                    <p:cond delay="0"/>
                                  </p:stCondLst>
                                  <p:childTnLst>
                                    <p:set>
                                      <p:cBhvr>
                                        <p:cTn id="308" dur="1" fill="hold">
                                          <p:stCondLst>
                                            <p:cond delay="0"/>
                                          </p:stCondLst>
                                        </p:cTn>
                                        <p:tgtEl>
                                          <p:spTgt spid="133"/>
                                        </p:tgtEl>
                                        <p:attrNameLst>
                                          <p:attrName>style.visibility</p:attrName>
                                        </p:attrNameLst>
                                      </p:cBhvr>
                                      <p:to>
                                        <p:strVal val="hidden"/>
                                      </p:to>
                                    </p:set>
                                  </p:childTnLst>
                                </p:cTn>
                              </p:par>
                              <p:par>
                                <p:cTn id="309" presetID="1" presetClass="exit" presetSubtype="0" fill="hold" grpId="2" nodeType="withEffect">
                                  <p:stCondLst>
                                    <p:cond delay="0"/>
                                  </p:stCondLst>
                                  <p:childTnLst>
                                    <p:set>
                                      <p:cBhvr>
                                        <p:cTn id="310" dur="1" fill="hold">
                                          <p:stCondLst>
                                            <p:cond delay="0"/>
                                          </p:stCondLst>
                                        </p:cTn>
                                        <p:tgtEl>
                                          <p:spTgt spid="134"/>
                                        </p:tgtEl>
                                        <p:attrNameLst>
                                          <p:attrName>style.visibility</p:attrName>
                                        </p:attrNameLst>
                                      </p:cBhvr>
                                      <p:to>
                                        <p:strVal val="hidden"/>
                                      </p:to>
                                    </p:set>
                                  </p:childTnLst>
                                </p:cTn>
                              </p:par>
                              <p:par>
                                <p:cTn id="311" presetID="1" presetClass="exit" presetSubtype="0" fill="hold" grpId="1" nodeType="withEffect">
                                  <p:stCondLst>
                                    <p:cond delay="0"/>
                                  </p:stCondLst>
                                  <p:childTnLst>
                                    <p:set>
                                      <p:cBhvr>
                                        <p:cTn id="312" dur="1" fill="hold">
                                          <p:stCondLst>
                                            <p:cond delay="0"/>
                                          </p:stCondLst>
                                        </p:cTn>
                                        <p:tgtEl>
                                          <p:spTgt spid="135"/>
                                        </p:tgtEl>
                                        <p:attrNameLst>
                                          <p:attrName>style.visibility</p:attrName>
                                        </p:attrNameLst>
                                      </p:cBhvr>
                                      <p:to>
                                        <p:strVal val="hidden"/>
                                      </p:to>
                                    </p:set>
                                  </p:childTnLst>
                                </p:cTn>
                              </p:par>
                              <p:par>
                                <p:cTn id="313" presetID="1" presetClass="exit" presetSubtype="0" fill="hold" grpId="1" nodeType="withEffect">
                                  <p:stCondLst>
                                    <p:cond delay="0"/>
                                  </p:stCondLst>
                                  <p:childTnLst>
                                    <p:set>
                                      <p:cBhvr>
                                        <p:cTn id="314" dur="1" fill="hold">
                                          <p:stCondLst>
                                            <p:cond delay="0"/>
                                          </p:stCondLst>
                                        </p:cTn>
                                        <p:tgtEl>
                                          <p:spTgt spid="167"/>
                                        </p:tgtEl>
                                        <p:attrNameLst>
                                          <p:attrName>style.visibility</p:attrName>
                                        </p:attrNameLst>
                                      </p:cBhvr>
                                      <p:to>
                                        <p:strVal val="hidden"/>
                                      </p:to>
                                    </p:set>
                                  </p:childTnLst>
                                </p:cTn>
                              </p:par>
                              <p:par>
                                <p:cTn id="315" presetID="1" presetClass="exit" presetSubtype="0" fill="hold" grpId="1" nodeType="withEffect">
                                  <p:stCondLst>
                                    <p:cond delay="0"/>
                                  </p:stCondLst>
                                  <p:childTnLst>
                                    <p:set>
                                      <p:cBhvr>
                                        <p:cTn id="316" dur="1" fill="hold">
                                          <p:stCondLst>
                                            <p:cond delay="0"/>
                                          </p:stCondLst>
                                        </p:cTn>
                                        <p:tgtEl>
                                          <p:spTgt spid="168"/>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presetID="1" presetClass="entr" presetSubtype="0" fill="hold" nodeType="clickEffect">
                                  <p:stCondLst>
                                    <p:cond delay="0"/>
                                  </p:stCondLst>
                                  <p:childTnLst>
                                    <p:set>
                                      <p:cBhvr>
                                        <p:cTn id="320" dur="1" fill="hold">
                                          <p:stCondLst>
                                            <p:cond delay="0"/>
                                          </p:stCondLst>
                                        </p:cTn>
                                        <p:tgtEl>
                                          <p:spTgt spid="169"/>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ntr" presetSubtype="0" fill="hold" nodeType="clickEffect">
                                  <p:stCondLst>
                                    <p:cond delay="0"/>
                                  </p:stCondLst>
                                  <p:childTnLst>
                                    <p:set>
                                      <p:cBhvr>
                                        <p:cTn id="324" dur="1" fill="hold">
                                          <p:stCondLst>
                                            <p:cond delay="0"/>
                                          </p:stCondLst>
                                        </p:cTn>
                                        <p:tgtEl>
                                          <p:spTgt spid="176"/>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grpId="0" nodeType="clickEffect">
                                  <p:stCondLst>
                                    <p:cond delay="0"/>
                                  </p:stCondLst>
                                  <p:childTnLst>
                                    <p:set>
                                      <p:cBhvr>
                                        <p:cTn id="328" dur="1" fill="hold">
                                          <p:stCondLst>
                                            <p:cond delay="0"/>
                                          </p:stCondLst>
                                        </p:cTn>
                                        <p:tgtEl>
                                          <p:spTgt spid="179"/>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180"/>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2" nodeType="clickEffect">
                                  <p:stCondLst>
                                    <p:cond delay="0"/>
                                  </p:stCondLst>
                                  <p:childTnLst>
                                    <p:set>
                                      <p:cBhvr>
                                        <p:cTn id="334" dur="1" fill="hold">
                                          <p:stCondLst>
                                            <p:cond delay="0"/>
                                          </p:stCondLst>
                                        </p:cTn>
                                        <p:tgtEl>
                                          <p:spTgt spid="98"/>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6" nodeType="clickEffect">
                                  <p:stCondLst>
                                    <p:cond delay="0"/>
                                  </p:stCondLst>
                                  <p:childTnLst>
                                    <p:set>
                                      <p:cBhvr>
                                        <p:cTn id="338" dur="1" fill="hold">
                                          <p:stCondLst>
                                            <p:cond delay="0"/>
                                          </p:stCondLst>
                                        </p:cTn>
                                        <p:tgtEl>
                                          <p:spTgt spid="59"/>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xit" presetSubtype="0" fill="hold" grpId="7" nodeType="clickEffect">
                                  <p:stCondLst>
                                    <p:cond delay="0"/>
                                  </p:stCondLst>
                                  <p:childTnLst>
                                    <p:set>
                                      <p:cBhvr>
                                        <p:cTn id="342" dur="1" fill="hold">
                                          <p:stCondLst>
                                            <p:cond delay="0"/>
                                          </p:stCondLst>
                                        </p:cTn>
                                        <p:tgtEl>
                                          <p:spTgt spid="59"/>
                                        </p:tgtEl>
                                        <p:attrNameLst>
                                          <p:attrName>style.visibility</p:attrName>
                                        </p:attrNameLst>
                                      </p:cBhvr>
                                      <p:to>
                                        <p:strVal val="hidden"/>
                                      </p:to>
                                    </p:set>
                                  </p:childTnLst>
                                </p:cTn>
                              </p:par>
                              <p:par>
                                <p:cTn id="343" presetID="1" presetClass="exit" presetSubtype="0" fill="hold" grpId="3" nodeType="withEffect">
                                  <p:stCondLst>
                                    <p:cond delay="0"/>
                                  </p:stCondLst>
                                  <p:childTnLst>
                                    <p:set>
                                      <p:cBhvr>
                                        <p:cTn id="344" dur="1" fill="hold">
                                          <p:stCondLst>
                                            <p:cond delay="0"/>
                                          </p:stCondLst>
                                        </p:cTn>
                                        <p:tgtEl>
                                          <p:spTgt spid="98"/>
                                        </p:tgtEl>
                                        <p:attrNameLst>
                                          <p:attrName>style.visibility</p:attrName>
                                        </p:attrNameLst>
                                      </p:cBhvr>
                                      <p:to>
                                        <p:strVal val="hidden"/>
                                      </p:to>
                                    </p:set>
                                  </p:childTnLst>
                                </p:cTn>
                              </p:par>
                            </p:childTnLst>
                          </p:cTn>
                        </p:par>
                      </p:childTnLst>
                    </p:cTn>
                  </p:par>
                  <p:par>
                    <p:cTn id="345" fill="hold">
                      <p:stCondLst>
                        <p:cond delay="indefinite"/>
                      </p:stCondLst>
                      <p:childTnLst>
                        <p:par>
                          <p:cTn id="346" fill="hold">
                            <p:stCondLst>
                              <p:cond delay="0"/>
                            </p:stCondLst>
                            <p:childTnLst>
                              <p:par>
                                <p:cTn id="347" presetID="63" presetClass="path" presetSubtype="0" accel="50000" decel="50000" fill="hold" nodeType="clickEffect">
                                  <p:stCondLst>
                                    <p:cond delay="0"/>
                                  </p:stCondLst>
                                  <p:childTnLst>
                                    <p:animMotion origin="layout" path="M -2.91667E-6 0.00301 L 0.09349 0.00301 " pathEditMode="relative" rAng="0" ptsTypes="AA">
                                      <p:cBhvr>
                                        <p:cTn id="348" dur="2000" fill="hold"/>
                                        <p:tgtEl>
                                          <p:spTgt spid="176"/>
                                        </p:tgtEl>
                                        <p:attrNameLst>
                                          <p:attrName>ppt_x</p:attrName>
                                          <p:attrName>ppt_y</p:attrName>
                                        </p:attrNameLst>
                                      </p:cBhvr>
                                      <p:rCtr x="4674" y="0"/>
                                    </p:animMotion>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grpId="12" nodeType="clickEffect">
                                  <p:stCondLst>
                                    <p:cond delay="0"/>
                                  </p:stCondLst>
                                  <p:childTnLst>
                                    <p:set>
                                      <p:cBhvr>
                                        <p:cTn id="352" dur="1" fill="hold">
                                          <p:stCondLst>
                                            <p:cond delay="0"/>
                                          </p:stCondLst>
                                        </p:cTn>
                                        <p:tgtEl>
                                          <p:spTgt spid="47"/>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63" presetClass="path" presetSubtype="0" accel="50000" decel="50000" fill="hold" nodeType="clickEffect">
                                  <p:stCondLst>
                                    <p:cond delay="0"/>
                                  </p:stCondLst>
                                  <p:childTnLst>
                                    <p:animMotion origin="layout" path="M 0 0.00023 L 0.09727 0.00023 " pathEditMode="relative" rAng="0" ptsTypes="AA">
                                      <p:cBhvr>
                                        <p:cTn id="356" dur="2000" fill="hold"/>
                                        <p:tgtEl>
                                          <p:spTgt spid="169"/>
                                        </p:tgtEl>
                                        <p:attrNameLst>
                                          <p:attrName>ppt_x</p:attrName>
                                          <p:attrName>ppt_y</p:attrName>
                                        </p:attrNameLst>
                                      </p:cBhvr>
                                      <p:rCtr x="4857" y="0"/>
                                    </p:animMotion>
                                  </p:childTnLst>
                                </p:cTn>
                              </p:par>
                            </p:childTnLst>
                          </p:cTn>
                        </p:par>
                      </p:childTnLst>
                    </p:cTn>
                  </p:par>
                  <p:par>
                    <p:cTn id="357" fill="hold">
                      <p:stCondLst>
                        <p:cond delay="indefinite"/>
                      </p:stCondLst>
                      <p:childTnLst>
                        <p:par>
                          <p:cTn id="358" fill="hold">
                            <p:stCondLst>
                              <p:cond delay="0"/>
                            </p:stCondLst>
                            <p:childTnLst>
                              <p:par>
                                <p:cTn id="359" presetID="44" presetClass="path" presetSubtype="0" accel="50000" decel="50000" fill="hold" grpId="4" nodeType="clickEffect">
                                  <p:stCondLst>
                                    <p:cond delay="0"/>
                                  </p:stCondLst>
                                  <p:childTnLst>
                                    <p:animMotion origin="layout" path="M 0.37278 0.00255 L 0.34765 -0.03657 C 0.34245 -0.04537 0.33463 -0.05 0.3263 -0.05 C 0.31706 -0.05 0.3095 -0.04537 0.3043 -0.03657 L 0.2793 0.00255 " pathEditMode="relative" rAng="0" ptsTypes="AAAAA">
                                      <p:cBhvr>
                                        <p:cTn id="360" dur="2000" fill="hold"/>
                                        <p:tgtEl>
                                          <p:spTgt spid="29"/>
                                        </p:tgtEl>
                                        <p:attrNameLst>
                                          <p:attrName>ppt_x</p:attrName>
                                          <p:attrName>ppt_y</p:attrName>
                                        </p:attrNameLst>
                                      </p:cBhvr>
                                      <p:rCtr x="-4674" y="-2639"/>
                                    </p:animMotion>
                                  </p:childTnLst>
                                </p:cTn>
                              </p:par>
                              <p:par>
                                <p:cTn id="361" presetID="37" presetClass="path" presetSubtype="0" accel="50000" decel="50000" fill="hold" grpId="1" nodeType="withEffect">
                                  <p:stCondLst>
                                    <p:cond delay="0"/>
                                  </p:stCondLst>
                                  <p:childTnLst>
                                    <p:animMotion origin="layout" path="M 0.00052 0.00185 L 0.02565 0.03588 C 0.03086 0.04375 0.03867 0.04791 0.047 0.04791 C 0.05638 0.04791 0.0638 0.04375 0.06901 0.03588 L 0.09427 0.00185 " pathEditMode="relative" rAng="0" ptsTypes="AAAAA">
                                      <p:cBhvr>
                                        <p:cTn id="362" dur="2000" fill="hold"/>
                                        <p:tgtEl>
                                          <p:spTgt spid="36"/>
                                        </p:tgtEl>
                                        <p:attrNameLst>
                                          <p:attrName>ppt_x</p:attrName>
                                          <p:attrName>ppt_y</p:attrName>
                                        </p:attrNameLst>
                                      </p:cBhvr>
                                      <p:rCtr x="4688" y="2292"/>
                                    </p:animMotion>
                                  </p:childTnLst>
                                </p:cTn>
                              </p:par>
                              <p:par>
                                <p:cTn id="363" presetID="44" presetClass="path" presetSubtype="0" accel="50000" decel="50000" fill="hold" grpId="1" nodeType="withEffect">
                                  <p:stCondLst>
                                    <p:cond delay="0"/>
                                  </p:stCondLst>
                                  <p:childTnLst>
                                    <p:animMotion origin="layout" path="M -0.00052 0.00139 L -0.02422 -0.03866 C -0.02916 -0.04769 -0.03659 -0.05255 -0.04427 -0.05255 C -0.05299 -0.05255 -0.06015 -0.04769 -0.06497 -0.03866 L -0.08854 0.00139 " pathEditMode="relative" rAng="0" ptsTypes="AAAAA">
                                      <p:cBhvr>
                                        <p:cTn id="364" dur="2000" fill="hold"/>
                                        <p:tgtEl>
                                          <p:spTgt spid="180"/>
                                        </p:tgtEl>
                                        <p:attrNameLst>
                                          <p:attrName>ppt_x</p:attrName>
                                          <p:attrName>ppt_y</p:attrName>
                                        </p:attrNameLst>
                                      </p:cBhvr>
                                      <p:rCtr x="-4401" y="-2708"/>
                                    </p:animMotion>
                                  </p:childTnLst>
                                </p:cTn>
                              </p:par>
                            </p:childTnLst>
                          </p:cTn>
                        </p:par>
                      </p:childTnLst>
                    </p:cTn>
                  </p:par>
                  <p:par>
                    <p:cTn id="365" fill="hold">
                      <p:stCondLst>
                        <p:cond delay="indefinite"/>
                      </p:stCondLst>
                      <p:childTnLst>
                        <p:par>
                          <p:cTn id="366" fill="hold">
                            <p:stCondLst>
                              <p:cond delay="0"/>
                            </p:stCondLst>
                            <p:childTnLst>
                              <p:par>
                                <p:cTn id="367" presetID="1" presetClass="exit" presetSubtype="0" fill="hold" grpId="13" nodeType="clickEffect">
                                  <p:stCondLst>
                                    <p:cond delay="0"/>
                                  </p:stCondLst>
                                  <p:childTnLst>
                                    <p:set>
                                      <p:cBhvr>
                                        <p:cTn id="368" dur="1" fill="hold">
                                          <p:stCondLst>
                                            <p:cond delay="0"/>
                                          </p:stCondLst>
                                        </p:cTn>
                                        <p:tgtEl>
                                          <p:spTgt spid="47"/>
                                        </p:tgtEl>
                                        <p:attrNameLst>
                                          <p:attrName>style.visibility</p:attrName>
                                        </p:attrNameLst>
                                      </p:cBhvr>
                                      <p:to>
                                        <p:strVal val="hidden"/>
                                      </p:to>
                                    </p:set>
                                  </p:childTnLst>
                                </p:cTn>
                              </p:par>
                              <p:par>
                                <p:cTn id="369" presetID="1" presetClass="exit" presetSubtype="0" fill="hold" nodeType="withEffect">
                                  <p:stCondLst>
                                    <p:cond delay="0"/>
                                  </p:stCondLst>
                                  <p:childTnLst>
                                    <p:set>
                                      <p:cBhvr>
                                        <p:cTn id="370" dur="1" fill="hold">
                                          <p:stCondLst>
                                            <p:cond delay="0"/>
                                          </p:stCondLst>
                                        </p:cTn>
                                        <p:tgtEl>
                                          <p:spTgt spid="169"/>
                                        </p:tgtEl>
                                        <p:attrNameLst>
                                          <p:attrName>style.visibility</p:attrName>
                                        </p:attrNameLst>
                                      </p:cBhvr>
                                      <p:to>
                                        <p:strVal val="hidden"/>
                                      </p:to>
                                    </p:set>
                                  </p:childTnLst>
                                </p:cTn>
                              </p:par>
                              <p:par>
                                <p:cTn id="371" presetID="1" presetClass="exit" presetSubtype="0" fill="hold" nodeType="withEffect">
                                  <p:stCondLst>
                                    <p:cond delay="0"/>
                                  </p:stCondLst>
                                  <p:childTnLst>
                                    <p:set>
                                      <p:cBhvr>
                                        <p:cTn id="372" dur="1" fill="hold">
                                          <p:stCondLst>
                                            <p:cond delay="0"/>
                                          </p:stCondLst>
                                        </p:cTn>
                                        <p:tgtEl>
                                          <p:spTgt spid="176"/>
                                        </p:tgtEl>
                                        <p:attrNameLst>
                                          <p:attrName>style.visibility</p:attrName>
                                        </p:attrNameLst>
                                      </p:cBhvr>
                                      <p:to>
                                        <p:strVal val="hidden"/>
                                      </p:to>
                                    </p:set>
                                  </p:childTnLst>
                                </p:cTn>
                              </p:par>
                              <p:par>
                                <p:cTn id="373" presetID="1" presetClass="exit" presetSubtype="0" fill="hold" grpId="1" nodeType="withEffect">
                                  <p:stCondLst>
                                    <p:cond delay="0"/>
                                  </p:stCondLst>
                                  <p:childTnLst>
                                    <p:set>
                                      <p:cBhvr>
                                        <p:cTn id="374" dur="1" fill="hold">
                                          <p:stCondLst>
                                            <p:cond delay="0"/>
                                          </p:stCondLst>
                                        </p:cTn>
                                        <p:tgtEl>
                                          <p:spTgt spid="179"/>
                                        </p:tgtEl>
                                        <p:attrNameLst>
                                          <p:attrName>style.visibility</p:attrName>
                                        </p:attrNameLst>
                                      </p:cBhvr>
                                      <p:to>
                                        <p:strVal val="hidden"/>
                                      </p:to>
                                    </p:set>
                                  </p:childTnLst>
                                </p:cTn>
                              </p:par>
                              <p:par>
                                <p:cTn id="375" presetID="1" presetClass="exit" presetSubtype="0" fill="hold" grpId="2" nodeType="withEffect">
                                  <p:stCondLst>
                                    <p:cond delay="0"/>
                                  </p:stCondLst>
                                  <p:childTnLst>
                                    <p:set>
                                      <p:cBhvr>
                                        <p:cTn id="376" dur="1" fill="hold">
                                          <p:stCondLst>
                                            <p:cond delay="0"/>
                                          </p:stCondLst>
                                        </p:cTn>
                                        <p:tgtEl>
                                          <p:spTgt spid="1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29" grpId="1"/>
      <p:bldP spid="29" grpId="2"/>
      <p:bldP spid="29" grpId="3"/>
      <p:bldP spid="29" grpId="4"/>
      <p:bldP spid="31" grpId="0"/>
      <p:bldP spid="31" grpId="1"/>
      <p:bldP spid="31" grpId="2"/>
      <p:bldP spid="33" grpId="0"/>
      <p:bldP spid="33" grpId="1"/>
      <p:bldP spid="33" grpId="2"/>
      <p:bldP spid="36" grpId="0"/>
      <p:bldP spid="36" grpId="1"/>
      <p:bldP spid="37" grpId="0"/>
      <p:bldP spid="37" grpId="1"/>
      <p:bldP spid="38" grpId="0" animBg="1"/>
      <p:bldP spid="39" grpId="0" animBg="1"/>
      <p:bldP spid="40" grpId="0"/>
      <p:bldP spid="41" grpId="0"/>
      <p:bldP spid="41" grpId="1"/>
      <p:bldP spid="8" grpId="0" animBg="1"/>
      <p:bldP spid="8" grpId="1" animBg="1"/>
      <p:bldP spid="8" grpId="2" animBg="1"/>
      <p:bldP spid="43" grpId="0"/>
      <p:bldP spid="43" grpId="1"/>
      <p:bldP spid="43" grpId="2"/>
      <p:bldP spid="43" grpId="3"/>
      <p:bldP spid="45" grpId="0" animBg="1"/>
      <p:bldP spid="45" grpId="1" animBg="1"/>
      <p:bldP spid="45" grpId="2" animBg="1"/>
      <p:bldP spid="45" grpId="3" animBg="1"/>
      <p:bldP spid="45" grpId="4" animBg="1"/>
      <p:bldP spid="45" grpId="5" animBg="1"/>
      <p:bldP spid="45" grpId="6" animBg="1"/>
      <p:bldP spid="45" grpId="7" animBg="1"/>
      <p:bldP spid="47" grpId="0" animBg="1"/>
      <p:bldP spid="47" grpId="1" animBg="1"/>
      <p:bldP spid="47" grpId="2" animBg="1"/>
      <p:bldP spid="47" grpId="3" animBg="1"/>
      <p:bldP spid="47" grpId="4" animBg="1"/>
      <p:bldP spid="47" grpId="5" animBg="1"/>
      <p:bldP spid="47" grpId="6" animBg="1"/>
      <p:bldP spid="47" grpId="7" animBg="1"/>
      <p:bldP spid="47" grpId="8" animBg="1"/>
      <p:bldP spid="47" grpId="9" animBg="1"/>
      <p:bldP spid="47" grpId="10" animBg="1"/>
      <p:bldP spid="47" grpId="11" animBg="1"/>
      <p:bldP spid="47" grpId="12" animBg="1"/>
      <p:bldP spid="47" grpId="13" animBg="1"/>
      <p:bldP spid="53" grpId="0"/>
      <p:bldP spid="53" grpId="1"/>
      <p:bldP spid="58" grpId="0"/>
      <p:bldP spid="58" grpId="1"/>
      <p:bldP spid="58" grpId="2"/>
      <p:bldP spid="58" grpId="3"/>
      <p:bldP spid="59" grpId="0" animBg="1"/>
      <p:bldP spid="59" grpId="1" animBg="1"/>
      <p:bldP spid="59" grpId="2" animBg="1"/>
      <p:bldP spid="59" grpId="3" animBg="1"/>
      <p:bldP spid="59" grpId="4" animBg="1"/>
      <p:bldP spid="59" grpId="5" animBg="1"/>
      <p:bldP spid="59" grpId="6" animBg="1"/>
      <p:bldP spid="59" grpId="7" animBg="1"/>
      <p:bldP spid="77" grpId="0"/>
      <p:bldP spid="77" grpId="1"/>
      <p:bldP spid="98" grpId="0"/>
      <p:bldP spid="98" grpId="1"/>
      <p:bldP spid="98" grpId="2"/>
      <p:bldP spid="98" grpId="3"/>
      <p:bldP spid="117" grpId="0" animBg="1"/>
      <p:bldP spid="117" grpId="1" animBg="1"/>
      <p:bldP spid="118" grpId="0" animBg="1"/>
      <p:bldP spid="118" grpId="1" animBg="1"/>
      <p:bldP spid="134" grpId="0" animBg="1"/>
      <p:bldP spid="134" grpId="1" animBg="1"/>
      <p:bldP spid="134" grpId="2" animBg="1"/>
      <p:bldP spid="135" grpId="0"/>
      <p:bldP spid="135" grpId="1"/>
      <p:bldP spid="167" grpId="0" animBg="1"/>
      <p:bldP spid="167" grpId="1" animBg="1"/>
      <p:bldP spid="168" grpId="0" animBg="1"/>
      <p:bldP spid="168" grpId="1" animBg="1"/>
      <p:bldP spid="179" grpId="0"/>
      <p:bldP spid="179" grpId="1"/>
      <p:bldP spid="180" grpId="0" animBg="1"/>
      <p:bldP spid="180" grpId="1" animBg="1"/>
      <p:bldP spid="180" grpId="2"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a:latin typeface="Nunito Sans SemiBold" panose="00000700000000000000" pitchFamily="2" charset="0"/>
              </a:rPr>
              <a:t>Merge Sort</a:t>
            </a:r>
          </a:p>
        </p:txBody>
      </p:sp>
      <p:sp>
        <p:nvSpPr>
          <p:cNvPr id="10" name="Rectangle 9">
            <a:extLst>
              <a:ext uri="{FF2B5EF4-FFF2-40B4-BE49-F238E27FC236}">
                <a16:creationId xmlns:a16="http://schemas.microsoft.com/office/drawing/2014/main"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425239897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457200" y="683373"/>
            <a:ext cx="11052517" cy="784830"/>
          </a:xfrm>
          <a:prstGeom prst="rect">
            <a:avLst/>
          </a:prstGeom>
          <a:noFill/>
        </p:spPr>
        <p:txBody>
          <a:bodyPr wrap="square" rtlCol="0">
            <a:spAutoFit/>
          </a:bodyPr>
          <a:lstStyle/>
          <a:p>
            <a:r>
              <a:rPr lang="en-US" sz="4500" dirty="0">
                <a:latin typeface="Nunito Sans" panose="00000500000000000000" pitchFamily="2" charset="0"/>
              </a:rPr>
              <a:t>Key idea</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5" name="Rectangle 34">
            <a:extLst>
              <a:ext uri="{FF2B5EF4-FFF2-40B4-BE49-F238E27FC236}">
                <a16:creationId xmlns:a16="http://schemas.microsoft.com/office/drawing/2014/main" id="{4C2402C5-EEE3-4E4E-9F3D-6E86B8323502}"/>
              </a:ext>
            </a:extLst>
          </p:cNvPr>
          <p:cNvSpPr/>
          <p:nvPr/>
        </p:nvSpPr>
        <p:spPr>
          <a:xfrm>
            <a:off x="634226" y="55158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E9A505B-7C89-45CA-A27C-7AAA79C8B199}"/>
              </a:ext>
            </a:extLst>
          </p:cNvPr>
          <p:cNvGrpSpPr/>
          <p:nvPr/>
        </p:nvGrpSpPr>
        <p:grpSpPr>
          <a:xfrm>
            <a:off x="4317398" y="1600200"/>
            <a:ext cx="3200400" cy="381000"/>
            <a:chOff x="1676400" y="1600200"/>
            <a:chExt cx="3200400" cy="381000"/>
          </a:xfrm>
        </p:grpSpPr>
        <p:sp>
          <p:nvSpPr>
            <p:cNvPr id="5" name="Rectangle 4">
              <a:extLst>
                <a:ext uri="{FF2B5EF4-FFF2-40B4-BE49-F238E27FC236}">
                  <a16:creationId xmlns:a16="http://schemas.microsoft.com/office/drawing/2014/main" id="{C22CEC83-A846-4240-93BD-6130394C3A24}"/>
                </a:ext>
              </a:extLst>
            </p:cNvPr>
            <p:cNvSpPr/>
            <p:nvPr/>
          </p:nvSpPr>
          <p:spPr>
            <a:xfrm>
              <a:off x="16764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endParaRPr lang="en-IN" dirty="0">
                <a:solidFill>
                  <a:schemeClr val="tx1"/>
                </a:solidFill>
              </a:endParaRPr>
            </a:p>
          </p:txBody>
        </p:sp>
        <p:sp>
          <p:nvSpPr>
            <p:cNvPr id="140" name="Rectangle 139">
              <a:extLst>
                <a:ext uri="{FF2B5EF4-FFF2-40B4-BE49-F238E27FC236}">
                  <a16:creationId xmlns:a16="http://schemas.microsoft.com/office/drawing/2014/main" id="{F0FE9471-823B-4499-A707-22902154DA3F}"/>
                </a:ext>
              </a:extLst>
            </p:cNvPr>
            <p:cNvSpPr/>
            <p:nvPr/>
          </p:nvSpPr>
          <p:spPr>
            <a:xfrm>
              <a:off x="21336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endParaRPr lang="en-IN" dirty="0">
                <a:solidFill>
                  <a:schemeClr val="tx1"/>
                </a:solidFill>
              </a:endParaRPr>
            </a:p>
          </p:txBody>
        </p:sp>
        <p:sp>
          <p:nvSpPr>
            <p:cNvPr id="141" name="Rectangle 140">
              <a:extLst>
                <a:ext uri="{FF2B5EF4-FFF2-40B4-BE49-F238E27FC236}">
                  <a16:creationId xmlns:a16="http://schemas.microsoft.com/office/drawing/2014/main" id="{1849BA65-2401-4343-8257-87D9A0D75E81}"/>
                </a:ext>
              </a:extLst>
            </p:cNvPr>
            <p:cNvSpPr/>
            <p:nvPr/>
          </p:nvSpPr>
          <p:spPr>
            <a:xfrm>
              <a:off x="25908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40</a:t>
              </a:r>
              <a:endParaRPr lang="en-IN" dirty="0">
                <a:solidFill>
                  <a:srgbClr val="000000"/>
                </a:solidFill>
              </a:endParaRPr>
            </a:p>
          </p:txBody>
        </p:sp>
        <p:sp>
          <p:nvSpPr>
            <p:cNvPr id="142" name="Rectangle 141">
              <a:extLst>
                <a:ext uri="{FF2B5EF4-FFF2-40B4-BE49-F238E27FC236}">
                  <a16:creationId xmlns:a16="http://schemas.microsoft.com/office/drawing/2014/main" id="{44D7F44B-926E-4989-8454-A510C7DA5A6B}"/>
                </a:ext>
              </a:extLst>
            </p:cNvPr>
            <p:cNvSpPr/>
            <p:nvPr/>
          </p:nvSpPr>
          <p:spPr>
            <a:xfrm>
              <a:off x="30480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5</a:t>
              </a:r>
              <a:endParaRPr lang="en-IN" dirty="0">
                <a:solidFill>
                  <a:srgbClr val="000000"/>
                </a:solidFill>
              </a:endParaRPr>
            </a:p>
          </p:txBody>
        </p:sp>
        <p:sp>
          <p:nvSpPr>
            <p:cNvPr id="143" name="Rectangle 142">
              <a:extLst>
                <a:ext uri="{FF2B5EF4-FFF2-40B4-BE49-F238E27FC236}">
                  <a16:creationId xmlns:a16="http://schemas.microsoft.com/office/drawing/2014/main" id="{A901B850-7813-4C65-BC29-267742977DBA}"/>
                </a:ext>
              </a:extLst>
            </p:cNvPr>
            <p:cNvSpPr/>
            <p:nvPr/>
          </p:nvSpPr>
          <p:spPr>
            <a:xfrm>
              <a:off x="35052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10</a:t>
              </a:r>
              <a:endParaRPr lang="en-IN" dirty="0">
                <a:solidFill>
                  <a:srgbClr val="000000"/>
                </a:solidFill>
              </a:endParaRPr>
            </a:p>
          </p:txBody>
        </p:sp>
        <p:sp>
          <p:nvSpPr>
            <p:cNvPr id="144" name="Rectangle 143">
              <a:extLst>
                <a:ext uri="{FF2B5EF4-FFF2-40B4-BE49-F238E27FC236}">
                  <a16:creationId xmlns:a16="http://schemas.microsoft.com/office/drawing/2014/main" id="{D301F20D-6341-447F-AAFA-309ABB61827A}"/>
                </a:ext>
              </a:extLst>
            </p:cNvPr>
            <p:cNvSpPr/>
            <p:nvPr/>
          </p:nvSpPr>
          <p:spPr>
            <a:xfrm>
              <a:off x="39624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80</a:t>
              </a:r>
              <a:endParaRPr lang="en-IN" dirty="0">
                <a:solidFill>
                  <a:srgbClr val="000000"/>
                </a:solidFill>
              </a:endParaRPr>
            </a:p>
          </p:txBody>
        </p:sp>
        <p:sp>
          <p:nvSpPr>
            <p:cNvPr id="145" name="Rectangle 144">
              <a:extLst>
                <a:ext uri="{FF2B5EF4-FFF2-40B4-BE49-F238E27FC236}">
                  <a16:creationId xmlns:a16="http://schemas.microsoft.com/office/drawing/2014/main" id="{5F902B2D-A83A-4784-AF4B-9C316A8B09E0}"/>
                </a:ext>
              </a:extLst>
            </p:cNvPr>
            <p:cNvSpPr/>
            <p:nvPr/>
          </p:nvSpPr>
          <p:spPr>
            <a:xfrm>
              <a:off x="44196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15</a:t>
              </a:r>
              <a:endParaRPr lang="en-IN" dirty="0">
                <a:solidFill>
                  <a:srgbClr val="000000"/>
                </a:solidFill>
              </a:endParaRPr>
            </a:p>
          </p:txBody>
        </p:sp>
      </p:grpSp>
      <p:grpSp>
        <p:nvGrpSpPr>
          <p:cNvPr id="13" name="Group 12">
            <a:extLst>
              <a:ext uri="{FF2B5EF4-FFF2-40B4-BE49-F238E27FC236}">
                <a16:creationId xmlns:a16="http://schemas.microsoft.com/office/drawing/2014/main" id="{F73C5F9D-419A-4CAF-A59E-2A1AB3E62921}"/>
              </a:ext>
            </a:extLst>
          </p:cNvPr>
          <p:cNvGrpSpPr/>
          <p:nvPr/>
        </p:nvGrpSpPr>
        <p:grpSpPr>
          <a:xfrm>
            <a:off x="2812472" y="2967969"/>
            <a:ext cx="914400" cy="381000"/>
            <a:chOff x="3588327" y="2743200"/>
            <a:chExt cx="914400" cy="381000"/>
          </a:xfrm>
        </p:grpSpPr>
        <p:sp>
          <p:nvSpPr>
            <p:cNvPr id="147" name="Rectangle 146">
              <a:extLst>
                <a:ext uri="{FF2B5EF4-FFF2-40B4-BE49-F238E27FC236}">
                  <a16:creationId xmlns:a16="http://schemas.microsoft.com/office/drawing/2014/main" id="{203DF510-520B-4932-BC4A-4585985663C6}"/>
                </a:ext>
              </a:extLst>
            </p:cNvPr>
            <p:cNvSpPr/>
            <p:nvPr/>
          </p:nvSpPr>
          <p:spPr>
            <a:xfrm>
              <a:off x="35883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30</a:t>
              </a:r>
              <a:endParaRPr lang="en-IN" dirty="0">
                <a:solidFill>
                  <a:srgbClr val="000000"/>
                </a:solidFill>
              </a:endParaRPr>
            </a:p>
          </p:txBody>
        </p:sp>
        <p:sp>
          <p:nvSpPr>
            <p:cNvPr id="148" name="Rectangle 147">
              <a:extLst>
                <a:ext uri="{FF2B5EF4-FFF2-40B4-BE49-F238E27FC236}">
                  <a16:creationId xmlns:a16="http://schemas.microsoft.com/office/drawing/2014/main" id="{9736CA47-DEE2-4244-9440-60031E88F78A}"/>
                </a:ext>
              </a:extLst>
            </p:cNvPr>
            <p:cNvSpPr/>
            <p:nvPr/>
          </p:nvSpPr>
          <p:spPr>
            <a:xfrm>
              <a:off x="40455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endParaRPr lang="en-IN" dirty="0">
                <a:solidFill>
                  <a:schemeClr val="tx1"/>
                </a:solidFill>
              </a:endParaRPr>
            </a:p>
          </p:txBody>
        </p:sp>
      </p:grpSp>
      <p:grpSp>
        <p:nvGrpSpPr>
          <p:cNvPr id="12" name="Group 11">
            <a:extLst>
              <a:ext uri="{FF2B5EF4-FFF2-40B4-BE49-F238E27FC236}">
                <a16:creationId xmlns:a16="http://schemas.microsoft.com/office/drawing/2014/main" id="{B359735C-D90B-4255-BD2E-F7C7FBE9DA47}"/>
              </a:ext>
            </a:extLst>
          </p:cNvPr>
          <p:cNvGrpSpPr/>
          <p:nvPr/>
        </p:nvGrpSpPr>
        <p:grpSpPr>
          <a:xfrm>
            <a:off x="7215909" y="2282169"/>
            <a:ext cx="1371600" cy="381000"/>
            <a:chOff x="6400800" y="2667000"/>
            <a:chExt cx="1371600" cy="381000"/>
          </a:xfrm>
        </p:grpSpPr>
        <p:sp>
          <p:nvSpPr>
            <p:cNvPr id="151" name="Rectangle 150">
              <a:extLst>
                <a:ext uri="{FF2B5EF4-FFF2-40B4-BE49-F238E27FC236}">
                  <a16:creationId xmlns:a16="http://schemas.microsoft.com/office/drawing/2014/main" id="{F9094E1E-2037-4E69-8EB5-2CB62592CF3C}"/>
                </a:ext>
              </a:extLst>
            </p:cNvPr>
            <p:cNvSpPr/>
            <p:nvPr/>
          </p:nvSpPr>
          <p:spPr>
            <a:xfrm>
              <a:off x="6400800" y="26670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10</a:t>
              </a:r>
              <a:endParaRPr lang="en-IN" dirty="0">
                <a:solidFill>
                  <a:srgbClr val="000000"/>
                </a:solidFill>
              </a:endParaRPr>
            </a:p>
          </p:txBody>
        </p:sp>
        <p:sp>
          <p:nvSpPr>
            <p:cNvPr id="152" name="Rectangle 151">
              <a:extLst>
                <a:ext uri="{FF2B5EF4-FFF2-40B4-BE49-F238E27FC236}">
                  <a16:creationId xmlns:a16="http://schemas.microsoft.com/office/drawing/2014/main" id="{7F327273-D3EF-42A9-9689-7DEFF801A368}"/>
                </a:ext>
              </a:extLst>
            </p:cNvPr>
            <p:cNvSpPr/>
            <p:nvPr/>
          </p:nvSpPr>
          <p:spPr>
            <a:xfrm>
              <a:off x="6858000" y="26670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80</a:t>
              </a:r>
              <a:endParaRPr lang="en-IN" dirty="0">
                <a:solidFill>
                  <a:srgbClr val="000000"/>
                </a:solidFill>
              </a:endParaRPr>
            </a:p>
          </p:txBody>
        </p:sp>
        <p:sp>
          <p:nvSpPr>
            <p:cNvPr id="153" name="Rectangle 152">
              <a:extLst>
                <a:ext uri="{FF2B5EF4-FFF2-40B4-BE49-F238E27FC236}">
                  <a16:creationId xmlns:a16="http://schemas.microsoft.com/office/drawing/2014/main" id="{A81E66CF-D68D-4CB3-92BC-F892FBE980BB}"/>
                </a:ext>
              </a:extLst>
            </p:cNvPr>
            <p:cNvSpPr/>
            <p:nvPr/>
          </p:nvSpPr>
          <p:spPr>
            <a:xfrm>
              <a:off x="7315200" y="26670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15</a:t>
              </a:r>
              <a:endParaRPr lang="en-IN" dirty="0">
                <a:solidFill>
                  <a:srgbClr val="000000"/>
                </a:solidFill>
              </a:endParaRPr>
            </a:p>
          </p:txBody>
        </p:sp>
      </p:grpSp>
      <p:grpSp>
        <p:nvGrpSpPr>
          <p:cNvPr id="11" name="Group 10">
            <a:extLst>
              <a:ext uri="{FF2B5EF4-FFF2-40B4-BE49-F238E27FC236}">
                <a16:creationId xmlns:a16="http://schemas.microsoft.com/office/drawing/2014/main" id="{AABD4229-F187-48D3-B55F-F2F9394B13E7}"/>
              </a:ext>
            </a:extLst>
          </p:cNvPr>
          <p:cNvGrpSpPr/>
          <p:nvPr/>
        </p:nvGrpSpPr>
        <p:grpSpPr>
          <a:xfrm>
            <a:off x="3402998" y="2282169"/>
            <a:ext cx="1828800" cy="381000"/>
            <a:chOff x="3588327" y="2733964"/>
            <a:chExt cx="1828800" cy="381000"/>
          </a:xfrm>
        </p:grpSpPr>
        <p:sp>
          <p:nvSpPr>
            <p:cNvPr id="149" name="Rectangle 148">
              <a:extLst>
                <a:ext uri="{FF2B5EF4-FFF2-40B4-BE49-F238E27FC236}">
                  <a16:creationId xmlns:a16="http://schemas.microsoft.com/office/drawing/2014/main" id="{C3B6FC53-0D3C-4FDB-BBA9-C18FAE26B63B}"/>
                </a:ext>
              </a:extLst>
            </p:cNvPr>
            <p:cNvSpPr/>
            <p:nvPr/>
          </p:nvSpPr>
          <p:spPr>
            <a:xfrm>
              <a:off x="4502727" y="2733964"/>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40</a:t>
              </a:r>
              <a:endParaRPr lang="en-IN" dirty="0">
                <a:solidFill>
                  <a:srgbClr val="000000"/>
                </a:solidFill>
              </a:endParaRPr>
            </a:p>
          </p:txBody>
        </p:sp>
        <p:sp>
          <p:nvSpPr>
            <p:cNvPr id="150" name="Rectangle 149">
              <a:extLst>
                <a:ext uri="{FF2B5EF4-FFF2-40B4-BE49-F238E27FC236}">
                  <a16:creationId xmlns:a16="http://schemas.microsoft.com/office/drawing/2014/main" id="{EE70E539-B4EA-410F-9D85-A6CECF0091CA}"/>
                </a:ext>
              </a:extLst>
            </p:cNvPr>
            <p:cNvSpPr/>
            <p:nvPr/>
          </p:nvSpPr>
          <p:spPr>
            <a:xfrm>
              <a:off x="4959927" y="2733964"/>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5</a:t>
              </a:r>
              <a:endParaRPr lang="en-IN" dirty="0">
                <a:solidFill>
                  <a:srgbClr val="000000"/>
                </a:solidFill>
              </a:endParaRPr>
            </a:p>
          </p:txBody>
        </p:sp>
        <p:sp>
          <p:nvSpPr>
            <p:cNvPr id="154" name="Rectangle 153">
              <a:extLst>
                <a:ext uri="{FF2B5EF4-FFF2-40B4-BE49-F238E27FC236}">
                  <a16:creationId xmlns:a16="http://schemas.microsoft.com/office/drawing/2014/main" id="{0C05F37C-0CDA-4759-BF08-4260A7FA174B}"/>
                </a:ext>
              </a:extLst>
            </p:cNvPr>
            <p:cNvSpPr/>
            <p:nvPr/>
          </p:nvSpPr>
          <p:spPr>
            <a:xfrm>
              <a:off x="3588327" y="2733964"/>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30</a:t>
              </a:r>
              <a:endParaRPr lang="en-IN" dirty="0">
                <a:solidFill>
                  <a:srgbClr val="000000"/>
                </a:solidFill>
              </a:endParaRPr>
            </a:p>
          </p:txBody>
        </p:sp>
        <p:sp>
          <p:nvSpPr>
            <p:cNvPr id="155" name="Rectangle 154">
              <a:extLst>
                <a:ext uri="{FF2B5EF4-FFF2-40B4-BE49-F238E27FC236}">
                  <a16:creationId xmlns:a16="http://schemas.microsoft.com/office/drawing/2014/main" id="{AC6E40D0-4E6D-428B-A2F1-84F59FCD0B28}"/>
                </a:ext>
              </a:extLst>
            </p:cNvPr>
            <p:cNvSpPr/>
            <p:nvPr/>
          </p:nvSpPr>
          <p:spPr>
            <a:xfrm>
              <a:off x="4045527" y="2733964"/>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20</a:t>
              </a:r>
              <a:endParaRPr lang="en-IN" dirty="0">
                <a:solidFill>
                  <a:srgbClr val="000000"/>
                </a:solidFill>
              </a:endParaRPr>
            </a:p>
          </p:txBody>
        </p:sp>
      </p:grpSp>
      <p:grpSp>
        <p:nvGrpSpPr>
          <p:cNvPr id="156" name="Group 155">
            <a:extLst>
              <a:ext uri="{FF2B5EF4-FFF2-40B4-BE49-F238E27FC236}">
                <a16:creationId xmlns:a16="http://schemas.microsoft.com/office/drawing/2014/main" id="{0AFF70E9-7556-431F-8343-52AD07928BC9}"/>
              </a:ext>
            </a:extLst>
          </p:cNvPr>
          <p:cNvGrpSpPr/>
          <p:nvPr/>
        </p:nvGrpSpPr>
        <p:grpSpPr>
          <a:xfrm>
            <a:off x="4774598" y="2967969"/>
            <a:ext cx="914400" cy="381000"/>
            <a:chOff x="3588327" y="2743200"/>
            <a:chExt cx="914400" cy="381000"/>
          </a:xfrm>
        </p:grpSpPr>
        <p:sp>
          <p:nvSpPr>
            <p:cNvPr id="157" name="Rectangle 156">
              <a:extLst>
                <a:ext uri="{FF2B5EF4-FFF2-40B4-BE49-F238E27FC236}">
                  <a16:creationId xmlns:a16="http://schemas.microsoft.com/office/drawing/2014/main" id="{3952B27C-A9D7-4805-B717-D7B2AE61AC8D}"/>
                </a:ext>
              </a:extLst>
            </p:cNvPr>
            <p:cNvSpPr/>
            <p:nvPr/>
          </p:nvSpPr>
          <p:spPr>
            <a:xfrm>
              <a:off x="35883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40</a:t>
              </a:r>
              <a:endParaRPr lang="en-IN" dirty="0">
                <a:solidFill>
                  <a:srgbClr val="000000"/>
                </a:solidFill>
              </a:endParaRPr>
            </a:p>
          </p:txBody>
        </p:sp>
        <p:sp>
          <p:nvSpPr>
            <p:cNvPr id="158" name="Rectangle 157">
              <a:extLst>
                <a:ext uri="{FF2B5EF4-FFF2-40B4-BE49-F238E27FC236}">
                  <a16:creationId xmlns:a16="http://schemas.microsoft.com/office/drawing/2014/main" id="{3F92C793-9CDA-4BC5-BE73-BAA233ED180B}"/>
                </a:ext>
              </a:extLst>
            </p:cNvPr>
            <p:cNvSpPr/>
            <p:nvPr/>
          </p:nvSpPr>
          <p:spPr>
            <a:xfrm>
              <a:off x="40455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5</a:t>
              </a:r>
              <a:endParaRPr lang="en-IN" dirty="0">
                <a:solidFill>
                  <a:srgbClr val="000000"/>
                </a:solidFill>
              </a:endParaRPr>
            </a:p>
          </p:txBody>
        </p:sp>
      </p:grpSp>
      <p:grpSp>
        <p:nvGrpSpPr>
          <p:cNvPr id="159" name="Group 158">
            <a:extLst>
              <a:ext uri="{FF2B5EF4-FFF2-40B4-BE49-F238E27FC236}">
                <a16:creationId xmlns:a16="http://schemas.microsoft.com/office/drawing/2014/main" id="{CA1A3C93-58E9-4444-9A31-11B1E409B2F9}"/>
              </a:ext>
            </a:extLst>
          </p:cNvPr>
          <p:cNvGrpSpPr/>
          <p:nvPr/>
        </p:nvGrpSpPr>
        <p:grpSpPr>
          <a:xfrm>
            <a:off x="6613331" y="2967969"/>
            <a:ext cx="914400" cy="381000"/>
            <a:chOff x="3588327" y="2743200"/>
            <a:chExt cx="914400" cy="381000"/>
          </a:xfrm>
        </p:grpSpPr>
        <p:sp>
          <p:nvSpPr>
            <p:cNvPr id="160" name="Rectangle 159">
              <a:extLst>
                <a:ext uri="{FF2B5EF4-FFF2-40B4-BE49-F238E27FC236}">
                  <a16:creationId xmlns:a16="http://schemas.microsoft.com/office/drawing/2014/main" id="{441E9EDE-2FED-4154-8DCE-7994E0069894}"/>
                </a:ext>
              </a:extLst>
            </p:cNvPr>
            <p:cNvSpPr/>
            <p:nvPr/>
          </p:nvSpPr>
          <p:spPr>
            <a:xfrm>
              <a:off x="35883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10</a:t>
              </a:r>
              <a:endParaRPr lang="en-IN" dirty="0">
                <a:solidFill>
                  <a:srgbClr val="000000"/>
                </a:solidFill>
              </a:endParaRPr>
            </a:p>
          </p:txBody>
        </p:sp>
        <p:sp>
          <p:nvSpPr>
            <p:cNvPr id="161" name="Rectangle 160">
              <a:extLst>
                <a:ext uri="{FF2B5EF4-FFF2-40B4-BE49-F238E27FC236}">
                  <a16:creationId xmlns:a16="http://schemas.microsoft.com/office/drawing/2014/main" id="{C4EA6E22-50AD-4061-A610-47A7228BC218}"/>
                </a:ext>
              </a:extLst>
            </p:cNvPr>
            <p:cNvSpPr/>
            <p:nvPr/>
          </p:nvSpPr>
          <p:spPr>
            <a:xfrm>
              <a:off x="40455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80</a:t>
              </a:r>
              <a:endParaRPr lang="en-IN" dirty="0">
                <a:solidFill>
                  <a:srgbClr val="000000"/>
                </a:solidFill>
              </a:endParaRPr>
            </a:p>
          </p:txBody>
        </p:sp>
      </p:grpSp>
      <p:sp>
        <p:nvSpPr>
          <p:cNvPr id="162" name="Rectangle 161">
            <a:extLst>
              <a:ext uri="{FF2B5EF4-FFF2-40B4-BE49-F238E27FC236}">
                <a16:creationId xmlns:a16="http://schemas.microsoft.com/office/drawing/2014/main" id="{2DF12F77-D23E-4613-8E5A-CF0E5DC5221E}"/>
              </a:ext>
            </a:extLst>
          </p:cNvPr>
          <p:cNvSpPr/>
          <p:nvPr/>
        </p:nvSpPr>
        <p:spPr>
          <a:xfrm>
            <a:off x="8629073" y="2967969"/>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15</a:t>
            </a:r>
            <a:endParaRPr lang="en-IN" dirty="0">
              <a:solidFill>
                <a:srgbClr val="000000"/>
              </a:solidFill>
            </a:endParaRPr>
          </a:p>
        </p:txBody>
      </p:sp>
      <p:sp>
        <p:nvSpPr>
          <p:cNvPr id="163" name="Rectangle 162">
            <a:extLst>
              <a:ext uri="{FF2B5EF4-FFF2-40B4-BE49-F238E27FC236}">
                <a16:creationId xmlns:a16="http://schemas.microsoft.com/office/drawing/2014/main" id="{312C05C9-1A94-40EA-9588-5314F58FFB47}"/>
              </a:ext>
            </a:extLst>
          </p:cNvPr>
          <p:cNvSpPr/>
          <p:nvPr/>
        </p:nvSpPr>
        <p:spPr>
          <a:xfrm>
            <a:off x="2501994" y="3670785"/>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30</a:t>
            </a:r>
            <a:endParaRPr lang="en-IN" dirty="0">
              <a:solidFill>
                <a:srgbClr val="000000"/>
              </a:solidFill>
            </a:endParaRPr>
          </a:p>
        </p:txBody>
      </p:sp>
      <p:sp>
        <p:nvSpPr>
          <p:cNvPr id="164" name="Rectangle 163">
            <a:extLst>
              <a:ext uri="{FF2B5EF4-FFF2-40B4-BE49-F238E27FC236}">
                <a16:creationId xmlns:a16="http://schemas.microsoft.com/office/drawing/2014/main" id="{B2B8E1BD-EB8E-4D5B-BF12-F675ED8AFA6E}"/>
              </a:ext>
            </a:extLst>
          </p:cNvPr>
          <p:cNvSpPr/>
          <p:nvPr/>
        </p:nvSpPr>
        <p:spPr>
          <a:xfrm>
            <a:off x="4360765" y="366389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endParaRPr lang="en-IN" dirty="0">
              <a:solidFill>
                <a:schemeClr val="tx1"/>
              </a:solidFill>
            </a:endParaRPr>
          </a:p>
        </p:txBody>
      </p:sp>
      <p:sp>
        <p:nvSpPr>
          <p:cNvPr id="165" name="Rectangle 164">
            <a:extLst>
              <a:ext uri="{FF2B5EF4-FFF2-40B4-BE49-F238E27FC236}">
                <a16:creationId xmlns:a16="http://schemas.microsoft.com/office/drawing/2014/main" id="{433B5882-4167-46C1-94D3-B2DABD8A6E36}"/>
              </a:ext>
            </a:extLst>
          </p:cNvPr>
          <p:cNvSpPr/>
          <p:nvPr/>
        </p:nvSpPr>
        <p:spPr>
          <a:xfrm>
            <a:off x="3493654" y="36624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20</a:t>
            </a:r>
            <a:endParaRPr lang="en-IN" dirty="0">
              <a:solidFill>
                <a:srgbClr val="000000"/>
              </a:solidFill>
            </a:endParaRPr>
          </a:p>
        </p:txBody>
      </p:sp>
      <p:sp>
        <p:nvSpPr>
          <p:cNvPr id="166" name="Rectangle 165">
            <a:extLst>
              <a:ext uri="{FF2B5EF4-FFF2-40B4-BE49-F238E27FC236}">
                <a16:creationId xmlns:a16="http://schemas.microsoft.com/office/drawing/2014/main" id="{355DDBBF-2921-473D-801D-FD77C7245424}"/>
              </a:ext>
            </a:extLst>
          </p:cNvPr>
          <p:cNvSpPr/>
          <p:nvPr/>
        </p:nvSpPr>
        <p:spPr>
          <a:xfrm>
            <a:off x="8686800" y="3670785"/>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endParaRPr lang="en-IN" dirty="0">
              <a:solidFill>
                <a:schemeClr val="tx1"/>
              </a:solidFill>
            </a:endParaRPr>
          </a:p>
        </p:txBody>
      </p:sp>
      <p:sp>
        <p:nvSpPr>
          <p:cNvPr id="170" name="Rectangle 169">
            <a:extLst>
              <a:ext uri="{FF2B5EF4-FFF2-40B4-BE49-F238E27FC236}">
                <a16:creationId xmlns:a16="http://schemas.microsoft.com/office/drawing/2014/main" id="{53C01D5D-08DC-411E-9484-6521E1B73033}"/>
              </a:ext>
            </a:extLst>
          </p:cNvPr>
          <p:cNvSpPr/>
          <p:nvPr/>
        </p:nvSpPr>
        <p:spPr>
          <a:xfrm>
            <a:off x="7330967" y="3644534"/>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80</a:t>
            </a:r>
            <a:endParaRPr lang="en-IN" dirty="0">
              <a:solidFill>
                <a:schemeClr val="tx1"/>
              </a:solidFill>
            </a:endParaRPr>
          </a:p>
        </p:txBody>
      </p:sp>
      <p:sp>
        <p:nvSpPr>
          <p:cNvPr id="171" name="Rectangle 170">
            <a:extLst>
              <a:ext uri="{FF2B5EF4-FFF2-40B4-BE49-F238E27FC236}">
                <a16:creationId xmlns:a16="http://schemas.microsoft.com/office/drawing/2014/main" id="{FA185DBD-5408-4B74-B9BB-78DA90CC5E7B}"/>
              </a:ext>
            </a:extLst>
          </p:cNvPr>
          <p:cNvSpPr/>
          <p:nvPr/>
        </p:nvSpPr>
        <p:spPr>
          <a:xfrm>
            <a:off x="6343120" y="3670785"/>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endParaRPr lang="en-IN" dirty="0">
              <a:solidFill>
                <a:schemeClr val="tx1"/>
              </a:solidFill>
            </a:endParaRPr>
          </a:p>
        </p:txBody>
      </p:sp>
      <p:sp>
        <p:nvSpPr>
          <p:cNvPr id="172" name="Rectangle 171">
            <a:extLst>
              <a:ext uri="{FF2B5EF4-FFF2-40B4-BE49-F238E27FC236}">
                <a16:creationId xmlns:a16="http://schemas.microsoft.com/office/drawing/2014/main" id="{9F77D5EE-0E66-4070-80DE-A95A3BF9828F}"/>
              </a:ext>
            </a:extLst>
          </p:cNvPr>
          <p:cNvSpPr/>
          <p:nvPr/>
        </p:nvSpPr>
        <p:spPr>
          <a:xfrm>
            <a:off x="5410200" y="3668108"/>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endParaRPr lang="en-IN" dirty="0">
              <a:solidFill>
                <a:schemeClr val="tx1"/>
              </a:solidFill>
            </a:endParaRPr>
          </a:p>
        </p:txBody>
      </p:sp>
      <p:grpSp>
        <p:nvGrpSpPr>
          <p:cNvPr id="173" name="Group 172">
            <a:extLst>
              <a:ext uri="{FF2B5EF4-FFF2-40B4-BE49-F238E27FC236}">
                <a16:creationId xmlns:a16="http://schemas.microsoft.com/office/drawing/2014/main" id="{CA25EBAC-4311-40E4-96A4-DD8025982334}"/>
              </a:ext>
            </a:extLst>
          </p:cNvPr>
          <p:cNvGrpSpPr/>
          <p:nvPr/>
        </p:nvGrpSpPr>
        <p:grpSpPr>
          <a:xfrm>
            <a:off x="2907144" y="4338965"/>
            <a:ext cx="914400" cy="381000"/>
            <a:chOff x="3588327" y="2743200"/>
            <a:chExt cx="914400" cy="381000"/>
          </a:xfrm>
        </p:grpSpPr>
        <p:sp>
          <p:nvSpPr>
            <p:cNvPr id="174" name="Rectangle 173">
              <a:extLst>
                <a:ext uri="{FF2B5EF4-FFF2-40B4-BE49-F238E27FC236}">
                  <a16:creationId xmlns:a16="http://schemas.microsoft.com/office/drawing/2014/main" id="{E64C0AAD-9FCB-4D6B-8F80-BE45E7A255DB}"/>
                </a:ext>
              </a:extLst>
            </p:cNvPr>
            <p:cNvSpPr/>
            <p:nvPr/>
          </p:nvSpPr>
          <p:spPr>
            <a:xfrm>
              <a:off x="35883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endParaRPr lang="en-IN" dirty="0">
                <a:solidFill>
                  <a:schemeClr val="tx1"/>
                </a:solidFill>
              </a:endParaRPr>
            </a:p>
          </p:txBody>
        </p:sp>
        <p:sp>
          <p:nvSpPr>
            <p:cNvPr id="175" name="Rectangle 174">
              <a:extLst>
                <a:ext uri="{FF2B5EF4-FFF2-40B4-BE49-F238E27FC236}">
                  <a16:creationId xmlns:a16="http://schemas.microsoft.com/office/drawing/2014/main" id="{7737CBAD-D69B-4A84-B567-64547B0EDBD4}"/>
                </a:ext>
              </a:extLst>
            </p:cNvPr>
            <p:cNvSpPr/>
            <p:nvPr/>
          </p:nvSpPr>
          <p:spPr>
            <a:xfrm>
              <a:off x="40455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endParaRPr lang="en-IN" dirty="0">
                <a:solidFill>
                  <a:schemeClr val="tx1"/>
                </a:solidFill>
              </a:endParaRPr>
            </a:p>
          </p:txBody>
        </p:sp>
      </p:grpSp>
      <p:grpSp>
        <p:nvGrpSpPr>
          <p:cNvPr id="177" name="Group 176">
            <a:extLst>
              <a:ext uri="{FF2B5EF4-FFF2-40B4-BE49-F238E27FC236}">
                <a16:creationId xmlns:a16="http://schemas.microsoft.com/office/drawing/2014/main" id="{58A6C47F-9246-44AE-B647-EA576018E435}"/>
              </a:ext>
            </a:extLst>
          </p:cNvPr>
          <p:cNvGrpSpPr/>
          <p:nvPr/>
        </p:nvGrpSpPr>
        <p:grpSpPr>
          <a:xfrm>
            <a:off x="4535054" y="4338965"/>
            <a:ext cx="914400" cy="381000"/>
            <a:chOff x="3588327" y="2743200"/>
            <a:chExt cx="914400" cy="381000"/>
          </a:xfrm>
        </p:grpSpPr>
        <p:sp>
          <p:nvSpPr>
            <p:cNvPr id="178" name="Rectangle 177">
              <a:extLst>
                <a:ext uri="{FF2B5EF4-FFF2-40B4-BE49-F238E27FC236}">
                  <a16:creationId xmlns:a16="http://schemas.microsoft.com/office/drawing/2014/main" id="{C23C0E3A-83D4-4AE3-A1AD-AF9194163520}"/>
                </a:ext>
              </a:extLst>
            </p:cNvPr>
            <p:cNvSpPr/>
            <p:nvPr/>
          </p:nvSpPr>
          <p:spPr>
            <a:xfrm>
              <a:off x="35883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endParaRPr lang="en-IN" dirty="0">
                <a:solidFill>
                  <a:schemeClr val="tx1"/>
                </a:solidFill>
              </a:endParaRPr>
            </a:p>
          </p:txBody>
        </p:sp>
        <p:sp>
          <p:nvSpPr>
            <p:cNvPr id="181" name="Rectangle 180">
              <a:extLst>
                <a:ext uri="{FF2B5EF4-FFF2-40B4-BE49-F238E27FC236}">
                  <a16:creationId xmlns:a16="http://schemas.microsoft.com/office/drawing/2014/main" id="{20F67007-0DDB-4553-BC9B-0E8175AD27E6}"/>
                </a:ext>
              </a:extLst>
            </p:cNvPr>
            <p:cNvSpPr/>
            <p:nvPr/>
          </p:nvSpPr>
          <p:spPr>
            <a:xfrm>
              <a:off x="40455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endParaRPr lang="en-IN" dirty="0">
                <a:solidFill>
                  <a:schemeClr val="tx1"/>
                </a:solidFill>
              </a:endParaRPr>
            </a:p>
          </p:txBody>
        </p:sp>
      </p:grpSp>
      <p:grpSp>
        <p:nvGrpSpPr>
          <p:cNvPr id="182" name="Group 181">
            <a:extLst>
              <a:ext uri="{FF2B5EF4-FFF2-40B4-BE49-F238E27FC236}">
                <a16:creationId xmlns:a16="http://schemas.microsoft.com/office/drawing/2014/main" id="{C55F230C-D273-4041-8E19-DA9E86E4592D}"/>
              </a:ext>
            </a:extLst>
          </p:cNvPr>
          <p:cNvGrpSpPr/>
          <p:nvPr/>
        </p:nvGrpSpPr>
        <p:grpSpPr>
          <a:xfrm>
            <a:off x="6530109" y="4338965"/>
            <a:ext cx="914400" cy="381000"/>
            <a:chOff x="3588327" y="2743200"/>
            <a:chExt cx="914400" cy="381000"/>
          </a:xfrm>
        </p:grpSpPr>
        <p:sp>
          <p:nvSpPr>
            <p:cNvPr id="183" name="Rectangle 182">
              <a:extLst>
                <a:ext uri="{FF2B5EF4-FFF2-40B4-BE49-F238E27FC236}">
                  <a16:creationId xmlns:a16="http://schemas.microsoft.com/office/drawing/2014/main" id="{A9502871-A9F7-4738-9E6D-185B6AF0B11F}"/>
                </a:ext>
              </a:extLst>
            </p:cNvPr>
            <p:cNvSpPr/>
            <p:nvPr/>
          </p:nvSpPr>
          <p:spPr>
            <a:xfrm>
              <a:off x="35883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endParaRPr lang="en-IN" dirty="0">
                <a:solidFill>
                  <a:schemeClr val="tx1"/>
                </a:solidFill>
              </a:endParaRPr>
            </a:p>
          </p:txBody>
        </p:sp>
        <p:sp>
          <p:nvSpPr>
            <p:cNvPr id="184" name="Rectangle 183">
              <a:extLst>
                <a:ext uri="{FF2B5EF4-FFF2-40B4-BE49-F238E27FC236}">
                  <a16:creationId xmlns:a16="http://schemas.microsoft.com/office/drawing/2014/main" id="{385EB10A-BCCF-438F-86E5-02FA3A8FAC5C}"/>
                </a:ext>
              </a:extLst>
            </p:cNvPr>
            <p:cNvSpPr/>
            <p:nvPr/>
          </p:nvSpPr>
          <p:spPr>
            <a:xfrm>
              <a:off x="4045527" y="2743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80</a:t>
              </a:r>
              <a:endParaRPr lang="en-IN" dirty="0">
                <a:solidFill>
                  <a:schemeClr val="tx1"/>
                </a:solidFill>
              </a:endParaRPr>
            </a:p>
          </p:txBody>
        </p:sp>
      </p:grpSp>
      <p:sp>
        <p:nvSpPr>
          <p:cNvPr id="185" name="Rectangle 184">
            <a:extLst>
              <a:ext uri="{FF2B5EF4-FFF2-40B4-BE49-F238E27FC236}">
                <a16:creationId xmlns:a16="http://schemas.microsoft.com/office/drawing/2014/main" id="{8D34D497-E014-41B8-8A8A-9FCAAEB3D0BF}"/>
              </a:ext>
            </a:extLst>
          </p:cNvPr>
          <p:cNvSpPr/>
          <p:nvPr/>
        </p:nvSpPr>
        <p:spPr>
          <a:xfrm>
            <a:off x="8400473" y="4342914"/>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endParaRPr lang="en-IN" dirty="0">
              <a:solidFill>
                <a:schemeClr val="tx1"/>
              </a:solidFill>
            </a:endParaRPr>
          </a:p>
        </p:txBody>
      </p:sp>
      <p:grpSp>
        <p:nvGrpSpPr>
          <p:cNvPr id="186" name="Group 185">
            <a:extLst>
              <a:ext uri="{FF2B5EF4-FFF2-40B4-BE49-F238E27FC236}">
                <a16:creationId xmlns:a16="http://schemas.microsoft.com/office/drawing/2014/main" id="{349A392C-9942-4F7D-BFDB-FEC9F0BE6FD1}"/>
              </a:ext>
            </a:extLst>
          </p:cNvPr>
          <p:cNvGrpSpPr/>
          <p:nvPr/>
        </p:nvGrpSpPr>
        <p:grpSpPr>
          <a:xfrm>
            <a:off x="3269672" y="5031023"/>
            <a:ext cx="1828800" cy="381000"/>
            <a:chOff x="3588327" y="2733964"/>
            <a:chExt cx="1828800" cy="381000"/>
          </a:xfrm>
        </p:grpSpPr>
        <p:sp>
          <p:nvSpPr>
            <p:cNvPr id="187" name="Rectangle 186">
              <a:extLst>
                <a:ext uri="{FF2B5EF4-FFF2-40B4-BE49-F238E27FC236}">
                  <a16:creationId xmlns:a16="http://schemas.microsoft.com/office/drawing/2014/main" id="{2318CACD-9718-4603-B664-63C0BFDE9585}"/>
                </a:ext>
              </a:extLst>
            </p:cNvPr>
            <p:cNvSpPr/>
            <p:nvPr/>
          </p:nvSpPr>
          <p:spPr>
            <a:xfrm>
              <a:off x="4502727" y="2733964"/>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endParaRPr lang="en-IN" dirty="0">
                <a:solidFill>
                  <a:schemeClr val="tx1"/>
                </a:solidFill>
              </a:endParaRPr>
            </a:p>
          </p:txBody>
        </p:sp>
        <p:sp>
          <p:nvSpPr>
            <p:cNvPr id="188" name="Rectangle 187">
              <a:extLst>
                <a:ext uri="{FF2B5EF4-FFF2-40B4-BE49-F238E27FC236}">
                  <a16:creationId xmlns:a16="http://schemas.microsoft.com/office/drawing/2014/main" id="{97947A6D-1DEC-4602-B7B6-C8D4164034A4}"/>
                </a:ext>
              </a:extLst>
            </p:cNvPr>
            <p:cNvSpPr/>
            <p:nvPr/>
          </p:nvSpPr>
          <p:spPr>
            <a:xfrm>
              <a:off x="4959927" y="2733964"/>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endParaRPr lang="en-IN" dirty="0">
                <a:solidFill>
                  <a:schemeClr val="tx1"/>
                </a:solidFill>
              </a:endParaRPr>
            </a:p>
          </p:txBody>
        </p:sp>
        <p:sp>
          <p:nvSpPr>
            <p:cNvPr id="189" name="Rectangle 188">
              <a:extLst>
                <a:ext uri="{FF2B5EF4-FFF2-40B4-BE49-F238E27FC236}">
                  <a16:creationId xmlns:a16="http://schemas.microsoft.com/office/drawing/2014/main" id="{F7487F78-D71B-42D7-8D54-FF3F9F75A1C1}"/>
                </a:ext>
              </a:extLst>
            </p:cNvPr>
            <p:cNvSpPr/>
            <p:nvPr/>
          </p:nvSpPr>
          <p:spPr>
            <a:xfrm>
              <a:off x="3588327" y="2733964"/>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endParaRPr lang="en-IN" dirty="0">
                <a:solidFill>
                  <a:schemeClr val="tx1"/>
                </a:solidFill>
              </a:endParaRPr>
            </a:p>
          </p:txBody>
        </p:sp>
        <p:sp>
          <p:nvSpPr>
            <p:cNvPr id="190" name="Rectangle 189">
              <a:extLst>
                <a:ext uri="{FF2B5EF4-FFF2-40B4-BE49-F238E27FC236}">
                  <a16:creationId xmlns:a16="http://schemas.microsoft.com/office/drawing/2014/main" id="{68C519D4-89B6-4AE6-A494-FD8D94DA6B15}"/>
                </a:ext>
              </a:extLst>
            </p:cNvPr>
            <p:cNvSpPr/>
            <p:nvPr/>
          </p:nvSpPr>
          <p:spPr>
            <a:xfrm>
              <a:off x="4045527" y="2733964"/>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endParaRPr lang="en-IN" dirty="0">
                <a:solidFill>
                  <a:schemeClr val="tx1"/>
                </a:solidFill>
              </a:endParaRPr>
            </a:p>
          </p:txBody>
        </p:sp>
      </p:grpSp>
      <p:grpSp>
        <p:nvGrpSpPr>
          <p:cNvPr id="191" name="Group 190">
            <a:extLst>
              <a:ext uri="{FF2B5EF4-FFF2-40B4-BE49-F238E27FC236}">
                <a16:creationId xmlns:a16="http://schemas.microsoft.com/office/drawing/2014/main" id="{237E40E3-86D0-45F1-A3FA-6D52E411989B}"/>
              </a:ext>
            </a:extLst>
          </p:cNvPr>
          <p:cNvGrpSpPr/>
          <p:nvPr/>
        </p:nvGrpSpPr>
        <p:grpSpPr>
          <a:xfrm>
            <a:off x="7086600" y="5024765"/>
            <a:ext cx="1371600" cy="381000"/>
            <a:chOff x="6400800" y="2667000"/>
            <a:chExt cx="1371600" cy="381000"/>
          </a:xfrm>
        </p:grpSpPr>
        <p:sp>
          <p:nvSpPr>
            <p:cNvPr id="192" name="Rectangle 191">
              <a:extLst>
                <a:ext uri="{FF2B5EF4-FFF2-40B4-BE49-F238E27FC236}">
                  <a16:creationId xmlns:a16="http://schemas.microsoft.com/office/drawing/2014/main" id="{C4B7697E-4AD7-4CF1-B1E0-F0A1031E2AF1}"/>
                </a:ext>
              </a:extLst>
            </p:cNvPr>
            <p:cNvSpPr/>
            <p:nvPr/>
          </p:nvSpPr>
          <p:spPr>
            <a:xfrm>
              <a:off x="6400800" y="26670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endParaRPr lang="en-IN" dirty="0">
                <a:solidFill>
                  <a:schemeClr val="tx1"/>
                </a:solidFill>
              </a:endParaRPr>
            </a:p>
          </p:txBody>
        </p:sp>
        <p:sp>
          <p:nvSpPr>
            <p:cNvPr id="193" name="Rectangle 192">
              <a:extLst>
                <a:ext uri="{FF2B5EF4-FFF2-40B4-BE49-F238E27FC236}">
                  <a16:creationId xmlns:a16="http://schemas.microsoft.com/office/drawing/2014/main" id="{760AC5B2-AD99-4448-B3E2-CB61F5410ACE}"/>
                </a:ext>
              </a:extLst>
            </p:cNvPr>
            <p:cNvSpPr/>
            <p:nvPr/>
          </p:nvSpPr>
          <p:spPr>
            <a:xfrm>
              <a:off x="6858000" y="26670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endParaRPr lang="en-IN" dirty="0">
                <a:solidFill>
                  <a:schemeClr val="tx1"/>
                </a:solidFill>
              </a:endParaRPr>
            </a:p>
          </p:txBody>
        </p:sp>
        <p:sp>
          <p:nvSpPr>
            <p:cNvPr id="194" name="Rectangle 193">
              <a:extLst>
                <a:ext uri="{FF2B5EF4-FFF2-40B4-BE49-F238E27FC236}">
                  <a16:creationId xmlns:a16="http://schemas.microsoft.com/office/drawing/2014/main" id="{92044B19-0625-4312-B7E6-AC224ADEE0D5}"/>
                </a:ext>
              </a:extLst>
            </p:cNvPr>
            <p:cNvSpPr/>
            <p:nvPr/>
          </p:nvSpPr>
          <p:spPr>
            <a:xfrm>
              <a:off x="7315200" y="26670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80</a:t>
              </a:r>
              <a:endParaRPr lang="en-IN" dirty="0">
                <a:solidFill>
                  <a:schemeClr val="tx1"/>
                </a:solidFill>
              </a:endParaRPr>
            </a:p>
          </p:txBody>
        </p:sp>
      </p:grpSp>
      <p:grpSp>
        <p:nvGrpSpPr>
          <p:cNvPr id="195" name="Group 194">
            <a:extLst>
              <a:ext uri="{FF2B5EF4-FFF2-40B4-BE49-F238E27FC236}">
                <a16:creationId xmlns:a16="http://schemas.microsoft.com/office/drawing/2014/main" id="{AACCE2A9-C78F-40DC-A234-58F777F2F342}"/>
              </a:ext>
            </a:extLst>
          </p:cNvPr>
          <p:cNvGrpSpPr/>
          <p:nvPr/>
        </p:nvGrpSpPr>
        <p:grpSpPr>
          <a:xfrm>
            <a:off x="4547802" y="5710565"/>
            <a:ext cx="3200400" cy="381000"/>
            <a:chOff x="1676400" y="1600200"/>
            <a:chExt cx="3200400" cy="381000"/>
          </a:xfrm>
        </p:grpSpPr>
        <p:sp>
          <p:nvSpPr>
            <p:cNvPr id="196" name="Rectangle 195">
              <a:extLst>
                <a:ext uri="{FF2B5EF4-FFF2-40B4-BE49-F238E27FC236}">
                  <a16:creationId xmlns:a16="http://schemas.microsoft.com/office/drawing/2014/main" id="{F23F0F94-AB81-4F14-8E12-3E4C8EA29351}"/>
                </a:ext>
              </a:extLst>
            </p:cNvPr>
            <p:cNvSpPr/>
            <p:nvPr/>
          </p:nvSpPr>
          <p:spPr>
            <a:xfrm>
              <a:off x="16764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endParaRPr lang="en-IN" dirty="0">
                <a:solidFill>
                  <a:schemeClr val="tx1"/>
                </a:solidFill>
              </a:endParaRPr>
            </a:p>
          </p:txBody>
        </p:sp>
        <p:sp>
          <p:nvSpPr>
            <p:cNvPr id="197" name="Rectangle 196">
              <a:extLst>
                <a:ext uri="{FF2B5EF4-FFF2-40B4-BE49-F238E27FC236}">
                  <a16:creationId xmlns:a16="http://schemas.microsoft.com/office/drawing/2014/main" id="{FAC728DC-9166-4573-A22D-191741FB6D70}"/>
                </a:ext>
              </a:extLst>
            </p:cNvPr>
            <p:cNvSpPr/>
            <p:nvPr/>
          </p:nvSpPr>
          <p:spPr>
            <a:xfrm>
              <a:off x="21336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endParaRPr lang="en-IN" dirty="0">
                <a:solidFill>
                  <a:schemeClr val="tx1"/>
                </a:solidFill>
              </a:endParaRPr>
            </a:p>
          </p:txBody>
        </p:sp>
        <p:sp>
          <p:nvSpPr>
            <p:cNvPr id="198" name="Rectangle 197">
              <a:extLst>
                <a:ext uri="{FF2B5EF4-FFF2-40B4-BE49-F238E27FC236}">
                  <a16:creationId xmlns:a16="http://schemas.microsoft.com/office/drawing/2014/main" id="{3BD1C840-9CF4-4EF5-A15A-58CAC607FF69}"/>
                </a:ext>
              </a:extLst>
            </p:cNvPr>
            <p:cNvSpPr/>
            <p:nvPr/>
          </p:nvSpPr>
          <p:spPr>
            <a:xfrm>
              <a:off x="25908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endParaRPr lang="en-IN" dirty="0">
                <a:solidFill>
                  <a:schemeClr val="tx1"/>
                </a:solidFill>
              </a:endParaRPr>
            </a:p>
          </p:txBody>
        </p:sp>
        <p:sp>
          <p:nvSpPr>
            <p:cNvPr id="199" name="Rectangle 198">
              <a:extLst>
                <a:ext uri="{FF2B5EF4-FFF2-40B4-BE49-F238E27FC236}">
                  <a16:creationId xmlns:a16="http://schemas.microsoft.com/office/drawing/2014/main" id="{BD5F6C50-758B-4EA7-9E36-602453EF6A58}"/>
                </a:ext>
              </a:extLst>
            </p:cNvPr>
            <p:cNvSpPr/>
            <p:nvPr/>
          </p:nvSpPr>
          <p:spPr>
            <a:xfrm>
              <a:off x="30480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endParaRPr lang="en-IN" dirty="0">
                <a:solidFill>
                  <a:schemeClr val="tx1"/>
                </a:solidFill>
              </a:endParaRPr>
            </a:p>
          </p:txBody>
        </p:sp>
        <p:sp>
          <p:nvSpPr>
            <p:cNvPr id="200" name="Rectangle 199">
              <a:extLst>
                <a:ext uri="{FF2B5EF4-FFF2-40B4-BE49-F238E27FC236}">
                  <a16:creationId xmlns:a16="http://schemas.microsoft.com/office/drawing/2014/main" id="{43403026-CBAB-40F7-AB50-398F90C4457A}"/>
                </a:ext>
              </a:extLst>
            </p:cNvPr>
            <p:cNvSpPr/>
            <p:nvPr/>
          </p:nvSpPr>
          <p:spPr>
            <a:xfrm>
              <a:off x="35052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endParaRPr lang="en-IN" dirty="0">
                <a:solidFill>
                  <a:schemeClr val="tx1"/>
                </a:solidFill>
              </a:endParaRPr>
            </a:p>
          </p:txBody>
        </p:sp>
        <p:sp>
          <p:nvSpPr>
            <p:cNvPr id="201" name="Rectangle 200">
              <a:extLst>
                <a:ext uri="{FF2B5EF4-FFF2-40B4-BE49-F238E27FC236}">
                  <a16:creationId xmlns:a16="http://schemas.microsoft.com/office/drawing/2014/main" id="{FA3D91EF-FBF5-4B22-914A-AC97AB5FC628}"/>
                </a:ext>
              </a:extLst>
            </p:cNvPr>
            <p:cNvSpPr/>
            <p:nvPr/>
          </p:nvSpPr>
          <p:spPr>
            <a:xfrm>
              <a:off x="39624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endParaRPr lang="en-IN" dirty="0">
                <a:solidFill>
                  <a:schemeClr val="tx1"/>
                </a:solidFill>
              </a:endParaRPr>
            </a:p>
          </p:txBody>
        </p:sp>
        <p:sp>
          <p:nvSpPr>
            <p:cNvPr id="202" name="Rectangle 201">
              <a:extLst>
                <a:ext uri="{FF2B5EF4-FFF2-40B4-BE49-F238E27FC236}">
                  <a16:creationId xmlns:a16="http://schemas.microsoft.com/office/drawing/2014/main" id="{4A300689-6D35-45DB-9897-7894FC0CF586}"/>
                </a:ext>
              </a:extLst>
            </p:cNvPr>
            <p:cNvSpPr/>
            <p:nvPr/>
          </p:nvSpPr>
          <p:spPr>
            <a:xfrm>
              <a:off x="4419600" y="1600200"/>
              <a:ext cx="457200" cy="381000"/>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80</a:t>
              </a:r>
              <a:endParaRPr lang="en-IN" dirty="0">
                <a:solidFill>
                  <a:schemeClr val="tx1"/>
                </a:solidFill>
              </a:endParaRPr>
            </a:p>
          </p:txBody>
        </p:sp>
      </p:grpSp>
      <p:cxnSp>
        <p:nvCxnSpPr>
          <p:cNvPr id="27" name="Straight Arrow Connector 26">
            <a:extLst>
              <a:ext uri="{FF2B5EF4-FFF2-40B4-BE49-F238E27FC236}">
                <a16:creationId xmlns:a16="http://schemas.microsoft.com/office/drawing/2014/main" id="{57C02CD0-31BF-41EF-A4B1-99EF20E6FEB0}"/>
              </a:ext>
            </a:extLst>
          </p:cNvPr>
          <p:cNvCxnSpPr>
            <a:cxnSpLocks/>
          </p:cNvCxnSpPr>
          <p:nvPr/>
        </p:nvCxnSpPr>
        <p:spPr>
          <a:xfrm flipH="1">
            <a:off x="4378287" y="1994658"/>
            <a:ext cx="955713" cy="27827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141BC49D-6FFC-4CAA-9B07-9E56E8366A37}"/>
              </a:ext>
            </a:extLst>
          </p:cNvPr>
          <p:cNvCxnSpPr>
            <a:cxnSpLocks/>
            <a:stCxn id="155" idx="2"/>
          </p:cNvCxnSpPr>
          <p:nvPr/>
        </p:nvCxnSpPr>
        <p:spPr>
          <a:xfrm flipH="1">
            <a:off x="3276600" y="2663169"/>
            <a:ext cx="812198" cy="2898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A82D7678-E9D2-45CA-AD5C-10627D3B5D22}"/>
              </a:ext>
            </a:extLst>
          </p:cNvPr>
          <p:cNvCxnSpPr>
            <a:cxnSpLocks/>
          </p:cNvCxnSpPr>
          <p:nvPr/>
        </p:nvCxnSpPr>
        <p:spPr>
          <a:xfrm flipH="1">
            <a:off x="2730594" y="3348219"/>
            <a:ext cx="310478" cy="30409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5B84B8CD-3B6A-4F10-ACEF-88E1EAC8BBEC}"/>
              </a:ext>
            </a:extLst>
          </p:cNvPr>
          <p:cNvCxnSpPr>
            <a:cxnSpLocks/>
            <a:stCxn id="152" idx="2"/>
          </p:cNvCxnSpPr>
          <p:nvPr/>
        </p:nvCxnSpPr>
        <p:spPr>
          <a:xfrm flipH="1">
            <a:off x="7040419" y="2663169"/>
            <a:ext cx="861290" cy="2976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70910F85-AC8D-4687-B9A4-ED31A0E23FCC}"/>
              </a:ext>
            </a:extLst>
          </p:cNvPr>
          <p:cNvCxnSpPr>
            <a:cxnSpLocks/>
          </p:cNvCxnSpPr>
          <p:nvPr/>
        </p:nvCxnSpPr>
        <p:spPr>
          <a:xfrm flipH="1">
            <a:off x="4606314" y="3359073"/>
            <a:ext cx="349780" cy="29719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F44EF897-A976-439C-9812-7C11E855B3F8}"/>
              </a:ext>
            </a:extLst>
          </p:cNvPr>
          <p:cNvCxnSpPr>
            <a:cxnSpLocks/>
            <a:stCxn id="192" idx="2"/>
          </p:cNvCxnSpPr>
          <p:nvPr/>
        </p:nvCxnSpPr>
        <p:spPr>
          <a:xfrm flipH="1">
            <a:off x="6950710" y="5405765"/>
            <a:ext cx="364490" cy="30473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B21EBEF-E587-4F68-A012-5286D39FDB70}"/>
              </a:ext>
            </a:extLst>
          </p:cNvPr>
          <p:cNvCxnSpPr>
            <a:cxnSpLocks/>
            <a:stCxn id="160" idx="2"/>
          </p:cNvCxnSpPr>
          <p:nvPr/>
        </p:nvCxnSpPr>
        <p:spPr>
          <a:xfrm flipH="1">
            <a:off x="6509579" y="3348969"/>
            <a:ext cx="332352" cy="31252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6CC2D482-4A77-49DA-A6D7-104B662780C3}"/>
              </a:ext>
            </a:extLst>
          </p:cNvPr>
          <p:cNvCxnSpPr>
            <a:cxnSpLocks/>
          </p:cNvCxnSpPr>
          <p:nvPr/>
        </p:nvCxnSpPr>
        <p:spPr>
          <a:xfrm flipH="1">
            <a:off x="4423616" y="4735701"/>
            <a:ext cx="532478" cy="28062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1477A59A-CC4E-4C0D-9523-BAB9FFEA3D8D}"/>
              </a:ext>
            </a:extLst>
          </p:cNvPr>
          <p:cNvCxnSpPr>
            <a:cxnSpLocks/>
            <a:endCxn id="194" idx="0"/>
          </p:cNvCxnSpPr>
          <p:nvPr/>
        </p:nvCxnSpPr>
        <p:spPr>
          <a:xfrm flipH="1">
            <a:off x="8229600" y="4738437"/>
            <a:ext cx="374324" cy="28632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6EB6CE6C-DF3F-4615-8F27-392872AE63DD}"/>
              </a:ext>
            </a:extLst>
          </p:cNvPr>
          <p:cNvCxnSpPr>
            <a:cxnSpLocks/>
          </p:cNvCxnSpPr>
          <p:nvPr/>
        </p:nvCxnSpPr>
        <p:spPr>
          <a:xfrm>
            <a:off x="6509578" y="1986974"/>
            <a:ext cx="1114528" cy="27380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21B6F3DE-B5FC-44BB-A9FD-0337827C0CBA}"/>
              </a:ext>
            </a:extLst>
          </p:cNvPr>
          <p:cNvCxnSpPr>
            <a:cxnSpLocks/>
          </p:cNvCxnSpPr>
          <p:nvPr/>
        </p:nvCxnSpPr>
        <p:spPr>
          <a:xfrm>
            <a:off x="4402628" y="2678237"/>
            <a:ext cx="734893" cy="29368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4755B69-8C7A-4365-845D-703A2B734382}"/>
              </a:ext>
            </a:extLst>
          </p:cNvPr>
          <p:cNvCxnSpPr>
            <a:cxnSpLocks/>
          </p:cNvCxnSpPr>
          <p:nvPr/>
        </p:nvCxnSpPr>
        <p:spPr>
          <a:xfrm>
            <a:off x="8090753" y="2659338"/>
            <a:ext cx="734893" cy="29368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AFFB42F9-3F0E-4164-8C16-C33D0AE28B43}"/>
              </a:ext>
            </a:extLst>
          </p:cNvPr>
          <p:cNvCxnSpPr>
            <a:cxnSpLocks/>
          </p:cNvCxnSpPr>
          <p:nvPr/>
        </p:nvCxnSpPr>
        <p:spPr>
          <a:xfrm>
            <a:off x="3371525" y="3365739"/>
            <a:ext cx="350729" cy="2787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DB1A6A-B300-428B-B619-EBBC64BF69D7}"/>
              </a:ext>
            </a:extLst>
          </p:cNvPr>
          <p:cNvCxnSpPr>
            <a:cxnSpLocks/>
          </p:cNvCxnSpPr>
          <p:nvPr/>
        </p:nvCxnSpPr>
        <p:spPr>
          <a:xfrm>
            <a:off x="5282178" y="3351920"/>
            <a:ext cx="345247" cy="30610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10980C33-D5A1-4995-A828-355EC3AA95E7}"/>
              </a:ext>
            </a:extLst>
          </p:cNvPr>
          <p:cNvCxnSpPr>
            <a:cxnSpLocks/>
          </p:cNvCxnSpPr>
          <p:nvPr/>
        </p:nvCxnSpPr>
        <p:spPr>
          <a:xfrm>
            <a:off x="7168015" y="3352007"/>
            <a:ext cx="391552" cy="30030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F06B06C-42D6-4363-BAF1-57C87CEE0745}"/>
              </a:ext>
            </a:extLst>
          </p:cNvPr>
          <p:cNvCxnSpPr>
            <a:cxnSpLocks/>
          </p:cNvCxnSpPr>
          <p:nvPr/>
        </p:nvCxnSpPr>
        <p:spPr>
          <a:xfrm>
            <a:off x="8873346" y="3315526"/>
            <a:ext cx="32326" cy="32900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FE713936-598B-467E-A21C-B392C348D280}"/>
              </a:ext>
            </a:extLst>
          </p:cNvPr>
          <p:cNvCxnSpPr>
            <a:cxnSpLocks/>
          </p:cNvCxnSpPr>
          <p:nvPr/>
        </p:nvCxnSpPr>
        <p:spPr>
          <a:xfrm>
            <a:off x="2750602" y="4052875"/>
            <a:ext cx="350729" cy="2787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A260595-650D-4498-825D-D67AD264073D}"/>
              </a:ext>
            </a:extLst>
          </p:cNvPr>
          <p:cNvCxnSpPr>
            <a:cxnSpLocks/>
          </p:cNvCxnSpPr>
          <p:nvPr/>
        </p:nvCxnSpPr>
        <p:spPr>
          <a:xfrm>
            <a:off x="3364344" y="4719113"/>
            <a:ext cx="457200" cy="31428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7ACEA7D0-4F52-46D4-B4E7-D2A333E4F8D5}"/>
              </a:ext>
            </a:extLst>
          </p:cNvPr>
          <p:cNvCxnSpPr>
            <a:cxnSpLocks/>
          </p:cNvCxnSpPr>
          <p:nvPr/>
        </p:nvCxnSpPr>
        <p:spPr>
          <a:xfrm>
            <a:off x="4545998" y="4042851"/>
            <a:ext cx="350729" cy="2787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D759E446-6186-4608-AF00-506837842AD2}"/>
              </a:ext>
            </a:extLst>
          </p:cNvPr>
          <p:cNvCxnSpPr>
            <a:cxnSpLocks/>
          </p:cNvCxnSpPr>
          <p:nvPr/>
        </p:nvCxnSpPr>
        <p:spPr>
          <a:xfrm>
            <a:off x="6530109" y="4048197"/>
            <a:ext cx="350729" cy="2787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5480CA6-DEBE-4F96-9E07-CD1C4BBC230B}"/>
              </a:ext>
            </a:extLst>
          </p:cNvPr>
          <p:cNvCxnSpPr>
            <a:cxnSpLocks/>
          </p:cNvCxnSpPr>
          <p:nvPr/>
        </p:nvCxnSpPr>
        <p:spPr>
          <a:xfrm>
            <a:off x="7040544" y="4719113"/>
            <a:ext cx="477254" cy="30558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DD5AE897-4004-4A00-80C3-F74CBFBCE635}"/>
              </a:ext>
            </a:extLst>
          </p:cNvPr>
          <p:cNvCxnSpPr>
            <a:cxnSpLocks/>
            <a:stCxn id="188" idx="2"/>
          </p:cNvCxnSpPr>
          <p:nvPr/>
        </p:nvCxnSpPr>
        <p:spPr>
          <a:xfrm>
            <a:off x="4869872" y="5412023"/>
            <a:ext cx="519344" cy="29510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2D32AFB9-9D58-4B96-AAE2-E6BC82DA0A70}"/>
              </a:ext>
            </a:extLst>
          </p:cNvPr>
          <p:cNvCxnSpPr>
            <a:cxnSpLocks/>
            <a:stCxn id="166" idx="2"/>
            <a:endCxn id="185" idx="0"/>
          </p:cNvCxnSpPr>
          <p:nvPr/>
        </p:nvCxnSpPr>
        <p:spPr>
          <a:xfrm flipH="1">
            <a:off x="8629073" y="4051785"/>
            <a:ext cx="286327" cy="29112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69B8CF05-E117-4970-AB5B-8B556B758613}"/>
              </a:ext>
            </a:extLst>
          </p:cNvPr>
          <p:cNvCxnSpPr>
            <a:cxnSpLocks/>
            <a:stCxn id="170" idx="2"/>
            <a:endCxn id="184" idx="0"/>
          </p:cNvCxnSpPr>
          <p:nvPr/>
        </p:nvCxnSpPr>
        <p:spPr>
          <a:xfrm flipH="1">
            <a:off x="7215909" y="4025534"/>
            <a:ext cx="343658" cy="313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E7AF0E6A-F71B-4052-8AFA-212E4AFD4D0D}"/>
              </a:ext>
            </a:extLst>
          </p:cNvPr>
          <p:cNvCxnSpPr>
            <a:cxnSpLocks/>
          </p:cNvCxnSpPr>
          <p:nvPr/>
        </p:nvCxnSpPr>
        <p:spPr>
          <a:xfrm flipH="1">
            <a:off x="5146760" y="4049697"/>
            <a:ext cx="352136" cy="2871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F72DA147-EA14-4B04-8154-192E125F4F0A}"/>
              </a:ext>
            </a:extLst>
          </p:cNvPr>
          <p:cNvCxnSpPr>
            <a:cxnSpLocks/>
          </p:cNvCxnSpPr>
          <p:nvPr/>
        </p:nvCxnSpPr>
        <p:spPr>
          <a:xfrm flipH="1">
            <a:off x="3393053" y="4047161"/>
            <a:ext cx="352136" cy="2871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1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6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7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4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8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1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0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5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0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7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23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7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24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6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8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21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6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23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6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25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85"/>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4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10"/>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19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25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0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animBg="1"/>
      <p:bldP spid="164" grpId="0" animBg="1"/>
      <p:bldP spid="165" grpId="0" animBg="1"/>
      <p:bldP spid="166" grpId="0" animBg="1"/>
      <p:bldP spid="170" grpId="0" animBg="1"/>
      <p:bldP spid="171" grpId="0" animBg="1"/>
      <p:bldP spid="172" grpId="0" animBg="1"/>
      <p:bldP spid="185"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902790" y="1553993"/>
            <a:ext cx="10983686" cy="4660891"/>
          </a:xfrm>
          <a:prstGeom prst="rect">
            <a:avLst/>
          </a:prstGeom>
          <a:noFill/>
        </p:spPr>
        <p:txBody>
          <a:bodyPr wrap="square" rtlCol="0">
            <a:spAutoFit/>
          </a:bodyPr>
          <a:lstStyle/>
          <a:p>
            <a:pPr>
              <a:lnSpc>
                <a:spcPct val="150000"/>
              </a:lnSpc>
            </a:pPr>
            <a:r>
              <a:rPr lang="en-US" sz="2500" b="1" dirty="0">
                <a:latin typeface="Nunito Sans" panose="00000500000000000000" pitchFamily="2" charset="0"/>
              </a:rPr>
              <a:t>Sample Input:</a:t>
            </a:r>
          </a:p>
          <a:p>
            <a:pPr>
              <a:lnSpc>
                <a:spcPct val="150000"/>
              </a:lnSpc>
            </a:pPr>
            <a:endParaRPr lang="en-US" sz="2500" b="1" dirty="0">
              <a:latin typeface="Nunito Sans" panose="00000500000000000000" pitchFamily="2" charset="0"/>
            </a:endParaRPr>
          </a:p>
          <a:p>
            <a:pPr>
              <a:lnSpc>
                <a:spcPct val="150000"/>
              </a:lnSpc>
            </a:pPr>
            <a:endParaRPr lang="en-US" sz="2500" b="1" dirty="0">
              <a:latin typeface="Nunito Sans" panose="00000500000000000000" pitchFamily="2" charset="0"/>
            </a:endParaRPr>
          </a:p>
          <a:p>
            <a:pPr>
              <a:lnSpc>
                <a:spcPct val="150000"/>
              </a:lnSpc>
            </a:pPr>
            <a:endParaRPr lang="en-US" sz="2500" b="1" dirty="0">
              <a:latin typeface="Nunito Sans" panose="00000500000000000000" pitchFamily="2" charset="0"/>
            </a:endParaRPr>
          </a:p>
          <a:p>
            <a:pPr>
              <a:lnSpc>
                <a:spcPct val="150000"/>
              </a:lnSpc>
            </a:pPr>
            <a:endParaRPr lang="en-US" sz="2500" b="1" dirty="0">
              <a:latin typeface="Nunito Sans" panose="00000500000000000000" pitchFamily="2" charset="0"/>
            </a:endParaRPr>
          </a:p>
          <a:p>
            <a:pPr>
              <a:lnSpc>
                <a:spcPct val="150000"/>
              </a:lnSpc>
            </a:pPr>
            <a:r>
              <a:rPr lang="en-US" sz="2500" b="1" dirty="0">
                <a:latin typeface="Nunito Sans" panose="00000500000000000000" pitchFamily="2" charset="0"/>
              </a:rPr>
              <a:t>Sample Output:</a:t>
            </a:r>
          </a:p>
          <a:p>
            <a:pPr>
              <a:lnSpc>
                <a:spcPct val="150000"/>
              </a:lnSpc>
            </a:pPr>
            <a:r>
              <a:rPr lang="en-US" sz="2500" dirty="0">
                <a:latin typeface="Nunito Sans" panose="00000500000000000000" pitchFamily="2" charset="0"/>
              </a:rPr>
              <a:t>5</a:t>
            </a:r>
          </a:p>
          <a:p>
            <a:pPr>
              <a:lnSpc>
                <a:spcPct val="150000"/>
              </a:lnSpc>
            </a:pPr>
            <a:endParaRPr lang="en-US" sz="2500" b="1" dirty="0">
              <a:latin typeface="Nunito Sans" panose="00000500000000000000" pitchFamily="2" charset="0"/>
            </a:endParaRPr>
          </a:p>
        </p:txBody>
      </p:sp>
      <p:sp>
        <p:nvSpPr>
          <p:cNvPr id="19" name="TextBox 18">
            <a:extLst>
              <a:ext uri="{FF2B5EF4-FFF2-40B4-BE49-F238E27FC236}">
                <a16:creationId xmlns:a16="http://schemas.microsoft.com/office/drawing/2014/main" id="{12F8620D-ACA5-4154-9CD4-FEE085EEB036}"/>
              </a:ext>
            </a:extLst>
          </p:cNvPr>
          <p:cNvSpPr txBox="1"/>
          <p:nvPr/>
        </p:nvSpPr>
        <p:spPr>
          <a:xfrm>
            <a:off x="830300" y="769163"/>
            <a:ext cx="11285500" cy="784830"/>
          </a:xfrm>
          <a:prstGeom prst="rect">
            <a:avLst/>
          </a:prstGeom>
          <a:noFill/>
        </p:spPr>
        <p:txBody>
          <a:bodyPr wrap="square" rtlCol="0">
            <a:spAutoFit/>
          </a:bodyPr>
          <a:lstStyle/>
          <a:p>
            <a:r>
              <a:rPr lang="en-US" sz="4500" b="1" dirty="0">
                <a:latin typeface="Nunito Sans" panose="00000500000000000000" pitchFamily="2" charset="0"/>
              </a:rPr>
              <a:t>Naive algorithm</a:t>
            </a:r>
          </a:p>
        </p:txBody>
      </p:sp>
      <p:sp>
        <p:nvSpPr>
          <p:cNvPr id="21" name="Rectangle 20">
            <a:extLst>
              <a:ext uri="{FF2B5EF4-FFF2-40B4-BE49-F238E27FC236}">
                <a16:creationId xmlns:a16="http://schemas.microsoft.com/office/drawing/2014/main" id="{79A7B499-1801-4959-9783-261750DF0FA9}"/>
              </a:ext>
            </a:extLst>
          </p:cNvPr>
          <p:cNvSpPr/>
          <p:nvPr/>
        </p:nvSpPr>
        <p:spPr>
          <a:xfrm>
            <a:off x="902790"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8428" y="6099048"/>
            <a:ext cx="1993392" cy="430628"/>
          </a:xfrm>
          <a:prstGeom prst="rect">
            <a:avLst/>
          </a:prstGeom>
        </p:spPr>
      </p:pic>
      <p:grpSp>
        <p:nvGrpSpPr>
          <p:cNvPr id="7" name="Group 6">
            <a:extLst>
              <a:ext uri="{FF2B5EF4-FFF2-40B4-BE49-F238E27FC236}">
                <a16:creationId xmlns:a16="http://schemas.microsoft.com/office/drawing/2014/main" id="{A0307872-B714-4648-A86A-091E78CD24B7}"/>
              </a:ext>
            </a:extLst>
          </p:cNvPr>
          <p:cNvGrpSpPr/>
          <p:nvPr/>
        </p:nvGrpSpPr>
        <p:grpSpPr>
          <a:xfrm>
            <a:off x="961267" y="2491496"/>
            <a:ext cx="4081670" cy="533400"/>
            <a:chOff x="3810000" y="2209800"/>
            <a:chExt cx="4081670" cy="533400"/>
          </a:xfrm>
        </p:grpSpPr>
        <p:sp>
          <p:nvSpPr>
            <p:cNvPr id="8" name="Rectangle 7">
              <a:extLst>
                <a:ext uri="{FF2B5EF4-FFF2-40B4-BE49-F238E27FC236}">
                  <a16:creationId xmlns:a16="http://schemas.microsoft.com/office/drawing/2014/main" id="{E1C8F6CB-12E5-4AA1-806F-5C168240F038}"/>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9" name="Rectangle 8">
              <a:extLst>
                <a:ext uri="{FF2B5EF4-FFF2-40B4-BE49-F238E27FC236}">
                  <a16:creationId xmlns:a16="http://schemas.microsoft.com/office/drawing/2014/main" id="{FB53DDB2-9D0B-4CA5-92C4-97A938C1E935}"/>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B</a:t>
              </a:r>
            </a:p>
          </p:txBody>
        </p:sp>
        <p:sp>
          <p:nvSpPr>
            <p:cNvPr id="10" name="Rectangle 9">
              <a:extLst>
                <a:ext uri="{FF2B5EF4-FFF2-40B4-BE49-F238E27FC236}">
                  <a16:creationId xmlns:a16="http://schemas.microsoft.com/office/drawing/2014/main" id="{1CEE6C2A-205D-486B-A52F-FACD53C50408}"/>
                </a:ext>
              </a:extLst>
            </p:cNvPr>
            <p:cNvSpPr/>
            <p:nvPr/>
          </p:nvSpPr>
          <p:spPr>
            <a:xfrm>
              <a:off x="5173317"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11" name="Rectangle 10">
              <a:extLst>
                <a:ext uri="{FF2B5EF4-FFF2-40B4-BE49-F238E27FC236}">
                  <a16:creationId xmlns:a16="http://schemas.microsoft.com/office/drawing/2014/main" id="{B4C51AF2-88FB-4C96-A42C-44B401D0A3D0}"/>
                </a:ext>
              </a:extLst>
            </p:cNvPr>
            <p:cNvSpPr/>
            <p:nvPr/>
          </p:nvSpPr>
          <p:spPr>
            <a:xfrm>
              <a:off x="5854148"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2" name="Rectangle 11">
              <a:extLst>
                <a:ext uri="{FF2B5EF4-FFF2-40B4-BE49-F238E27FC236}">
                  <a16:creationId xmlns:a16="http://schemas.microsoft.com/office/drawing/2014/main" id="{54E0691E-642E-4AE0-8D83-1FF172D35087}"/>
                </a:ext>
              </a:extLst>
            </p:cNvPr>
            <p:cNvSpPr/>
            <p:nvPr/>
          </p:nvSpPr>
          <p:spPr>
            <a:xfrm>
              <a:off x="6525039"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13" name="Rectangle 12">
              <a:extLst>
                <a:ext uri="{FF2B5EF4-FFF2-40B4-BE49-F238E27FC236}">
                  <a16:creationId xmlns:a16="http://schemas.microsoft.com/office/drawing/2014/main" id="{F3FDA6FB-19B9-4233-B185-7D63C1C5FDF6}"/>
                </a:ext>
              </a:extLst>
            </p:cNvPr>
            <p:cNvSpPr/>
            <p:nvPr/>
          </p:nvSpPr>
          <p:spPr>
            <a:xfrm>
              <a:off x="720587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grpSp>
      <p:grpSp>
        <p:nvGrpSpPr>
          <p:cNvPr id="14" name="Group 13">
            <a:extLst>
              <a:ext uri="{FF2B5EF4-FFF2-40B4-BE49-F238E27FC236}">
                <a16:creationId xmlns:a16="http://schemas.microsoft.com/office/drawing/2014/main" id="{F5359A6C-C943-464A-8558-8138AE2F24B1}"/>
              </a:ext>
            </a:extLst>
          </p:cNvPr>
          <p:cNvGrpSpPr/>
          <p:nvPr/>
        </p:nvGrpSpPr>
        <p:grpSpPr>
          <a:xfrm>
            <a:off x="956298" y="3566405"/>
            <a:ext cx="2049117" cy="533400"/>
            <a:chOff x="4656483" y="3848101"/>
            <a:chExt cx="2049117" cy="533400"/>
          </a:xfrm>
        </p:grpSpPr>
        <p:sp>
          <p:nvSpPr>
            <p:cNvPr id="15" name="Rectangle 14">
              <a:extLst>
                <a:ext uri="{FF2B5EF4-FFF2-40B4-BE49-F238E27FC236}">
                  <a16:creationId xmlns:a16="http://schemas.microsoft.com/office/drawing/2014/main" id="{516E3996-8113-4DA8-A240-F1A26EBB84ED}"/>
                </a:ext>
              </a:extLst>
            </p:cNvPr>
            <p:cNvSpPr/>
            <p:nvPr/>
          </p:nvSpPr>
          <p:spPr>
            <a:xfrm>
              <a:off x="4656483"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17" name="Rectangle 16">
              <a:extLst>
                <a:ext uri="{FF2B5EF4-FFF2-40B4-BE49-F238E27FC236}">
                  <a16:creationId xmlns:a16="http://schemas.microsoft.com/office/drawing/2014/main" id="{D5C4A20D-C387-4071-A673-93C89454B9E8}"/>
                </a:ext>
              </a:extLst>
            </p:cNvPr>
            <p:cNvSpPr/>
            <p:nvPr/>
          </p:nvSpPr>
          <p:spPr>
            <a:xfrm>
              <a:off x="5338969"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8" name="Rectangle 17">
              <a:extLst>
                <a:ext uri="{FF2B5EF4-FFF2-40B4-BE49-F238E27FC236}">
                  <a16:creationId xmlns:a16="http://schemas.microsoft.com/office/drawing/2014/main" id="{3C0777AD-2134-4028-9B2A-34408421811F}"/>
                </a:ext>
              </a:extLst>
            </p:cNvPr>
            <p:cNvSpPr/>
            <p:nvPr/>
          </p:nvSpPr>
          <p:spPr>
            <a:xfrm>
              <a:off x="6019800"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grpSp>
        <p:nvGrpSpPr>
          <p:cNvPr id="22" name="Group 21">
            <a:extLst>
              <a:ext uri="{FF2B5EF4-FFF2-40B4-BE49-F238E27FC236}">
                <a16:creationId xmlns:a16="http://schemas.microsoft.com/office/drawing/2014/main" id="{4AD85D12-6DDB-4F2B-84E2-66FCDBDD92E7}"/>
              </a:ext>
            </a:extLst>
          </p:cNvPr>
          <p:cNvGrpSpPr/>
          <p:nvPr/>
        </p:nvGrpSpPr>
        <p:grpSpPr>
          <a:xfrm>
            <a:off x="5042937" y="2491496"/>
            <a:ext cx="1366631" cy="533400"/>
            <a:chOff x="3810000" y="2209800"/>
            <a:chExt cx="1366631" cy="533400"/>
          </a:xfrm>
        </p:grpSpPr>
        <p:sp>
          <p:nvSpPr>
            <p:cNvPr id="23" name="Rectangle 22">
              <a:extLst>
                <a:ext uri="{FF2B5EF4-FFF2-40B4-BE49-F238E27FC236}">
                  <a16:creationId xmlns:a16="http://schemas.microsoft.com/office/drawing/2014/main" id="{F5C033F7-7495-4F23-A7E8-2A9204483259}"/>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24" name="Rectangle 23">
              <a:extLst>
                <a:ext uri="{FF2B5EF4-FFF2-40B4-BE49-F238E27FC236}">
                  <a16:creationId xmlns:a16="http://schemas.microsoft.com/office/drawing/2014/main" id="{DBCD7BAB-BFC2-420B-8897-7FEE7E858191}"/>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spTree>
    <p:extLst>
      <p:ext uri="{BB962C8B-B14F-4D97-AF65-F5344CB8AC3E}">
        <p14:creationId xmlns:p14="http://schemas.microsoft.com/office/powerpoint/2010/main" val="9210275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3" name="Group 2">
            <a:extLst>
              <a:ext uri="{FF2B5EF4-FFF2-40B4-BE49-F238E27FC236}">
                <a16:creationId xmlns:a16="http://schemas.microsoft.com/office/drawing/2014/main" id="{F048F0F5-6EAD-4418-9E30-F496C1D1F0D9}"/>
              </a:ext>
            </a:extLst>
          </p:cNvPr>
          <p:cNvGrpSpPr/>
          <p:nvPr/>
        </p:nvGrpSpPr>
        <p:grpSpPr>
          <a:xfrm>
            <a:off x="2679031" y="2142750"/>
            <a:ext cx="5855369" cy="710716"/>
            <a:chOff x="1066800" y="2286000"/>
            <a:chExt cx="5441675" cy="533400"/>
          </a:xfrm>
        </p:grpSpPr>
        <p:sp>
          <p:nvSpPr>
            <p:cNvPr id="2" name="Rectangle 1">
              <a:extLst>
                <a:ext uri="{FF2B5EF4-FFF2-40B4-BE49-F238E27FC236}">
                  <a16:creationId xmlns:a16="http://schemas.microsoft.com/office/drawing/2014/main" id="{F1C054DB-F893-4516-9FEE-02C41AD1DD92}"/>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5" name="Rectangle 4">
              <a:extLst>
                <a:ext uri="{FF2B5EF4-FFF2-40B4-BE49-F238E27FC236}">
                  <a16:creationId xmlns:a16="http://schemas.microsoft.com/office/drawing/2014/main" id="{4A78147E-AB6E-4EBC-A7CC-7254AE0A0DC3}"/>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B</a:t>
              </a:r>
            </a:p>
          </p:txBody>
        </p:sp>
        <p:sp>
          <p:nvSpPr>
            <p:cNvPr id="7" name="Rectangle 6">
              <a:extLst>
                <a:ext uri="{FF2B5EF4-FFF2-40B4-BE49-F238E27FC236}">
                  <a16:creationId xmlns:a16="http://schemas.microsoft.com/office/drawing/2014/main" id="{1E3E964B-E9DA-48DD-AFC2-FD926F097620}"/>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8" name="Rectangle 7">
              <a:extLst>
                <a:ext uri="{FF2B5EF4-FFF2-40B4-BE49-F238E27FC236}">
                  <a16:creationId xmlns:a16="http://schemas.microsoft.com/office/drawing/2014/main" id="{D447F409-9912-473F-94D9-A5F2F4FA4734}"/>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9" name="Rectangle 8">
              <a:extLst>
                <a:ext uri="{FF2B5EF4-FFF2-40B4-BE49-F238E27FC236}">
                  <a16:creationId xmlns:a16="http://schemas.microsoft.com/office/drawing/2014/main" id="{8CF70B5D-0AEE-425F-B702-F99EB5949414}"/>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10" name="Rectangle 9">
              <a:extLst>
                <a:ext uri="{FF2B5EF4-FFF2-40B4-BE49-F238E27FC236}">
                  <a16:creationId xmlns:a16="http://schemas.microsoft.com/office/drawing/2014/main" id="{68C86037-D987-40D1-BF0D-DD8E52890529}"/>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 C</a:t>
              </a:r>
            </a:p>
          </p:txBody>
        </p:sp>
        <p:sp>
          <p:nvSpPr>
            <p:cNvPr id="11" name="Rectangle 10">
              <a:extLst>
                <a:ext uri="{FF2B5EF4-FFF2-40B4-BE49-F238E27FC236}">
                  <a16:creationId xmlns:a16="http://schemas.microsoft.com/office/drawing/2014/main" id="{515FEBF2-D668-4468-8D50-E9D9CBAFC214}"/>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2" name="Rectangle 11">
              <a:extLst>
                <a:ext uri="{FF2B5EF4-FFF2-40B4-BE49-F238E27FC236}">
                  <a16:creationId xmlns:a16="http://schemas.microsoft.com/office/drawing/2014/main" id="{F8154341-1742-448F-9834-0DC48C88F9E8}"/>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cxnSp>
        <p:nvCxnSpPr>
          <p:cNvPr id="20" name="Straight Arrow Connector 19">
            <a:extLst>
              <a:ext uri="{FF2B5EF4-FFF2-40B4-BE49-F238E27FC236}">
                <a16:creationId xmlns:a16="http://schemas.microsoft.com/office/drawing/2014/main" id="{57F0BAA2-D010-4D2A-9054-E8AE46458E7D}"/>
              </a:ext>
            </a:extLst>
          </p:cNvPr>
          <p:cNvCxnSpPr>
            <a:cxnSpLocks/>
          </p:cNvCxnSpPr>
          <p:nvPr/>
        </p:nvCxnSpPr>
        <p:spPr>
          <a:xfrm flipV="1">
            <a:off x="3064255" y="4267200"/>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22" name="Group 21">
            <a:extLst>
              <a:ext uri="{FF2B5EF4-FFF2-40B4-BE49-F238E27FC236}">
                <a16:creationId xmlns:a16="http://schemas.microsoft.com/office/drawing/2014/main" id="{0D68E4BC-619F-45FD-BF8D-3B9D3AAC4434}"/>
              </a:ext>
            </a:extLst>
          </p:cNvPr>
          <p:cNvGrpSpPr/>
          <p:nvPr/>
        </p:nvGrpSpPr>
        <p:grpSpPr>
          <a:xfrm>
            <a:off x="2679031" y="1852925"/>
            <a:ext cx="5855369" cy="326268"/>
            <a:chOff x="1066800" y="2286000"/>
            <a:chExt cx="5441675" cy="533400"/>
          </a:xfrm>
        </p:grpSpPr>
        <p:sp>
          <p:nvSpPr>
            <p:cNvPr id="23" name="Rectangle 22">
              <a:extLst>
                <a:ext uri="{FF2B5EF4-FFF2-40B4-BE49-F238E27FC236}">
                  <a16:creationId xmlns:a16="http://schemas.microsoft.com/office/drawing/2014/main" id="{BAB09446-0097-47C8-B80F-3DF1E74891E8}"/>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24" name="Rectangle 23">
              <a:extLst>
                <a:ext uri="{FF2B5EF4-FFF2-40B4-BE49-F238E27FC236}">
                  <a16:creationId xmlns:a16="http://schemas.microsoft.com/office/drawing/2014/main" id="{5CA5FDB2-3FBA-4C6B-A632-9610CF0D50E8}"/>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5" name="Rectangle 24">
              <a:extLst>
                <a:ext uri="{FF2B5EF4-FFF2-40B4-BE49-F238E27FC236}">
                  <a16:creationId xmlns:a16="http://schemas.microsoft.com/office/drawing/2014/main" id="{5457A886-93B7-48AF-B1DB-F0A666C98B86}"/>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26" name="Rectangle 25">
              <a:extLst>
                <a:ext uri="{FF2B5EF4-FFF2-40B4-BE49-F238E27FC236}">
                  <a16:creationId xmlns:a16="http://schemas.microsoft.com/office/drawing/2014/main" id="{67520847-AE68-45DF-92B5-9F0A6D11B9C1}"/>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27" name="Rectangle 26">
              <a:extLst>
                <a:ext uri="{FF2B5EF4-FFF2-40B4-BE49-F238E27FC236}">
                  <a16:creationId xmlns:a16="http://schemas.microsoft.com/office/drawing/2014/main" id="{4EE18855-2315-4216-93E2-A3C081D0C715}"/>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28" name="Rectangle 27">
              <a:extLst>
                <a:ext uri="{FF2B5EF4-FFF2-40B4-BE49-F238E27FC236}">
                  <a16:creationId xmlns:a16="http://schemas.microsoft.com/office/drawing/2014/main" id="{BC0AD210-0D36-470C-BED6-9A39C9D900D9}"/>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sp>
          <p:nvSpPr>
            <p:cNvPr id="29" name="Rectangle 28">
              <a:extLst>
                <a:ext uri="{FF2B5EF4-FFF2-40B4-BE49-F238E27FC236}">
                  <a16:creationId xmlns:a16="http://schemas.microsoft.com/office/drawing/2014/main" id="{FBD38EAE-41D0-49B5-899B-8A2C6D555E05}"/>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6</a:t>
              </a:r>
            </a:p>
          </p:txBody>
        </p:sp>
        <p:sp>
          <p:nvSpPr>
            <p:cNvPr id="30" name="Rectangle 29">
              <a:extLst>
                <a:ext uri="{FF2B5EF4-FFF2-40B4-BE49-F238E27FC236}">
                  <a16:creationId xmlns:a16="http://schemas.microsoft.com/office/drawing/2014/main" id="{0AB12EDC-CC4F-4FF9-B317-D2094DB17EED}"/>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7</a:t>
              </a:r>
            </a:p>
          </p:txBody>
        </p:sp>
      </p:grpSp>
      <p:cxnSp>
        <p:nvCxnSpPr>
          <p:cNvPr id="41" name="Straight Arrow Connector 40">
            <a:extLst>
              <a:ext uri="{FF2B5EF4-FFF2-40B4-BE49-F238E27FC236}">
                <a16:creationId xmlns:a16="http://schemas.microsoft.com/office/drawing/2014/main" id="{471AE4DC-10DE-4F5C-9660-DE5F15BA7AE3}"/>
              </a:ext>
            </a:extLst>
          </p:cNvPr>
          <p:cNvCxnSpPr>
            <a:cxnSpLocks/>
          </p:cNvCxnSpPr>
          <p:nvPr/>
        </p:nvCxnSpPr>
        <p:spPr>
          <a:xfrm>
            <a:off x="3029711" y="912882"/>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69" name="Group 68">
            <a:extLst>
              <a:ext uri="{FF2B5EF4-FFF2-40B4-BE49-F238E27FC236}">
                <a16:creationId xmlns:a16="http://schemas.microsoft.com/office/drawing/2014/main" id="{6AC1F200-8DA7-4FBC-B8AA-B7DE9CE9A7BC}"/>
              </a:ext>
            </a:extLst>
          </p:cNvPr>
          <p:cNvGrpSpPr/>
          <p:nvPr/>
        </p:nvGrpSpPr>
        <p:grpSpPr>
          <a:xfrm>
            <a:off x="2679031" y="3733800"/>
            <a:ext cx="2206277" cy="533400"/>
            <a:chOff x="4656483" y="3848101"/>
            <a:chExt cx="2049117" cy="533400"/>
          </a:xfrm>
        </p:grpSpPr>
        <p:sp>
          <p:nvSpPr>
            <p:cNvPr id="70" name="Rectangle 69">
              <a:extLst>
                <a:ext uri="{FF2B5EF4-FFF2-40B4-BE49-F238E27FC236}">
                  <a16:creationId xmlns:a16="http://schemas.microsoft.com/office/drawing/2014/main" id="{9610D28D-F8EB-4695-8590-67F9DB3101F4}"/>
                </a:ext>
              </a:extLst>
            </p:cNvPr>
            <p:cNvSpPr/>
            <p:nvPr/>
          </p:nvSpPr>
          <p:spPr>
            <a:xfrm>
              <a:off x="4656483"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71" name="Rectangle 70">
              <a:extLst>
                <a:ext uri="{FF2B5EF4-FFF2-40B4-BE49-F238E27FC236}">
                  <a16:creationId xmlns:a16="http://schemas.microsoft.com/office/drawing/2014/main" id="{ECD5C586-A9EF-4932-A1D1-06F92E7F4B85}"/>
                </a:ext>
              </a:extLst>
            </p:cNvPr>
            <p:cNvSpPr/>
            <p:nvPr/>
          </p:nvSpPr>
          <p:spPr>
            <a:xfrm>
              <a:off x="5338969"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72" name="Rectangle 71">
              <a:extLst>
                <a:ext uri="{FF2B5EF4-FFF2-40B4-BE49-F238E27FC236}">
                  <a16:creationId xmlns:a16="http://schemas.microsoft.com/office/drawing/2014/main" id="{7E6D2880-F390-4C1C-8572-D992FE659078}"/>
                </a:ext>
              </a:extLst>
            </p:cNvPr>
            <p:cNvSpPr/>
            <p:nvPr/>
          </p:nvSpPr>
          <p:spPr>
            <a:xfrm>
              <a:off x="6019800"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grpSp>
        <p:nvGrpSpPr>
          <p:cNvPr id="226" name="Group 225">
            <a:extLst>
              <a:ext uri="{FF2B5EF4-FFF2-40B4-BE49-F238E27FC236}">
                <a16:creationId xmlns:a16="http://schemas.microsoft.com/office/drawing/2014/main" id="{A0C877F1-1283-4657-9F53-A2F683F586ED}"/>
              </a:ext>
            </a:extLst>
          </p:cNvPr>
          <p:cNvGrpSpPr/>
          <p:nvPr/>
        </p:nvGrpSpPr>
        <p:grpSpPr>
          <a:xfrm>
            <a:off x="2680411" y="3406140"/>
            <a:ext cx="2204898" cy="326268"/>
            <a:chOff x="1066800" y="2286000"/>
            <a:chExt cx="2049117" cy="533400"/>
          </a:xfrm>
        </p:grpSpPr>
        <p:sp>
          <p:nvSpPr>
            <p:cNvPr id="227" name="Rectangle 226">
              <a:extLst>
                <a:ext uri="{FF2B5EF4-FFF2-40B4-BE49-F238E27FC236}">
                  <a16:creationId xmlns:a16="http://schemas.microsoft.com/office/drawing/2014/main" id="{D87BF1E4-67FF-4BA6-B636-F9A2B056BC26}"/>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228" name="Rectangle 227">
              <a:extLst>
                <a:ext uri="{FF2B5EF4-FFF2-40B4-BE49-F238E27FC236}">
                  <a16:creationId xmlns:a16="http://schemas.microsoft.com/office/drawing/2014/main" id="{5FB61FF4-CEF0-44B2-858E-1F3A34162B50}"/>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29" name="Rectangle 228">
              <a:extLst>
                <a:ext uri="{FF2B5EF4-FFF2-40B4-BE49-F238E27FC236}">
                  <a16:creationId xmlns:a16="http://schemas.microsoft.com/office/drawing/2014/main" id="{0AC793BB-B48A-43C2-83A4-56FB0D5DC30F}"/>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grpSp>
      <p:sp>
        <p:nvSpPr>
          <p:cNvPr id="234" name="Rectangle 233">
            <a:extLst>
              <a:ext uri="{FF2B5EF4-FFF2-40B4-BE49-F238E27FC236}">
                <a16:creationId xmlns:a16="http://schemas.microsoft.com/office/drawing/2014/main" id="{3E213DBA-F6B0-4D15-9751-4A0E45C2E547}"/>
              </a:ext>
            </a:extLst>
          </p:cNvPr>
          <p:cNvSpPr/>
          <p:nvPr/>
        </p:nvSpPr>
        <p:spPr>
          <a:xfrm>
            <a:off x="2676359" y="1851020"/>
            <a:ext cx="733122" cy="326268"/>
          </a:xfrm>
          <a:prstGeom prst="rect">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0</a:t>
            </a:r>
          </a:p>
        </p:txBody>
      </p:sp>
      <p:sp>
        <p:nvSpPr>
          <p:cNvPr id="238" name="Rectangle 237">
            <a:extLst>
              <a:ext uri="{FF2B5EF4-FFF2-40B4-BE49-F238E27FC236}">
                <a16:creationId xmlns:a16="http://schemas.microsoft.com/office/drawing/2014/main" id="{D4C3926C-9E37-4EDD-8559-C01CE5F0E5D2}"/>
              </a:ext>
            </a:extLst>
          </p:cNvPr>
          <p:cNvSpPr/>
          <p:nvPr/>
        </p:nvSpPr>
        <p:spPr>
          <a:xfrm>
            <a:off x="3411133" y="1847850"/>
            <a:ext cx="733122" cy="326268"/>
          </a:xfrm>
          <a:prstGeom prst="rect">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1</a:t>
            </a:r>
          </a:p>
        </p:txBody>
      </p:sp>
      <p:sp>
        <p:nvSpPr>
          <p:cNvPr id="240" name="Rectangle 239">
            <a:extLst>
              <a:ext uri="{FF2B5EF4-FFF2-40B4-BE49-F238E27FC236}">
                <a16:creationId xmlns:a16="http://schemas.microsoft.com/office/drawing/2014/main" id="{931A7CBC-8F14-4564-961C-043335D2475F}"/>
              </a:ext>
            </a:extLst>
          </p:cNvPr>
          <p:cNvSpPr/>
          <p:nvPr/>
        </p:nvSpPr>
        <p:spPr>
          <a:xfrm>
            <a:off x="4145716" y="1849115"/>
            <a:ext cx="733122" cy="326268"/>
          </a:xfrm>
          <a:prstGeom prst="rect">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2</a:t>
            </a:r>
          </a:p>
        </p:txBody>
      </p:sp>
    </p:spTree>
    <p:extLst>
      <p:ext uri="{BB962C8B-B14F-4D97-AF65-F5344CB8AC3E}">
        <p14:creationId xmlns:p14="http://schemas.microsoft.com/office/powerpoint/2010/main" val="194374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5E-6 -3.7037E-7 L 0.06159 -3.7037E-7 " pathEditMode="relative" rAng="0" ptsTypes="AA">
                                      <p:cBhvr>
                                        <p:cTn id="6" dur="2000" fill="hold"/>
                                        <p:tgtEl>
                                          <p:spTgt spid="41"/>
                                        </p:tgtEl>
                                        <p:attrNameLst>
                                          <p:attrName>ppt_x</p:attrName>
                                          <p:attrName>ppt_y</p:attrName>
                                        </p:attrNameLst>
                                      </p:cBhvr>
                                      <p:rCtr x="3073" y="0"/>
                                    </p:animMotion>
                                  </p:childTnLst>
                                </p:cTn>
                              </p:par>
                              <p:par>
                                <p:cTn id="7" presetID="1" presetClass="exit" presetSubtype="0" fill="hold" grpId="0" nodeType="withEffect">
                                  <p:stCondLst>
                                    <p:cond delay="0"/>
                                  </p:stCondLst>
                                  <p:childTnLst>
                                    <p:set>
                                      <p:cBhvr>
                                        <p:cTn id="8" dur="1" fill="hold">
                                          <p:stCondLst>
                                            <p:cond delay="0"/>
                                          </p:stCondLst>
                                        </p:cTn>
                                        <p:tgtEl>
                                          <p:spTgt spid="234"/>
                                        </p:tgtEl>
                                        <p:attrNameLst>
                                          <p:attrName>style.visibility</p:attrName>
                                        </p:attrNameLst>
                                      </p:cBhvr>
                                      <p:to>
                                        <p:strVal val="hidden"/>
                                      </p:to>
                                    </p:set>
                                  </p:childTnLst>
                                </p:cTn>
                              </p:par>
                              <p:par>
                                <p:cTn id="9" presetID="1" presetClass="entr" presetSubtype="0" fill="hold" grpId="0" nodeType="withEffect">
                                  <p:stCondLst>
                                    <p:cond delay="1900"/>
                                  </p:stCondLst>
                                  <p:childTnLst>
                                    <p:set>
                                      <p:cBhvr>
                                        <p:cTn id="10" dur="1" fill="hold">
                                          <p:stCondLst>
                                            <p:cond delay="0"/>
                                          </p:stCondLst>
                                        </p:cTn>
                                        <p:tgtEl>
                                          <p:spTgt spid="2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0.0625 -0.00162 L 0.12239 -0.00162 " pathEditMode="relative" rAng="0" ptsTypes="AA">
                                      <p:cBhvr>
                                        <p:cTn id="14" dur="2000" fill="hold"/>
                                        <p:tgtEl>
                                          <p:spTgt spid="41"/>
                                        </p:tgtEl>
                                        <p:attrNameLst>
                                          <p:attrName>ppt_x</p:attrName>
                                          <p:attrName>ppt_y</p:attrName>
                                        </p:attrNameLst>
                                      </p:cBhvr>
                                      <p:rCtr x="2995" y="0"/>
                                    </p:animMotion>
                                  </p:childTnLst>
                                </p:cTn>
                              </p:par>
                              <p:par>
                                <p:cTn id="15" presetID="1" presetClass="exit" presetSubtype="0" fill="hold" grpId="1" nodeType="withEffect">
                                  <p:stCondLst>
                                    <p:cond delay="0"/>
                                  </p:stCondLst>
                                  <p:childTnLst>
                                    <p:set>
                                      <p:cBhvr>
                                        <p:cTn id="16" dur="1" fill="hold">
                                          <p:stCondLst>
                                            <p:cond delay="0"/>
                                          </p:stCondLst>
                                        </p:cTn>
                                        <p:tgtEl>
                                          <p:spTgt spid="238"/>
                                        </p:tgtEl>
                                        <p:attrNameLst>
                                          <p:attrName>style.visibility</p:attrName>
                                        </p:attrNameLst>
                                      </p:cBhvr>
                                      <p:to>
                                        <p:strVal val="hidden"/>
                                      </p:to>
                                    </p:set>
                                  </p:childTnLst>
                                </p:cTn>
                              </p:par>
                              <p:par>
                                <p:cTn id="17" presetID="1" presetClass="entr" presetSubtype="0" fill="hold" grpId="0" nodeType="withEffect">
                                  <p:stCondLst>
                                    <p:cond delay="1900"/>
                                  </p:stCondLst>
                                  <p:childTnLst>
                                    <p:set>
                                      <p:cBhvr>
                                        <p:cTn id="18" dur="1" fill="hold">
                                          <p:stCondLst>
                                            <p:cond delay="0"/>
                                          </p:stCondLst>
                                        </p:cTn>
                                        <p:tgtEl>
                                          <p:spTgt spid="2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00143 2.22222E-6 L 0.05729 2.22222E-6 " pathEditMode="relative" rAng="0" ptsTypes="AA">
                                      <p:cBhvr>
                                        <p:cTn id="22" dur="2000" fill="hold"/>
                                        <p:tgtEl>
                                          <p:spTgt spid="20"/>
                                        </p:tgtEl>
                                        <p:attrNameLst>
                                          <p:attrName>ppt_x</p:attrName>
                                          <p:attrName>ppt_y</p:attrName>
                                        </p:attrNameLst>
                                      </p:cBhvr>
                                      <p:rCtr x="2786" y="0"/>
                                    </p:animMotion>
                                  </p:childTnLst>
                                </p:cTn>
                              </p:par>
                              <p:par>
                                <p:cTn id="23" presetID="63" presetClass="path" presetSubtype="0" accel="50000" decel="50000" fill="hold" nodeType="withEffect">
                                  <p:stCondLst>
                                    <p:cond delay="0"/>
                                  </p:stCondLst>
                                  <p:childTnLst>
                                    <p:animMotion origin="layout" path="M 0.12187 -0.00023 L 0.18164 -0.00023 " pathEditMode="relative" rAng="0" ptsTypes="AA">
                                      <p:cBhvr>
                                        <p:cTn id="24" dur="2000" fill="hold"/>
                                        <p:tgtEl>
                                          <p:spTgt spid="41"/>
                                        </p:tgtEl>
                                        <p:attrNameLst>
                                          <p:attrName>ppt_x</p:attrName>
                                          <p:attrName>ppt_y</p:attrName>
                                        </p:attrNameLst>
                                      </p:cBhvr>
                                      <p:rCtr x="2982" y="0"/>
                                    </p:animMotion>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nodeType="clickEffect">
                                  <p:stCondLst>
                                    <p:cond delay="0"/>
                                  </p:stCondLst>
                                  <p:childTnLst>
                                    <p:animMotion origin="layout" path="M 0.1806 -0.00023 L 0.24205 -0.00023 " pathEditMode="relative" rAng="0" ptsTypes="AA">
                                      <p:cBhvr>
                                        <p:cTn id="28" dur="2000" fill="hold"/>
                                        <p:tgtEl>
                                          <p:spTgt spid="41"/>
                                        </p:tgtEl>
                                        <p:attrNameLst>
                                          <p:attrName>ppt_x</p:attrName>
                                          <p:attrName>ppt_y</p:attrName>
                                        </p:attrNameLst>
                                      </p:cBhvr>
                                      <p:rCtr x="3073" y="0"/>
                                    </p:animMotion>
                                  </p:childTnLst>
                                </p:cTn>
                              </p:par>
                              <p:par>
                                <p:cTn id="29" presetID="63" presetClass="path" presetSubtype="0" accel="50000" decel="50000" fill="hold" nodeType="withEffect">
                                  <p:stCondLst>
                                    <p:cond delay="0"/>
                                  </p:stCondLst>
                                  <p:childTnLst>
                                    <p:animMotion origin="layout" path="M 0.05808 2.22222E-6 L 0.11901 2.22222E-6 " pathEditMode="relative" rAng="0" ptsTypes="AA">
                                      <p:cBhvr>
                                        <p:cTn id="30" dur="2000" fill="hold"/>
                                        <p:tgtEl>
                                          <p:spTgt spid="20"/>
                                        </p:tgtEl>
                                        <p:attrNameLst>
                                          <p:attrName>ppt_x</p:attrName>
                                          <p:attrName>ppt_y</p:attrName>
                                        </p:attrNameLst>
                                      </p:cBhvr>
                                      <p:rCtr x="30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38" grpId="0" animBg="1"/>
      <p:bldP spid="238" grpId="1" animBg="1"/>
      <p:bldP spid="240"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3" name="Group 2">
            <a:extLst>
              <a:ext uri="{FF2B5EF4-FFF2-40B4-BE49-F238E27FC236}">
                <a16:creationId xmlns:a16="http://schemas.microsoft.com/office/drawing/2014/main" id="{F048F0F5-6EAD-4418-9E30-F496C1D1F0D9}"/>
              </a:ext>
            </a:extLst>
          </p:cNvPr>
          <p:cNvGrpSpPr/>
          <p:nvPr/>
        </p:nvGrpSpPr>
        <p:grpSpPr>
          <a:xfrm>
            <a:off x="2679031" y="2142750"/>
            <a:ext cx="5855369" cy="710716"/>
            <a:chOff x="1066800" y="2286000"/>
            <a:chExt cx="5441675" cy="533400"/>
          </a:xfrm>
        </p:grpSpPr>
        <p:sp>
          <p:nvSpPr>
            <p:cNvPr id="2" name="Rectangle 1">
              <a:extLst>
                <a:ext uri="{FF2B5EF4-FFF2-40B4-BE49-F238E27FC236}">
                  <a16:creationId xmlns:a16="http://schemas.microsoft.com/office/drawing/2014/main" id="{F1C054DB-F893-4516-9FEE-02C41AD1DD92}"/>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5" name="Rectangle 4">
              <a:extLst>
                <a:ext uri="{FF2B5EF4-FFF2-40B4-BE49-F238E27FC236}">
                  <a16:creationId xmlns:a16="http://schemas.microsoft.com/office/drawing/2014/main" id="{4A78147E-AB6E-4EBC-A7CC-7254AE0A0DC3}"/>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B</a:t>
              </a:r>
            </a:p>
          </p:txBody>
        </p:sp>
        <p:sp>
          <p:nvSpPr>
            <p:cNvPr id="7" name="Rectangle 6">
              <a:extLst>
                <a:ext uri="{FF2B5EF4-FFF2-40B4-BE49-F238E27FC236}">
                  <a16:creationId xmlns:a16="http://schemas.microsoft.com/office/drawing/2014/main" id="{1E3E964B-E9DA-48DD-AFC2-FD926F097620}"/>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8" name="Rectangle 7">
              <a:extLst>
                <a:ext uri="{FF2B5EF4-FFF2-40B4-BE49-F238E27FC236}">
                  <a16:creationId xmlns:a16="http://schemas.microsoft.com/office/drawing/2014/main" id="{D447F409-9912-473F-94D9-A5F2F4FA4734}"/>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9" name="Rectangle 8">
              <a:extLst>
                <a:ext uri="{FF2B5EF4-FFF2-40B4-BE49-F238E27FC236}">
                  <a16:creationId xmlns:a16="http://schemas.microsoft.com/office/drawing/2014/main" id="{8CF70B5D-0AEE-425F-B702-F99EB5949414}"/>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10" name="Rectangle 9">
              <a:extLst>
                <a:ext uri="{FF2B5EF4-FFF2-40B4-BE49-F238E27FC236}">
                  <a16:creationId xmlns:a16="http://schemas.microsoft.com/office/drawing/2014/main" id="{68C86037-D987-40D1-BF0D-DD8E52890529}"/>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 C</a:t>
              </a:r>
            </a:p>
          </p:txBody>
        </p:sp>
        <p:sp>
          <p:nvSpPr>
            <p:cNvPr id="11" name="Rectangle 10">
              <a:extLst>
                <a:ext uri="{FF2B5EF4-FFF2-40B4-BE49-F238E27FC236}">
                  <a16:creationId xmlns:a16="http://schemas.microsoft.com/office/drawing/2014/main" id="{515FEBF2-D668-4468-8D50-E9D9CBAFC214}"/>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2" name="Rectangle 11">
              <a:extLst>
                <a:ext uri="{FF2B5EF4-FFF2-40B4-BE49-F238E27FC236}">
                  <a16:creationId xmlns:a16="http://schemas.microsoft.com/office/drawing/2014/main" id="{F8154341-1742-448F-9834-0DC48C88F9E8}"/>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grpSp>
        <p:nvGrpSpPr>
          <p:cNvPr id="22" name="Group 21">
            <a:extLst>
              <a:ext uri="{FF2B5EF4-FFF2-40B4-BE49-F238E27FC236}">
                <a16:creationId xmlns:a16="http://schemas.microsoft.com/office/drawing/2014/main" id="{0D68E4BC-619F-45FD-BF8D-3B9D3AAC4434}"/>
              </a:ext>
            </a:extLst>
          </p:cNvPr>
          <p:cNvGrpSpPr/>
          <p:nvPr/>
        </p:nvGrpSpPr>
        <p:grpSpPr>
          <a:xfrm>
            <a:off x="2679031" y="1852925"/>
            <a:ext cx="5855369" cy="326268"/>
            <a:chOff x="1066800" y="2286000"/>
            <a:chExt cx="5441675" cy="533400"/>
          </a:xfrm>
        </p:grpSpPr>
        <p:sp>
          <p:nvSpPr>
            <p:cNvPr id="23" name="Rectangle 22">
              <a:extLst>
                <a:ext uri="{FF2B5EF4-FFF2-40B4-BE49-F238E27FC236}">
                  <a16:creationId xmlns:a16="http://schemas.microsoft.com/office/drawing/2014/main" id="{BAB09446-0097-47C8-B80F-3DF1E74891E8}"/>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24" name="Rectangle 23">
              <a:extLst>
                <a:ext uri="{FF2B5EF4-FFF2-40B4-BE49-F238E27FC236}">
                  <a16:creationId xmlns:a16="http://schemas.microsoft.com/office/drawing/2014/main" id="{5CA5FDB2-3FBA-4C6B-A632-9610CF0D50E8}"/>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5" name="Rectangle 24">
              <a:extLst>
                <a:ext uri="{FF2B5EF4-FFF2-40B4-BE49-F238E27FC236}">
                  <a16:creationId xmlns:a16="http://schemas.microsoft.com/office/drawing/2014/main" id="{5457A886-93B7-48AF-B1DB-F0A666C98B86}"/>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26" name="Rectangle 25">
              <a:extLst>
                <a:ext uri="{FF2B5EF4-FFF2-40B4-BE49-F238E27FC236}">
                  <a16:creationId xmlns:a16="http://schemas.microsoft.com/office/drawing/2014/main" id="{67520847-AE68-45DF-92B5-9F0A6D11B9C1}"/>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27" name="Rectangle 26">
              <a:extLst>
                <a:ext uri="{FF2B5EF4-FFF2-40B4-BE49-F238E27FC236}">
                  <a16:creationId xmlns:a16="http://schemas.microsoft.com/office/drawing/2014/main" id="{4EE18855-2315-4216-93E2-A3C081D0C715}"/>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28" name="Rectangle 27">
              <a:extLst>
                <a:ext uri="{FF2B5EF4-FFF2-40B4-BE49-F238E27FC236}">
                  <a16:creationId xmlns:a16="http://schemas.microsoft.com/office/drawing/2014/main" id="{BC0AD210-0D36-470C-BED6-9A39C9D900D9}"/>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sp>
          <p:nvSpPr>
            <p:cNvPr id="29" name="Rectangle 28">
              <a:extLst>
                <a:ext uri="{FF2B5EF4-FFF2-40B4-BE49-F238E27FC236}">
                  <a16:creationId xmlns:a16="http://schemas.microsoft.com/office/drawing/2014/main" id="{FBD38EAE-41D0-49B5-899B-8A2C6D555E05}"/>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6</a:t>
              </a:r>
            </a:p>
          </p:txBody>
        </p:sp>
        <p:sp>
          <p:nvSpPr>
            <p:cNvPr id="30" name="Rectangle 29">
              <a:extLst>
                <a:ext uri="{FF2B5EF4-FFF2-40B4-BE49-F238E27FC236}">
                  <a16:creationId xmlns:a16="http://schemas.microsoft.com/office/drawing/2014/main" id="{0AB12EDC-CC4F-4FF9-B317-D2094DB17EED}"/>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7</a:t>
              </a:r>
            </a:p>
          </p:txBody>
        </p:sp>
      </p:grpSp>
      <p:grpSp>
        <p:nvGrpSpPr>
          <p:cNvPr id="69" name="Group 68">
            <a:extLst>
              <a:ext uri="{FF2B5EF4-FFF2-40B4-BE49-F238E27FC236}">
                <a16:creationId xmlns:a16="http://schemas.microsoft.com/office/drawing/2014/main" id="{6AC1F200-8DA7-4FBC-B8AA-B7DE9CE9A7BC}"/>
              </a:ext>
            </a:extLst>
          </p:cNvPr>
          <p:cNvGrpSpPr/>
          <p:nvPr/>
        </p:nvGrpSpPr>
        <p:grpSpPr>
          <a:xfrm>
            <a:off x="2679031" y="3733800"/>
            <a:ext cx="2204897" cy="533400"/>
            <a:chOff x="4656483" y="3848101"/>
            <a:chExt cx="2049117" cy="533400"/>
          </a:xfrm>
        </p:grpSpPr>
        <p:sp>
          <p:nvSpPr>
            <p:cNvPr id="70" name="Rectangle 69">
              <a:extLst>
                <a:ext uri="{FF2B5EF4-FFF2-40B4-BE49-F238E27FC236}">
                  <a16:creationId xmlns:a16="http://schemas.microsoft.com/office/drawing/2014/main" id="{9610D28D-F8EB-4695-8590-67F9DB3101F4}"/>
                </a:ext>
              </a:extLst>
            </p:cNvPr>
            <p:cNvSpPr/>
            <p:nvPr/>
          </p:nvSpPr>
          <p:spPr>
            <a:xfrm>
              <a:off x="4656483"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71" name="Rectangle 70">
              <a:extLst>
                <a:ext uri="{FF2B5EF4-FFF2-40B4-BE49-F238E27FC236}">
                  <a16:creationId xmlns:a16="http://schemas.microsoft.com/office/drawing/2014/main" id="{ECD5C586-A9EF-4932-A1D1-06F92E7F4B85}"/>
                </a:ext>
              </a:extLst>
            </p:cNvPr>
            <p:cNvSpPr/>
            <p:nvPr/>
          </p:nvSpPr>
          <p:spPr>
            <a:xfrm>
              <a:off x="5338969"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72" name="Rectangle 71">
              <a:extLst>
                <a:ext uri="{FF2B5EF4-FFF2-40B4-BE49-F238E27FC236}">
                  <a16:creationId xmlns:a16="http://schemas.microsoft.com/office/drawing/2014/main" id="{7E6D2880-F390-4C1C-8572-D992FE659078}"/>
                </a:ext>
              </a:extLst>
            </p:cNvPr>
            <p:cNvSpPr/>
            <p:nvPr/>
          </p:nvSpPr>
          <p:spPr>
            <a:xfrm>
              <a:off x="6019800"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cxnSp>
        <p:nvCxnSpPr>
          <p:cNvPr id="31" name="Straight Arrow Connector 30">
            <a:extLst>
              <a:ext uri="{FF2B5EF4-FFF2-40B4-BE49-F238E27FC236}">
                <a16:creationId xmlns:a16="http://schemas.microsoft.com/office/drawing/2014/main" id="{F6E5AD57-75CD-4054-AACD-9EA6201E40B9}"/>
              </a:ext>
            </a:extLst>
          </p:cNvPr>
          <p:cNvCxnSpPr>
            <a:cxnSpLocks/>
          </p:cNvCxnSpPr>
          <p:nvPr/>
        </p:nvCxnSpPr>
        <p:spPr>
          <a:xfrm>
            <a:off x="5247132" y="888757"/>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E31A2444-4448-4DB2-80DC-4D7B2DF79B17}"/>
              </a:ext>
            </a:extLst>
          </p:cNvPr>
          <p:cNvCxnSpPr>
            <a:cxnSpLocks/>
          </p:cNvCxnSpPr>
          <p:nvPr/>
        </p:nvCxnSpPr>
        <p:spPr>
          <a:xfrm flipV="1">
            <a:off x="3029710" y="4267200"/>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78" name="Group 77">
            <a:extLst>
              <a:ext uri="{FF2B5EF4-FFF2-40B4-BE49-F238E27FC236}">
                <a16:creationId xmlns:a16="http://schemas.microsoft.com/office/drawing/2014/main" id="{CDCE5B8C-B6C7-4DA7-98C6-C3ED4050424B}"/>
              </a:ext>
            </a:extLst>
          </p:cNvPr>
          <p:cNvGrpSpPr/>
          <p:nvPr/>
        </p:nvGrpSpPr>
        <p:grpSpPr>
          <a:xfrm>
            <a:off x="2680411" y="3406140"/>
            <a:ext cx="2204898" cy="326268"/>
            <a:chOff x="1066800" y="2286000"/>
            <a:chExt cx="2049117" cy="533400"/>
          </a:xfrm>
        </p:grpSpPr>
        <p:sp>
          <p:nvSpPr>
            <p:cNvPr id="79" name="Rectangle 78">
              <a:extLst>
                <a:ext uri="{FF2B5EF4-FFF2-40B4-BE49-F238E27FC236}">
                  <a16:creationId xmlns:a16="http://schemas.microsoft.com/office/drawing/2014/main" id="{FD71A8A7-81BD-4A67-805E-D3E3CD363B02}"/>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80" name="Rectangle 79">
              <a:extLst>
                <a:ext uri="{FF2B5EF4-FFF2-40B4-BE49-F238E27FC236}">
                  <a16:creationId xmlns:a16="http://schemas.microsoft.com/office/drawing/2014/main" id="{27E79D7E-BC43-4617-A987-F18DD021FFC3}"/>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81" name="Rectangle 80">
              <a:extLst>
                <a:ext uri="{FF2B5EF4-FFF2-40B4-BE49-F238E27FC236}">
                  <a16:creationId xmlns:a16="http://schemas.microsoft.com/office/drawing/2014/main" id="{1D4F867E-3C40-470B-BE60-6193E0660185}"/>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grpSp>
      <p:sp>
        <p:nvSpPr>
          <p:cNvPr id="87" name="Rectangle 86">
            <a:extLst>
              <a:ext uri="{FF2B5EF4-FFF2-40B4-BE49-F238E27FC236}">
                <a16:creationId xmlns:a16="http://schemas.microsoft.com/office/drawing/2014/main" id="{3EF624FC-BD99-4E63-817A-A33E69ECAF33}"/>
              </a:ext>
            </a:extLst>
          </p:cNvPr>
          <p:cNvSpPr/>
          <p:nvPr/>
        </p:nvSpPr>
        <p:spPr>
          <a:xfrm>
            <a:off x="4870783" y="1851020"/>
            <a:ext cx="733122" cy="326268"/>
          </a:xfrm>
          <a:prstGeom prst="rect">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3</a:t>
            </a:r>
          </a:p>
        </p:txBody>
      </p:sp>
      <p:sp>
        <p:nvSpPr>
          <p:cNvPr id="88" name="Rectangle 87">
            <a:extLst>
              <a:ext uri="{FF2B5EF4-FFF2-40B4-BE49-F238E27FC236}">
                <a16:creationId xmlns:a16="http://schemas.microsoft.com/office/drawing/2014/main" id="{480AD2C7-BE93-4673-8FB0-45F9959FC345}"/>
              </a:ext>
            </a:extLst>
          </p:cNvPr>
          <p:cNvSpPr/>
          <p:nvPr/>
        </p:nvSpPr>
        <p:spPr>
          <a:xfrm>
            <a:off x="5601734" y="1847210"/>
            <a:ext cx="733122" cy="326268"/>
          </a:xfrm>
          <a:prstGeom prst="rect">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4</a:t>
            </a:r>
          </a:p>
        </p:txBody>
      </p:sp>
      <p:sp>
        <p:nvSpPr>
          <p:cNvPr id="91" name="Rectangle 90">
            <a:extLst>
              <a:ext uri="{FF2B5EF4-FFF2-40B4-BE49-F238E27FC236}">
                <a16:creationId xmlns:a16="http://schemas.microsoft.com/office/drawing/2014/main" id="{FB144193-03F1-49B4-9405-213B1825EF18}"/>
              </a:ext>
            </a:extLst>
          </p:cNvPr>
          <p:cNvSpPr/>
          <p:nvPr/>
        </p:nvSpPr>
        <p:spPr>
          <a:xfrm>
            <a:off x="6329123" y="1849115"/>
            <a:ext cx="733122" cy="326268"/>
          </a:xfrm>
          <a:prstGeom prst="rect">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5</a:t>
            </a:r>
          </a:p>
        </p:txBody>
      </p:sp>
      <p:sp>
        <p:nvSpPr>
          <p:cNvPr id="98" name="Flowchart: Alternate Process 97">
            <a:extLst>
              <a:ext uri="{FF2B5EF4-FFF2-40B4-BE49-F238E27FC236}">
                <a16:creationId xmlns:a16="http://schemas.microsoft.com/office/drawing/2014/main" id="{27D81F69-085C-4CCE-9D0E-E7313837ABA3}"/>
              </a:ext>
            </a:extLst>
          </p:cNvPr>
          <p:cNvSpPr/>
          <p:nvPr/>
        </p:nvSpPr>
        <p:spPr>
          <a:xfrm>
            <a:off x="6329122" y="4419600"/>
            <a:ext cx="2205277" cy="710716"/>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000" dirty="0">
                <a:solidFill>
                  <a:schemeClr val="tx1"/>
                </a:solidFill>
                <a:latin typeface="Nunito Sans" panose="020B0604020202020204" charset="0"/>
              </a:rPr>
              <a:t>Print </a:t>
            </a:r>
            <a:r>
              <a:rPr lang="en-IN" sz="3000" dirty="0" err="1">
                <a:solidFill>
                  <a:schemeClr val="tx1"/>
                </a:solidFill>
                <a:latin typeface="Nunito Sans" panose="020B0604020202020204" charset="0"/>
              </a:rPr>
              <a:t>i</a:t>
            </a:r>
            <a:endParaRPr lang="en-IN" sz="3000" dirty="0">
              <a:solidFill>
                <a:schemeClr val="tx1"/>
              </a:solidFill>
              <a:latin typeface="Nunito Sans" panose="020B0604020202020204" charset="0"/>
            </a:endParaRPr>
          </a:p>
        </p:txBody>
      </p:sp>
    </p:spTree>
    <p:extLst>
      <p:ext uri="{BB962C8B-B14F-4D97-AF65-F5344CB8AC3E}">
        <p14:creationId xmlns:p14="http://schemas.microsoft.com/office/powerpoint/2010/main" val="324262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45833E-6 -0.00046 L 0.05846 1.85185E-6 " pathEditMode="relative" rAng="0" ptsTypes="AA">
                                      <p:cBhvr>
                                        <p:cTn id="6" dur="2000" fill="hold"/>
                                        <p:tgtEl>
                                          <p:spTgt spid="31"/>
                                        </p:tgtEl>
                                        <p:attrNameLst>
                                          <p:attrName>ppt_x</p:attrName>
                                          <p:attrName>ppt_y</p:attrName>
                                        </p:attrNameLst>
                                      </p:cBhvr>
                                      <p:rCtr x="2917" y="23"/>
                                    </p:animMotion>
                                  </p:childTnLst>
                                </p:cTn>
                              </p:par>
                              <p:par>
                                <p:cTn id="7" presetID="1" presetClass="entr" presetSubtype="0" fill="hold" grpId="0" nodeType="withEffect">
                                  <p:stCondLst>
                                    <p:cond delay="19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0.05846 1.85185E-6 L 0.12031 1.85185E-6 " pathEditMode="relative" rAng="0" ptsTypes="AA">
                                      <p:cBhvr>
                                        <p:cTn id="14" dur="2000" fill="hold"/>
                                        <p:tgtEl>
                                          <p:spTgt spid="31"/>
                                        </p:tgtEl>
                                        <p:attrNameLst>
                                          <p:attrName>ppt_x</p:attrName>
                                          <p:attrName>ppt_y</p:attrName>
                                        </p:attrNameLst>
                                      </p:cBhvr>
                                      <p:rCtr x="3086" y="0"/>
                                    </p:animMotion>
                                  </p:childTnLst>
                                </p:cTn>
                              </p:par>
                              <p:par>
                                <p:cTn id="15" presetID="1" presetClass="exit" presetSubtype="0" fill="hold" grpId="1" nodeType="withEffect">
                                  <p:stCondLst>
                                    <p:cond delay="0"/>
                                  </p:stCondLst>
                                  <p:childTnLst>
                                    <p:set>
                                      <p:cBhvr>
                                        <p:cTn id="16" dur="1" fill="hold">
                                          <p:stCondLst>
                                            <p:cond delay="0"/>
                                          </p:stCondLst>
                                        </p:cTn>
                                        <p:tgtEl>
                                          <p:spTgt spid="88"/>
                                        </p:tgtEl>
                                        <p:attrNameLst>
                                          <p:attrName>style.visibility</p:attrName>
                                        </p:attrNameLst>
                                      </p:cBhvr>
                                      <p:to>
                                        <p:strVal val="hidden"/>
                                      </p:to>
                                    </p:set>
                                  </p:childTnLst>
                                </p:cTn>
                              </p:par>
                              <p:par>
                                <p:cTn id="17" presetID="1" presetClass="entr" presetSubtype="0" fill="hold" grpId="0" nodeType="withEffect">
                                  <p:stCondLst>
                                    <p:cond delay="190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2.5E-6 2.22222E-6 L 0.06198 2.22222E-6 " pathEditMode="relative" rAng="0" ptsTypes="AA">
                                      <p:cBhvr>
                                        <p:cTn id="22" dur="2000" fill="hold"/>
                                        <p:tgtEl>
                                          <p:spTgt spid="33"/>
                                        </p:tgtEl>
                                        <p:attrNameLst>
                                          <p:attrName>ppt_x</p:attrName>
                                          <p:attrName>ppt_y</p:attrName>
                                        </p:attrNameLst>
                                      </p:cBhvr>
                                      <p:rCtr x="2891" y="0"/>
                                    </p:animMotion>
                                  </p:childTnLst>
                                </p:cTn>
                              </p:par>
                              <p:par>
                                <p:cTn id="23" presetID="63" presetClass="path" presetSubtype="0" accel="50000" decel="50000" fill="hold" nodeType="withEffect">
                                  <p:stCondLst>
                                    <p:cond delay="0"/>
                                  </p:stCondLst>
                                  <p:childTnLst>
                                    <p:animMotion origin="layout" path="M 0.12031 1.85185E-6 L 0.17435 1.85185E-6 " pathEditMode="relative" rAng="0" ptsTypes="AA">
                                      <p:cBhvr>
                                        <p:cTn id="24" dur="2000" fill="hold"/>
                                        <p:tgtEl>
                                          <p:spTgt spid="31"/>
                                        </p:tgtEl>
                                        <p:attrNameLst>
                                          <p:attrName>ppt_x</p:attrName>
                                          <p:attrName>ppt_y</p:attrName>
                                        </p:attrNameLst>
                                      </p:cBhvr>
                                      <p:rCtr x="2695" y="0"/>
                                    </p:animMotion>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nodeType="clickEffect">
                                  <p:stCondLst>
                                    <p:cond delay="0"/>
                                  </p:stCondLst>
                                  <p:childTnLst>
                                    <p:animMotion origin="layout" path="M 0.06198 2.22222E-6 L 0.12031 2.22222E-6 " pathEditMode="relative" rAng="0" ptsTypes="AA">
                                      <p:cBhvr>
                                        <p:cTn id="28" dur="2000" fill="hold"/>
                                        <p:tgtEl>
                                          <p:spTgt spid="33"/>
                                        </p:tgtEl>
                                        <p:attrNameLst>
                                          <p:attrName>ppt_x</p:attrName>
                                          <p:attrName>ppt_y</p:attrName>
                                        </p:attrNameLst>
                                      </p:cBhvr>
                                      <p:rCtr x="2917" y="0"/>
                                    </p:animMotion>
                                  </p:childTnLst>
                                </p:cTn>
                              </p:par>
                              <p:par>
                                <p:cTn id="29" presetID="63" presetClass="path" presetSubtype="0" accel="50000" decel="50000" fill="hold" nodeType="withEffect">
                                  <p:stCondLst>
                                    <p:cond delay="0"/>
                                  </p:stCondLst>
                                  <p:childTnLst>
                                    <p:animMotion origin="layout" path="M 0.17435 1.85185E-6 L 0.23685 1.85185E-6 " pathEditMode="relative" rAng="0" ptsTypes="AA">
                                      <p:cBhvr>
                                        <p:cTn id="30" dur="2000" fill="hold"/>
                                        <p:tgtEl>
                                          <p:spTgt spid="31"/>
                                        </p:tgtEl>
                                        <p:attrNameLst>
                                          <p:attrName>ppt_x</p:attrName>
                                          <p:attrName>ppt_y</p:attrName>
                                        </p:attrNameLst>
                                      </p:cBhvr>
                                      <p:rCtr x="3125"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91" grpId="0" animBg="1"/>
      <p:bldP spid="98"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2F8620D-ACA5-4154-9CD4-FEE085EEB036}"/>
              </a:ext>
            </a:extLst>
          </p:cNvPr>
          <p:cNvSpPr txBox="1"/>
          <p:nvPr/>
        </p:nvSpPr>
        <p:spPr>
          <a:xfrm>
            <a:off x="830300" y="769163"/>
            <a:ext cx="11285500" cy="784830"/>
          </a:xfrm>
          <a:prstGeom prst="rect">
            <a:avLst/>
          </a:prstGeom>
          <a:noFill/>
        </p:spPr>
        <p:txBody>
          <a:bodyPr wrap="square" rtlCol="0">
            <a:spAutoFit/>
          </a:bodyPr>
          <a:lstStyle/>
          <a:p>
            <a:r>
              <a:rPr lang="en-US" sz="4500" b="1" dirty="0">
                <a:latin typeface="Nunito Sans" panose="00000500000000000000" pitchFamily="2" charset="0"/>
              </a:rPr>
              <a:t>KMP algorithm</a:t>
            </a:r>
          </a:p>
        </p:txBody>
      </p:sp>
      <p:sp>
        <p:nvSpPr>
          <p:cNvPr id="21" name="Rectangle 20">
            <a:extLst>
              <a:ext uri="{FF2B5EF4-FFF2-40B4-BE49-F238E27FC236}">
                <a16:creationId xmlns:a16="http://schemas.microsoft.com/office/drawing/2014/main" id="{79A7B499-1801-4959-9783-261750DF0FA9}"/>
              </a:ext>
            </a:extLst>
          </p:cNvPr>
          <p:cNvSpPr/>
          <p:nvPr/>
        </p:nvSpPr>
        <p:spPr>
          <a:xfrm>
            <a:off x="902790"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8428" y="6099048"/>
            <a:ext cx="1993392" cy="430628"/>
          </a:xfrm>
          <a:prstGeom prst="rect">
            <a:avLst/>
          </a:prstGeom>
        </p:spPr>
      </p:pic>
      <p:grpSp>
        <p:nvGrpSpPr>
          <p:cNvPr id="2" name="Group 1">
            <a:extLst>
              <a:ext uri="{FF2B5EF4-FFF2-40B4-BE49-F238E27FC236}">
                <a16:creationId xmlns:a16="http://schemas.microsoft.com/office/drawing/2014/main" id="{C6E64F85-D7C0-4094-AAA8-EE78B9B679EA}"/>
              </a:ext>
            </a:extLst>
          </p:cNvPr>
          <p:cNvGrpSpPr/>
          <p:nvPr/>
        </p:nvGrpSpPr>
        <p:grpSpPr>
          <a:xfrm>
            <a:off x="961267" y="2491496"/>
            <a:ext cx="6785062" cy="533400"/>
            <a:chOff x="961267" y="2491496"/>
            <a:chExt cx="6785062" cy="533400"/>
          </a:xfrm>
        </p:grpSpPr>
        <p:grpSp>
          <p:nvGrpSpPr>
            <p:cNvPr id="7" name="Group 6">
              <a:extLst>
                <a:ext uri="{FF2B5EF4-FFF2-40B4-BE49-F238E27FC236}">
                  <a16:creationId xmlns:a16="http://schemas.microsoft.com/office/drawing/2014/main" id="{A0307872-B714-4648-A86A-091E78CD24B7}"/>
                </a:ext>
              </a:extLst>
            </p:cNvPr>
            <p:cNvGrpSpPr/>
            <p:nvPr/>
          </p:nvGrpSpPr>
          <p:grpSpPr>
            <a:xfrm>
              <a:off x="961267" y="2491496"/>
              <a:ext cx="4081670" cy="533400"/>
              <a:chOff x="3810000" y="2209800"/>
              <a:chExt cx="4081670" cy="533400"/>
            </a:xfrm>
          </p:grpSpPr>
          <p:sp>
            <p:nvSpPr>
              <p:cNvPr id="8" name="Rectangle 7">
                <a:extLst>
                  <a:ext uri="{FF2B5EF4-FFF2-40B4-BE49-F238E27FC236}">
                    <a16:creationId xmlns:a16="http://schemas.microsoft.com/office/drawing/2014/main" id="{E1C8F6CB-12E5-4AA1-806F-5C168240F038}"/>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9" name="Rectangle 8">
                <a:extLst>
                  <a:ext uri="{FF2B5EF4-FFF2-40B4-BE49-F238E27FC236}">
                    <a16:creationId xmlns:a16="http://schemas.microsoft.com/office/drawing/2014/main" id="{FB53DDB2-9D0B-4CA5-92C4-97A938C1E935}"/>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10" name="Rectangle 9">
                <a:extLst>
                  <a:ext uri="{FF2B5EF4-FFF2-40B4-BE49-F238E27FC236}">
                    <a16:creationId xmlns:a16="http://schemas.microsoft.com/office/drawing/2014/main" id="{1CEE6C2A-205D-486B-A52F-FACD53C50408}"/>
                  </a:ext>
                </a:extLst>
              </p:cNvPr>
              <p:cNvSpPr/>
              <p:nvPr/>
            </p:nvSpPr>
            <p:spPr>
              <a:xfrm>
                <a:off x="5173317"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1" name="Rectangle 10">
                <a:extLst>
                  <a:ext uri="{FF2B5EF4-FFF2-40B4-BE49-F238E27FC236}">
                    <a16:creationId xmlns:a16="http://schemas.microsoft.com/office/drawing/2014/main" id="{B4C51AF2-88FB-4C96-A42C-44B401D0A3D0}"/>
                  </a:ext>
                </a:extLst>
              </p:cNvPr>
              <p:cNvSpPr/>
              <p:nvPr/>
            </p:nvSpPr>
            <p:spPr>
              <a:xfrm>
                <a:off x="5854148"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12" name="Rectangle 11">
                <a:extLst>
                  <a:ext uri="{FF2B5EF4-FFF2-40B4-BE49-F238E27FC236}">
                    <a16:creationId xmlns:a16="http://schemas.microsoft.com/office/drawing/2014/main" id="{54E0691E-642E-4AE0-8D83-1FF172D35087}"/>
                  </a:ext>
                </a:extLst>
              </p:cNvPr>
              <p:cNvSpPr/>
              <p:nvPr/>
            </p:nvSpPr>
            <p:spPr>
              <a:xfrm>
                <a:off x="6525039"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3" name="Rectangle 12">
                <a:extLst>
                  <a:ext uri="{FF2B5EF4-FFF2-40B4-BE49-F238E27FC236}">
                    <a16:creationId xmlns:a16="http://schemas.microsoft.com/office/drawing/2014/main" id="{F3FDA6FB-19B9-4233-B185-7D63C1C5FDF6}"/>
                  </a:ext>
                </a:extLst>
              </p:cNvPr>
              <p:cNvSpPr/>
              <p:nvPr/>
            </p:nvSpPr>
            <p:spPr>
              <a:xfrm>
                <a:off x="720587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C</a:t>
                </a:r>
                <a:endParaRPr lang="en-IN" sz="3200" dirty="0">
                  <a:latin typeface="Nunito Sans" panose="020B0604020202020204" charset="0"/>
                </a:endParaRPr>
              </a:p>
            </p:txBody>
          </p:sp>
        </p:grpSp>
        <p:grpSp>
          <p:nvGrpSpPr>
            <p:cNvPr id="22" name="Group 21">
              <a:extLst>
                <a:ext uri="{FF2B5EF4-FFF2-40B4-BE49-F238E27FC236}">
                  <a16:creationId xmlns:a16="http://schemas.microsoft.com/office/drawing/2014/main" id="{4AD85D12-6DDB-4F2B-84E2-66FCDBDD92E7}"/>
                </a:ext>
              </a:extLst>
            </p:cNvPr>
            <p:cNvGrpSpPr/>
            <p:nvPr/>
          </p:nvGrpSpPr>
          <p:grpSpPr>
            <a:xfrm>
              <a:off x="5042937" y="2491496"/>
              <a:ext cx="1366631" cy="533400"/>
              <a:chOff x="3810000" y="2209800"/>
              <a:chExt cx="1366631" cy="533400"/>
            </a:xfrm>
          </p:grpSpPr>
          <p:sp>
            <p:nvSpPr>
              <p:cNvPr id="23" name="Rectangle 22">
                <a:extLst>
                  <a:ext uri="{FF2B5EF4-FFF2-40B4-BE49-F238E27FC236}">
                    <a16:creationId xmlns:a16="http://schemas.microsoft.com/office/drawing/2014/main" id="{F5C033F7-7495-4F23-A7E8-2A9204483259}"/>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D</a:t>
                </a:r>
                <a:endParaRPr lang="en-IN" sz="3200" dirty="0">
                  <a:latin typeface="Nunito Sans" panose="020B0604020202020204" charset="0"/>
                </a:endParaRPr>
              </a:p>
            </p:txBody>
          </p:sp>
          <p:sp>
            <p:nvSpPr>
              <p:cNvPr id="24" name="Rectangle 23">
                <a:extLst>
                  <a:ext uri="{FF2B5EF4-FFF2-40B4-BE49-F238E27FC236}">
                    <a16:creationId xmlns:a16="http://schemas.microsoft.com/office/drawing/2014/main" id="{DBCD7BAB-BFC2-420B-8897-7FEE7E858191}"/>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C</a:t>
                </a:r>
                <a:endParaRPr lang="en-IN" sz="3200" dirty="0">
                  <a:latin typeface="Nunito Sans" panose="020B0604020202020204" charset="0"/>
                </a:endParaRPr>
              </a:p>
            </p:txBody>
          </p:sp>
        </p:grpSp>
        <p:grpSp>
          <p:nvGrpSpPr>
            <p:cNvPr id="20" name="Group 19">
              <a:extLst>
                <a:ext uri="{FF2B5EF4-FFF2-40B4-BE49-F238E27FC236}">
                  <a16:creationId xmlns:a16="http://schemas.microsoft.com/office/drawing/2014/main" id="{B38D95BD-F610-4813-9AA1-97ADF28B90CA}"/>
                </a:ext>
              </a:extLst>
            </p:cNvPr>
            <p:cNvGrpSpPr/>
            <p:nvPr/>
          </p:nvGrpSpPr>
          <p:grpSpPr>
            <a:xfrm>
              <a:off x="6394633" y="2491496"/>
              <a:ext cx="1351696" cy="533400"/>
              <a:chOff x="5009296" y="2057400"/>
              <a:chExt cx="1351696" cy="533400"/>
            </a:xfrm>
          </p:grpSpPr>
          <p:sp>
            <p:nvSpPr>
              <p:cNvPr id="25" name="Rectangle 24">
                <a:extLst>
                  <a:ext uri="{FF2B5EF4-FFF2-40B4-BE49-F238E27FC236}">
                    <a16:creationId xmlns:a16="http://schemas.microsoft.com/office/drawing/2014/main" id="{8E5BAB82-FDF3-411F-9BD4-ED78C72C8362}"/>
                  </a:ext>
                </a:extLst>
              </p:cNvPr>
              <p:cNvSpPr/>
              <p:nvPr/>
            </p:nvSpPr>
            <p:spPr>
              <a:xfrm>
                <a:off x="5675192" y="20574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E</a:t>
                </a:r>
                <a:endParaRPr lang="en-IN" sz="3200" dirty="0">
                  <a:latin typeface="Nunito Sans" panose="020B0604020202020204" charset="0"/>
                </a:endParaRPr>
              </a:p>
            </p:txBody>
          </p:sp>
          <p:sp>
            <p:nvSpPr>
              <p:cNvPr id="26" name="Rectangle 25">
                <a:extLst>
                  <a:ext uri="{FF2B5EF4-FFF2-40B4-BE49-F238E27FC236}">
                    <a16:creationId xmlns:a16="http://schemas.microsoft.com/office/drawing/2014/main" id="{05B953C8-7212-444D-8F68-5176DBEBCFBA}"/>
                  </a:ext>
                </a:extLst>
              </p:cNvPr>
              <p:cNvSpPr/>
              <p:nvPr/>
            </p:nvSpPr>
            <p:spPr>
              <a:xfrm>
                <a:off x="5009296" y="20574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D</a:t>
                </a:r>
                <a:endParaRPr lang="en-IN" sz="3200" dirty="0">
                  <a:latin typeface="Nunito Sans" panose="020B0604020202020204" charset="0"/>
                </a:endParaRPr>
              </a:p>
            </p:txBody>
          </p:sp>
        </p:grpSp>
      </p:grpSp>
      <p:grpSp>
        <p:nvGrpSpPr>
          <p:cNvPr id="3" name="Group 2">
            <a:extLst>
              <a:ext uri="{FF2B5EF4-FFF2-40B4-BE49-F238E27FC236}">
                <a16:creationId xmlns:a16="http://schemas.microsoft.com/office/drawing/2014/main" id="{2F4424FE-9BAD-46C9-8D11-53A7A0663FE3}"/>
              </a:ext>
            </a:extLst>
          </p:cNvPr>
          <p:cNvGrpSpPr/>
          <p:nvPr/>
        </p:nvGrpSpPr>
        <p:grpSpPr>
          <a:xfrm>
            <a:off x="841058" y="1606387"/>
            <a:ext cx="10983686" cy="4660891"/>
            <a:chOff x="848394" y="1759446"/>
            <a:chExt cx="10983686" cy="4660891"/>
          </a:xfrm>
        </p:grpSpPr>
        <p:sp>
          <p:nvSpPr>
            <p:cNvPr id="16" name="TextBox 15">
              <a:extLst>
                <a:ext uri="{FF2B5EF4-FFF2-40B4-BE49-F238E27FC236}">
                  <a16:creationId xmlns:a16="http://schemas.microsoft.com/office/drawing/2014/main" id="{5AFC0D69-68C1-4838-9AC4-A4286388BDC4}"/>
                </a:ext>
              </a:extLst>
            </p:cNvPr>
            <p:cNvSpPr txBox="1"/>
            <p:nvPr/>
          </p:nvSpPr>
          <p:spPr>
            <a:xfrm>
              <a:off x="848394" y="1759446"/>
              <a:ext cx="10983686" cy="4660891"/>
            </a:xfrm>
            <a:prstGeom prst="rect">
              <a:avLst/>
            </a:prstGeom>
            <a:noFill/>
          </p:spPr>
          <p:txBody>
            <a:bodyPr wrap="square" rtlCol="0">
              <a:spAutoFit/>
            </a:bodyPr>
            <a:lstStyle/>
            <a:p>
              <a:pPr>
                <a:lnSpc>
                  <a:spcPct val="150000"/>
                </a:lnSpc>
              </a:pPr>
              <a:r>
                <a:rPr lang="en-US" sz="2500" b="1" dirty="0">
                  <a:latin typeface="Nunito Sans" panose="00000500000000000000" pitchFamily="2" charset="0"/>
                </a:rPr>
                <a:t>Sample Input:</a:t>
              </a:r>
            </a:p>
            <a:p>
              <a:pPr>
                <a:lnSpc>
                  <a:spcPct val="150000"/>
                </a:lnSpc>
              </a:pPr>
              <a:endParaRPr lang="en-US" sz="2500" b="1" dirty="0">
                <a:latin typeface="Nunito Sans" panose="00000500000000000000" pitchFamily="2" charset="0"/>
              </a:endParaRPr>
            </a:p>
            <a:p>
              <a:pPr>
                <a:lnSpc>
                  <a:spcPct val="150000"/>
                </a:lnSpc>
              </a:pPr>
              <a:endParaRPr lang="en-US" sz="2500" b="1" dirty="0">
                <a:latin typeface="Nunito Sans" panose="00000500000000000000" pitchFamily="2" charset="0"/>
              </a:endParaRPr>
            </a:p>
            <a:p>
              <a:pPr>
                <a:lnSpc>
                  <a:spcPct val="150000"/>
                </a:lnSpc>
              </a:pPr>
              <a:endParaRPr lang="en-US" sz="2500" b="1" dirty="0">
                <a:latin typeface="Nunito Sans" panose="00000500000000000000" pitchFamily="2" charset="0"/>
              </a:endParaRPr>
            </a:p>
            <a:p>
              <a:pPr>
                <a:lnSpc>
                  <a:spcPct val="150000"/>
                </a:lnSpc>
              </a:pPr>
              <a:endParaRPr lang="en-US" sz="2500" b="1" dirty="0">
                <a:latin typeface="Nunito Sans" panose="00000500000000000000" pitchFamily="2" charset="0"/>
              </a:endParaRPr>
            </a:p>
            <a:p>
              <a:pPr>
                <a:lnSpc>
                  <a:spcPct val="150000"/>
                </a:lnSpc>
              </a:pPr>
              <a:r>
                <a:rPr lang="en-US" sz="2500" b="1" dirty="0">
                  <a:latin typeface="Nunito Sans" panose="00000500000000000000" pitchFamily="2" charset="0"/>
                </a:rPr>
                <a:t>Sample Output:</a:t>
              </a:r>
            </a:p>
            <a:p>
              <a:pPr>
                <a:lnSpc>
                  <a:spcPct val="150000"/>
                </a:lnSpc>
              </a:pPr>
              <a:r>
                <a:rPr lang="en-US" sz="2500" dirty="0">
                  <a:latin typeface="Nunito Sans" panose="00000500000000000000" pitchFamily="2" charset="0"/>
                </a:rPr>
                <a:t>5</a:t>
              </a:r>
            </a:p>
            <a:p>
              <a:pPr>
                <a:lnSpc>
                  <a:spcPct val="150000"/>
                </a:lnSpc>
              </a:pPr>
              <a:endParaRPr lang="en-US" sz="2500" b="1" dirty="0">
                <a:latin typeface="Nunito Sans" panose="00000500000000000000" pitchFamily="2" charset="0"/>
              </a:endParaRPr>
            </a:p>
          </p:txBody>
        </p:sp>
        <p:grpSp>
          <p:nvGrpSpPr>
            <p:cNvPr id="14" name="Group 13">
              <a:extLst>
                <a:ext uri="{FF2B5EF4-FFF2-40B4-BE49-F238E27FC236}">
                  <a16:creationId xmlns:a16="http://schemas.microsoft.com/office/drawing/2014/main" id="{F5359A6C-C943-464A-8558-8138AE2F24B1}"/>
                </a:ext>
              </a:extLst>
            </p:cNvPr>
            <p:cNvGrpSpPr/>
            <p:nvPr/>
          </p:nvGrpSpPr>
          <p:grpSpPr>
            <a:xfrm>
              <a:off x="956298" y="3566405"/>
              <a:ext cx="2049117" cy="533400"/>
              <a:chOff x="4656483" y="3848101"/>
              <a:chExt cx="2049117" cy="533400"/>
            </a:xfrm>
          </p:grpSpPr>
          <p:sp>
            <p:nvSpPr>
              <p:cNvPr id="15" name="Rectangle 14">
                <a:extLst>
                  <a:ext uri="{FF2B5EF4-FFF2-40B4-BE49-F238E27FC236}">
                    <a16:creationId xmlns:a16="http://schemas.microsoft.com/office/drawing/2014/main" id="{516E3996-8113-4DA8-A240-F1A26EBB84ED}"/>
                  </a:ext>
                </a:extLst>
              </p:cNvPr>
              <p:cNvSpPr/>
              <p:nvPr/>
            </p:nvSpPr>
            <p:spPr>
              <a:xfrm>
                <a:off x="4656483"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17" name="Rectangle 16">
                <a:extLst>
                  <a:ext uri="{FF2B5EF4-FFF2-40B4-BE49-F238E27FC236}">
                    <a16:creationId xmlns:a16="http://schemas.microsoft.com/office/drawing/2014/main" id="{D5C4A20D-C387-4071-A673-93C89454B9E8}"/>
                  </a:ext>
                </a:extLst>
              </p:cNvPr>
              <p:cNvSpPr/>
              <p:nvPr/>
            </p:nvSpPr>
            <p:spPr>
              <a:xfrm>
                <a:off x="5338969"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8" name="Rectangle 17">
                <a:extLst>
                  <a:ext uri="{FF2B5EF4-FFF2-40B4-BE49-F238E27FC236}">
                    <a16:creationId xmlns:a16="http://schemas.microsoft.com/office/drawing/2014/main" id="{3C0777AD-2134-4028-9B2A-34408421811F}"/>
                  </a:ext>
                </a:extLst>
              </p:cNvPr>
              <p:cNvSpPr/>
              <p:nvPr/>
            </p:nvSpPr>
            <p:spPr>
              <a:xfrm>
                <a:off x="6019800"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C</a:t>
                </a:r>
                <a:endParaRPr lang="en-IN" sz="3200" dirty="0">
                  <a:latin typeface="Nunito Sans" panose="020B0604020202020204" charset="0"/>
                </a:endParaRPr>
              </a:p>
            </p:txBody>
          </p:sp>
        </p:grpSp>
        <p:grpSp>
          <p:nvGrpSpPr>
            <p:cNvPr id="27" name="Group 26">
              <a:extLst>
                <a:ext uri="{FF2B5EF4-FFF2-40B4-BE49-F238E27FC236}">
                  <a16:creationId xmlns:a16="http://schemas.microsoft.com/office/drawing/2014/main" id="{BF828148-9C11-4CC6-A121-9BB42EDDE09F}"/>
                </a:ext>
              </a:extLst>
            </p:cNvPr>
            <p:cNvGrpSpPr/>
            <p:nvPr/>
          </p:nvGrpSpPr>
          <p:grpSpPr>
            <a:xfrm>
              <a:off x="3000336" y="3569868"/>
              <a:ext cx="1366631" cy="533400"/>
              <a:chOff x="3810000" y="2209800"/>
              <a:chExt cx="1366631" cy="533400"/>
            </a:xfrm>
          </p:grpSpPr>
          <p:sp>
            <p:nvSpPr>
              <p:cNvPr id="28" name="Rectangle 27">
                <a:extLst>
                  <a:ext uri="{FF2B5EF4-FFF2-40B4-BE49-F238E27FC236}">
                    <a16:creationId xmlns:a16="http://schemas.microsoft.com/office/drawing/2014/main" id="{779B7DB4-156C-4157-8B69-0792B0984190}"/>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29" name="Rectangle 28">
                <a:extLst>
                  <a:ext uri="{FF2B5EF4-FFF2-40B4-BE49-F238E27FC236}">
                    <a16:creationId xmlns:a16="http://schemas.microsoft.com/office/drawing/2014/main" id="{92393E6A-BDFC-40AF-9E51-C41090177559}"/>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grpSp>
    </p:spTree>
    <p:extLst>
      <p:ext uri="{BB962C8B-B14F-4D97-AF65-F5344CB8AC3E}">
        <p14:creationId xmlns:p14="http://schemas.microsoft.com/office/powerpoint/2010/main" val="38720356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3" name="Group 2">
            <a:extLst>
              <a:ext uri="{FF2B5EF4-FFF2-40B4-BE49-F238E27FC236}">
                <a16:creationId xmlns:a16="http://schemas.microsoft.com/office/drawing/2014/main" id="{F048F0F5-6EAD-4418-9E30-F496C1D1F0D9}"/>
              </a:ext>
            </a:extLst>
          </p:cNvPr>
          <p:cNvGrpSpPr/>
          <p:nvPr/>
        </p:nvGrpSpPr>
        <p:grpSpPr>
          <a:xfrm>
            <a:off x="3884418" y="1762672"/>
            <a:ext cx="3659382" cy="710716"/>
            <a:chOff x="1066800" y="2286000"/>
            <a:chExt cx="3400839" cy="533400"/>
          </a:xfrm>
        </p:grpSpPr>
        <p:sp>
          <p:nvSpPr>
            <p:cNvPr id="2" name="Rectangle 1">
              <a:extLst>
                <a:ext uri="{FF2B5EF4-FFF2-40B4-BE49-F238E27FC236}">
                  <a16:creationId xmlns:a16="http://schemas.microsoft.com/office/drawing/2014/main" id="{F1C054DB-F893-4516-9FEE-02C41AD1DD92}"/>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C</a:t>
              </a:r>
              <a:endParaRPr lang="en-IN" sz="3200" dirty="0">
                <a:latin typeface="Nunito Sans" panose="020B0604020202020204" charset="0"/>
              </a:endParaRPr>
            </a:p>
          </p:txBody>
        </p:sp>
        <p:sp>
          <p:nvSpPr>
            <p:cNvPr id="5" name="Rectangle 4">
              <a:extLst>
                <a:ext uri="{FF2B5EF4-FFF2-40B4-BE49-F238E27FC236}">
                  <a16:creationId xmlns:a16="http://schemas.microsoft.com/office/drawing/2014/main" id="{4A78147E-AB6E-4EBC-A7CC-7254AE0A0DC3}"/>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D</a:t>
              </a:r>
              <a:endParaRPr lang="en-IN" sz="3200" dirty="0">
                <a:latin typeface="Nunito Sans" panose="020B0604020202020204" charset="0"/>
              </a:endParaRPr>
            </a:p>
          </p:txBody>
        </p:sp>
        <p:sp>
          <p:nvSpPr>
            <p:cNvPr id="7" name="Rectangle 6">
              <a:extLst>
                <a:ext uri="{FF2B5EF4-FFF2-40B4-BE49-F238E27FC236}">
                  <a16:creationId xmlns:a16="http://schemas.microsoft.com/office/drawing/2014/main" id="{1E3E964B-E9DA-48DD-AFC2-FD926F097620}"/>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C</a:t>
              </a:r>
              <a:endParaRPr lang="en-IN" sz="3200" dirty="0">
                <a:latin typeface="Nunito Sans" panose="020B0604020202020204" charset="0"/>
              </a:endParaRPr>
            </a:p>
          </p:txBody>
        </p:sp>
        <p:sp>
          <p:nvSpPr>
            <p:cNvPr id="8" name="Rectangle 7">
              <a:extLst>
                <a:ext uri="{FF2B5EF4-FFF2-40B4-BE49-F238E27FC236}">
                  <a16:creationId xmlns:a16="http://schemas.microsoft.com/office/drawing/2014/main" id="{D447F409-9912-473F-94D9-A5F2F4FA4734}"/>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D</a:t>
              </a:r>
              <a:endParaRPr lang="en-IN" sz="3200" dirty="0">
                <a:latin typeface="Nunito Sans" panose="020B0604020202020204" charset="0"/>
              </a:endParaRPr>
            </a:p>
          </p:txBody>
        </p:sp>
        <p:sp>
          <p:nvSpPr>
            <p:cNvPr id="9" name="Rectangle 8">
              <a:extLst>
                <a:ext uri="{FF2B5EF4-FFF2-40B4-BE49-F238E27FC236}">
                  <a16:creationId xmlns:a16="http://schemas.microsoft.com/office/drawing/2014/main" id="{8CF70B5D-0AEE-425F-B702-F99EB5949414}"/>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E</a:t>
              </a:r>
              <a:endParaRPr lang="en-IN" sz="3200" dirty="0">
                <a:latin typeface="Nunito Sans" panose="020B0604020202020204" charset="0"/>
              </a:endParaRPr>
            </a:p>
          </p:txBody>
        </p:sp>
      </p:grpSp>
      <p:cxnSp>
        <p:nvCxnSpPr>
          <p:cNvPr id="20" name="Straight Arrow Connector 19">
            <a:extLst>
              <a:ext uri="{FF2B5EF4-FFF2-40B4-BE49-F238E27FC236}">
                <a16:creationId xmlns:a16="http://schemas.microsoft.com/office/drawing/2014/main" id="{57F0BAA2-D010-4D2A-9054-E8AE46458E7D}"/>
              </a:ext>
            </a:extLst>
          </p:cNvPr>
          <p:cNvCxnSpPr>
            <a:cxnSpLocks/>
          </p:cNvCxnSpPr>
          <p:nvPr/>
        </p:nvCxnSpPr>
        <p:spPr>
          <a:xfrm flipV="1">
            <a:off x="4261104" y="2473388"/>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6" name="Group 5">
            <a:extLst>
              <a:ext uri="{FF2B5EF4-FFF2-40B4-BE49-F238E27FC236}">
                <a16:creationId xmlns:a16="http://schemas.microsoft.com/office/drawing/2014/main" id="{95090F28-F0C4-4404-A806-32C768427682}"/>
              </a:ext>
            </a:extLst>
          </p:cNvPr>
          <p:cNvGrpSpPr/>
          <p:nvPr/>
        </p:nvGrpSpPr>
        <p:grpSpPr>
          <a:xfrm>
            <a:off x="3884418" y="3864732"/>
            <a:ext cx="3659382" cy="326268"/>
            <a:chOff x="3579618" y="3940932"/>
            <a:chExt cx="3659382" cy="326268"/>
          </a:xfrm>
        </p:grpSpPr>
        <p:sp>
          <p:nvSpPr>
            <p:cNvPr id="43" name="Rectangle 42">
              <a:extLst>
                <a:ext uri="{FF2B5EF4-FFF2-40B4-BE49-F238E27FC236}">
                  <a16:creationId xmlns:a16="http://schemas.microsoft.com/office/drawing/2014/main" id="{73B2793D-7A58-4B45-8677-220B30E3D4AD}"/>
                </a:ext>
              </a:extLst>
            </p:cNvPr>
            <p:cNvSpPr/>
            <p:nvPr/>
          </p:nvSpPr>
          <p:spPr>
            <a:xfrm>
              <a:off x="3579618" y="3940932"/>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dirty="0">
                <a:latin typeface="Nunito Sans" panose="020B0604020202020204" charset="0"/>
              </a:endParaRPr>
            </a:p>
          </p:txBody>
        </p:sp>
        <p:sp>
          <p:nvSpPr>
            <p:cNvPr id="44" name="Rectangle 43">
              <a:extLst>
                <a:ext uri="{FF2B5EF4-FFF2-40B4-BE49-F238E27FC236}">
                  <a16:creationId xmlns:a16="http://schemas.microsoft.com/office/drawing/2014/main" id="{0A0D2EEE-867A-4FBE-BB76-5C8ECA83F60F}"/>
                </a:ext>
              </a:extLst>
            </p:cNvPr>
            <p:cNvSpPr/>
            <p:nvPr/>
          </p:nvSpPr>
          <p:spPr>
            <a:xfrm>
              <a:off x="4308398" y="3940932"/>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dirty="0">
                <a:latin typeface="Nunito Sans" panose="020B0604020202020204" charset="0"/>
              </a:endParaRPr>
            </a:p>
          </p:txBody>
        </p:sp>
        <p:sp>
          <p:nvSpPr>
            <p:cNvPr id="45" name="Rectangle 44">
              <a:extLst>
                <a:ext uri="{FF2B5EF4-FFF2-40B4-BE49-F238E27FC236}">
                  <a16:creationId xmlns:a16="http://schemas.microsoft.com/office/drawing/2014/main" id="{5F507DE5-3A42-424A-8398-FE3738F1B433}"/>
                </a:ext>
              </a:extLst>
            </p:cNvPr>
            <p:cNvSpPr/>
            <p:nvPr/>
          </p:nvSpPr>
          <p:spPr>
            <a:xfrm>
              <a:off x="5042769" y="3940932"/>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dirty="0">
                <a:latin typeface="Nunito Sans" panose="020B0604020202020204" charset="0"/>
              </a:endParaRPr>
            </a:p>
          </p:txBody>
        </p:sp>
        <p:sp>
          <p:nvSpPr>
            <p:cNvPr id="46" name="Rectangle 45">
              <a:extLst>
                <a:ext uri="{FF2B5EF4-FFF2-40B4-BE49-F238E27FC236}">
                  <a16:creationId xmlns:a16="http://schemas.microsoft.com/office/drawing/2014/main" id="{36986671-97CD-4B1D-897D-1D37BC4E739B}"/>
                </a:ext>
              </a:extLst>
            </p:cNvPr>
            <p:cNvSpPr/>
            <p:nvPr/>
          </p:nvSpPr>
          <p:spPr>
            <a:xfrm>
              <a:off x="5779169" y="3940932"/>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dirty="0">
                <a:latin typeface="Nunito Sans" panose="020B0604020202020204" charset="0"/>
              </a:endParaRPr>
            </a:p>
          </p:txBody>
        </p:sp>
        <p:sp>
          <p:nvSpPr>
            <p:cNvPr id="47" name="Rectangle 46">
              <a:extLst>
                <a:ext uri="{FF2B5EF4-FFF2-40B4-BE49-F238E27FC236}">
                  <a16:creationId xmlns:a16="http://schemas.microsoft.com/office/drawing/2014/main" id="{97ED5F49-116D-4AFC-81F2-40382A77E7F6}"/>
                </a:ext>
              </a:extLst>
            </p:cNvPr>
            <p:cNvSpPr/>
            <p:nvPr/>
          </p:nvSpPr>
          <p:spPr>
            <a:xfrm>
              <a:off x="6501063" y="3940932"/>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dirty="0">
                <a:latin typeface="Nunito Sans" panose="020B0604020202020204" charset="0"/>
              </a:endParaRPr>
            </a:p>
          </p:txBody>
        </p:sp>
      </p:grpSp>
      <p:sp>
        <p:nvSpPr>
          <p:cNvPr id="71" name="Rectangle 70">
            <a:extLst>
              <a:ext uri="{FF2B5EF4-FFF2-40B4-BE49-F238E27FC236}">
                <a16:creationId xmlns:a16="http://schemas.microsoft.com/office/drawing/2014/main" id="{C40A5951-6F1A-430C-B819-56271661F68D}"/>
              </a:ext>
            </a:extLst>
          </p:cNvPr>
          <p:cNvSpPr/>
          <p:nvPr/>
        </p:nvSpPr>
        <p:spPr>
          <a:xfrm>
            <a:off x="3873723" y="3864732"/>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79" name="Rectangle 78">
            <a:extLst>
              <a:ext uri="{FF2B5EF4-FFF2-40B4-BE49-F238E27FC236}">
                <a16:creationId xmlns:a16="http://schemas.microsoft.com/office/drawing/2014/main" id="{4E14BA9A-35E7-4FAC-B6A5-D9815A05C625}"/>
              </a:ext>
            </a:extLst>
          </p:cNvPr>
          <p:cNvSpPr/>
          <p:nvPr/>
        </p:nvSpPr>
        <p:spPr>
          <a:xfrm>
            <a:off x="4611660" y="3864732"/>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86" name="Rectangle 85">
            <a:extLst>
              <a:ext uri="{FF2B5EF4-FFF2-40B4-BE49-F238E27FC236}">
                <a16:creationId xmlns:a16="http://schemas.microsoft.com/office/drawing/2014/main" id="{0249AF4C-F167-454D-8F72-DADA410882F1}"/>
              </a:ext>
            </a:extLst>
          </p:cNvPr>
          <p:cNvSpPr/>
          <p:nvPr/>
        </p:nvSpPr>
        <p:spPr>
          <a:xfrm>
            <a:off x="5345320" y="3864732"/>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1</a:t>
            </a:r>
            <a:endParaRPr lang="en-IN" sz="2000" dirty="0">
              <a:latin typeface="Nunito Sans" panose="020B0604020202020204" charset="0"/>
            </a:endParaRPr>
          </a:p>
        </p:txBody>
      </p:sp>
      <p:sp>
        <p:nvSpPr>
          <p:cNvPr id="91" name="Rectangle 90">
            <a:extLst>
              <a:ext uri="{FF2B5EF4-FFF2-40B4-BE49-F238E27FC236}">
                <a16:creationId xmlns:a16="http://schemas.microsoft.com/office/drawing/2014/main" id="{7696AAE2-0D6F-4641-B2B6-99D4DB7B2F7B}"/>
              </a:ext>
            </a:extLst>
          </p:cNvPr>
          <p:cNvSpPr/>
          <p:nvPr/>
        </p:nvSpPr>
        <p:spPr>
          <a:xfrm>
            <a:off x="6081295" y="3864732"/>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2</a:t>
            </a:r>
            <a:endParaRPr lang="en-IN" sz="2000" dirty="0">
              <a:latin typeface="Nunito Sans" panose="020B0604020202020204" charset="0"/>
            </a:endParaRPr>
          </a:p>
        </p:txBody>
      </p:sp>
      <p:sp>
        <p:nvSpPr>
          <p:cNvPr id="98" name="Rectangle 97">
            <a:extLst>
              <a:ext uri="{FF2B5EF4-FFF2-40B4-BE49-F238E27FC236}">
                <a16:creationId xmlns:a16="http://schemas.microsoft.com/office/drawing/2014/main" id="{BD8982D2-7677-40E6-97CE-5B91B911C7A0}"/>
              </a:ext>
            </a:extLst>
          </p:cNvPr>
          <p:cNvSpPr/>
          <p:nvPr/>
        </p:nvSpPr>
        <p:spPr>
          <a:xfrm>
            <a:off x="6819944" y="3864732"/>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Tree>
    <p:extLst>
      <p:ext uri="{BB962C8B-B14F-4D97-AF65-F5344CB8AC3E}">
        <p14:creationId xmlns:p14="http://schemas.microsoft.com/office/powerpoint/2010/main" val="284581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8.33333E-7 -3.7037E-6 L 0.0595 -3.7037E-6 " pathEditMode="relative" rAng="0" ptsTypes="AA">
                                      <p:cBhvr>
                                        <p:cTn id="14" dur="2000" fill="hold"/>
                                        <p:tgtEl>
                                          <p:spTgt spid="20"/>
                                        </p:tgtEl>
                                        <p:attrNameLst>
                                          <p:attrName>ppt_x</p:attrName>
                                          <p:attrName>ppt_y</p:attrName>
                                        </p:attrNameLst>
                                      </p:cBhvr>
                                      <p:rCtr x="2969"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0595 -3.7037E-6 L 0.11966 -3.7037E-6 " pathEditMode="relative" rAng="0" ptsTypes="AA">
                                      <p:cBhvr>
                                        <p:cTn id="22" dur="2000" fill="hold"/>
                                        <p:tgtEl>
                                          <p:spTgt spid="20"/>
                                        </p:tgtEl>
                                        <p:attrNameLst>
                                          <p:attrName>ppt_x</p:attrName>
                                          <p:attrName>ppt_y</p:attrName>
                                        </p:attrNameLst>
                                      </p:cBhvr>
                                      <p:rCtr x="3034" y="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0.11966 -3.7037E-6 L 0.17982 -3.7037E-6 " pathEditMode="relative" rAng="0" ptsTypes="AA">
                                      <p:cBhvr>
                                        <p:cTn id="30" dur="2000" fill="hold"/>
                                        <p:tgtEl>
                                          <p:spTgt spid="20"/>
                                        </p:tgtEl>
                                        <p:attrNameLst>
                                          <p:attrName>ppt_x</p:attrName>
                                          <p:attrName>ppt_y</p:attrName>
                                        </p:attrNameLst>
                                      </p:cBhvr>
                                      <p:rCtr x="3021"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nodeType="clickEffect">
                                  <p:stCondLst>
                                    <p:cond delay="0"/>
                                  </p:stCondLst>
                                  <p:childTnLst>
                                    <p:animMotion origin="layout" path="M 0.17982 -3.7037E-6 L 0.23906 -3.7037E-6 " pathEditMode="relative" rAng="0" ptsTypes="AA">
                                      <p:cBhvr>
                                        <p:cTn id="38" dur="2000" fill="hold"/>
                                        <p:tgtEl>
                                          <p:spTgt spid="20"/>
                                        </p:tgtEl>
                                        <p:attrNameLst>
                                          <p:attrName>ppt_x</p:attrName>
                                          <p:attrName>ppt_y</p:attrName>
                                        </p:attrNameLst>
                                      </p:cBhvr>
                                      <p:rCtr x="2956" y="0"/>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9" grpId="0" animBg="1"/>
      <p:bldP spid="86" grpId="0" animBg="1"/>
      <p:bldP spid="91" grpId="0" animBg="1"/>
      <p:bldP spid="98"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8428" y="6099048"/>
            <a:ext cx="1993392" cy="430628"/>
          </a:xfrm>
          <a:prstGeom prst="rect">
            <a:avLst/>
          </a:prstGeom>
        </p:spPr>
      </p:pic>
      <p:grpSp>
        <p:nvGrpSpPr>
          <p:cNvPr id="30" name="Group 29">
            <a:extLst>
              <a:ext uri="{FF2B5EF4-FFF2-40B4-BE49-F238E27FC236}">
                <a16:creationId xmlns:a16="http://schemas.microsoft.com/office/drawing/2014/main" id="{0D217762-9697-4EAE-9989-8B3B7E3949D7}"/>
              </a:ext>
            </a:extLst>
          </p:cNvPr>
          <p:cNvGrpSpPr/>
          <p:nvPr/>
        </p:nvGrpSpPr>
        <p:grpSpPr>
          <a:xfrm>
            <a:off x="2057400" y="2184884"/>
            <a:ext cx="5855369" cy="710716"/>
            <a:chOff x="1066800" y="2286000"/>
            <a:chExt cx="5441675" cy="533400"/>
          </a:xfrm>
        </p:grpSpPr>
        <p:sp>
          <p:nvSpPr>
            <p:cNvPr id="31" name="Rectangle 30">
              <a:extLst>
                <a:ext uri="{FF2B5EF4-FFF2-40B4-BE49-F238E27FC236}">
                  <a16:creationId xmlns:a16="http://schemas.microsoft.com/office/drawing/2014/main" id="{8039FBEE-F90C-4149-9BC5-33EE58B10EB6}"/>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32" name="Rectangle 31">
              <a:extLst>
                <a:ext uri="{FF2B5EF4-FFF2-40B4-BE49-F238E27FC236}">
                  <a16:creationId xmlns:a16="http://schemas.microsoft.com/office/drawing/2014/main" id="{94EB6B62-D4E5-482A-A0A6-16CAFB69EDD6}"/>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33" name="Rectangle 32">
              <a:extLst>
                <a:ext uri="{FF2B5EF4-FFF2-40B4-BE49-F238E27FC236}">
                  <a16:creationId xmlns:a16="http://schemas.microsoft.com/office/drawing/2014/main" id="{BD08FE3B-7234-41F5-BBA5-B1B118E7E228}"/>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34" name="Rectangle 33">
              <a:extLst>
                <a:ext uri="{FF2B5EF4-FFF2-40B4-BE49-F238E27FC236}">
                  <a16:creationId xmlns:a16="http://schemas.microsoft.com/office/drawing/2014/main" id="{FFE32E4B-D31A-4998-B0C4-150B135C22C8}"/>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35" name="Rectangle 34">
              <a:extLst>
                <a:ext uri="{FF2B5EF4-FFF2-40B4-BE49-F238E27FC236}">
                  <a16:creationId xmlns:a16="http://schemas.microsoft.com/office/drawing/2014/main" id="{5987EB25-E40C-4352-A3EE-A735EF9EAFEE}"/>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36" name="Rectangle 35">
              <a:extLst>
                <a:ext uri="{FF2B5EF4-FFF2-40B4-BE49-F238E27FC236}">
                  <a16:creationId xmlns:a16="http://schemas.microsoft.com/office/drawing/2014/main" id="{6A50A031-3B7E-45CD-8882-1ECC65CAADB4}"/>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 C</a:t>
              </a:r>
            </a:p>
          </p:txBody>
        </p:sp>
        <p:sp>
          <p:nvSpPr>
            <p:cNvPr id="37" name="Rectangle 36">
              <a:extLst>
                <a:ext uri="{FF2B5EF4-FFF2-40B4-BE49-F238E27FC236}">
                  <a16:creationId xmlns:a16="http://schemas.microsoft.com/office/drawing/2014/main" id="{CC5BF0F2-6D87-416E-9604-BBB8D8E32B1A}"/>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38" name="Rectangle 37">
              <a:extLst>
                <a:ext uri="{FF2B5EF4-FFF2-40B4-BE49-F238E27FC236}">
                  <a16:creationId xmlns:a16="http://schemas.microsoft.com/office/drawing/2014/main" id="{863515B9-B97F-44DA-A342-56A787F4F87C}"/>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grpSp>
      <p:grpSp>
        <p:nvGrpSpPr>
          <p:cNvPr id="39" name="Group 38">
            <a:extLst>
              <a:ext uri="{FF2B5EF4-FFF2-40B4-BE49-F238E27FC236}">
                <a16:creationId xmlns:a16="http://schemas.microsoft.com/office/drawing/2014/main" id="{DC907FCE-E722-4901-8666-430F7170B521}"/>
              </a:ext>
            </a:extLst>
          </p:cNvPr>
          <p:cNvGrpSpPr/>
          <p:nvPr/>
        </p:nvGrpSpPr>
        <p:grpSpPr>
          <a:xfrm>
            <a:off x="2057400" y="1895059"/>
            <a:ext cx="5855369" cy="326268"/>
            <a:chOff x="1066800" y="2286000"/>
            <a:chExt cx="5441675" cy="533400"/>
          </a:xfrm>
        </p:grpSpPr>
        <p:sp>
          <p:nvSpPr>
            <p:cNvPr id="40" name="Rectangle 39">
              <a:extLst>
                <a:ext uri="{FF2B5EF4-FFF2-40B4-BE49-F238E27FC236}">
                  <a16:creationId xmlns:a16="http://schemas.microsoft.com/office/drawing/2014/main" id="{DCED5E12-53A9-4BB3-ACE3-43078F2B1454}"/>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41" name="Rectangle 40">
              <a:extLst>
                <a:ext uri="{FF2B5EF4-FFF2-40B4-BE49-F238E27FC236}">
                  <a16:creationId xmlns:a16="http://schemas.microsoft.com/office/drawing/2014/main" id="{7A92AC2D-EB1F-4980-8C8C-8CDFBE96C442}"/>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42" name="Rectangle 41">
              <a:extLst>
                <a:ext uri="{FF2B5EF4-FFF2-40B4-BE49-F238E27FC236}">
                  <a16:creationId xmlns:a16="http://schemas.microsoft.com/office/drawing/2014/main" id="{2134D5F9-59C5-4397-A47D-88EB72CE1D10}"/>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43" name="Rectangle 42">
              <a:extLst>
                <a:ext uri="{FF2B5EF4-FFF2-40B4-BE49-F238E27FC236}">
                  <a16:creationId xmlns:a16="http://schemas.microsoft.com/office/drawing/2014/main" id="{7BEF247A-83DA-469E-A6C0-D035C2F3F143}"/>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44" name="Rectangle 43">
              <a:extLst>
                <a:ext uri="{FF2B5EF4-FFF2-40B4-BE49-F238E27FC236}">
                  <a16:creationId xmlns:a16="http://schemas.microsoft.com/office/drawing/2014/main" id="{7493CE2B-AED1-4D37-A94C-EFBF82F68005}"/>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45" name="Rectangle 44">
              <a:extLst>
                <a:ext uri="{FF2B5EF4-FFF2-40B4-BE49-F238E27FC236}">
                  <a16:creationId xmlns:a16="http://schemas.microsoft.com/office/drawing/2014/main" id="{37CA628B-60A2-423D-98F7-CAD9BED50209}"/>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sp>
          <p:nvSpPr>
            <p:cNvPr id="46" name="Rectangle 45">
              <a:extLst>
                <a:ext uri="{FF2B5EF4-FFF2-40B4-BE49-F238E27FC236}">
                  <a16:creationId xmlns:a16="http://schemas.microsoft.com/office/drawing/2014/main" id="{0C62136E-BEA9-4722-A86C-6085D281554C}"/>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6</a:t>
              </a:r>
            </a:p>
          </p:txBody>
        </p:sp>
        <p:sp>
          <p:nvSpPr>
            <p:cNvPr id="47" name="Rectangle 46">
              <a:extLst>
                <a:ext uri="{FF2B5EF4-FFF2-40B4-BE49-F238E27FC236}">
                  <a16:creationId xmlns:a16="http://schemas.microsoft.com/office/drawing/2014/main" id="{D281CCDC-7627-44F1-8FD6-9FBA9C4BA5AA}"/>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7</a:t>
              </a:r>
            </a:p>
          </p:txBody>
        </p:sp>
      </p:grpSp>
      <p:sp>
        <p:nvSpPr>
          <p:cNvPr id="58" name="Rectangle 57">
            <a:extLst>
              <a:ext uri="{FF2B5EF4-FFF2-40B4-BE49-F238E27FC236}">
                <a16:creationId xmlns:a16="http://schemas.microsoft.com/office/drawing/2014/main" id="{C9889F12-AA0B-4574-9814-11ACD5C0643A}"/>
              </a:ext>
            </a:extLst>
          </p:cNvPr>
          <p:cNvSpPr/>
          <p:nvPr/>
        </p:nvSpPr>
        <p:spPr>
          <a:xfrm>
            <a:off x="7905640" y="2221327"/>
            <a:ext cx="718568" cy="6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59" name="Rectangle 58">
            <a:extLst>
              <a:ext uri="{FF2B5EF4-FFF2-40B4-BE49-F238E27FC236}">
                <a16:creationId xmlns:a16="http://schemas.microsoft.com/office/drawing/2014/main" id="{C7B33D63-2443-456D-AC74-A4274571D45D}"/>
              </a:ext>
            </a:extLst>
          </p:cNvPr>
          <p:cNvSpPr/>
          <p:nvPr/>
        </p:nvSpPr>
        <p:spPr>
          <a:xfrm>
            <a:off x="8620085" y="2221327"/>
            <a:ext cx="718568" cy="6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sp>
        <p:nvSpPr>
          <p:cNvPr id="60" name="Rectangle 59">
            <a:extLst>
              <a:ext uri="{FF2B5EF4-FFF2-40B4-BE49-F238E27FC236}">
                <a16:creationId xmlns:a16="http://schemas.microsoft.com/office/drawing/2014/main" id="{5ACC9538-4CAC-4BE1-ADFA-39F5E96DCC98}"/>
              </a:ext>
            </a:extLst>
          </p:cNvPr>
          <p:cNvSpPr/>
          <p:nvPr/>
        </p:nvSpPr>
        <p:spPr>
          <a:xfrm>
            <a:off x="7912597" y="1892449"/>
            <a:ext cx="706592" cy="3288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6</a:t>
            </a:r>
          </a:p>
        </p:txBody>
      </p:sp>
      <p:sp>
        <p:nvSpPr>
          <p:cNvPr id="61" name="Rectangle 60">
            <a:extLst>
              <a:ext uri="{FF2B5EF4-FFF2-40B4-BE49-F238E27FC236}">
                <a16:creationId xmlns:a16="http://schemas.microsoft.com/office/drawing/2014/main" id="{D8EAE890-3D37-41AF-97C9-A76B9E772DB1}"/>
              </a:ext>
            </a:extLst>
          </p:cNvPr>
          <p:cNvSpPr/>
          <p:nvPr/>
        </p:nvSpPr>
        <p:spPr>
          <a:xfrm>
            <a:off x="8612095" y="1892449"/>
            <a:ext cx="737573" cy="3288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7</a:t>
            </a:r>
          </a:p>
        </p:txBody>
      </p:sp>
      <p:cxnSp>
        <p:nvCxnSpPr>
          <p:cNvPr id="211" name="Straight Arrow Connector 210">
            <a:extLst>
              <a:ext uri="{FF2B5EF4-FFF2-40B4-BE49-F238E27FC236}">
                <a16:creationId xmlns:a16="http://schemas.microsoft.com/office/drawing/2014/main" id="{F2BD14DF-05BF-4C06-B7E9-215C1E58863F}"/>
              </a:ext>
            </a:extLst>
          </p:cNvPr>
          <p:cNvCxnSpPr>
            <a:cxnSpLocks/>
          </p:cNvCxnSpPr>
          <p:nvPr/>
        </p:nvCxnSpPr>
        <p:spPr>
          <a:xfrm flipV="1">
            <a:off x="2470180" y="4557050"/>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2" name="Straight Arrow Connector 211">
            <a:extLst>
              <a:ext uri="{FF2B5EF4-FFF2-40B4-BE49-F238E27FC236}">
                <a16:creationId xmlns:a16="http://schemas.microsoft.com/office/drawing/2014/main" id="{739B882E-A656-4657-A875-4F4A5780C60D}"/>
              </a:ext>
            </a:extLst>
          </p:cNvPr>
          <p:cNvCxnSpPr>
            <a:cxnSpLocks/>
          </p:cNvCxnSpPr>
          <p:nvPr/>
        </p:nvCxnSpPr>
        <p:spPr>
          <a:xfrm>
            <a:off x="2408079" y="907650"/>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237" name="Group 236">
            <a:extLst>
              <a:ext uri="{FF2B5EF4-FFF2-40B4-BE49-F238E27FC236}">
                <a16:creationId xmlns:a16="http://schemas.microsoft.com/office/drawing/2014/main" id="{619F9683-59FF-4566-B712-1562574316D6}"/>
              </a:ext>
            </a:extLst>
          </p:cNvPr>
          <p:cNvGrpSpPr/>
          <p:nvPr/>
        </p:nvGrpSpPr>
        <p:grpSpPr>
          <a:xfrm>
            <a:off x="2840061" y="3251759"/>
            <a:ext cx="3701108" cy="1239019"/>
            <a:chOff x="7432841" y="3314695"/>
            <a:chExt cx="3701108" cy="1239019"/>
          </a:xfrm>
        </p:grpSpPr>
        <p:grpSp>
          <p:nvGrpSpPr>
            <p:cNvPr id="218" name="Group 217">
              <a:extLst>
                <a:ext uri="{FF2B5EF4-FFF2-40B4-BE49-F238E27FC236}">
                  <a16:creationId xmlns:a16="http://schemas.microsoft.com/office/drawing/2014/main" id="{805C838C-96D3-4721-B1F2-2E96CF83B218}"/>
                </a:ext>
              </a:extLst>
            </p:cNvPr>
            <p:cNvGrpSpPr/>
            <p:nvPr/>
          </p:nvGrpSpPr>
          <p:grpSpPr>
            <a:xfrm>
              <a:off x="7432841" y="3667996"/>
              <a:ext cx="3701108" cy="533400"/>
              <a:chOff x="7432841" y="3667996"/>
              <a:chExt cx="3701108" cy="533400"/>
            </a:xfrm>
          </p:grpSpPr>
          <p:sp>
            <p:nvSpPr>
              <p:cNvPr id="213" name="Rectangle 212">
                <a:extLst>
                  <a:ext uri="{FF2B5EF4-FFF2-40B4-BE49-F238E27FC236}">
                    <a16:creationId xmlns:a16="http://schemas.microsoft.com/office/drawing/2014/main" id="{6BE824F7-DFEB-4BEA-82BB-83C9A372F501}"/>
                  </a:ext>
                </a:extLst>
              </p:cNvPr>
              <p:cNvSpPr/>
              <p:nvPr/>
            </p:nvSpPr>
            <p:spPr>
              <a:xfrm>
                <a:off x="7432841"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214" name="Rectangle 213">
                <a:extLst>
                  <a:ext uri="{FF2B5EF4-FFF2-40B4-BE49-F238E27FC236}">
                    <a16:creationId xmlns:a16="http://schemas.microsoft.com/office/drawing/2014/main" id="{1E53F98E-5AE8-49CE-9A71-DA8D6849F037}"/>
                  </a:ext>
                </a:extLst>
              </p:cNvPr>
              <p:cNvSpPr/>
              <p:nvPr/>
            </p:nvSpPr>
            <p:spPr>
              <a:xfrm>
                <a:off x="8175049"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215" name="Rectangle 214">
                <a:extLst>
                  <a:ext uri="{FF2B5EF4-FFF2-40B4-BE49-F238E27FC236}">
                    <a16:creationId xmlns:a16="http://schemas.microsoft.com/office/drawing/2014/main" id="{8E4358D9-68AE-446A-B656-DD43D680C879}"/>
                  </a:ext>
                </a:extLst>
              </p:cNvPr>
              <p:cNvSpPr/>
              <p:nvPr/>
            </p:nvSpPr>
            <p:spPr>
              <a:xfrm>
                <a:off x="8914196" y="3667996"/>
                <a:ext cx="738397"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216" name="Rectangle 215">
                <a:extLst>
                  <a:ext uri="{FF2B5EF4-FFF2-40B4-BE49-F238E27FC236}">
                    <a16:creationId xmlns:a16="http://schemas.microsoft.com/office/drawing/2014/main" id="{4EBED9DB-56E9-4EEF-B8CC-19939DD37520}"/>
                  </a:ext>
                </a:extLst>
              </p:cNvPr>
              <p:cNvSpPr/>
              <p:nvPr/>
            </p:nvSpPr>
            <p:spPr>
              <a:xfrm>
                <a:off x="9657153"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217" name="Rectangle 216">
                <a:extLst>
                  <a:ext uri="{FF2B5EF4-FFF2-40B4-BE49-F238E27FC236}">
                    <a16:creationId xmlns:a16="http://schemas.microsoft.com/office/drawing/2014/main" id="{083947FA-F445-45AB-A6E4-E31CB815FEB1}"/>
                  </a:ext>
                </a:extLst>
              </p:cNvPr>
              <p:cNvSpPr/>
              <p:nvPr/>
            </p:nvSpPr>
            <p:spPr>
              <a:xfrm>
                <a:off x="10395551"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grpSp>
          <p:nvGrpSpPr>
            <p:cNvPr id="224" name="Group 223">
              <a:extLst>
                <a:ext uri="{FF2B5EF4-FFF2-40B4-BE49-F238E27FC236}">
                  <a16:creationId xmlns:a16="http://schemas.microsoft.com/office/drawing/2014/main" id="{6E3650FE-F585-474C-888C-63ADB77F2F31}"/>
                </a:ext>
              </a:extLst>
            </p:cNvPr>
            <p:cNvGrpSpPr/>
            <p:nvPr/>
          </p:nvGrpSpPr>
          <p:grpSpPr>
            <a:xfrm>
              <a:off x="7432841" y="3314695"/>
              <a:ext cx="3701107" cy="354380"/>
              <a:chOff x="6172200" y="5257796"/>
              <a:chExt cx="3755409" cy="349132"/>
            </a:xfrm>
          </p:grpSpPr>
          <p:sp>
            <p:nvSpPr>
              <p:cNvPr id="219" name="Rectangle 218">
                <a:extLst>
                  <a:ext uri="{FF2B5EF4-FFF2-40B4-BE49-F238E27FC236}">
                    <a16:creationId xmlns:a16="http://schemas.microsoft.com/office/drawing/2014/main" id="{2E0276E9-2CF6-460C-994E-05AAD5FE8FFD}"/>
                  </a:ext>
                </a:extLst>
              </p:cNvPr>
              <p:cNvSpPr/>
              <p:nvPr/>
            </p:nvSpPr>
            <p:spPr>
              <a:xfrm>
                <a:off x="6172200"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20" name="Rectangle 219">
                <a:extLst>
                  <a:ext uri="{FF2B5EF4-FFF2-40B4-BE49-F238E27FC236}">
                    <a16:creationId xmlns:a16="http://schemas.microsoft.com/office/drawing/2014/main" id="{523261F9-AC02-4736-B6ED-9DB048A362AF}"/>
                  </a:ext>
                </a:extLst>
              </p:cNvPr>
              <p:cNvSpPr/>
              <p:nvPr/>
            </p:nvSpPr>
            <p:spPr>
              <a:xfrm>
                <a:off x="6923282"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221" name="Rectangle 220">
                <a:extLst>
                  <a:ext uri="{FF2B5EF4-FFF2-40B4-BE49-F238E27FC236}">
                    <a16:creationId xmlns:a16="http://schemas.microsoft.com/office/drawing/2014/main" id="{3A3A1F7F-73C8-452E-B211-BDB2DA04EFB9}"/>
                  </a:ext>
                </a:extLst>
              </p:cNvPr>
              <p:cNvSpPr/>
              <p:nvPr/>
            </p:nvSpPr>
            <p:spPr>
              <a:xfrm>
                <a:off x="7674364"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222" name="Rectangle 221">
                <a:extLst>
                  <a:ext uri="{FF2B5EF4-FFF2-40B4-BE49-F238E27FC236}">
                    <a16:creationId xmlns:a16="http://schemas.microsoft.com/office/drawing/2014/main" id="{6EE20458-2918-4333-8B37-1CA285131F83}"/>
                  </a:ext>
                </a:extLst>
              </p:cNvPr>
              <p:cNvSpPr/>
              <p:nvPr/>
            </p:nvSpPr>
            <p:spPr>
              <a:xfrm>
                <a:off x="8425446"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223" name="Rectangle 222">
                <a:extLst>
                  <a:ext uri="{FF2B5EF4-FFF2-40B4-BE49-F238E27FC236}">
                    <a16:creationId xmlns:a16="http://schemas.microsoft.com/office/drawing/2014/main" id="{F166554F-144D-49CA-ABBC-E03746F943C9}"/>
                  </a:ext>
                </a:extLst>
              </p:cNvPr>
              <p:cNvSpPr/>
              <p:nvPr/>
            </p:nvSpPr>
            <p:spPr>
              <a:xfrm>
                <a:off x="9176527" y="5257796"/>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grpSp>
        <p:grpSp>
          <p:nvGrpSpPr>
            <p:cNvPr id="231" name="Group 230">
              <a:extLst>
                <a:ext uri="{FF2B5EF4-FFF2-40B4-BE49-F238E27FC236}">
                  <a16:creationId xmlns:a16="http://schemas.microsoft.com/office/drawing/2014/main" id="{BAE7698B-3D88-4868-B63B-A6E7D0DF2FF3}"/>
                </a:ext>
              </a:extLst>
            </p:cNvPr>
            <p:cNvGrpSpPr/>
            <p:nvPr/>
          </p:nvGrpSpPr>
          <p:grpSpPr>
            <a:xfrm>
              <a:off x="7432841" y="4199338"/>
              <a:ext cx="3701108" cy="354376"/>
              <a:chOff x="6172200" y="5257800"/>
              <a:chExt cx="3755410" cy="349128"/>
            </a:xfrm>
          </p:grpSpPr>
          <p:sp>
            <p:nvSpPr>
              <p:cNvPr id="232" name="Rectangle 231">
                <a:extLst>
                  <a:ext uri="{FF2B5EF4-FFF2-40B4-BE49-F238E27FC236}">
                    <a16:creationId xmlns:a16="http://schemas.microsoft.com/office/drawing/2014/main" id="{D5679E92-DE3A-44E2-84E4-0F66C593CD00}"/>
                  </a:ext>
                </a:extLst>
              </p:cNvPr>
              <p:cNvSpPr/>
              <p:nvPr/>
            </p:nvSpPr>
            <p:spPr>
              <a:xfrm>
                <a:off x="6172200"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233" name="Rectangle 232">
                <a:extLst>
                  <a:ext uri="{FF2B5EF4-FFF2-40B4-BE49-F238E27FC236}">
                    <a16:creationId xmlns:a16="http://schemas.microsoft.com/office/drawing/2014/main" id="{870F0979-6D2B-496A-8ECE-2CED63B7554E}"/>
                  </a:ext>
                </a:extLst>
              </p:cNvPr>
              <p:cNvSpPr/>
              <p:nvPr/>
            </p:nvSpPr>
            <p:spPr>
              <a:xfrm>
                <a:off x="6923282"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234" name="Rectangle 233">
                <a:extLst>
                  <a:ext uri="{FF2B5EF4-FFF2-40B4-BE49-F238E27FC236}">
                    <a16:creationId xmlns:a16="http://schemas.microsoft.com/office/drawing/2014/main" id="{274FB480-C14E-47A5-91D8-C47904A44A44}"/>
                  </a:ext>
                </a:extLst>
              </p:cNvPr>
              <p:cNvSpPr/>
              <p:nvPr/>
            </p:nvSpPr>
            <p:spPr>
              <a:xfrm>
                <a:off x="7674364"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35" name="Rectangle 234">
                <a:extLst>
                  <a:ext uri="{FF2B5EF4-FFF2-40B4-BE49-F238E27FC236}">
                    <a16:creationId xmlns:a16="http://schemas.microsoft.com/office/drawing/2014/main" id="{4564236A-1BBE-4039-8174-0D9C9C3E7502}"/>
                  </a:ext>
                </a:extLst>
              </p:cNvPr>
              <p:cNvSpPr/>
              <p:nvPr/>
            </p:nvSpPr>
            <p:spPr>
              <a:xfrm>
                <a:off x="8425446"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236" name="Rectangle 235">
                <a:extLst>
                  <a:ext uri="{FF2B5EF4-FFF2-40B4-BE49-F238E27FC236}">
                    <a16:creationId xmlns:a16="http://schemas.microsoft.com/office/drawing/2014/main" id="{FF641AE0-1798-446C-A1B2-7B27C60D2C4A}"/>
                  </a:ext>
                </a:extLst>
              </p:cNvPr>
              <p:cNvSpPr/>
              <p:nvPr/>
            </p:nvSpPr>
            <p:spPr>
              <a:xfrm>
                <a:off x="9176528"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grpSp>
      </p:grpSp>
      <p:sp>
        <p:nvSpPr>
          <p:cNvPr id="250" name="Rectangle 249">
            <a:extLst>
              <a:ext uri="{FF2B5EF4-FFF2-40B4-BE49-F238E27FC236}">
                <a16:creationId xmlns:a16="http://schemas.microsoft.com/office/drawing/2014/main" id="{7752E53F-B041-4EA0-98C9-92C0027D1835}"/>
              </a:ext>
            </a:extLst>
          </p:cNvPr>
          <p:cNvSpPr/>
          <p:nvPr/>
        </p:nvSpPr>
        <p:spPr>
          <a:xfrm>
            <a:off x="2095279" y="3248674"/>
            <a:ext cx="740222" cy="354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Tree>
    <p:extLst>
      <p:ext uri="{BB962C8B-B14F-4D97-AF65-F5344CB8AC3E}">
        <p14:creationId xmlns:p14="http://schemas.microsoft.com/office/powerpoint/2010/main" val="148568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3.95833E-6 4.07407E-6 L 0.06158 4.07407E-6 " pathEditMode="relative" rAng="0" ptsTypes="AA">
                                      <p:cBhvr>
                                        <p:cTn id="12" dur="2000" fill="hold"/>
                                        <p:tgtEl>
                                          <p:spTgt spid="212"/>
                                        </p:tgtEl>
                                        <p:attrNameLst>
                                          <p:attrName>ppt_x</p:attrName>
                                          <p:attrName>ppt_y</p:attrName>
                                        </p:attrNameLst>
                                      </p:cBhvr>
                                      <p:rCtr x="3073" y="0"/>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4.16667E-6 1.11111E-6 L 0.05912 1.11111E-6 " pathEditMode="relative" rAng="0" ptsTypes="AA">
                                      <p:cBhvr>
                                        <p:cTn id="16" dur="2000" fill="hold"/>
                                        <p:tgtEl>
                                          <p:spTgt spid="211"/>
                                        </p:tgtEl>
                                        <p:attrNameLst>
                                          <p:attrName>ppt_x</p:attrName>
                                          <p:attrName>ppt_y</p:attrName>
                                        </p:attrNameLst>
                                      </p:cBhvr>
                                      <p:rCtr x="2956" y="0"/>
                                    </p:animMotion>
                                  </p:childTnLst>
                                </p:cTn>
                              </p:par>
                              <p:par>
                                <p:cTn id="17" presetID="63" presetClass="path" presetSubtype="0" accel="50000" decel="50000" fill="hold" nodeType="withEffect">
                                  <p:stCondLst>
                                    <p:cond delay="0"/>
                                  </p:stCondLst>
                                  <p:childTnLst>
                                    <p:animMotion origin="layout" path="M 0.06158 4.07407E-6 L 0.12031 4.07407E-6 " pathEditMode="relative" rAng="0" ptsTypes="AA">
                                      <p:cBhvr>
                                        <p:cTn id="18" dur="2000" fill="hold"/>
                                        <p:tgtEl>
                                          <p:spTgt spid="212"/>
                                        </p:tgtEl>
                                        <p:attrNameLst>
                                          <p:attrName>ppt_x</p:attrName>
                                          <p:attrName>ppt_y</p:attrName>
                                        </p:attrNameLst>
                                      </p:cBhvr>
                                      <p:rCtr x="2930" y="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05977 1.11111E-6 L 0.12227 1.11111E-6 " pathEditMode="relative" rAng="0" ptsTypes="AA">
                                      <p:cBhvr>
                                        <p:cTn id="22" dur="2000" fill="hold"/>
                                        <p:tgtEl>
                                          <p:spTgt spid="211"/>
                                        </p:tgtEl>
                                        <p:attrNameLst>
                                          <p:attrName>ppt_x</p:attrName>
                                          <p:attrName>ppt_y</p:attrName>
                                        </p:attrNameLst>
                                      </p:cBhvr>
                                      <p:rCtr x="3125" y="0"/>
                                    </p:animMotion>
                                  </p:childTnLst>
                                </p:cTn>
                              </p:par>
                              <p:par>
                                <p:cTn id="23" presetID="63" presetClass="path" presetSubtype="0" accel="50000" decel="50000" fill="hold" nodeType="withEffect">
                                  <p:stCondLst>
                                    <p:cond delay="0"/>
                                  </p:stCondLst>
                                  <p:childTnLst>
                                    <p:animMotion origin="layout" path="M 0.12083 4.07407E-6 L 0.18151 4.07407E-6 " pathEditMode="relative" rAng="0" ptsTypes="AA">
                                      <p:cBhvr>
                                        <p:cTn id="24" dur="2000" fill="hold"/>
                                        <p:tgtEl>
                                          <p:spTgt spid="212"/>
                                        </p:tgtEl>
                                        <p:attrNameLst>
                                          <p:attrName>ppt_x</p:attrName>
                                          <p:attrName>ppt_y</p:attrName>
                                        </p:attrNameLst>
                                      </p:cBhvr>
                                      <p:rCtr x="3034" y="0"/>
                                    </p:animMotion>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nodeType="clickEffect">
                                  <p:stCondLst>
                                    <p:cond delay="0"/>
                                  </p:stCondLst>
                                  <p:childTnLst>
                                    <p:animMotion origin="layout" path="M 0.12292 1.11111E-6 L 0.18217 1.11111E-6 " pathEditMode="relative" rAng="0" ptsTypes="AA">
                                      <p:cBhvr>
                                        <p:cTn id="28" dur="2000" fill="hold"/>
                                        <p:tgtEl>
                                          <p:spTgt spid="211"/>
                                        </p:tgtEl>
                                        <p:attrNameLst>
                                          <p:attrName>ppt_x</p:attrName>
                                          <p:attrName>ppt_y</p:attrName>
                                        </p:attrNameLst>
                                      </p:cBhvr>
                                      <p:rCtr x="2956" y="0"/>
                                    </p:animMotion>
                                  </p:childTnLst>
                                </p:cTn>
                              </p:par>
                              <p:par>
                                <p:cTn id="29" presetID="63" presetClass="path" presetSubtype="0" accel="50000" decel="50000" fill="hold" nodeType="withEffect">
                                  <p:stCondLst>
                                    <p:cond delay="0"/>
                                  </p:stCondLst>
                                  <p:childTnLst>
                                    <p:animMotion origin="layout" path="M 0.18216 4.07407E-6 L 0.24218 4.07407E-6 " pathEditMode="relative" rAng="0" ptsTypes="AA">
                                      <p:cBhvr>
                                        <p:cTn id="30" dur="2000" fill="hold"/>
                                        <p:tgtEl>
                                          <p:spTgt spid="212"/>
                                        </p:tgtEl>
                                        <p:attrNameLst>
                                          <p:attrName>ppt_x</p:attrName>
                                          <p:attrName>ppt_y</p:attrName>
                                        </p:attrNameLst>
                                      </p:cBhvr>
                                      <p:rCtr x="2995" y="0"/>
                                    </p:animMotion>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nodeType="clickEffect">
                                  <p:stCondLst>
                                    <p:cond delay="0"/>
                                  </p:stCondLst>
                                  <p:childTnLst>
                                    <p:animMotion origin="layout" path="M 0.18282 1.11111E-6 L 0.24284 1.11111E-6 " pathEditMode="relative" rAng="0" ptsTypes="AA">
                                      <p:cBhvr>
                                        <p:cTn id="34" dur="2000" fill="hold"/>
                                        <p:tgtEl>
                                          <p:spTgt spid="211"/>
                                        </p:tgtEl>
                                        <p:attrNameLst>
                                          <p:attrName>ppt_x</p:attrName>
                                          <p:attrName>ppt_y</p:attrName>
                                        </p:attrNameLst>
                                      </p:cBhvr>
                                      <p:rCtr x="2995" y="0"/>
                                    </p:animMotion>
                                  </p:childTnLst>
                                </p:cTn>
                              </p:par>
                              <p:par>
                                <p:cTn id="35" presetID="63" presetClass="path" presetSubtype="0" accel="50000" decel="50000" fill="hold" nodeType="withEffect">
                                  <p:stCondLst>
                                    <p:cond delay="0"/>
                                  </p:stCondLst>
                                  <p:childTnLst>
                                    <p:animMotion origin="layout" path="M 0.24283 4.07407E-6 L 0.30026 4.07407E-6 " pathEditMode="relative" rAng="0" ptsTypes="AA">
                                      <p:cBhvr>
                                        <p:cTn id="36" dur="2000" fill="hold"/>
                                        <p:tgtEl>
                                          <p:spTgt spid="212"/>
                                        </p:tgtEl>
                                        <p:attrNameLst>
                                          <p:attrName>ppt_x</p:attrName>
                                          <p:attrName>ppt_y</p:attrName>
                                        </p:attrNameLst>
                                      </p:cBhvr>
                                      <p:rCtr x="2865"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nodeType="clickEffect">
                                  <p:stCondLst>
                                    <p:cond delay="0"/>
                                  </p:stCondLst>
                                  <p:childTnLst>
                                    <p:animMotion origin="layout" path="M 0.24284 0.00046 L 0.12292 1.11111E-6 " pathEditMode="relative" rAng="0" ptsTypes="AA">
                                      <p:cBhvr>
                                        <p:cTn id="40" dur="2000" fill="hold"/>
                                        <p:tgtEl>
                                          <p:spTgt spid="211"/>
                                        </p:tgtEl>
                                        <p:attrNameLst>
                                          <p:attrName>ppt_x</p:attrName>
                                          <p:attrName>ppt_y</p:attrName>
                                        </p:attrNameLst>
                                      </p:cBhvr>
                                      <p:rCtr x="-600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b="1" dirty="0">
                          <a:solidFill>
                            <a:srgbClr val="FF0000"/>
                          </a:solidFill>
                          <a:effectLst>
                            <a:glow rad="63500">
                              <a:schemeClr val="accent1">
                                <a:satMod val="175000"/>
                                <a:alpha val="40000"/>
                              </a:schemeClr>
                            </a:glow>
                          </a:effectLst>
                        </a:rPr>
                        <a:t>4050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4050</a:t>
                      </a:r>
                      <a:endParaRPr lang="en-US" sz="2700" b="1" dirty="0">
                        <a:ln>
                          <a:solidFill>
                            <a:schemeClr val="tx1"/>
                          </a:solidFill>
                        </a:ln>
                        <a:solidFill>
                          <a:srgbClr val="FF0000"/>
                        </a:solidFill>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FF0000"/>
                          </a:solidFill>
                        </a:rPr>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b="0" dirty="0">
                          <a:solidFill>
                            <a:schemeClr val="tx1"/>
                          </a:solidFill>
                          <a:effectLst>
                            <a:glow rad="63500">
                              <a:schemeClr val="accent1">
                                <a:satMod val="175000"/>
                                <a:alpha val="40000"/>
                              </a:schemeClr>
                            </a:glow>
                          </a:effectLst>
                        </a:rPr>
                        <a:t>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pic>
        <p:nvPicPr>
          <p:cNvPr id="10" name="Picture 2" descr="Image result for curved arrow png image"/>
          <p:cNvPicPr>
            <a:picLocks noChangeAspect="1" noChangeArrowheads="1"/>
          </p:cNvPicPr>
          <p:nvPr/>
        </p:nvPicPr>
        <p:blipFill>
          <a:blip r:embed="rId2" cstate="print"/>
          <a:srcRect/>
          <a:stretch>
            <a:fillRect/>
          </a:stretch>
        </p:blipFill>
        <p:spPr bwMode="auto">
          <a:xfrm rot="13597827" flipH="1">
            <a:off x="-161541" y="3117954"/>
            <a:ext cx="2063532" cy="2063532"/>
          </a:xfrm>
          <a:prstGeom prst="rect">
            <a:avLst/>
          </a:prstGeom>
          <a:noFill/>
        </p:spPr>
      </p:pic>
      <p:sp>
        <p:nvSpPr>
          <p:cNvPr id="13" name="Rectangle 12"/>
          <p:cNvSpPr/>
          <p:nvPr/>
        </p:nvSpPr>
        <p:spPr>
          <a:xfrm>
            <a:off x="4572000" y="0"/>
            <a:ext cx="5594096" cy="697627"/>
          </a:xfrm>
          <a:prstGeom prst="rect">
            <a:avLst/>
          </a:prstGeom>
        </p:spPr>
        <p:txBody>
          <a:bodyPr wrap="none" lIns="121917" tIns="60958" rIns="121917" bIns="60958">
            <a:spAutoFit/>
          </a:bodyPr>
          <a:lstStyle/>
          <a:p>
            <a:pPr algn="ctr"/>
            <a:r>
              <a:rPr lang="en-US" sz="3700" dirty="0"/>
              <a:t>Delete at the given position</a:t>
            </a:r>
          </a:p>
        </p:txBody>
      </p:sp>
      <p:sp>
        <p:nvSpPr>
          <p:cNvPr id="14" name="Rectangle 13"/>
          <p:cNvSpPr/>
          <p:nvPr/>
        </p:nvSpPr>
        <p:spPr>
          <a:xfrm>
            <a:off x="4572000" y="904557"/>
            <a:ext cx="5911612" cy="492438"/>
          </a:xfrm>
          <a:prstGeom prst="rect">
            <a:avLst/>
          </a:prstGeom>
        </p:spPr>
        <p:txBody>
          <a:bodyPr wrap="none" lIns="121917" tIns="60958" rIns="121917" bIns="60958">
            <a:spAutoFit/>
          </a:bodyPr>
          <a:lstStyle/>
          <a:p>
            <a:r>
              <a:rPr lang="en-US" sz="2400" dirty="0"/>
              <a:t>Let’s try to delete the node at the 3</a:t>
            </a:r>
            <a:r>
              <a:rPr lang="en-US" sz="2400" baseline="30000" dirty="0"/>
              <a:t>rd</a:t>
            </a:r>
            <a:r>
              <a:rPr lang="en-US" sz="2400" dirty="0"/>
              <a:t> position</a:t>
            </a:r>
          </a:p>
        </p:txBody>
      </p:sp>
      <p:sp>
        <p:nvSpPr>
          <p:cNvPr id="8" name="Rectangle 7"/>
          <p:cNvSpPr/>
          <p:nvPr/>
        </p:nvSpPr>
        <p:spPr>
          <a:xfrm>
            <a:off x="4978401" y="1397001"/>
            <a:ext cx="5674624" cy="1600434"/>
          </a:xfrm>
          <a:prstGeom prst="rect">
            <a:avLst/>
          </a:prstGeom>
        </p:spPr>
        <p:txBody>
          <a:bodyPr wrap="none" lIns="121917" tIns="60958" rIns="121917" bIns="60958">
            <a:spAutoFit/>
          </a:bodyPr>
          <a:lstStyle/>
          <a:p>
            <a:pPr>
              <a:buFont typeface="Arial" pitchFamily="34" charset="0"/>
              <a:buChar char="•"/>
            </a:pPr>
            <a:r>
              <a:rPr lang="en-US" sz="2400" dirty="0"/>
              <a:t>Step 1. The address of 4</a:t>
            </a:r>
            <a:r>
              <a:rPr lang="en-US" sz="2400" baseline="30000" dirty="0"/>
              <a:t>th</a:t>
            </a:r>
            <a:r>
              <a:rPr lang="en-US" sz="2400" dirty="0"/>
              <a:t> node should be- </a:t>
            </a:r>
          </a:p>
          <a:p>
            <a:r>
              <a:rPr lang="en-US" sz="2400" dirty="0"/>
              <a:t>               stored in the 2</a:t>
            </a:r>
            <a:r>
              <a:rPr lang="en-US" sz="2400" baseline="30000" dirty="0"/>
              <a:t>nd</a:t>
            </a:r>
            <a:r>
              <a:rPr lang="en-US" sz="2400" dirty="0"/>
              <a:t> pointer of the list.</a:t>
            </a:r>
          </a:p>
          <a:p>
            <a:endParaRPr lang="en-US" sz="2400" dirty="0"/>
          </a:p>
          <a:p>
            <a:pPr>
              <a:buFont typeface="Arial" pitchFamily="34" charset="0"/>
              <a:buChar char="•"/>
            </a:pPr>
            <a:endParaRPr lang="en-US" sz="24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8428" y="6099048"/>
            <a:ext cx="1993392" cy="430628"/>
          </a:xfrm>
          <a:prstGeom prst="rect">
            <a:avLst/>
          </a:prstGeom>
        </p:spPr>
      </p:pic>
      <p:grpSp>
        <p:nvGrpSpPr>
          <p:cNvPr id="30" name="Group 29">
            <a:extLst>
              <a:ext uri="{FF2B5EF4-FFF2-40B4-BE49-F238E27FC236}">
                <a16:creationId xmlns:a16="http://schemas.microsoft.com/office/drawing/2014/main" id="{0D217762-9697-4EAE-9989-8B3B7E3949D7}"/>
              </a:ext>
            </a:extLst>
          </p:cNvPr>
          <p:cNvGrpSpPr/>
          <p:nvPr/>
        </p:nvGrpSpPr>
        <p:grpSpPr>
          <a:xfrm>
            <a:off x="2057400" y="2184884"/>
            <a:ext cx="5855369" cy="710716"/>
            <a:chOff x="1066800" y="2286000"/>
            <a:chExt cx="5441675" cy="533400"/>
          </a:xfrm>
        </p:grpSpPr>
        <p:sp>
          <p:nvSpPr>
            <p:cNvPr id="31" name="Rectangle 30">
              <a:extLst>
                <a:ext uri="{FF2B5EF4-FFF2-40B4-BE49-F238E27FC236}">
                  <a16:creationId xmlns:a16="http://schemas.microsoft.com/office/drawing/2014/main" id="{8039FBEE-F90C-4149-9BC5-33EE58B10EB6}"/>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32" name="Rectangle 31">
              <a:extLst>
                <a:ext uri="{FF2B5EF4-FFF2-40B4-BE49-F238E27FC236}">
                  <a16:creationId xmlns:a16="http://schemas.microsoft.com/office/drawing/2014/main" id="{94EB6B62-D4E5-482A-A0A6-16CAFB69EDD6}"/>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33" name="Rectangle 32">
              <a:extLst>
                <a:ext uri="{FF2B5EF4-FFF2-40B4-BE49-F238E27FC236}">
                  <a16:creationId xmlns:a16="http://schemas.microsoft.com/office/drawing/2014/main" id="{BD08FE3B-7234-41F5-BBA5-B1B118E7E228}"/>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34" name="Rectangle 33">
              <a:extLst>
                <a:ext uri="{FF2B5EF4-FFF2-40B4-BE49-F238E27FC236}">
                  <a16:creationId xmlns:a16="http://schemas.microsoft.com/office/drawing/2014/main" id="{FFE32E4B-D31A-4998-B0C4-150B135C22C8}"/>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35" name="Rectangle 34">
              <a:extLst>
                <a:ext uri="{FF2B5EF4-FFF2-40B4-BE49-F238E27FC236}">
                  <a16:creationId xmlns:a16="http://schemas.microsoft.com/office/drawing/2014/main" id="{5987EB25-E40C-4352-A3EE-A735EF9EAFEE}"/>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36" name="Rectangle 35">
              <a:extLst>
                <a:ext uri="{FF2B5EF4-FFF2-40B4-BE49-F238E27FC236}">
                  <a16:creationId xmlns:a16="http://schemas.microsoft.com/office/drawing/2014/main" id="{6A50A031-3B7E-45CD-8882-1ECC65CAADB4}"/>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 C</a:t>
              </a:r>
            </a:p>
          </p:txBody>
        </p:sp>
        <p:sp>
          <p:nvSpPr>
            <p:cNvPr id="37" name="Rectangle 36">
              <a:extLst>
                <a:ext uri="{FF2B5EF4-FFF2-40B4-BE49-F238E27FC236}">
                  <a16:creationId xmlns:a16="http://schemas.microsoft.com/office/drawing/2014/main" id="{CC5BF0F2-6D87-416E-9604-BBB8D8E32B1A}"/>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38" name="Rectangle 37">
              <a:extLst>
                <a:ext uri="{FF2B5EF4-FFF2-40B4-BE49-F238E27FC236}">
                  <a16:creationId xmlns:a16="http://schemas.microsoft.com/office/drawing/2014/main" id="{863515B9-B97F-44DA-A342-56A787F4F87C}"/>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grpSp>
      <p:grpSp>
        <p:nvGrpSpPr>
          <p:cNvPr id="39" name="Group 38">
            <a:extLst>
              <a:ext uri="{FF2B5EF4-FFF2-40B4-BE49-F238E27FC236}">
                <a16:creationId xmlns:a16="http://schemas.microsoft.com/office/drawing/2014/main" id="{DC907FCE-E722-4901-8666-430F7170B521}"/>
              </a:ext>
            </a:extLst>
          </p:cNvPr>
          <p:cNvGrpSpPr/>
          <p:nvPr/>
        </p:nvGrpSpPr>
        <p:grpSpPr>
          <a:xfrm>
            <a:off x="2057400" y="1895059"/>
            <a:ext cx="5855369" cy="326268"/>
            <a:chOff x="1066800" y="2286000"/>
            <a:chExt cx="5441675" cy="533400"/>
          </a:xfrm>
        </p:grpSpPr>
        <p:sp>
          <p:nvSpPr>
            <p:cNvPr id="40" name="Rectangle 39">
              <a:extLst>
                <a:ext uri="{FF2B5EF4-FFF2-40B4-BE49-F238E27FC236}">
                  <a16:creationId xmlns:a16="http://schemas.microsoft.com/office/drawing/2014/main" id="{DCED5E12-53A9-4BB3-ACE3-43078F2B1454}"/>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41" name="Rectangle 40">
              <a:extLst>
                <a:ext uri="{FF2B5EF4-FFF2-40B4-BE49-F238E27FC236}">
                  <a16:creationId xmlns:a16="http://schemas.microsoft.com/office/drawing/2014/main" id="{7A92AC2D-EB1F-4980-8C8C-8CDFBE96C442}"/>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42" name="Rectangle 41">
              <a:extLst>
                <a:ext uri="{FF2B5EF4-FFF2-40B4-BE49-F238E27FC236}">
                  <a16:creationId xmlns:a16="http://schemas.microsoft.com/office/drawing/2014/main" id="{2134D5F9-59C5-4397-A47D-88EB72CE1D10}"/>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43" name="Rectangle 42">
              <a:extLst>
                <a:ext uri="{FF2B5EF4-FFF2-40B4-BE49-F238E27FC236}">
                  <a16:creationId xmlns:a16="http://schemas.microsoft.com/office/drawing/2014/main" id="{7BEF247A-83DA-469E-A6C0-D035C2F3F143}"/>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44" name="Rectangle 43">
              <a:extLst>
                <a:ext uri="{FF2B5EF4-FFF2-40B4-BE49-F238E27FC236}">
                  <a16:creationId xmlns:a16="http://schemas.microsoft.com/office/drawing/2014/main" id="{7493CE2B-AED1-4D37-A94C-EFBF82F68005}"/>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45" name="Rectangle 44">
              <a:extLst>
                <a:ext uri="{FF2B5EF4-FFF2-40B4-BE49-F238E27FC236}">
                  <a16:creationId xmlns:a16="http://schemas.microsoft.com/office/drawing/2014/main" id="{37CA628B-60A2-423D-98F7-CAD9BED50209}"/>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sp>
          <p:nvSpPr>
            <p:cNvPr id="46" name="Rectangle 45">
              <a:extLst>
                <a:ext uri="{FF2B5EF4-FFF2-40B4-BE49-F238E27FC236}">
                  <a16:creationId xmlns:a16="http://schemas.microsoft.com/office/drawing/2014/main" id="{0C62136E-BEA9-4722-A86C-6085D281554C}"/>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6</a:t>
              </a:r>
            </a:p>
          </p:txBody>
        </p:sp>
        <p:sp>
          <p:nvSpPr>
            <p:cNvPr id="47" name="Rectangle 46">
              <a:extLst>
                <a:ext uri="{FF2B5EF4-FFF2-40B4-BE49-F238E27FC236}">
                  <a16:creationId xmlns:a16="http://schemas.microsoft.com/office/drawing/2014/main" id="{D281CCDC-7627-44F1-8FD6-9FBA9C4BA5AA}"/>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7</a:t>
              </a:r>
            </a:p>
          </p:txBody>
        </p:sp>
      </p:grpSp>
      <p:sp>
        <p:nvSpPr>
          <p:cNvPr id="58" name="Rectangle 57">
            <a:extLst>
              <a:ext uri="{FF2B5EF4-FFF2-40B4-BE49-F238E27FC236}">
                <a16:creationId xmlns:a16="http://schemas.microsoft.com/office/drawing/2014/main" id="{C9889F12-AA0B-4574-9814-11ACD5C0643A}"/>
              </a:ext>
            </a:extLst>
          </p:cNvPr>
          <p:cNvSpPr/>
          <p:nvPr/>
        </p:nvSpPr>
        <p:spPr>
          <a:xfrm>
            <a:off x="7905640" y="2221327"/>
            <a:ext cx="718568" cy="6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59" name="Rectangle 58">
            <a:extLst>
              <a:ext uri="{FF2B5EF4-FFF2-40B4-BE49-F238E27FC236}">
                <a16:creationId xmlns:a16="http://schemas.microsoft.com/office/drawing/2014/main" id="{C7B33D63-2443-456D-AC74-A4274571D45D}"/>
              </a:ext>
            </a:extLst>
          </p:cNvPr>
          <p:cNvSpPr/>
          <p:nvPr/>
        </p:nvSpPr>
        <p:spPr>
          <a:xfrm>
            <a:off x="8620085" y="2221327"/>
            <a:ext cx="718568" cy="6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sp>
        <p:nvSpPr>
          <p:cNvPr id="60" name="Rectangle 59">
            <a:extLst>
              <a:ext uri="{FF2B5EF4-FFF2-40B4-BE49-F238E27FC236}">
                <a16:creationId xmlns:a16="http://schemas.microsoft.com/office/drawing/2014/main" id="{5ACC9538-4CAC-4BE1-ADFA-39F5E96DCC98}"/>
              </a:ext>
            </a:extLst>
          </p:cNvPr>
          <p:cNvSpPr/>
          <p:nvPr/>
        </p:nvSpPr>
        <p:spPr>
          <a:xfrm>
            <a:off x="7912597" y="1895059"/>
            <a:ext cx="706592"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8</a:t>
            </a:r>
          </a:p>
        </p:txBody>
      </p:sp>
      <p:sp>
        <p:nvSpPr>
          <p:cNvPr id="61" name="Rectangle 60">
            <a:extLst>
              <a:ext uri="{FF2B5EF4-FFF2-40B4-BE49-F238E27FC236}">
                <a16:creationId xmlns:a16="http://schemas.microsoft.com/office/drawing/2014/main" id="{D8EAE890-3D37-41AF-97C9-A76B9E772DB1}"/>
              </a:ext>
            </a:extLst>
          </p:cNvPr>
          <p:cNvSpPr/>
          <p:nvPr/>
        </p:nvSpPr>
        <p:spPr>
          <a:xfrm>
            <a:off x="8612095" y="1895059"/>
            <a:ext cx="737573"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9</a:t>
            </a:r>
          </a:p>
        </p:txBody>
      </p:sp>
      <p:cxnSp>
        <p:nvCxnSpPr>
          <p:cNvPr id="211" name="Straight Arrow Connector 210">
            <a:extLst>
              <a:ext uri="{FF2B5EF4-FFF2-40B4-BE49-F238E27FC236}">
                <a16:creationId xmlns:a16="http://schemas.microsoft.com/office/drawing/2014/main" id="{F2BD14DF-05BF-4C06-B7E9-215C1E58863F}"/>
              </a:ext>
            </a:extLst>
          </p:cNvPr>
          <p:cNvCxnSpPr>
            <a:cxnSpLocks/>
          </p:cNvCxnSpPr>
          <p:nvPr/>
        </p:nvCxnSpPr>
        <p:spPr>
          <a:xfrm flipV="1">
            <a:off x="3965609" y="4557050"/>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2" name="Straight Arrow Connector 211">
            <a:extLst>
              <a:ext uri="{FF2B5EF4-FFF2-40B4-BE49-F238E27FC236}">
                <a16:creationId xmlns:a16="http://schemas.microsoft.com/office/drawing/2014/main" id="{739B882E-A656-4657-A875-4F4A5780C60D}"/>
              </a:ext>
            </a:extLst>
          </p:cNvPr>
          <p:cNvCxnSpPr>
            <a:cxnSpLocks/>
          </p:cNvCxnSpPr>
          <p:nvPr/>
        </p:nvCxnSpPr>
        <p:spPr>
          <a:xfrm>
            <a:off x="6068729" y="907650"/>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237" name="Group 236">
            <a:extLst>
              <a:ext uri="{FF2B5EF4-FFF2-40B4-BE49-F238E27FC236}">
                <a16:creationId xmlns:a16="http://schemas.microsoft.com/office/drawing/2014/main" id="{619F9683-59FF-4566-B712-1562574316D6}"/>
              </a:ext>
            </a:extLst>
          </p:cNvPr>
          <p:cNvGrpSpPr/>
          <p:nvPr/>
        </p:nvGrpSpPr>
        <p:grpSpPr>
          <a:xfrm>
            <a:off x="2840061" y="3251759"/>
            <a:ext cx="3701108" cy="1239019"/>
            <a:chOff x="7432841" y="3314695"/>
            <a:chExt cx="3701108" cy="1239019"/>
          </a:xfrm>
        </p:grpSpPr>
        <p:grpSp>
          <p:nvGrpSpPr>
            <p:cNvPr id="218" name="Group 217">
              <a:extLst>
                <a:ext uri="{FF2B5EF4-FFF2-40B4-BE49-F238E27FC236}">
                  <a16:creationId xmlns:a16="http://schemas.microsoft.com/office/drawing/2014/main" id="{805C838C-96D3-4721-B1F2-2E96CF83B218}"/>
                </a:ext>
              </a:extLst>
            </p:cNvPr>
            <p:cNvGrpSpPr/>
            <p:nvPr/>
          </p:nvGrpSpPr>
          <p:grpSpPr>
            <a:xfrm>
              <a:off x="7432841" y="3667996"/>
              <a:ext cx="3701108" cy="533400"/>
              <a:chOff x="7432841" y="3667996"/>
              <a:chExt cx="3701108" cy="533400"/>
            </a:xfrm>
          </p:grpSpPr>
          <p:sp>
            <p:nvSpPr>
              <p:cNvPr id="213" name="Rectangle 212">
                <a:extLst>
                  <a:ext uri="{FF2B5EF4-FFF2-40B4-BE49-F238E27FC236}">
                    <a16:creationId xmlns:a16="http://schemas.microsoft.com/office/drawing/2014/main" id="{6BE824F7-DFEB-4BEA-82BB-83C9A372F501}"/>
                  </a:ext>
                </a:extLst>
              </p:cNvPr>
              <p:cNvSpPr/>
              <p:nvPr/>
            </p:nvSpPr>
            <p:spPr>
              <a:xfrm>
                <a:off x="7432841"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214" name="Rectangle 213">
                <a:extLst>
                  <a:ext uri="{FF2B5EF4-FFF2-40B4-BE49-F238E27FC236}">
                    <a16:creationId xmlns:a16="http://schemas.microsoft.com/office/drawing/2014/main" id="{1E53F98E-5AE8-49CE-9A71-DA8D6849F037}"/>
                  </a:ext>
                </a:extLst>
              </p:cNvPr>
              <p:cNvSpPr/>
              <p:nvPr/>
            </p:nvSpPr>
            <p:spPr>
              <a:xfrm>
                <a:off x="8175049"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215" name="Rectangle 214">
                <a:extLst>
                  <a:ext uri="{FF2B5EF4-FFF2-40B4-BE49-F238E27FC236}">
                    <a16:creationId xmlns:a16="http://schemas.microsoft.com/office/drawing/2014/main" id="{8E4358D9-68AE-446A-B656-DD43D680C879}"/>
                  </a:ext>
                </a:extLst>
              </p:cNvPr>
              <p:cNvSpPr/>
              <p:nvPr/>
            </p:nvSpPr>
            <p:spPr>
              <a:xfrm>
                <a:off x="8914196" y="3667996"/>
                <a:ext cx="738397"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216" name="Rectangle 215">
                <a:extLst>
                  <a:ext uri="{FF2B5EF4-FFF2-40B4-BE49-F238E27FC236}">
                    <a16:creationId xmlns:a16="http://schemas.microsoft.com/office/drawing/2014/main" id="{4EBED9DB-56E9-4EEF-B8CC-19939DD37520}"/>
                  </a:ext>
                </a:extLst>
              </p:cNvPr>
              <p:cNvSpPr/>
              <p:nvPr/>
            </p:nvSpPr>
            <p:spPr>
              <a:xfrm>
                <a:off x="9657153"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217" name="Rectangle 216">
                <a:extLst>
                  <a:ext uri="{FF2B5EF4-FFF2-40B4-BE49-F238E27FC236}">
                    <a16:creationId xmlns:a16="http://schemas.microsoft.com/office/drawing/2014/main" id="{083947FA-F445-45AB-A6E4-E31CB815FEB1}"/>
                  </a:ext>
                </a:extLst>
              </p:cNvPr>
              <p:cNvSpPr/>
              <p:nvPr/>
            </p:nvSpPr>
            <p:spPr>
              <a:xfrm>
                <a:off x="10395551"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grpSp>
          <p:nvGrpSpPr>
            <p:cNvPr id="224" name="Group 223">
              <a:extLst>
                <a:ext uri="{FF2B5EF4-FFF2-40B4-BE49-F238E27FC236}">
                  <a16:creationId xmlns:a16="http://schemas.microsoft.com/office/drawing/2014/main" id="{6E3650FE-F585-474C-888C-63ADB77F2F31}"/>
                </a:ext>
              </a:extLst>
            </p:cNvPr>
            <p:cNvGrpSpPr/>
            <p:nvPr/>
          </p:nvGrpSpPr>
          <p:grpSpPr>
            <a:xfrm>
              <a:off x="7432841" y="3314695"/>
              <a:ext cx="3701107" cy="354380"/>
              <a:chOff x="6172200" y="5257796"/>
              <a:chExt cx="3755409" cy="349132"/>
            </a:xfrm>
          </p:grpSpPr>
          <p:sp>
            <p:nvSpPr>
              <p:cNvPr id="219" name="Rectangle 218">
                <a:extLst>
                  <a:ext uri="{FF2B5EF4-FFF2-40B4-BE49-F238E27FC236}">
                    <a16:creationId xmlns:a16="http://schemas.microsoft.com/office/drawing/2014/main" id="{2E0276E9-2CF6-460C-994E-05AAD5FE8FFD}"/>
                  </a:ext>
                </a:extLst>
              </p:cNvPr>
              <p:cNvSpPr/>
              <p:nvPr/>
            </p:nvSpPr>
            <p:spPr>
              <a:xfrm>
                <a:off x="6172200"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20" name="Rectangle 219">
                <a:extLst>
                  <a:ext uri="{FF2B5EF4-FFF2-40B4-BE49-F238E27FC236}">
                    <a16:creationId xmlns:a16="http://schemas.microsoft.com/office/drawing/2014/main" id="{523261F9-AC02-4736-B6ED-9DB048A362AF}"/>
                  </a:ext>
                </a:extLst>
              </p:cNvPr>
              <p:cNvSpPr/>
              <p:nvPr/>
            </p:nvSpPr>
            <p:spPr>
              <a:xfrm>
                <a:off x="6923282"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221" name="Rectangle 220">
                <a:extLst>
                  <a:ext uri="{FF2B5EF4-FFF2-40B4-BE49-F238E27FC236}">
                    <a16:creationId xmlns:a16="http://schemas.microsoft.com/office/drawing/2014/main" id="{3A3A1F7F-73C8-452E-B211-BDB2DA04EFB9}"/>
                  </a:ext>
                </a:extLst>
              </p:cNvPr>
              <p:cNvSpPr/>
              <p:nvPr/>
            </p:nvSpPr>
            <p:spPr>
              <a:xfrm>
                <a:off x="7674364"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222" name="Rectangle 221">
                <a:extLst>
                  <a:ext uri="{FF2B5EF4-FFF2-40B4-BE49-F238E27FC236}">
                    <a16:creationId xmlns:a16="http://schemas.microsoft.com/office/drawing/2014/main" id="{6EE20458-2918-4333-8B37-1CA285131F83}"/>
                  </a:ext>
                </a:extLst>
              </p:cNvPr>
              <p:cNvSpPr/>
              <p:nvPr/>
            </p:nvSpPr>
            <p:spPr>
              <a:xfrm>
                <a:off x="8425446"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223" name="Rectangle 222">
                <a:extLst>
                  <a:ext uri="{FF2B5EF4-FFF2-40B4-BE49-F238E27FC236}">
                    <a16:creationId xmlns:a16="http://schemas.microsoft.com/office/drawing/2014/main" id="{F166554F-144D-49CA-ABBC-E03746F943C9}"/>
                  </a:ext>
                </a:extLst>
              </p:cNvPr>
              <p:cNvSpPr/>
              <p:nvPr/>
            </p:nvSpPr>
            <p:spPr>
              <a:xfrm>
                <a:off x="9176527" y="5257796"/>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grpSp>
        <p:grpSp>
          <p:nvGrpSpPr>
            <p:cNvPr id="231" name="Group 230">
              <a:extLst>
                <a:ext uri="{FF2B5EF4-FFF2-40B4-BE49-F238E27FC236}">
                  <a16:creationId xmlns:a16="http://schemas.microsoft.com/office/drawing/2014/main" id="{BAE7698B-3D88-4868-B63B-A6E7D0DF2FF3}"/>
                </a:ext>
              </a:extLst>
            </p:cNvPr>
            <p:cNvGrpSpPr/>
            <p:nvPr/>
          </p:nvGrpSpPr>
          <p:grpSpPr>
            <a:xfrm>
              <a:off x="7432841" y="4199338"/>
              <a:ext cx="3701108" cy="354376"/>
              <a:chOff x="6172200" y="5257800"/>
              <a:chExt cx="3755410" cy="349128"/>
            </a:xfrm>
          </p:grpSpPr>
          <p:sp>
            <p:nvSpPr>
              <p:cNvPr id="232" name="Rectangle 231">
                <a:extLst>
                  <a:ext uri="{FF2B5EF4-FFF2-40B4-BE49-F238E27FC236}">
                    <a16:creationId xmlns:a16="http://schemas.microsoft.com/office/drawing/2014/main" id="{D5679E92-DE3A-44E2-84E4-0F66C593CD00}"/>
                  </a:ext>
                </a:extLst>
              </p:cNvPr>
              <p:cNvSpPr/>
              <p:nvPr/>
            </p:nvSpPr>
            <p:spPr>
              <a:xfrm>
                <a:off x="6172200"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233" name="Rectangle 232">
                <a:extLst>
                  <a:ext uri="{FF2B5EF4-FFF2-40B4-BE49-F238E27FC236}">
                    <a16:creationId xmlns:a16="http://schemas.microsoft.com/office/drawing/2014/main" id="{870F0979-6D2B-496A-8ECE-2CED63B7554E}"/>
                  </a:ext>
                </a:extLst>
              </p:cNvPr>
              <p:cNvSpPr/>
              <p:nvPr/>
            </p:nvSpPr>
            <p:spPr>
              <a:xfrm>
                <a:off x="6923282"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234" name="Rectangle 233">
                <a:extLst>
                  <a:ext uri="{FF2B5EF4-FFF2-40B4-BE49-F238E27FC236}">
                    <a16:creationId xmlns:a16="http://schemas.microsoft.com/office/drawing/2014/main" id="{274FB480-C14E-47A5-91D8-C47904A44A44}"/>
                  </a:ext>
                </a:extLst>
              </p:cNvPr>
              <p:cNvSpPr/>
              <p:nvPr/>
            </p:nvSpPr>
            <p:spPr>
              <a:xfrm>
                <a:off x="7674364"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35" name="Rectangle 234">
                <a:extLst>
                  <a:ext uri="{FF2B5EF4-FFF2-40B4-BE49-F238E27FC236}">
                    <a16:creationId xmlns:a16="http://schemas.microsoft.com/office/drawing/2014/main" id="{4564236A-1BBE-4039-8174-0D9C9C3E7502}"/>
                  </a:ext>
                </a:extLst>
              </p:cNvPr>
              <p:cNvSpPr/>
              <p:nvPr/>
            </p:nvSpPr>
            <p:spPr>
              <a:xfrm>
                <a:off x="8425446"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236" name="Rectangle 235">
                <a:extLst>
                  <a:ext uri="{FF2B5EF4-FFF2-40B4-BE49-F238E27FC236}">
                    <a16:creationId xmlns:a16="http://schemas.microsoft.com/office/drawing/2014/main" id="{FF641AE0-1798-446C-A1B2-7B27C60D2C4A}"/>
                  </a:ext>
                </a:extLst>
              </p:cNvPr>
              <p:cNvSpPr/>
              <p:nvPr/>
            </p:nvSpPr>
            <p:spPr>
              <a:xfrm>
                <a:off x="9176528"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grpSp>
      </p:grpSp>
      <p:sp>
        <p:nvSpPr>
          <p:cNvPr id="250" name="Rectangle 249">
            <a:extLst>
              <a:ext uri="{FF2B5EF4-FFF2-40B4-BE49-F238E27FC236}">
                <a16:creationId xmlns:a16="http://schemas.microsoft.com/office/drawing/2014/main" id="{7752E53F-B041-4EA0-98C9-92C0027D1835}"/>
              </a:ext>
            </a:extLst>
          </p:cNvPr>
          <p:cNvSpPr/>
          <p:nvPr/>
        </p:nvSpPr>
        <p:spPr>
          <a:xfrm>
            <a:off x="2095279" y="3248674"/>
            <a:ext cx="740222" cy="354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Tree>
    <p:extLst>
      <p:ext uri="{BB962C8B-B14F-4D97-AF65-F5344CB8AC3E}">
        <p14:creationId xmlns:p14="http://schemas.microsoft.com/office/powerpoint/2010/main" val="304497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4.16667E-7 1.11111E-6 L 0.05912 1.11111E-6 " pathEditMode="relative" rAng="0" ptsTypes="AA">
                                      <p:cBhvr>
                                        <p:cTn id="6" dur="2000" fill="hold"/>
                                        <p:tgtEl>
                                          <p:spTgt spid="211"/>
                                        </p:tgtEl>
                                        <p:attrNameLst>
                                          <p:attrName>ppt_x</p:attrName>
                                          <p:attrName>ppt_y</p:attrName>
                                        </p:attrNameLst>
                                      </p:cBhvr>
                                      <p:rCtr x="2956" y="0"/>
                                    </p:animMotion>
                                  </p:childTnLst>
                                </p:cTn>
                              </p:par>
                              <p:par>
                                <p:cTn id="7" presetID="63" presetClass="path" presetSubtype="0" accel="50000" decel="50000" fill="hold" nodeType="withEffect">
                                  <p:stCondLst>
                                    <p:cond delay="0"/>
                                  </p:stCondLst>
                                  <p:childTnLst>
                                    <p:animMotion origin="layout" path="M 3.54167E-6 4.07407E-6 L 0.06159 4.07407E-6 " pathEditMode="relative" rAng="0" ptsTypes="AA">
                                      <p:cBhvr>
                                        <p:cTn id="8" dur="2000" fill="hold"/>
                                        <p:tgtEl>
                                          <p:spTgt spid="212"/>
                                        </p:tgtEl>
                                        <p:attrNameLst>
                                          <p:attrName>ppt_x</p:attrName>
                                          <p:attrName>ppt_y</p:attrName>
                                        </p:attrNameLst>
                                      </p:cBhvr>
                                      <p:rCtr x="3073" y="0"/>
                                    </p:animMotion>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05977 1.11111E-6 L 0.12227 1.11111E-6 " pathEditMode="relative" rAng="0" ptsTypes="AA">
                                      <p:cBhvr>
                                        <p:cTn id="12" dur="2000" fill="hold"/>
                                        <p:tgtEl>
                                          <p:spTgt spid="211"/>
                                        </p:tgtEl>
                                        <p:attrNameLst>
                                          <p:attrName>ppt_x</p:attrName>
                                          <p:attrName>ppt_y</p:attrName>
                                        </p:attrNameLst>
                                      </p:cBhvr>
                                      <p:rCtr x="3125" y="0"/>
                                    </p:animMotion>
                                  </p:childTnLst>
                                </p:cTn>
                              </p:par>
                              <p:par>
                                <p:cTn id="13" presetID="63" presetClass="path" presetSubtype="0" accel="50000" decel="50000" fill="hold" nodeType="withEffect">
                                  <p:stCondLst>
                                    <p:cond delay="0"/>
                                  </p:stCondLst>
                                  <p:childTnLst>
                                    <p:animMotion origin="layout" path="M 0.06159 4.07407E-6 L 0.12031 4.07407E-6 " pathEditMode="relative" rAng="0" ptsTypes="AA">
                                      <p:cBhvr>
                                        <p:cTn id="14" dur="2000" fill="hold"/>
                                        <p:tgtEl>
                                          <p:spTgt spid="212"/>
                                        </p:tgtEl>
                                        <p:attrNameLst>
                                          <p:attrName>ppt_x</p:attrName>
                                          <p:attrName>ppt_y</p:attrName>
                                        </p:attrNameLst>
                                      </p:cBhvr>
                                      <p:rCtr x="2930"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0.12018 0.00046 L 0.00026 1.11111E-6 " pathEditMode="relative" rAng="0" ptsTypes="AA">
                                      <p:cBhvr>
                                        <p:cTn id="18" dur="2000" fill="hold"/>
                                        <p:tgtEl>
                                          <p:spTgt spid="211"/>
                                        </p:tgtEl>
                                        <p:attrNameLst>
                                          <p:attrName>ppt_x</p:attrName>
                                          <p:attrName>ppt_y</p:attrName>
                                        </p:attrNameLst>
                                      </p:cBhvr>
                                      <p:rCtr x="-600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8428" y="6099048"/>
            <a:ext cx="1993392" cy="430628"/>
          </a:xfrm>
          <a:prstGeom prst="rect">
            <a:avLst/>
          </a:prstGeom>
        </p:spPr>
      </p:pic>
      <p:grpSp>
        <p:nvGrpSpPr>
          <p:cNvPr id="30" name="Group 29">
            <a:extLst>
              <a:ext uri="{FF2B5EF4-FFF2-40B4-BE49-F238E27FC236}">
                <a16:creationId xmlns:a16="http://schemas.microsoft.com/office/drawing/2014/main" id="{0D217762-9697-4EAE-9989-8B3B7E3949D7}"/>
              </a:ext>
            </a:extLst>
          </p:cNvPr>
          <p:cNvGrpSpPr/>
          <p:nvPr/>
        </p:nvGrpSpPr>
        <p:grpSpPr>
          <a:xfrm>
            <a:off x="2057400" y="2184884"/>
            <a:ext cx="5855369" cy="710716"/>
            <a:chOff x="1066800" y="2286000"/>
            <a:chExt cx="5441675" cy="533400"/>
          </a:xfrm>
        </p:grpSpPr>
        <p:sp>
          <p:nvSpPr>
            <p:cNvPr id="31" name="Rectangle 30">
              <a:extLst>
                <a:ext uri="{FF2B5EF4-FFF2-40B4-BE49-F238E27FC236}">
                  <a16:creationId xmlns:a16="http://schemas.microsoft.com/office/drawing/2014/main" id="{8039FBEE-F90C-4149-9BC5-33EE58B10EB6}"/>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32" name="Rectangle 31">
              <a:extLst>
                <a:ext uri="{FF2B5EF4-FFF2-40B4-BE49-F238E27FC236}">
                  <a16:creationId xmlns:a16="http://schemas.microsoft.com/office/drawing/2014/main" id="{94EB6B62-D4E5-482A-A0A6-16CAFB69EDD6}"/>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33" name="Rectangle 32">
              <a:extLst>
                <a:ext uri="{FF2B5EF4-FFF2-40B4-BE49-F238E27FC236}">
                  <a16:creationId xmlns:a16="http://schemas.microsoft.com/office/drawing/2014/main" id="{BD08FE3B-7234-41F5-BBA5-B1B118E7E228}"/>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34" name="Rectangle 33">
              <a:extLst>
                <a:ext uri="{FF2B5EF4-FFF2-40B4-BE49-F238E27FC236}">
                  <a16:creationId xmlns:a16="http://schemas.microsoft.com/office/drawing/2014/main" id="{FFE32E4B-D31A-4998-B0C4-150B135C22C8}"/>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35" name="Rectangle 34">
              <a:extLst>
                <a:ext uri="{FF2B5EF4-FFF2-40B4-BE49-F238E27FC236}">
                  <a16:creationId xmlns:a16="http://schemas.microsoft.com/office/drawing/2014/main" id="{5987EB25-E40C-4352-A3EE-A735EF9EAFEE}"/>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36" name="Rectangle 35">
              <a:extLst>
                <a:ext uri="{FF2B5EF4-FFF2-40B4-BE49-F238E27FC236}">
                  <a16:creationId xmlns:a16="http://schemas.microsoft.com/office/drawing/2014/main" id="{6A50A031-3B7E-45CD-8882-1ECC65CAADB4}"/>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 C</a:t>
              </a:r>
            </a:p>
          </p:txBody>
        </p:sp>
        <p:sp>
          <p:nvSpPr>
            <p:cNvPr id="37" name="Rectangle 36">
              <a:extLst>
                <a:ext uri="{FF2B5EF4-FFF2-40B4-BE49-F238E27FC236}">
                  <a16:creationId xmlns:a16="http://schemas.microsoft.com/office/drawing/2014/main" id="{CC5BF0F2-6D87-416E-9604-BBB8D8E32B1A}"/>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38" name="Rectangle 37">
              <a:extLst>
                <a:ext uri="{FF2B5EF4-FFF2-40B4-BE49-F238E27FC236}">
                  <a16:creationId xmlns:a16="http://schemas.microsoft.com/office/drawing/2014/main" id="{863515B9-B97F-44DA-A342-56A787F4F87C}"/>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grpSp>
      <p:grpSp>
        <p:nvGrpSpPr>
          <p:cNvPr id="39" name="Group 38">
            <a:extLst>
              <a:ext uri="{FF2B5EF4-FFF2-40B4-BE49-F238E27FC236}">
                <a16:creationId xmlns:a16="http://schemas.microsoft.com/office/drawing/2014/main" id="{DC907FCE-E722-4901-8666-430F7170B521}"/>
              </a:ext>
            </a:extLst>
          </p:cNvPr>
          <p:cNvGrpSpPr/>
          <p:nvPr/>
        </p:nvGrpSpPr>
        <p:grpSpPr>
          <a:xfrm>
            <a:off x="2057400" y="1895059"/>
            <a:ext cx="5855369" cy="326268"/>
            <a:chOff x="1066800" y="2286000"/>
            <a:chExt cx="5441675" cy="533400"/>
          </a:xfrm>
        </p:grpSpPr>
        <p:sp>
          <p:nvSpPr>
            <p:cNvPr id="40" name="Rectangle 39">
              <a:extLst>
                <a:ext uri="{FF2B5EF4-FFF2-40B4-BE49-F238E27FC236}">
                  <a16:creationId xmlns:a16="http://schemas.microsoft.com/office/drawing/2014/main" id="{DCED5E12-53A9-4BB3-ACE3-43078F2B1454}"/>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41" name="Rectangle 40">
              <a:extLst>
                <a:ext uri="{FF2B5EF4-FFF2-40B4-BE49-F238E27FC236}">
                  <a16:creationId xmlns:a16="http://schemas.microsoft.com/office/drawing/2014/main" id="{7A92AC2D-EB1F-4980-8C8C-8CDFBE96C442}"/>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42" name="Rectangle 41">
              <a:extLst>
                <a:ext uri="{FF2B5EF4-FFF2-40B4-BE49-F238E27FC236}">
                  <a16:creationId xmlns:a16="http://schemas.microsoft.com/office/drawing/2014/main" id="{2134D5F9-59C5-4397-A47D-88EB72CE1D10}"/>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43" name="Rectangle 42">
              <a:extLst>
                <a:ext uri="{FF2B5EF4-FFF2-40B4-BE49-F238E27FC236}">
                  <a16:creationId xmlns:a16="http://schemas.microsoft.com/office/drawing/2014/main" id="{7BEF247A-83DA-469E-A6C0-D035C2F3F143}"/>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44" name="Rectangle 43">
              <a:extLst>
                <a:ext uri="{FF2B5EF4-FFF2-40B4-BE49-F238E27FC236}">
                  <a16:creationId xmlns:a16="http://schemas.microsoft.com/office/drawing/2014/main" id="{7493CE2B-AED1-4D37-A94C-EFBF82F68005}"/>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45" name="Rectangle 44">
              <a:extLst>
                <a:ext uri="{FF2B5EF4-FFF2-40B4-BE49-F238E27FC236}">
                  <a16:creationId xmlns:a16="http://schemas.microsoft.com/office/drawing/2014/main" id="{37CA628B-60A2-423D-98F7-CAD9BED50209}"/>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sp>
          <p:nvSpPr>
            <p:cNvPr id="46" name="Rectangle 45">
              <a:extLst>
                <a:ext uri="{FF2B5EF4-FFF2-40B4-BE49-F238E27FC236}">
                  <a16:creationId xmlns:a16="http://schemas.microsoft.com/office/drawing/2014/main" id="{0C62136E-BEA9-4722-A86C-6085D281554C}"/>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6</a:t>
              </a:r>
            </a:p>
          </p:txBody>
        </p:sp>
        <p:sp>
          <p:nvSpPr>
            <p:cNvPr id="47" name="Rectangle 46">
              <a:extLst>
                <a:ext uri="{FF2B5EF4-FFF2-40B4-BE49-F238E27FC236}">
                  <a16:creationId xmlns:a16="http://schemas.microsoft.com/office/drawing/2014/main" id="{D281CCDC-7627-44F1-8FD6-9FBA9C4BA5AA}"/>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7</a:t>
              </a:r>
            </a:p>
          </p:txBody>
        </p:sp>
      </p:grpSp>
      <p:sp>
        <p:nvSpPr>
          <p:cNvPr id="58" name="Rectangle 57">
            <a:extLst>
              <a:ext uri="{FF2B5EF4-FFF2-40B4-BE49-F238E27FC236}">
                <a16:creationId xmlns:a16="http://schemas.microsoft.com/office/drawing/2014/main" id="{C9889F12-AA0B-4574-9814-11ACD5C0643A}"/>
              </a:ext>
            </a:extLst>
          </p:cNvPr>
          <p:cNvSpPr/>
          <p:nvPr/>
        </p:nvSpPr>
        <p:spPr>
          <a:xfrm>
            <a:off x="7905640" y="2221327"/>
            <a:ext cx="718568" cy="6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59" name="Rectangle 58">
            <a:extLst>
              <a:ext uri="{FF2B5EF4-FFF2-40B4-BE49-F238E27FC236}">
                <a16:creationId xmlns:a16="http://schemas.microsoft.com/office/drawing/2014/main" id="{C7B33D63-2443-456D-AC74-A4274571D45D}"/>
              </a:ext>
            </a:extLst>
          </p:cNvPr>
          <p:cNvSpPr/>
          <p:nvPr/>
        </p:nvSpPr>
        <p:spPr>
          <a:xfrm>
            <a:off x="8620085" y="2221327"/>
            <a:ext cx="718568" cy="6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sp>
        <p:nvSpPr>
          <p:cNvPr id="60" name="Rectangle 59">
            <a:extLst>
              <a:ext uri="{FF2B5EF4-FFF2-40B4-BE49-F238E27FC236}">
                <a16:creationId xmlns:a16="http://schemas.microsoft.com/office/drawing/2014/main" id="{5ACC9538-4CAC-4BE1-ADFA-39F5E96DCC98}"/>
              </a:ext>
            </a:extLst>
          </p:cNvPr>
          <p:cNvSpPr/>
          <p:nvPr/>
        </p:nvSpPr>
        <p:spPr>
          <a:xfrm>
            <a:off x="7912597" y="1895059"/>
            <a:ext cx="706592"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8</a:t>
            </a:r>
          </a:p>
        </p:txBody>
      </p:sp>
      <p:sp>
        <p:nvSpPr>
          <p:cNvPr id="61" name="Rectangle 60">
            <a:extLst>
              <a:ext uri="{FF2B5EF4-FFF2-40B4-BE49-F238E27FC236}">
                <a16:creationId xmlns:a16="http://schemas.microsoft.com/office/drawing/2014/main" id="{D8EAE890-3D37-41AF-97C9-A76B9E772DB1}"/>
              </a:ext>
            </a:extLst>
          </p:cNvPr>
          <p:cNvSpPr/>
          <p:nvPr/>
        </p:nvSpPr>
        <p:spPr>
          <a:xfrm>
            <a:off x="8612096" y="1895059"/>
            <a:ext cx="726558"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9</a:t>
            </a:r>
          </a:p>
        </p:txBody>
      </p:sp>
      <p:cxnSp>
        <p:nvCxnSpPr>
          <p:cNvPr id="211" name="Straight Arrow Connector 210">
            <a:extLst>
              <a:ext uri="{FF2B5EF4-FFF2-40B4-BE49-F238E27FC236}">
                <a16:creationId xmlns:a16="http://schemas.microsoft.com/office/drawing/2014/main" id="{F2BD14DF-05BF-4C06-B7E9-215C1E58863F}"/>
              </a:ext>
            </a:extLst>
          </p:cNvPr>
          <p:cNvCxnSpPr>
            <a:cxnSpLocks/>
          </p:cNvCxnSpPr>
          <p:nvPr/>
        </p:nvCxnSpPr>
        <p:spPr>
          <a:xfrm flipV="1">
            <a:off x="3965609" y="4557050"/>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2" name="Straight Arrow Connector 211">
            <a:extLst>
              <a:ext uri="{FF2B5EF4-FFF2-40B4-BE49-F238E27FC236}">
                <a16:creationId xmlns:a16="http://schemas.microsoft.com/office/drawing/2014/main" id="{739B882E-A656-4657-A875-4F4A5780C60D}"/>
              </a:ext>
            </a:extLst>
          </p:cNvPr>
          <p:cNvCxnSpPr>
            <a:cxnSpLocks/>
          </p:cNvCxnSpPr>
          <p:nvPr/>
        </p:nvCxnSpPr>
        <p:spPr>
          <a:xfrm>
            <a:off x="7541929" y="907650"/>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237" name="Group 236">
            <a:extLst>
              <a:ext uri="{FF2B5EF4-FFF2-40B4-BE49-F238E27FC236}">
                <a16:creationId xmlns:a16="http://schemas.microsoft.com/office/drawing/2014/main" id="{619F9683-59FF-4566-B712-1562574316D6}"/>
              </a:ext>
            </a:extLst>
          </p:cNvPr>
          <p:cNvGrpSpPr/>
          <p:nvPr/>
        </p:nvGrpSpPr>
        <p:grpSpPr>
          <a:xfrm>
            <a:off x="2840061" y="3251759"/>
            <a:ext cx="3701108" cy="1239019"/>
            <a:chOff x="7432841" y="3314695"/>
            <a:chExt cx="3701108" cy="1239019"/>
          </a:xfrm>
        </p:grpSpPr>
        <p:grpSp>
          <p:nvGrpSpPr>
            <p:cNvPr id="218" name="Group 217">
              <a:extLst>
                <a:ext uri="{FF2B5EF4-FFF2-40B4-BE49-F238E27FC236}">
                  <a16:creationId xmlns:a16="http://schemas.microsoft.com/office/drawing/2014/main" id="{805C838C-96D3-4721-B1F2-2E96CF83B218}"/>
                </a:ext>
              </a:extLst>
            </p:cNvPr>
            <p:cNvGrpSpPr/>
            <p:nvPr/>
          </p:nvGrpSpPr>
          <p:grpSpPr>
            <a:xfrm>
              <a:off x="7432841" y="3667996"/>
              <a:ext cx="3701108" cy="533400"/>
              <a:chOff x="7432841" y="3667996"/>
              <a:chExt cx="3701108" cy="533400"/>
            </a:xfrm>
          </p:grpSpPr>
          <p:sp>
            <p:nvSpPr>
              <p:cNvPr id="213" name="Rectangle 212">
                <a:extLst>
                  <a:ext uri="{FF2B5EF4-FFF2-40B4-BE49-F238E27FC236}">
                    <a16:creationId xmlns:a16="http://schemas.microsoft.com/office/drawing/2014/main" id="{6BE824F7-DFEB-4BEA-82BB-83C9A372F501}"/>
                  </a:ext>
                </a:extLst>
              </p:cNvPr>
              <p:cNvSpPr/>
              <p:nvPr/>
            </p:nvSpPr>
            <p:spPr>
              <a:xfrm>
                <a:off x="7432841"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214" name="Rectangle 213">
                <a:extLst>
                  <a:ext uri="{FF2B5EF4-FFF2-40B4-BE49-F238E27FC236}">
                    <a16:creationId xmlns:a16="http://schemas.microsoft.com/office/drawing/2014/main" id="{1E53F98E-5AE8-49CE-9A71-DA8D6849F037}"/>
                  </a:ext>
                </a:extLst>
              </p:cNvPr>
              <p:cNvSpPr/>
              <p:nvPr/>
            </p:nvSpPr>
            <p:spPr>
              <a:xfrm>
                <a:off x="8175049"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215" name="Rectangle 214">
                <a:extLst>
                  <a:ext uri="{FF2B5EF4-FFF2-40B4-BE49-F238E27FC236}">
                    <a16:creationId xmlns:a16="http://schemas.microsoft.com/office/drawing/2014/main" id="{8E4358D9-68AE-446A-B656-DD43D680C879}"/>
                  </a:ext>
                </a:extLst>
              </p:cNvPr>
              <p:cNvSpPr/>
              <p:nvPr/>
            </p:nvSpPr>
            <p:spPr>
              <a:xfrm>
                <a:off x="8914196" y="3667996"/>
                <a:ext cx="738397"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216" name="Rectangle 215">
                <a:extLst>
                  <a:ext uri="{FF2B5EF4-FFF2-40B4-BE49-F238E27FC236}">
                    <a16:creationId xmlns:a16="http://schemas.microsoft.com/office/drawing/2014/main" id="{4EBED9DB-56E9-4EEF-B8CC-19939DD37520}"/>
                  </a:ext>
                </a:extLst>
              </p:cNvPr>
              <p:cNvSpPr/>
              <p:nvPr/>
            </p:nvSpPr>
            <p:spPr>
              <a:xfrm>
                <a:off x="9657153"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217" name="Rectangle 216">
                <a:extLst>
                  <a:ext uri="{FF2B5EF4-FFF2-40B4-BE49-F238E27FC236}">
                    <a16:creationId xmlns:a16="http://schemas.microsoft.com/office/drawing/2014/main" id="{083947FA-F445-45AB-A6E4-E31CB815FEB1}"/>
                  </a:ext>
                </a:extLst>
              </p:cNvPr>
              <p:cNvSpPr/>
              <p:nvPr/>
            </p:nvSpPr>
            <p:spPr>
              <a:xfrm>
                <a:off x="10395551"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grpSp>
          <p:nvGrpSpPr>
            <p:cNvPr id="224" name="Group 223">
              <a:extLst>
                <a:ext uri="{FF2B5EF4-FFF2-40B4-BE49-F238E27FC236}">
                  <a16:creationId xmlns:a16="http://schemas.microsoft.com/office/drawing/2014/main" id="{6E3650FE-F585-474C-888C-63ADB77F2F31}"/>
                </a:ext>
              </a:extLst>
            </p:cNvPr>
            <p:cNvGrpSpPr/>
            <p:nvPr/>
          </p:nvGrpSpPr>
          <p:grpSpPr>
            <a:xfrm>
              <a:off x="7432841" y="3314695"/>
              <a:ext cx="3701107" cy="354380"/>
              <a:chOff x="6172200" y="5257796"/>
              <a:chExt cx="3755409" cy="349132"/>
            </a:xfrm>
          </p:grpSpPr>
          <p:sp>
            <p:nvSpPr>
              <p:cNvPr id="219" name="Rectangle 218">
                <a:extLst>
                  <a:ext uri="{FF2B5EF4-FFF2-40B4-BE49-F238E27FC236}">
                    <a16:creationId xmlns:a16="http://schemas.microsoft.com/office/drawing/2014/main" id="{2E0276E9-2CF6-460C-994E-05AAD5FE8FFD}"/>
                  </a:ext>
                </a:extLst>
              </p:cNvPr>
              <p:cNvSpPr/>
              <p:nvPr/>
            </p:nvSpPr>
            <p:spPr>
              <a:xfrm>
                <a:off x="6172200"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20" name="Rectangle 219">
                <a:extLst>
                  <a:ext uri="{FF2B5EF4-FFF2-40B4-BE49-F238E27FC236}">
                    <a16:creationId xmlns:a16="http://schemas.microsoft.com/office/drawing/2014/main" id="{523261F9-AC02-4736-B6ED-9DB048A362AF}"/>
                  </a:ext>
                </a:extLst>
              </p:cNvPr>
              <p:cNvSpPr/>
              <p:nvPr/>
            </p:nvSpPr>
            <p:spPr>
              <a:xfrm>
                <a:off x="6923282"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221" name="Rectangle 220">
                <a:extLst>
                  <a:ext uri="{FF2B5EF4-FFF2-40B4-BE49-F238E27FC236}">
                    <a16:creationId xmlns:a16="http://schemas.microsoft.com/office/drawing/2014/main" id="{3A3A1F7F-73C8-452E-B211-BDB2DA04EFB9}"/>
                  </a:ext>
                </a:extLst>
              </p:cNvPr>
              <p:cNvSpPr/>
              <p:nvPr/>
            </p:nvSpPr>
            <p:spPr>
              <a:xfrm>
                <a:off x="7674364"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222" name="Rectangle 221">
                <a:extLst>
                  <a:ext uri="{FF2B5EF4-FFF2-40B4-BE49-F238E27FC236}">
                    <a16:creationId xmlns:a16="http://schemas.microsoft.com/office/drawing/2014/main" id="{6EE20458-2918-4333-8B37-1CA285131F83}"/>
                  </a:ext>
                </a:extLst>
              </p:cNvPr>
              <p:cNvSpPr/>
              <p:nvPr/>
            </p:nvSpPr>
            <p:spPr>
              <a:xfrm>
                <a:off x="8425446"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223" name="Rectangle 222">
                <a:extLst>
                  <a:ext uri="{FF2B5EF4-FFF2-40B4-BE49-F238E27FC236}">
                    <a16:creationId xmlns:a16="http://schemas.microsoft.com/office/drawing/2014/main" id="{F166554F-144D-49CA-ABBC-E03746F943C9}"/>
                  </a:ext>
                </a:extLst>
              </p:cNvPr>
              <p:cNvSpPr/>
              <p:nvPr/>
            </p:nvSpPr>
            <p:spPr>
              <a:xfrm>
                <a:off x="9176527" y="5257796"/>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grpSp>
        <p:grpSp>
          <p:nvGrpSpPr>
            <p:cNvPr id="231" name="Group 230">
              <a:extLst>
                <a:ext uri="{FF2B5EF4-FFF2-40B4-BE49-F238E27FC236}">
                  <a16:creationId xmlns:a16="http://schemas.microsoft.com/office/drawing/2014/main" id="{BAE7698B-3D88-4868-B63B-A6E7D0DF2FF3}"/>
                </a:ext>
              </a:extLst>
            </p:cNvPr>
            <p:cNvGrpSpPr/>
            <p:nvPr/>
          </p:nvGrpSpPr>
          <p:grpSpPr>
            <a:xfrm>
              <a:off x="7432841" y="4199338"/>
              <a:ext cx="3701108" cy="354376"/>
              <a:chOff x="6172200" y="5257800"/>
              <a:chExt cx="3755410" cy="349128"/>
            </a:xfrm>
          </p:grpSpPr>
          <p:sp>
            <p:nvSpPr>
              <p:cNvPr id="232" name="Rectangle 231">
                <a:extLst>
                  <a:ext uri="{FF2B5EF4-FFF2-40B4-BE49-F238E27FC236}">
                    <a16:creationId xmlns:a16="http://schemas.microsoft.com/office/drawing/2014/main" id="{D5679E92-DE3A-44E2-84E4-0F66C593CD00}"/>
                  </a:ext>
                </a:extLst>
              </p:cNvPr>
              <p:cNvSpPr/>
              <p:nvPr/>
            </p:nvSpPr>
            <p:spPr>
              <a:xfrm>
                <a:off x="6172200"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233" name="Rectangle 232">
                <a:extLst>
                  <a:ext uri="{FF2B5EF4-FFF2-40B4-BE49-F238E27FC236}">
                    <a16:creationId xmlns:a16="http://schemas.microsoft.com/office/drawing/2014/main" id="{870F0979-6D2B-496A-8ECE-2CED63B7554E}"/>
                  </a:ext>
                </a:extLst>
              </p:cNvPr>
              <p:cNvSpPr/>
              <p:nvPr/>
            </p:nvSpPr>
            <p:spPr>
              <a:xfrm>
                <a:off x="6923282"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234" name="Rectangle 233">
                <a:extLst>
                  <a:ext uri="{FF2B5EF4-FFF2-40B4-BE49-F238E27FC236}">
                    <a16:creationId xmlns:a16="http://schemas.microsoft.com/office/drawing/2014/main" id="{274FB480-C14E-47A5-91D8-C47904A44A44}"/>
                  </a:ext>
                </a:extLst>
              </p:cNvPr>
              <p:cNvSpPr/>
              <p:nvPr/>
            </p:nvSpPr>
            <p:spPr>
              <a:xfrm>
                <a:off x="7674364"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35" name="Rectangle 234">
                <a:extLst>
                  <a:ext uri="{FF2B5EF4-FFF2-40B4-BE49-F238E27FC236}">
                    <a16:creationId xmlns:a16="http://schemas.microsoft.com/office/drawing/2014/main" id="{4564236A-1BBE-4039-8174-0D9C9C3E7502}"/>
                  </a:ext>
                </a:extLst>
              </p:cNvPr>
              <p:cNvSpPr/>
              <p:nvPr/>
            </p:nvSpPr>
            <p:spPr>
              <a:xfrm>
                <a:off x="8425446"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236" name="Rectangle 235">
                <a:extLst>
                  <a:ext uri="{FF2B5EF4-FFF2-40B4-BE49-F238E27FC236}">
                    <a16:creationId xmlns:a16="http://schemas.microsoft.com/office/drawing/2014/main" id="{FF641AE0-1798-446C-A1B2-7B27C60D2C4A}"/>
                  </a:ext>
                </a:extLst>
              </p:cNvPr>
              <p:cNvSpPr/>
              <p:nvPr/>
            </p:nvSpPr>
            <p:spPr>
              <a:xfrm>
                <a:off x="9176528"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grpSp>
      </p:grpSp>
      <p:sp>
        <p:nvSpPr>
          <p:cNvPr id="250" name="Rectangle 249">
            <a:extLst>
              <a:ext uri="{FF2B5EF4-FFF2-40B4-BE49-F238E27FC236}">
                <a16:creationId xmlns:a16="http://schemas.microsoft.com/office/drawing/2014/main" id="{7752E53F-B041-4EA0-98C9-92C0027D1835}"/>
              </a:ext>
            </a:extLst>
          </p:cNvPr>
          <p:cNvSpPr/>
          <p:nvPr/>
        </p:nvSpPr>
        <p:spPr>
          <a:xfrm>
            <a:off x="2095279" y="3248674"/>
            <a:ext cx="740222" cy="354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3" name="Rectangle 52">
            <a:extLst>
              <a:ext uri="{FF2B5EF4-FFF2-40B4-BE49-F238E27FC236}">
                <a16:creationId xmlns:a16="http://schemas.microsoft.com/office/drawing/2014/main" id="{DE1A1173-C24C-402F-8FD5-084EDB40B3EB}"/>
              </a:ext>
            </a:extLst>
          </p:cNvPr>
          <p:cNvSpPr/>
          <p:nvPr/>
        </p:nvSpPr>
        <p:spPr>
          <a:xfrm>
            <a:off x="9338653" y="1895059"/>
            <a:ext cx="737573"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10</a:t>
            </a:r>
          </a:p>
        </p:txBody>
      </p:sp>
      <p:sp>
        <p:nvSpPr>
          <p:cNvPr id="62" name="Flowchart: Alternate Process 61">
            <a:extLst>
              <a:ext uri="{FF2B5EF4-FFF2-40B4-BE49-F238E27FC236}">
                <a16:creationId xmlns:a16="http://schemas.microsoft.com/office/drawing/2014/main" id="{088B1497-0CCA-4114-9395-33D88C4DE644}"/>
              </a:ext>
            </a:extLst>
          </p:cNvPr>
          <p:cNvSpPr/>
          <p:nvPr/>
        </p:nvSpPr>
        <p:spPr>
          <a:xfrm>
            <a:off x="7870949" y="4636674"/>
            <a:ext cx="2205277" cy="710716"/>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000" dirty="0">
                <a:solidFill>
                  <a:schemeClr val="tx1"/>
                </a:solidFill>
                <a:latin typeface="Nunito Sans" panose="020B0604020202020204" charset="0"/>
              </a:rPr>
              <a:t>Print </a:t>
            </a:r>
            <a:r>
              <a:rPr lang="en-IN" sz="3000" dirty="0" err="1">
                <a:solidFill>
                  <a:schemeClr val="tx1"/>
                </a:solidFill>
                <a:latin typeface="Nunito Sans" panose="020B0604020202020204" charset="0"/>
              </a:rPr>
              <a:t>i</a:t>
            </a:r>
            <a:r>
              <a:rPr lang="en-IN" sz="3000" dirty="0">
                <a:solidFill>
                  <a:schemeClr val="tx1"/>
                </a:solidFill>
                <a:latin typeface="Nunito Sans" panose="020B0604020202020204" charset="0"/>
              </a:rPr>
              <a:t> - j</a:t>
            </a:r>
          </a:p>
        </p:txBody>
      </p:sp>
    </p:spTree>
    <p:extLst>
      <p:ext uri="{BB962C8B-B14F-4D97-AF65-F5344CB8AC3E}">
        <p14:creationId xmlns:p14="http://schemas.microsoft.com/office/powerpoint/2010/main" val="230412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4.16667E-7 1.11111E-6 L 0.05912 1.11111E-6 " pathEditMode="relative" rAng="0" ptsTypes="AA">
                                      <p:cBhvr>
                                        <p:cTn id="6" dur="2000" fill="hold"/>
                                        <p:tgtEl>
                                          <p:spTgt spid="211"/>
                                        </p:tgtEl>
                                        <p:attrNameLst>
                                          <p:attrName>ppt_x</p:attrName>
                                          <p:attrName>ppt_y</p:attrName>
                                        </p:attrNameLst>
                                      </p:cBhvr>
                                      <p:rCtr x="2956" y="0"/>
                                    </p:animMotion>
                                  </p:childTnLst>
                                </p:cTn>
                              </p:par>
                              <p:par>
                                <p:cTn id="7" presetID="63" presetClass="path" presetSubtype="0" accel="50000" decel="50000" fill="hold" nodeType="withEffect">
                                  <p:stCondLst>
                                    <p:cond delay="0"/>
                                  </p:stCondLst>
                                  <p:childTnLst>
                                    <p:animMotion origin="layout" path="M 2.08333E-7 4.07407E-6 L 0.06159 4.07407E-6 " pathEditMode="relative" rAng="0" ptsTypes="AA">
                                      <p:cBhvr>
                                        <p:cTn id="8" dur="2000" fill="hold"/>
                                        <p:tgtEl>
                                          <p:spTgt spid="212"/>
                                        </p:tgtEl>
                                        <p:attrNameLst>
                                          <p:attrName>ppt_x</p:attrName>
                                          <p:attrName>ppt_y</p:attrName>
                                        </p:attrNameLst>
                                      </p:cBhvr>
                                      <p:rCtr x="3073" y="0"/>
                                    </p:animMotion>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05977 1.11111E-6 L 0.12227 1.11111E-6 " pathEditMode="relative" rAng="0" ptsTypes="AA">
                                      <p:cBhvr>
                                        <p:cTn id="12" dur="2000" fill="hold"/>
                                        <p:tgtEl>
                                          <p:spTgt spid="211"/>
                                        </p:tgtEl>
                                        <p:attrNameLst>
                                          <p:attrName>ppt_x</p:attrName>
                                          <p:attrName>ppt_y</p:attrName>
                                        </p:attrNameLst>
                                      </p:cBhvr>
                                      <p:rCtr x="3125" y="0"/>
                                    </p:animMotion>
                                  </p:childTnLst>
                                </p:cTn>
                              </p:par>
                              <p:par>
                                <p:cTn id="13" presetID="63" presetClass="path" presetSubtype="0" accel="50000" decel="50000" fill="hold" nodeType="withEffect">
                                  <p:stCondLst>
                                    <p:cond delay="0"/>
                                  </p:stCondLst>
                                  <p:childTnLst>
                                    <p:animMotion origin="layout" path="M 0.06159 4.07407E-6 L 0.12031 4.07407E-6 " pathEditMode="relative" rAng="0" ptsTypes="AA">
                                      <p:cBhvr>
                                        <p:cTn id="14" dur="2000" fill="hold"/>
                                        <p:tgtEl>
                                          <p:spTgt spid="212"/>
                                        </p:tgtEl>
                                        <p:attrNameLst>
                                          <p:attrName>ppt_x</p:attrName>
                                          <p:attrName>ppt_y</p:attrName>
                                        </p:attrNameLst>
                                      </p:cBhvr>
                                      <p:rCtr x="2930"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0.12227 1.11111E-6 L 0.18203 1.11111E-6 " pathEditMode="relative" rAng="0" ptsTypes="AA">
                                      <p:cBhvr>
                                        <p:cTn id="18" dur="2000" fill="hold"/>
                                        <p:tgtEl>
                                          <p:spTgt spid="211"/>
                                        </p:tgtEl>
                                        <p:attrNameLst>
                                          <p:attrName>ppt_x</p:attrName>
                                          <p:attrName>ppt_y</p:attrName>
                                        </p:attrNameLst>
                                      </p:cBhvr>
                                      <p:rCtr x="2982" y="0"/>
                                    </p:animMotion>
                                  </p:childTnLst>
                                </p:cTn>
                              </p:par>
                              <p:par>
                                <p:cTn id="19" presetID="63" presetClass="path" presetSubtype="0" accel="50000" decel="50000" fill="hold" nodeType="withEffect">
                                  <p:stCondLst>
                                    <p:cond delay="0"/>
                                  </p:stCondLst>
                                  <p:childTnLst>
                                    <p:animMotion origin="layout" path="M 0.12031 4.07407E-6 L 0.1763 4.07407E-6 " pathEditMode="relative" rAng="0" ptsTypes="AA">
                                      <p:cBhvr>
                                        <p:cTn id="20" dur="2000" fill="hold"/>
                                        <p:tgtEl>
                                          <p:spTgt spid="212"/>
                                        </p:tgtEl>
                                        <p:attrNameLst>
                                          <p:attrName>ppt_x</p:attrName>
                                          <p:attrName>ppt_y</p:attrName>
                                        </p:attrNameLst>
                                      </p:cBhvr>
                                      <p:rCtr x="2799" y="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2F8620D-ACA5-4154-9CD4-FEE085EEB036}"/>
              </a:ext>
            </a:extLst>
          </p:cNvPr>
          <p:cNvSpPr txBox="1"/>
          <p:nvPr/>
        </p:nvSpPr>
        <p:spPr>
          <a:xfrm>
            <a:off x="830300" y="769163"/>
            <a:ext cx="11285500" cy="784830"/>
          </a:xfrm>
          <a:prstGeom prst="rect">
            <a:avLst/>
          </a:prstGeom>
          <a:noFill/>
        </p:spPr>
        <p:txBody>
          <a:bodyPr wrap="square" rtlCol="0">
            <a:spAutoFit/>
          </a:bodyPr>
          <a:lstStyle/>
          <a:p>
            <a:r>
              <a:rPr lang="en-US" sz="4500" b="1" dirty="0">
                <a:latin typeface="Nunito Sans" panose="00000500000000000000" pitchFamily="2" charset="0"/>
              </a:rPr>
              <a:t>Rabin Karp algorithm</a:t>
            </a:r>
          </a:p>
        </p:txBody>
      </p:sp>
      <p:sp>
        <p:nvSpPr>
          <p:cNvPr id="21" name="Rectangle 20">
            <a:extLst>
              <a:ext uri="{FF2B5EF4-FFF2-40B4-BE49-F238E27FC236}">
                <a16:creationId xmlns:a16="http://schemas.microsoft.com/office/drawing/2014/main" id="{79A7B499-1801-4959-9783-261750DF0FA9}"/>
              </a:ext>
            </a:extLst>
          </p:cNvPr>
          <p:cNvSpPr/>
          <p:nvPr/>
        </p:nvSpPr>
        <p:spPr>
          <a:xfrm>
            <a:off x="902790"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8428" y="6099048"/>
            <a:ext cx="1993392" cy="430628"/>
          </a:xfrm>
          <a:prstGeom prst="rect">
            <a:avLst/>
          </a:prstGeom>
        </p:spPr>
      </p:pic>
      <p:grpSp>
        <p:nvGrpSpPr>
          <p:cNvPr id="2" name="Group 1">
            <a:extLst>
              <a:ext uri="{FF2B5EF4-FFF2-40B4-BE49-F238E27FC236}">
                <a16:creationId xmlns:a16="http://schemas.microsoft.com/office/drawing/2014/main" id="{C6E64F85-D7C0-4094-AAA8-EE78B9B679EA}"/>
              </a:ext>
            </a:extLst>
          </p:cNvPr>
          <p:cNvGrpSpPr/>
          <p:nvPr/>
        </p:nvGrpSpPr>
        <p:grpSpPr>
          <a:xfrm>
            <a:off x="961267" y="2491496"/>
            <a:ext cx="4767470" cy="533400"/>
            <a:chOff x="961267" y="2491496"/>
            <a:chExt cx="4767470" cy="533400"/>
          </a:xfrm>
        </p:grpSpPr>
        <p:grpSp>
          <p:nvGrpSpPr>
            <p:cNvPr id="7" name="Group 6">
              <a:extLst>
                <a:ext uri="{FF2B5EF4-FFF2-40B4-BE49-F238E27FC236}">
                  <a16:creationId xmlns:a16="http://schemas.microsoft.com/office/drawing/2014/main" id="{A0307872-B714-4648-A86A-091E78CD24B7}"/>
                </a:ext>
              </a:extLst>
            </p:cNvPr>
            <p:cNvGrpSpPr/>
            <p:nvPr/>
          </p:nvGrpSpPr>
          <p:grpSpPr>
            <a:xfrm>
              <a:off x="961267" y="2491496"/>
              <a:ext cx="4081670" cy="533400"/>
              <a:chOff x="3810000" y="2209800"/>
              <a:chExt cx="4081670" cy="533400"/>
            </a:xfrm>
          </p:grpSpPr>
          <p:sp>
            <p:nvSpPr>
              <p:cNvPr id="8" name="Rectangle 7">
                <a:extLst>
                  <a:ext uri="{FF2B5EF4-FFF2-40B4-BE49-F238E27FC236}">
                    <a16:creationId xmlns:a16="http://schemas.microsoft.com/office/drawing/2014/main" id="{E1C8F6CB-12E5-4AA1-806F-5C168240F038}"/>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9" name="Rectangle 8">
                <a:extLst>
                  <a:ext uri="{FF2B5EF4-FFF2-40B4-BE49-F238E27FC236}">
                    <a16:creationId xmlns:a16="http://schemas.microsoft.com/office/drawing/2014/main" id="{FB53DDB2-9D0B-4CA5-92C4-97A938C1E935}"/>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C</a:t>
                </a:r>
                <a:endParaRPr lang="en-IN" sz="3200" dirty="0">
                  <a:latin typeface="Nunito Sans" panose="020B0604020202020204" charset="0"/>
                </a:endParaRPr>
              </a:p>
            </p:txBody>
          </p:sp>
          <p:sp>
            <p:nvSpPr>
              <p:cNvPr id="10" name="Rectangle 9">
                <a:extLst>
                  <a:ext uri="{FF2B5EF4-FFF2-40B4-BE49-F238E27FC236}">
                    <a16:creationId xmlns:a16="http://schemas.microsoft.com/office/drawing/2014/main" id="{1CEE6C2A-205D-486B-A52F-FACD53C50408}"/>
                  </a:ext>
                </a:extLst>
              </p:cNvPr>
              <p:cNvSpPr/>
              <p:nvPr/>
            </p:nvSpPr>
            <p:spPr>
              <a:xfrm>
                <a:off x="5173317"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sp>
            <p:nvSpPr>
              <p:cNvPr id="11" name="Rectangle 10">
                <a:extLst>
                  <a:ext uri="{FF2B5EF4-FFF2-40B4-BE49-F238E27FC236}">
                    <a16:creationId xmlns:a16="http://schemas.microsoft.com/office/drawing/2014/main" id="{B4C51AF2-88FB-4C96-A42C-44B401D0A3D0}"/>
                  </a:ext>
                </a:extLst>
              </p:cNvPr>
              <p:cNvSpPr/>
              <p:nvPr/>
            </p:nvSpPr>
            <p:spPr>
              <a:xfrm>
                <a:off x="5854148"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2" name="Rectangle 11">
                <a:extLst>
                  <a:ext uri="{FF2B5EF4-FFF2-40B4-BE49-F238E27FC236}">
                    <a16:creationId xmlns:a16="http://schemas.microsoft.com/office/drawing/2014/main" id="{54E0691E-642E-4AE0-8D83-1FF172D35087}"/>
                  </a:ext>
                </a:extLst>
              </p:cNvPr>
              <p:cNvSpPr/>
              <p:nvPr/>
            </p:nvSpPr>
            <p:spPr>
              <a:xfrm>
                <a:off x="6525039"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13" name="Rectangle 12">
                <a:extLst>
                  <a:ext uri="{FF2B5EF4-FFF2-40B4-BE49-F238E27FC236}">
                    <a16:creationId xmlns:a16="http://schemas.microsoft.com/office/drawing/2014/main" id="{F3FDA6FB-19B9-4233-B185-7D63C1C5FDF6}"/>
                  </a:ext>
                </a:extLst>
              </p:cNvPr>
              <p:cNvSpPr/>
              <p:nvPr/>
            </p:nvSpPr>
            <p:spPr>
              <a:xfrm>
                <a:off x="720587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grpSp>
        <p:sp>
          <p:nvSpPr>
            <p:cNvPr id="23" name="Rectangle 22">
              <a:extLst>
                <a:ext uri="{FF2B5EF4-FFF2-40B4-BE49-F238E27FC236}">
                  <a16:creationId xmlns:a16="http://schemas.microsoft.com/office/drawing/2014/main" id="{F5C033F7-7495-4F23-A7E8-2A9204483259}"/>
                </a:ext>
              </a:extLst>
            </p:cNvPr>
            <p:cNvSpPr/>
            <p:nvPr/>
          </p:nvSpPr>
          <p:spPr>
            <a:xfrm>
              <a:off x="5042937" y="2491496"/>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grpSp>
        <p:nvGrpSpPr>
          <p:cNvPr id="3" name="Group 2">
            <a:extLst>
              <a:ext uri="{FF2B5EF4-FFF2-40B4-BE49-F238E27FC236}">
                <a16:creationId xmlns:a16="http://schemas.microsoft.com/office/drawing/2014/main" id="{2F4424FE-9BAD-46C9-8D11-53A7A0663FE3}"/>
              </a:ext>
            </a:extLst>
          </p:cNvPr>
          <p:cNvGrpSpPr/>
          <p:nvPr/>
        </p:nvGrpSpPr>
        <p:grpSpPr>
          <a:xfrm>
            <a:off x="830300" y="1648092"/>
            <a:ext cx="10983686" cy="4660891"/>
            <a:chOff x="868606" y="1791290"/>
            <a:chExt cx="10983686" cy="4660891"/>
          </a:xfrm>
        </p:grpSpPr>
        <p:sp>
          <p:nvSpPr>
            <p:cNvPr id="16" name="TextBox 15">
              <a:extLst>
                <a:ext uri="{FF2B5EF4-FFF2-40B4-BE49-F238E27FC236}">
                  <a16:creationId xmlns:a16="http://schemas.microsoft.com/office/drawing/2014/main" id="{5AFC0D69-68C1-4838-9AC4-A4286388BDC4}"/>
                </a:ext>
              </a:extLst>
            </p:cNvPr>
            <p:cNvSpPr txBox="1"/>
            <p:nvPr/>
          </p:nvSpPr>
          <p:spPr>
            <a:xfrm>
              <a:off x="868606" y="1791290"/>
              <a:ext cx="10983686" cy="4660891"/>
            </a:xfrm>
            <a:prstGeom prst="rect">
              <a:avLst/>
            </a:prstGeom>
            <a:noFill/>
          </p:spPr>
          <p:txBody>
            <a:bodyPr wrap="square" rtlCol="0">
              <a:spAutoFit/>
            </a:bodyPr>
            <a:lstStyle/>
            <a:p>
              <a:pPr>
                <a:lnSpc>
                  <a:spcPct val="150000"/>
                </a:lnSpc>
              </a:pPr>
              <a:r>
                <a:rPr lang="en-US" sz="2500" b="1" dirty="0">
                  <a:latin typeface="Nunito Sans" panose="00000500000000000000" pitchFamily="2" charset="0"/>
                </a:rPr>
                <a:t>Sample Input:</a:t>
              </a:r>
            </a:p>
            <a:p>
              <a:pPr>
                <a:lnSpc>
                  <a:spcPct val="150000"/>
                </a:lnSpc>
              </a:pPr>
              <a:endParaRPr lang="en-US" sz="2500" b="1" dirty="0">
                <a:latin typeface="Nunito Sans" panose="00000500000000000000" pitchFamily="2" charset="0"/>
              </a:endParaRPr>
            </a:p>
            <a:p>
              <a:pPr>
                <a:lnSpc>
                  <a:spcPct val="150000"/>
                </a:lnSpc>
              </a:pPr>
              <a:endParaRPr lang="en-US" sz="2500" b="1" dirty="0">
                <a:latin typeface="Nunito Sans" panose="00000500000000000000" pitchFamily="2" charset="0"/>
              </a:endParaRPr>
            </a:p>
            <a:p>
              <a:pPr>
                <a:lnSpc>
                  <a:spcPct val="150000"/>
                </a:lnSpc>
              </a:pPr>
              <a:endParaRPr lang="en-US" sz="2500" b="1" dirty="0">
                <a:latin typeface="Nunito Sans" panose="00000500000000000000" pitchFamily="2" charset="0"/>
              </a:endParaRPr>
            </a:p>
            <a:p>
              <a:pPr>
                <a:lnSpc>
                  <a:spcPct val="150000"/>
                </a:lnSpc>
              </a:pPr>
              <a:endParaRPr lang="en-US" sz="2500" b="1" dirty="0">
                <a:latin typeface="Nunito Sans" panose="00000500000000000000" pitchFamily="2" charset="0"/>
              </a:endParaRPr>
            </a:p>
            <a:p>
              <a:pPr>
                <a:lnSpc>
                  <a:spcPct val="150000"/>
                </a:lnSpc>
              </a:pPr>
              <a:r>
                <a:rPr lang="en-US" sz="2500" b="1" dirty="0">
                  <a:latin typeface="Nunito Sans" panose="00000500000000000000" pitchFamily="2" charset="0"/>
                </a:rPr>
                <a:t>Sample Output:</a:t>
              </a:r>
            </a:p>
            <a:p>
              <a:pPr>
                <a:lnSpc>
                  <a:spcPct val="150000"/>
                </a:lnSpc>
              </a:pPr>
              <a:r>
                <a:rPr lang="en-US" sz="2500" dirty="0">
                  <a:latin typeface="Nunito Sans" panose="00000500000000000000" pitchFamily="2" charset="0"/>
                </a:rPr>
                <a:t>4</a:t>
              </a:r>
            </a:p>
            <a:p>
              <a:pPr>
                <a:lnSpc>
                  <a:spcPct val="150000"/>
                </a:lnSpc>
              </a:pPr>
              <a:endParaRPr lang="en-US" sz="2500" b="1" dirty="0">
                <a:latin typeface="Nunito Sans" panose="00000500000000000000" pitchFamily="2" charset="0"/>
              </a:endParaRPr>
            </a:p>
          </p:txBody>
        </p:sp>
        <p:grpSp>
          <p:nvGrpSpPr>
            <p:cNvPr id="14" name="Group 13">
              <a:extLst>
                <a:ext uri="{FF2B5EF4-FFF2-40B4-BE49-F238E27FC236}">
                  <a16:creationId xmlns:a16="http://schemas.microsoft.com/office/drawing/2014/main" id="{F5359A6C-C943-464A-8558-8138AE2F24B1}"/>
                </a:ext>
              </a:extLst>
            </p:cNvPr>
            <p:cNvGrpSpPr/>
            <p:nvPr/>
          </p:nvGrpSpPr>
          <p:grpSpPr>
            <a:xfrm>
              <a:off x="987268" y="3588336"/>
              <a:ext cx="2049117" cy="533400"/>
              <a:chOff x="4687453" y="3870032"/>
              <a:chExt cx="2049117" cy="533400"/>
            </a:xfrm>
          </p:grpSpPr>
          <p:sp>
            <p:nvSpPr>
              <p:cNvPr id="15" name="Rectangle 14">
                <a:extLst>
                  <a:ext uri="{FF2B5EF4-FFF2-40B4-BE49-F238E27FC236}">
                    <a16:creationId xmlns:a16="http://schemas.microsoft.com/office/drawing/2014/main" id="{516E3996-8113-4DA8-A240-F1A26EBB84ED}"/>
                  </a:ext>
                </a:extLst>
              </p:cNvPr>
              <p:cNvSpPr/>
              <p:nvPr/>
            </p:nvSpPr>
            <p:spPr>
              <a:xfrm>
                <a:off x="4687453" y="3870032"/>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17" name="Rectangle 16">
                <a:extLst>
                  <a:ext uri="{FF2B5EF4-FFF2-40B4-BE49-F238E27FC236}">
                    <a16:creationId xmlns:a16="http://schemas.microsoft.com/office/drawing/2014/main" id="{D5C4A20D-C387-4071-A673-93C89454B9E8}"/>
                  </a:ext>
                </a:extLst>
              </p:cNvPr>
              <p:cNvSpPr/>
              <p:nvPr/>
            </p:nvSpPr>
            <p:spPr>
              <a:xfrm>
                <a:off x="5369939" y="3870032"/>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8" name="Rectangle 17">
                <a:extLst>
                  <a:ext uri="{FF2B5EF4-FFF2-40B4-BE49-F238E27FC236}">
                    <a16:creationId xmlns:a16="http://schemas.microsoft.com/office/drawing/2014/main" id="{3C0777AD-2134-4028-9B2A-34408421811F}"/>
                  </a:ext>
                </a:extLst>
              </p:cNvPr>
              <p:cNvSpPr/>
              <p:nvPr/>
            </p:nvSpPr>
            <p:spPr>
              <a:xfrm>
                <a:off x="6050770" y="3870032"/>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grpSp>
    </p:spTree>
    <p:extLst>
      <p:ext uri="{BB962C8B-B14F-4D97-AF65-F5344CB8AC3E}">
        <p14:creationId xmlns:p14="http://schemas.microsoft.com/office/powerpoint/2010/main" val="991283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3" name="Group 2">
            <a:extLst>
              <a:ext uri="{FF2B5EF4-FFF2-40B4-BE49-F238E27FC236}">
                <a16:creationId xmlns:a16="http://schemas.microsoft.com/office/drawing/2014/main" id="{F048F0F5-6EAD-4418-9E30-F496C1D1F0D9}"/>
              </a:ext>
            </a:extLst>
          </p:cNvPr>
          <p:cNvGrpSpPr/>
          <p:nvPr/>
        </p:nvGrpSpPr>
        <p:grpSpPr>
          <a:xfrm>
            <a:off x="1327674" y="2721684"/>
            <a:ext cx="2204898" cy="710716"/>
            <a:chOff x="1066800" y="2286000"/>
            <a:chExt cx="2049117" cy="533400"/>
          </a:xfrm>
        </p:grpSpPr>
        <p:sp>
          <p:nvSpPr>
            <p:cNvPr id="2" name="Rectangle 1">
              <a:extLst>
                <a:ext uri="{FF2B5EF4-FFF2-40B4-BE49-F238E27FC236}">
                  <a16:creationId xmlns:a16="http://schemas.microsoft.com/office/drawing/2014/main" id="{F1C054DB-F893-4516-9FEE-02C41AD1DD92}"/>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C</a:t>
              </a:r>
              <a:endParaRPr lang="en-IN" sz="3200" dirty="0">
                <a:latin typeface="Nunito Sans" panose="020B0604020202020204" charset="0"/>
              </a:endParaRPr>
            </a:p>
          </p:txBody>
        </p:sp>
        <p:sp>
          <p:nvSpPr>
            <p:cNvPr id="5" name="Rectangle 4">
              <a:extLst>
                <a:ext uri="{FF2B5EF4-FFF2-40B4-BE49-F238E27FC236}">
                  <a16:creationId xmlns:a16="http://schemas.microsoft.com/office/drawing/2014/main" id="{4A78147E-AB6E-4EBC-A7CC-7254AE0A0DC3}"/>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D</a:t>
              </a:r>
              <a:endParaRPr lang="en-IN" sz="3200" dirty="0">
                <a:latin typeface="Nunito Sans" panose="020B0604020202020204" charset="0"/>
              </a:endParaRPr>
            </a:p>
          </p:txBody>
        </p:sp>
        <p:sp>
          <p:nvSpPr>
            <p:cNvPr id="7" name="Rectangle 6">
              <a:extLst>
                <a:ext uri="{FF2B5EF4-FFF2-40B4-BE49-F238E27FC236}">
                  <a16:creationId xmlns:a16="http://schemas.microsoft.com/office/drawing/2014/main" id="{1E3E964B-E9DA-48DD-AFC2-FD926F097620}"/>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grpSp>
      <p:cxnSp>
        <p:nvCxnSpPr>
          <p:cNvPr id="20" name="Straight Arrow Connector 19">
            <a:extLst>
              <a:ext uri="{FF2B5EF4-FFF2-40B4-BE49-F238E27FC236}">
                <a16:creationId xmlns:a16="http://schemas.microsoft.com/office/drawing/2014/main" id="{57F0BAA2-D010-4D2A-9054-E8AE46458E7D}"/>
              </a:ext>
            </a:extLst>
          </p:cNvPr>
          <p:cNvCxnSpPr>
            <a:cxnSpLocks/>
          </p:cNvCxnSpPr>
          <p:nvPr/>
        </p:nvCxnSpPr>
        <p:spPr>
          <a:xfrm flipV="1">
            <a:off x="1704360" y="3432400"/>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Rectangle 9">
            <a:extLst>
              <a:ext uri="{FF2B5EF4-FFF2-40B4-BE49-F238E27FC236}">
                <a16:creationId xmlns:a16="http://schemas.microsoft.com/office/drawing/2014/main" id="{84336E0C-A9E3-4F5A-8EF6-437ED36D1FDB}"/>
              </a:ext>
            </a:extLst>
          </p:cNvPr>
          <p:cNvSpPr/>
          <p:nvPr/>
        </p:nvSpPr>
        <p:spPr>
          <a:xfrm>
            <a:off x="1308996" y="736030"/>
            <a:ext cx="8486274" cy="11942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000" dirty="0">
                <a:latin typeface="Nunito Sans" panose="020B0604020202020204" charset="0"/>
              </a:rPr>
              <a:t>Hash value for pattern (p) = ( d * p + str[</a:t>
            </a:r>
            <a:r>
              <a:rPr lang="en-IN" sz="3000" dirty="0" err="1">
                <a:latin typeface="Nunito Sans" panose="020B0604020202020204" charset="0"/>
              </a:rPr>
              <a:t>i</a:t>
            </a:r>
            <a:r>
              <a:rPr lang="en-IN" sz="3000" dirty="0">
                <a:latin typeface="Nunito Sans" panose="020B0604020202020204" charset="0"/>
              </a:rPr>
              <a:t>] ) % q</a:t>
            </a:r>
          </a:p>
        </p:txBody>
      </p:sp>
      <p:sp>
        <p:nvSpPr>
          <p:cNvPr id="22" name="Rectangle 21">
            <a:extLst>
              <a:ext uri="{FF2B5EF4-FFF2-40B4-BE49-F238E27FC236}">
                <a16:creationId xmlns:a16="http://schemas.microsoft.com/office/drawing/2014/main" id="{3BCD42B4-AD2D-4341-A82F-4602BDC71EC8}"/>
              </a:ext>
            </a:extLst>
          </p:cNvPr>
          <p:cNvSpPr/>
          <p:nvPr/>
        </p:nvSpPr>
        <p:spPr>
          <a:xfrm>
            <a:off x="1308996" y="4965989"/>
            <a:ext cx="5764464" cy="11942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IN" sz="3000" dirty="0">
                <a:latin typeface="Nunito Sans" panose="020B0604020202020204" charset="0"/>
              </a:rPr>
              <a:t>Hash value =   </a:t>
            </a:r>
          </a:p>
        </p:txBody>
      </p:sp>
      <p:sp>
        <p:nvSpPr>
          <p:cNvPr id="11" name="TextBox 10">
            <a:extLst>
              <a:ext uri="{FF2B5EF4-FFF2-40B4-BE49-F238E27FC236}">
                <a16:creationId xmlns:a16="http://schemas.microsoft.com/office/drawing/2014/main" id="{9FED9E2B-34E9-48AE-8520-197F47D28C07}"/>
              </a:ext>
            </a:extLst>
          </p:cNvPr>
          <p:cNvSpPr txBox="1"/>
          <p:nvPr/>
        </p:nvSpPr>
        <p:spPr>
          <a:xfrm>
            <a:off x="6257139" y="2167099"/>
            <a:ext cx="4038593" cy="553998"/>
          </a:xfrm>
          <a:prstGeom prst="rect">
            <a:avLst/>
          </a:prstGeom>
          <a:noFill/>
        </p:spPr>
        <p:txBody>
          <a:bodyPr wrap="square" rtlCol="0">
            <a:spAutoFit/>
          </a:bodyPr>
          <a:lstStyle/>
          <a:p>
            <a:r>
              <a:rPr lang="en-IN" sz="3000" dirty="0">
                <a:latin typeface="Nunito Sans" panose="020B0604020202020204" charset="0"/>
              </a:rPr>
              <a:t>37 * 0 + 99  </a:t>
            </a:r>
          </a:p>
        </p:txBody>
      </p:sp>
      <p:sp>
        <p:nvSpPr>
          <p:cNvPr id="25" name="TextBox 24">
            <a:extLst>
              <a:ext uri="{FF2B5EF4-FFF2-40B4-BE49-F238E27FC236}">
                <a16:creationId xmlns:a16="http://schemas.microsoft.com/office/drawing/2014/main" id="{CD839E2C-89AB-4C29-968F-4947FAC95F6C}"/>
              </a:ext>
            </a:extLst>
          </p:cNvPr>
          <p:cNvSpPr txBox="1"/>
          <p:nvPr/>
        </p:nvSpPr>
        <p:spPr>
          <a:xfrm>
            <a:off x="8205816" y="2195724"/>
            <a:ext cx="847935" cy="553998"/>
          </a:xfrm>
          <a:prstGeom prst="rect">
            <a:avLst/>
          </a:prstGeom>
          <a:noFill/>
        </p:spPr>
        <p:txBody>
          <a:bodyPr wrap="square" rtlCol="0">
            <a:spAutoFit/>
          </a:bodyPr>
          <a:lstStyle/>
          <a:p>
            <a:r>
              <a:rPr lang="en-IN" sz="3000" dirty="0">
                <a:latin typeface="Nunito Sans" panose="020B0604020202020204" charset="0"/>
              </a:rPr>
              <a:t>99</a:t>
            </a:r>
          </a:p>
        </p:txBody>
      </p:sp>
      <p:sp>
        <p:nvSpPr>
          <p:cNvPr id="26" name="TextBox 25">
            <a:extLst>
              <a:ext uri="{FF2B5EF4-FFF2-40B4-BE49-F238E27FC236}">
                <a16:creationId xmlns:a16="http://schemas.microsoft.com/office/drawing/2014/main" id="{AB2ECBC0-5BCD-445F-B6EE-DF15BAC10687}"/>
              </a:ext>
            </a:extLst>
          </p:cNvPr>
          <p:cNvSpPr txBox="1"/>
          <p:nvPr/>
        </p:nvSpPr>
        <p:spPr>
          <a:xfrm>
            <a:off x="8817742" y="2212823"/>
            <a:ext cx="1713217" cy="553998"/>
          </a:xfrm>
          <a:prstGeom prst="rect">
            <a:avLst/>
          </a:prstGeom>
          <a:noFill/>
        </p:spPr>
        <p:txBody>
          <a:bodyPr wrap="square" rtlCol="0">
            <a:spAutoFit/>
          </a:bodyPr>
          <a:lstStyle/>
          <a:p>
            <a:r>
              <a:rPr lang="en-IN" sz="3000" dirty="0">
                <a:latin typeface="Nunito Sans" panose="020B0604020202020204" charset="0"/>
              </a:rPr>
              <a:t>% 41 = </a:t>
            </a:r>
          </a:p>
        </p:txBody>
      </p:sp>
      <p:sp>
        <p:nvSpPr>
          <p:cNvPr id="27" name="TextBox 26">
            <a:extLst>
              <a:ext uri="{FF2B5EF4-FFF2-40B4-BE49-F238E27FC236}">
                <a16:creationId xmlns:a16="http://schemas.microsoft.com/office/drawing/2014/main" id="{E47E371B-6711-4CF3-938C-468591EC9C05}"/>
              </a:ext>
            </a:extLst>
          </p:cNvPr>
          <p:cNvSpPr txBox="1"/>
          <p:nvPr/>
        </p:nvSpPr>
        <p:spPr>
          <a:xfrm>
            <a:off x="10156876" y="2200540"/>
            <a:ext cx="847935" cy="553998"/>
          </a:xfrm>
          <a:prstGeom prst="rect">
            <a:avLst/>
          </a:prstGeom>
          <a:noFill/>
        </p:spPr>
        <p:txBody>
          <a:bodyPr wrap="square" rtlCol="0">
            <a:spAutoFit/>
          </a:bodyPr>
          <a:lstStyle/>
          <a:p>
            <a:r>
              <a:rPr lang="en-IN" sz="3000" dirty="0">
                <a:latin typeface="Nunito Sans" panose="020B0604020202020204" charset="0"/>
              </a:rPr>
              <a:t>17</a:t>
            </a:r>
          </a:p>
        </p:txBody>
      </p:sp>
      <p:sp>
        <p:nvSpPr>
          <p:cNvPr id="34" name="TextBox 33">
            <a:extLst>
              <a:ext uri="{FF2B5EF4-FFF2-40B4-BE49-F238E27FC236}">
                <a16:creationId xmlns:a16="http://schemas.microsoft.com/office/drawing/2014/main" id="{B18B5BC5-4935-44C7-A3FC-169194131F95}"/>
              </a:ext>
            </a:extLst>
          </p:cNvPr>
          <p:cNvSpPr txBox="1"/>
          <p:nvPr/>
        </p:nvSpPr>
        <p:spPr>
          <a:xfrm>
            <a:off x="6257611" y="2167686"/>
            <a:ext cx="4038593" cy="553998"/>
          </a:xfrm>
          <a:prstGeom prst="rect">
            <a:avLst/>
          </a:prstGeom>
          <a:noFill/>
        </p:spPr>
        <p:txBody>
          <a:bodyPr wrap="square" rtlCol="0">
            <a:spAutoFit/>
          </a:bodyPr>
          <a:lstStyle/>
          <a:p>
            <a:r>
              <a:rPr lang="en-IN" sz="3000" dirty="0">
                <a:latin typeface="Nunito Sans" panose="020B0604020202020204" charset="0"/>
              </a:rPr>
              <a:t>37 * 17 + 100</a:t>
            </a:r>
          </a:p>
        </p:txBody>
      </p:sp>
      <p:sp>
        <p:nvSpPr>
          <p:cNvPr id="35" name="TextBox 34">
            <a:extLst>
              <a:ext uri="{FF2B5EF4-FFF2-40B4-BE49-F238E27FC236}">
                <a16:creationId xmlns:a16="http://schemas.microsoft.com/office/drawing/2014/main" id="{4C884C39-5EFB-4636-A7A7-8442A353A6FB}"/>
              </a:ext>
            </a:extLst>
          </p:cNvPr>
          <p:cNvSpPr txBox="1"/>
          <p:nvPr/>
        </p:nvSpPr>
        <p:spPr>
          <a:xfrm>
            <a:off x="7961536" y="2177861"/>
            <a:ext cx="994229" cy="553998"/>
          </a:xfrm>
          <a:prstGeom prst="rect">
            <a:avLst/>
          </a:prstGeom>
          <a:noFill/>
        </p:spPr>
        <p:txBody>
          <a:bodyPr wrap="square" rtlCol="0">
            <a:spAutoFit/>
          </a:bodyPr>
          <a:lstStyle/>
          <a:p>
            <a:r>
              <a:rPr lang="en-IN" sz="3000" dirty="0">
                <a:latin typeface="Nunito Sans" panose="020B0604020202020204" charset="0"/>
              </a:rPr>
              <a:t>729</a:t>
            </a:r>
          </a:p>
        </p:txBody>
      </p:sp>
      <p:sp>
        <p:nvSpPr>
          <p:cNvPr id="36" name="TextBox 35">
            <a:extLst>
              <a:ext uri="{FF2B5EF4-FFF2-40B4-BE49-F238E27FC236}">
                <a16:creationId xmlns:a16="http://schemas.microsoft.com/office/drawing/2014/main" id="{249C83D1-102E-47FA-B341-B36E3A81D9E8}"/>
              </a:ext>
            </a:extLst>
          </p:cNvPr>
          <p:cNvSpPr txBox="1"/>
          <p:nvPr/>
        </p:nvSpPr>
        <p:spPr>
          <a:xfrm>
            <a:off x="8817743" y="2216345"/>
            <a:ext cx="1713217" cy="553998"/>
          </a:xfrm>
          <a:prstGeom prst="rect">
            <a:avLst/>
          </a:prstGeom>
          <a:noFill/>
        </p:spPr>
        <p:txBody>
          <a:bodyPr wrap="square" rtlCol="0">
            <a:spAutoFit/>
          </a:bodyPr>
          <a:lstStyle/>
          <a:p>
            <a:r>
              <a:rPr lang="en-IN" sz="3000" dirty="0">
                <a:latin typeface="Nunito Sans" panose="020B0604020202020204" charset="0"/>
              </a:rPr>
              <a:t>% 41 = </a:t>
            </a:r>
          </a:p>
        </p:txBody>
      </p:sp>
      <p:sp>
        <p:nvSpPr>
          <p:cNvPr id="37" name="TextBox 36">
            <a:extLst>
              <a:ext uri="{FF2B5EF4-FFF2-40B4-BE49-F238E27FC236}">
                <a16:creationId xmlns:a16="http://schemas.microsoft.com/office/drawing/2014/main" id="{0AA1C978-EFE3-4D1C-828C-78EAC37F20D9}"/>
              </a:ext>
            </a:extLst>
          </p:cNvPr>
          <p:cNvSpPr txBox="1"/>
          <p:nvPr/>
        </p:nvSpPr>
        <p:spPr>
          <a:xfrm>
            <a:off x="10147184" y="2207922"/>
            <a:ext cx="847935" cy="553998"/>
          </a:xfrm>
          <a:prstGeom prst="rect">
            <a:avLst/>
          </a:prstGeom>
          <a:noFill/>
        </p:spPr>
        <p:txBody>
          <a:bodyPr wrap="square" rtlCol="0">
            <a:spAutoFit/>
          </a:bodyPr>
          <a:lstStyle/>
          <a:p>
            <a:r>
              <a:rPr lang="en-IN" sz="3000" dirty="0">
                <a:latin typeface="Nunito Sans" panose="020B0604020202020204" charset="0"/>
              </a:rPr>
              <a:t>32</a:t>
            </a:r>
          </a:p>
        </p:txBody>
      </p:sp>
      <p:sp>
        <p:nvSpPr>
          <p:cNvPr id="39" name="TextBox 38">
            <a:extLst>
              <a:ext uri="{FF2B5EF4-FFF2-40B4-BE49-F238E27FC236}">
                <a16:creationId xmlns:a16="http://schemas.microsoft.com/office/drawing/2014/main" id="{7BC4DCF8-0202-458B-8E1A-3CBC5BA55371}"/>
              </a:ext>
            </a:extLst>
          </p:cNvPr>
          <p:cNvSpPr txBox="1"/>
          <p:nvPr/>
        </p:nvSpPr>
        <p:spPr>
          <a:xfrm>
            <a:off x="3660464" y="5292959"/>
            <a:ext cx="847935" cy="553998"/>
          </a:xfrm>
          <a:prstGeom prst="rect">
            <a:avLst/>
          </a:prstGeom>
          <a:noFill/>
        </p:spPr>
        <p:txBody>
          <a:bodyPr wrap="square" rtlCol="0">
            <a:spAutoFit/>
          </a:bodyPr>
          <a:lstStyle/>
          <a:p>
            <a:r>
              <a:rPr lang="en-IN" sz="3000" dirty="0">
                <a:latin typeface="Nunito Sans" panose="020B0604020202020204" charset="0"/>
              </a:rPr>
              <a:t>17</a:t>
            </a:r>
          </a:p>
        </p:txBody>
      </p:sp>
      <p:sp>
        <p:nvSpPr>
          <p:cNvPr id="40" name="TextBox 39">
            <a:extLst>
              <a:ext uri="{FF2B5EF4-FFF2-40B4-BE49-F238E27FC236}">
                <a16:creationId xmlns:a16="http://schemas.microsoft.com/office/drawing/2014/main" id="{CE25A2F1-5458-4334-9405-F5A2B9AEEBD3}"/>
              </a:ext>
            </a:extLst>
          </p:cNvPr>
          <p:cNvSpPr txBox="1"/>
          <p:nvPr/>
        </p:nvSpPr>
        <p:spPr>
          <a:xfrm>
            <a:off x="4201504" y="5286132"/>
            <a:ext cx="983728" cy="553998"/>
          </a:xfrm>
          <a:prstGeom prst="rect">
            <a:avLst/>
          </a:prstGeom>
          <a:noFill/>
        </p:spPr>
        <p:txBody>
          <a:bodyPr wrap="square" rtlCol="0">
            <a:spAutoFit/>
          </a:bodyPr>
          <a:lstStyle/>
          <a:p>
            <a:r>
              <a:rPr lang="en-IN" sz="3000" dirty="0">
                <a:latin typeface="Nunito Sans" panose="020B0604020202020204" charset="0"/>
              </a:rPr>
              <a:t>+ 32</a:t>
            </a:r>
          </a:p>
        </p:txBody>
      </p:sp>
      <p:sp>
        <p:nvSpPr>
          <p:cNvPr id="41" name="TextBox 40">
            <a:extLst>
              <a:ext uri="{FF2B5EF4-FFF2-40B4-BE49-F238E27FC236}">
                <a16:creationId xmlns:a16="http://schemas.microsoft.com/office/drawing/2014/main" id="{AFEB0E69-CD16-45AA-8E0B-5EB4B2A40FA6}"/>
              </a:ext>
            </a:extLst>
          </p:cNvPr>
          <p:cNvSpPr txBox="1"/>
          <p:nvPr/>
        </p:nvSpPr>
        <p:spPr>
          <a:xfrm>
            <a:off x="3646271" y="5304565"/>
            <a:ext cx="847935" cy="553998"/>
          </a:xfrm>
          <a:prstGeom prst="rect">
            <a:avLst/>
          </a:prstGeom>
          <a:noFill/>
        </p:spPr>
        <p:txBody>
          <a:bodyPr wrap="square" rtlCol="0">
            <a:spAutoFit/>
          </a:bodyPr>
          <a:lstStyle/>
          <a:p>
            <a:r>
              <a:rPr lang="en-IN" sz="3000" dirty="0">
                <a:latin typeface="Nunito Sans" panose="020B0604020202020204" charset="0"/>
              </a:rPr>
              <a:t>49</a:t>
            </a:r>
          </a:p>
        </p:txBody>
      </p:sp>
      <p:sp>
        <p:nvSpPr>
          <p:cNvPr id="21" name="TextBox 20">
            <a:extLst>
              <a:ext uri="{FF2B5EF4-FFF2-40B4-BE49-F238E27FC236}">
                <a16:creationId xmlns:a16="http://schemas.microsoft.com/office/drawing/2014/main" id="{2E7FF0A6-9F31-421A-B225-945A24B22143}"/>
              </a:ext>
            </a:extLst>
          </p:cNvPr>
          <p:cNvSpPr txBox="1"/>
          <p:nvPr/>
        </p:nvSpPr>
        <p:spPr>
          <a:xfrm>
            <a:off x="6256748" y="2167473"/>
            <a:ext cx="4038593" cy="553998"/>
          </a:xfrm>
          <a:prstGeom prst="rect">
            <a:avLst/>
          </a:prstGeom>
          <a:noFill/>
        </p:spPr>
        <p:txBody>
          <a:bodyPr wrap="square" rtlCol="0">
            <a:spAutoFit/>
          </a:bodyPr>
          <a:lstStyle/>
          <a:p>
            <a:r>
              <a:rPr lang="en-IN" sz="3000" dirty="0">
                <a:latin typeface="Nunito Sans" panose="020B0604020202020204" charset="0"/>
              </a:rPr>
              <a:t>37 * 49 + 100</a:t>
            </a:r>
          </a:p>
        </p:txBody>
      </p:sp>
      <p:sp>
        <p:nvSpPr>
          <p:cNvPr id="23" name="TextBox 22">
            <a:extLst>
              <a:ext uri="{FF2B5EF4-FFF2-40B4-BE49-F238E27FC236}">
                <a16:creationId xmlns:a16="http://schemas.microsoft.com/office/drawing/2014/main" id="{2E6191D4-C068-45CA-B00D-3A7B165532DF}"/>
              </a:ext>
            </a:extLst>
          </p:cNvPr>
          <p:cNvSpPr txBox="1"/>
          <p:nvPr/>
        </p:nvSpPr>
        <p:spPr>
          <a:xfrm>
            <a:off x="7723709" y="2212610"/>
            <a:ext cx="1153210" cy="553998"/>
          </a:xfrm>
          <a:prstGeom prst="rect">
            <a:avLst/>
          </a:prstGeom>
          <a:noFill/>
        </p:spPr>
        <p:txBody>
          <a:bodyPr wrap="square" rtlCol="0">
            <a:spAutoFit/>
          </a:bodyPr>
          <a:lstStyle/>
          <a:p>
            <a:r>
              <a:rPr lang="en-IN" sz="3000" dirty="0">
                <a:latin typeface="Nunito Sans" panose="020B0604020202020204" charset="0"/>
              </a:rPr>
              <a:t>1913</a:t>
            </a:r>
          </a:p>
        </p:txBody>
      </p:sp>
      <p:sp>
        <p:nvSpPr>
          <p:cNvPr id="24" name="TextBox 23">
            <a:extLst>
              <a:ext uri="{FF2B5EF4-FFF2-40B4-BE49-F238E27FC236}">
                <a16:creationId xmlns:a16="http://schemas.microsoft.com/office/drawing/2014/main" id="{54FBFA92-EC9D-466E-BB42-0AB0250C79C6}"/>
              </a:ext>
            </a:extLst>
          </p:cNvPr>
          <p:cNvSpPr txBox="1"/>
          <p:nvPr/>
        </p:nvSpPr>
        <p:spPr>
          <a:xfrm>
            <a:off x="8818133" y="2212823"/>
            <a:ext cx="1713217" cy="553998"/>
          </a:xfrm>
          <a:prstGeom prst="rect">
            <a:avLst/>
          </a:prstGeom>
          <a:noFill/>
        </p:spPr>
        <p:txBody>
          <a:bodyPr wrap="square" rtlCol="0">
            <a:spAutoFit/>
          </a:bodyPr>
          <a:lstStyle/>
          <a:p>
            <a:r>
              <a:rPr lang="en-IN" sz="3000" dirty="0">
                <a:latin typeface="Nunito Sans" panose="020B0604020202020204" charset="0"/>
              </a:rPr>
              <a:t>% 41 = </a:t>
            </a:r>
          </a:p>
        </p:txBody>
      </p:sp>
      <p:sp>
        <p:nvSpPr>
          <p:cNvPr id="28" name="TextBox 27">
            <a:extLst>
              <a:ext uri="{FF2B5EF4-FFF2-40B4-BE49-F238E27FC236}">
                <a16:creationId xmlns:a16="http://schemas.microsoft.com/office/drawing/2014/main" id="{1458C48F-F2CE-49F4-B88A-8DB948095744}"/>
              </a:ext>
            </a:extLst>
          </p:cNvPr>
          <p:cNvSpPr txBox="1"/>
          <p:nvPr/>
        </p:nvSpPr>
        <p:spPr>
          <a:xfrm>
            <a:off x="10152030" y="2198351"/>
            <a:ext cx="847935" cy="553998"/>
          </a:xfrm>
          <a:prstGeom prst="rect">
            <a:avLst/>
          </a:prstGeom>
          <a:noFill/>
        </p:spPr>
        <p:txBody>
          <a:bodyPr wrap="square" rtlCol="0">
            <a:spAutoFit/>
          </a:bodyPr>
          <a:lstStyle/>
          <a:p>
            <a:r>
              <a:rPr lang="en-IN" sz="3000" dirty="0">
                <a:latin typeface="Nunito Sans" panose="020B0604020202020204" charset="0"/>
              </a:rPr>
              <a:t>27</a:t>
            </a:r>
          </a:p>
        </p:txBody>
      </p:sp>
      <p:sp>
        <p:nvSpPr>
          <p:cNvPr id="29" name="TextBox 28">
            <a:extLst>
              <a:ext uri="{FF2B5EF4-FFF2-40B4-BE49-F238E27FC236}">
                <a16:creationId xmlns:a16="http://schemas.microsoft.com/office/drawing/2014/main" id="{E21D02B1-B67C-4002-81ED-7A40974CE467}"/>
              </a:ext>
            </a:extLst>
          </p:cNvPr>
          <p:cNvSpPr txBox="1"/>
          <p:nvPr/>
        </p:nvSpPr>
        <p:spPr>
          <a:xfrm>
            <a:off x="3660464" y="5288132"/>
            <a:ext cx="847935" cy="553998"/>
          </a:xfrm>
          <a:prstGeom prst="rect">
            <a:avLst/>
          </a:prstGeom>
          <a:noFill/>
        </p:spPr>
        <p:txBody>
          <a:bodyPr wrap="square" rtlCol="0">
            <a:spAutoFit/>
          </a:bodyPr>
          <a:lstStyle/>
          <a:p>
            <a:r>
              <a:rPr lang="en-IN" sz="3000" dirty="0">
                <a:latin typeface="Nunito Sans" panose="020B0604020202020204" charset="0"/>
              </a:rPr>
              <a:t>76</a:t>
            </a:r>
          </a:p>
        </p:txBody>
      </p:sp>
      <p:sp>
        <p:nvSpPr>
          <p:cNvPr id="30" name="TextBox 29">
            <a:extLst>
              <a:ext uri="{FF2B5EF4-FFF2-40B4-BE49-F238E27FC236}">
                <a16:creationId xmlns:a16="http://schemas.microsoft.com/office/drawing/2014/main" id="{B118E09C-0221-4E20-BD3F-76A9CF249C98}"/>
              </a:ext>
            </a:extLst>
          </p:cNvPr>
          <p:cNvSpPr txBox="1"/>
          <p:nvPr/>
        </p:nvSpPr>
        <p:spPr>
          <a:xfrm>
            <a:off x="4201504" y="5288132"/>
            <a:ext cx="983728" cy="553998"/>
          </a:xfrm>
          <a:prstGeom prst="rect">
            <a:avLst/>
          </a:prstGeom>
          <a:noFill/>
        </p:spPr>
        <p:txBody>
          <a:bodyPr wrap="square" rtlCol="0">
            <a:spAutoFit/>
          </a:bodyPr>
          <a:lstStyle/>
          <a:p>
            <a:r>
              <a:rPr lang="en-IN" sz="3000" dirty="0">
                <a:latin typeface="Nunito Sans" panose="020B0604020202020204" charset="0"/>
              </a:rPr>
              <a:t>+ 27</a:t>
            </a:r>
          </a:p>
        </p:txBody>
      </p:sp>
    </p:spTree>
    <p:extLst>
      <p:ext uri="{BB962C8B-B14F-4D97-AF65-F5344CB8AC3E}">
        <p14:creationId xmlns:p14="http://schemas.microsoft.com/office/powerpoint/2010/main" val="202182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nodeType="clickEffect">
                                  <p:stCondLst>
                                    <p:cond delay="0"/>
                                  </p:stCondLst>
                                  <p:childTnLst>
                                    <p:animMotion origin="layout" path="M -3.75E-6 1.48148E-6 L 0.05899 1.48148E-6 " pathEditMode="relative" rAng="0" ptsTypes="AA">
                                      <p:cBhvr>
                                        <p:cTn id="46" dur="2000" fill="hold"/>
                                        <p:tgtEl>
                                          <p:spTgt spid="20"/>
                                        </p:tgtEl>
                                        <p:attrNameLst>
                                          <p:attrName>ppt_x</p:attrName>
                                          <p:attrName>ppt_y</p:attrName>
                                        </p:attrNameLst>
                                      </p:cBhvr>
                                      <p:rCtr x="2943" y="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3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0"/>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63" presetClass="path" presetSubtype="0" accel="50000" decel="50000" fill="hold" nodeType="clickEffect">
                                  <p:stCondLst>
                                    <p:cond delay="0"/>
                                  </p:stCondLst>
                                  <p:childTnLst>
                                    <p:animMotion origin="layout" path="M 0.05899 1.48148E-6 L 0.11732 1.48148E-6 " pathEditMode="relative" rAng="0" ptsTypes="AA">
                                      <p:cBhvr>
                                        <p:cTn id="86" dur="2000" fill="hold"/>
                                        <p:tgtEl>
                                          <p:spTgt spid="20"/>
                                        </p:tgtEl>
                                        <p:attrNameLst>
                                          <p:attrName>ppt_x</p:attrName>
                                          <p:attrName>ppt_y</p:attrName>
                                        </p:attrNameLst>
                                      </p:cBhvr>
                                      <p:rCtr x="2917" y="0"/>
                                    </p:animMotion>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1"/>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28"/>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41"/>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30"/>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11" grpId="0"/>
      <p:bldP spid="11" grpId="1"/>
      <p:bldP spid="25" grpId="0"/>
      <p:bldP spid="25" grpId="1"/>
      <p:bldP spid="26" grpId="0"/>
      <p:bldP spid="26" grpId="1"/>
      <p:bldP spid="27" grpId="0"/>
      <p:bldP spid="27" grpId="1"/>
      <p:bldP spid="34" grpId="0"/>
      <p:bldP spid="34" grpId="1"/>
      <p:bldP spid="35" grpId="0"/>
      <p:bldP spid="35" grpId="1"/>
      <p:bldP spid="36" grpId="0"/>
      <p:bldP spid="36" grpId="1"/>
      <p:bldP spid="37" grpId="0"/>
      <p:bldP spid="37" grpId="1"/>
      <p:bldP spid="39" grpId="0"/>
      <p:bldP spid="39" grpId="1"/>
      <p:bldP spid="40" grpId="0"/>
      <p:bldP spid="40" grpId="1"/>
      <p:bldP spid="41" grpId="0"/>
      <p:bldP spid="41" grpId="1"/>
      <p:bldP spid="21" grpId="0"/>
      <p:bldP spid="21" grpId="1"/>
      <p:bldP spid="23" grpId="0"/>
      <p:bldP spid="23" grpId="1"/>
      <p:bldP spid="24" grpId="0"/>
      <p:bldP spid="24" grpId="1"/>
      <p:bldP spid="28" grpId="0"/>
      <p:bldP spid="28" grpId="1"/>
      <p:bldP spid="29" grpId="0"/>
      <p:bldP spid="30" grpId="0"/>
      <p:bldP spid="30" grpId="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8428" y="6099048"/>
            <a:ext cx="1993392" cy="430628"/>
          </a:xfrm>
          <a:prstGeom prst="rect">
            <a:avLst/>
          </a:prstGeom>
        </p:spPr>
      </p:pic>
      <p:grpSp>
        <p:nvGrpSpPr>
          <p:cNvPr id="30" name="Group 29">
            <a:extLst>
              <a:ext uri="{FF2B5EF4-FFF2-40B4-BE49-F238E27FC236}">
                <a16:creationId xmlns:a16="http://schemas.microsoft.com/office/drawing/2014/main" id="{0D217762-9697-4EAE-9989-8B3B7E3949D7}"/>
              </a:ext>
            </a:extLst>
          </p:cNvPr>
          <p:cNvGrpSpPr/>
          <p:nvPr/>
        </p:nvGrpSpPr>
        <p:grpSpPr>
          <a:xfrm>
            <a:off x="3562233" y="2122866"/>
            <a:ext cx="5122779" cy="710716"/>
            <a:chOff x="1066800" y="2286000"/>
            <a:chExt cx="4760844" cy="533400"/>
          </a:xfrm>
        </p:grpSpPr>
        <p:sp>
          <p:nvSpPr>
            <p:cNvPr id="31" name="Rectangle 30">
              <a:extLst>
                <a:ext uri="{FF2B5EF4-FFF2-40B4-BE49-F238E27FC236}">
                  <a16:creationId xmlns:a16="http://schemas.microsoft.com/office/drawing/2014/main" id="{8039FBEE-F90C-4149-9BC5-33EE58B10EB6}"/>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a:t>
              </a:r>
            </a:p>
          </p:txBody>
        </p:sp>
        <p:sp>
          <p:nvSpPr>
            <p:cNvPr id="32" name="Rectangle 31">
              <a:extLst>
                <a:ext uri="{FF2B5EF4-FFF2-40B4-BE49-F238E27FC236}">
                  <a16:creationId xmlns:a16="http://schemas.microsoft.com/office/drawing/2014/main" id="{94EB6B62-D4E5-482A-A0A6-16CAFB69EDD6}"/>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C</a:t>
              </a:r>
              <a:endParaRPr lang="en-IN" sz="3200" dirty="0">
                <a:latin typeface="Nunito Sans" panose="020B0604020202020204" charset="0"/>
              </a:endParaRPr>
            </a:p>
          </p:txBody>
        </p:sp>
        <p:sp>
          <p:nvSpPr>
            <p:cNvPr id="33" name="Rectangle 32">
              <a:extLst>
                <a:ext uri="{FF2B5EF4-FFF2-40B4-BE49-F238E27FC236}">
                  <a16:creationId xmlns:a16="http://schemas.microsoft.com/office/drawing/2014/main" id="{BD08FE3B-7234-41F5-BBA5-B1B118E7E228}"/>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sp>
          <p:nvSpPr>
            <p:cNvPr id="34" name="Rectangle 33">
              <a:extLst>
                <a:ext uri="{FF2B5EF4-FFF2-40B4-BE49-F238E27FC236}">
                  <a16:creationId xmlns:a16="http://schemas.microsoft.com/office/drawing/2014/main" id="{FFE32E4B-D31A-4998-B0C4-150B135C22C8}"/>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35" name="Rectangle 34">
              <a:extLst>
                <a:ext uri="{FF2B5EF4-FFF2-40B4-BE49-F238E27FC236}">
                  <a16:creationId xmlns:a16="http://schemas.microsoft.com/office/drawing/2014/main" id="{5987EB25-E40C-4352-A3EE-A735EF9EAFEE}"/>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C</a:t>
              </a:r>
              <a:endParaRPr lang="en-IN" sz="3200" dirty="0">
                <a:latin typeface="Nunito Sans" panose="020B0604020202020204" charset="0"/>
              </a:endParaRPr>
            </a:p>
          </p:txBody>
        </p:sp>
        <p:sp>
          <p:nvSpPr>
            <p:cNvPr id="36" name="Rectangle 35">
              <a:extLst>
                <a:ext uri="{FF2B5EF4-FFF2-40B4-BE49-F238E27FC236}">
                  <a16:creationId xmlns:a16="http://schemas.microsoft.com/office/drawing/2014/main" id="{6A50A031-3B7E-45CD-8882-1ECC65CAADB4}"/>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 D</a:t>
              </a:r>
            </a:p>
          </p:txBody>
        </p:sp>
        <p:sp>
          <p:nvSpPr>
            <p:cNvPr id="37" name="Rectangle 36">
              <a:extLst>
                <a:ext uri="{FF2B5EF4-FFF2-40B4-BE49-F238E27FC236}">
                  <a16:creationId xmlns:a16="http://schemas.microsoft.com/office/drawing/2014/main" id="{CC5BF0F2-6D87-416E-9604-BBB8D8E32B1A}"/>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E</a:t>
              </a:r>
              <a:endParaRPr lang="en-IN" sz="3200" dirty="0">
                <a:latin typeface="Nunito Sans" panose="020B0604020202020204" charset="0"/>
              </a:endParaRPr>
            </a:p>
          </p:txBody>
        </p:sp>
      </p:grpSp>
      <p:grpSp>
        <p:nvGrpSpPr>
          <p:cNvPr id="39" name="Group 38">
            <a:extLst>
              <a:ext uri="{FF2B5EF4-FFF2-40B4-BE49-F238E27FC236}">
                <a16:creationId xmlns:a16="http://schemas.microsoft.com/office/drawing/2014/main" id="{DC907FCE-E722-4901-8666-430F7170B521}"/>
              </a:ext>
            </a:extLst>
          </p:cNvPr>
          <p:cNvGrpSpPr/>
          <p:nvPr/>
        </p:nvGrpSpPr>
        <p:grpSpPr>
          <a:xfrm>
            <a:off x="3562233" y="1833041"/>
            <a:ext cx="5122779" cy="326268"/>
            <a:chOff x="1066800" y="2286000"/>
            <a:chExt cx="4760844" cy="533400"/>
          </a:xfrm>
        </p:grpSpPr>
        <p:sp>
          <p:nvSpPr>
            <p:cNvPr id="40" name="Rectangle 39">
              <a:extLst>
                <a:ext uri="{FF2B5EF4-FFF2-40B4-BE49-F238E27FC236}">
                  <a16:creationId xmlns:a16="http://schemas.microsoft.com/office/drawing/2014/main" id="{DCED5E12-53A9-4BB3-ACE3-43078F2B1454}"/>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41" name="Rectangle 40">
              <a:extLst>
                <a:ext uri="{FF2B5EF4-FFF2-40B4-BE49-F238E27FC236}">
                  <a16:creationId xmlns:a16="http://schemas.microsoft.com/office/drawing/2014/main" id="{7A92AC2D-EB1F-4980-8C8C-8CDFBE96C442}"/>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42" name="Rectangle 41">
              <a:extLst>
                <a:ext uri="{FF2B5EF4-FFF2-40B4-BE49-F238E27FC236}">
                  <a16:creationId xmlns:a16="http://schemas.microsoft.com/office/drawing/2014/main" id="{2134D5F9-59C5-4397-A47D-88EB72CE1D10}"/>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43" name="Rectangle 42">
              <a:extLst>
                <a:ext uri="{FF2B5EF4-FFF2-40B4-BE49-F238E27FC236}">
                  <a16:creationId xmlns:a16="http://schemas.microsoft.com/office/drawing/2014/main" id="{7BEF247A-83DA-469E-A6C0-D035C2F3F143}"/>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44" name="Rectangle 43">
              <a:extLst>
                <a:ext uri="{FF2B5EF4-FFF2-40B4-BE49-F238E27FC236}">
                  <a16:creationId xmlns:a16="http://schemas.microsoft.com/office/drawing/2014/main" id="{7493CE2B-AED1-4D37-A94C-EFBF82F68005}"/>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45" name="Rectangle 44">
              <a:extLst>
                <a:ext uri="{FF2B5EF4-FFF2-40B4-BE49-F238E27FC236}">
                  <a16:creationId xmlns:a16="http://schemas.microsoft.com/office/drawing/2014/main" id="{37CA628B-60A2-423D-98F7-CAD9BED50209}"/>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sp>
          <p:nvSpPr>
            <p:cNvPr id="46" name="Rectangle 45">
              <a:extLst>
                <a:ext uri="{FF2B5EF4-FFF2-40B4-BE49-F238E27FC236}">
                  <a16:creationId xmlns:a16="http://schemas.microsoft.com/office/drawing/2014/main" id="{0C62136E-BEA9-4722-A86C-6085D281554C}"/>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6</a:t>
              </a:r>
            </a:p>
          </p:txBody>
        </p:sp>
      </p:grpSp>
      <p:cxnSp>
        <p:nvCxnSpPr>
          <p:cNvPr id="211" name="Straight Arrow Connector 210">
            <a:extLst>
              <a:ext uri="{FF2B5EF4-FFF2-40B4-BE49-F238E27FC236}">
                <a16:creationId xmlns:a16="http://schemas.microsoft.com/office/drawing/2014/main" id="{F2BD14DF-05BF-4C06-B7E9-215C1E58863F}"/>
              </a:ext>
            </a:extLst>
          </p:cNvPr>
          <p:cNvCxnSpPr>
            <a:cxnSpLocks/>
          </p:cNvCxnSpPr>
          <p:nvPr/>
        </p:nvCxnSpPr>
        <p:spPr>
          <a:xfrm flipV="1">
            <a:off x="3943233" y="5029200"/>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2" name="Straight Arrow Connector 211">
            <a:extLst>
              <a:ext uri="{FF2B5EF4-FFF2-40B4-BE49-F238E27FC236}">
                <a16:creationId xmlns:a16="http://schemas.microsoft.com/office/drawing/2014/main" id="{739B882E-A656-4657-A875-4F4A5780C60D}"/>
              </a:ext>
            </a:extLst>
          </p:cNvPr>
          <p:cNvCxnSpPr>
            <a:cxnSpLocks/>
          </p:cNvCxnSpPr>
          <p:nvPr/>
        </p:nvCxnSpPr>
        <p:spPr>
          <a:xfrm>
            <a:off x="4629033" y="837306"/>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237" name="Group 236">
            <a:extLst>
              <a:ext uri="{FF2B5EF4-FFF2-40B4-BE49-F238E27FC236}">
                <a16:creationId xmlns:a16="http://schemas.microsoft.com/office/drawing/2014/main" id="{619F9683-59FF-4566-B712-1562574316D6}"/>
              </a:ext>
            </a:extLst>
          </p:cNvPr>
          <p:cNvGrpSpPr/>
          <p:nvPr/>
        </p:nvGrpSpPr>
        <p:grpSpPr>
          <a:xfrm>
            <a:off x="3562233" y="4081632"/>
            <a:ext cx="2220665" cy="886696"/>
            <a:chOff x="7432841" y="3314700"/>
            <a:chExt cx="2220665" cy="886696"/>
          </a:xfrm>
        </p:grpSpPr>
        <p:grpSp>
          <p:nvGrpSpPr>
            <p:cNvPr id="218" name="Group 217">
              <a:extLst>
                <a:ext uri="{FF2B5EF4-FFF2-40B4-BE49-F238E27FC236}">
                  <a16:creationId xmlns:a16="http://schemas.microsoft.com/office/drawing/2014/main" id="{805C838C-96D3-4721-B1F2-2E96CF83B218}"/>
                </a:ext>
              </a:extLst>
            </p:cNvPr>
            <p:cNvGrpSpPr/>
            <p:nvPr/>
          </p:nvGrpSpPr>
          <p:grpSpPr>
            <a:xfrm>
              <a:off x="7432841" y="3667996"/>
              <a:ext cx="2219752" cy="533400"/>
              <a:chOff x="7432841" y="3667996"/>
              <a:chExt cx="2219752" cy="533400"/>
            </a:xfrm>
          </p:grpSpPr>
          <p:sp>
            <p:nvSpPr>
              <p:cNvPr id="213" name="Rectangle 212">
                <a:extLst>
                  <a:ext uri="{FF2B5EF4-FFF2-40B4-BE49-F238E27FC236}">
                    <a16:creationId xmlns:a16="http://schemas.microsoft.com/office/drawing/2014/main" id="{6BE824F7-DFEB-4BEA-82BB-83C9A372F501}"/>
                  </a:ext>
                </a:extLst>
              </p:cNvPr>
              <p:cNvSpPr/>
              <p:nvPr/>
            </p:nvSpPr>
            <p:spPr>
              <a:xfrm>
                <a:off x="7432841"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214" name="Rectangle 213">
                <a:extLst>
                  <a:ext uri="{FF2B5EF4-FFF2-40B4-BE49-F238E27FC236}">
                    <a16:creationId xmlns:a16="http://schemas.microsoft.com/office/drawing/2014/main" id="{1E53F98E-5AE8-49CE-9A71-DA8D6849F037}"/>
                  </a:ext>
                </a:extLst>
              </p:cNvPr>
              <p:cNvSpPr/>
              <p:nvPr/>
            </p:nvSpPr>
            <p:spPr>
              <a:xfrm>
                <a:off x="8175049" y="3667996"/>
                <a:ext cx="738398"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215" name="Rectangle 214">
                <a:extLst>
                  <a:ext uri="{FF2B5EF4-FFF2-40B4-BE49-F238E27FC236}">
                    <a16:creationId xmlns:a16="http://schemas.microsoft.com/office/drawing/2014/main" id="{8E4358D9-68AE-446A-B656-DD43D680C879}"/>
                  </a:ext>
                </a:extLst>
              </p:cNvPr>
              <p:cNvSpPr/>
              <p:nvPr/>
            </p:nvSpPr>
            <p:spPr>
              <a:xfrm>
                <a:off x="8914196" y="3667996"/>
                <a:ext cx="738397"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E</a:t>
                </a:r>
                <a:endParaRPr lang="en-IN" sz="3200" dirty="0">
                  <a:latin typeface="Nunito Sans" panose="020B0604020202020204" charset="0"/>
                </a:endParaRPr>
              </a:p>
            </p:txBody>
          </p:sp>
        </p:grpSp>
        <p:grpSp>
          <p:nvGrpSpPr>
            <p:cNvPr id="224" name="Group 223">
              <a:extLst>
                <a:ext uri="{FF2B5EF4-FFF2-40B4-BE49-F238E27FC236}">
                  <a16:creationId xmlns:a16="http://schemas.microsoft.com/office/drawing/2014/main" id="{6E3650FE-F585-474C-888C-63ADB77F2F31}"/>
                </a:ext>
              </a:extLst>
            </p:cNvPr>
            <p:cNvGrpSpPr/>
            <p:nvPr/>
          </p:nvGrpSpPr>
          <p:grpSpPr>
            <a:xfrm>
              <a:off x="7432841" y="3314700"/>
              <a:ext cx="2220665" cy="354376"/>
              <a:chOff x="6172200" y="5257800"/>
              <a:chExt cx="2253246" cy="349128"/>
            </a:xfrm>
          </p:grpSpPr>
          <p:sp>
            <p:nvSpPr>
              <p:cNvPr id="219" name="Rectangle 218">
                <a:extLst>
                  <a:ext uri="{FF2B5EF4-FFF2-40B4-BE49-F238E27FC236}">
                    <a16:creationId xmlns:a16="http://schemas.microsoft.com/office/drawing/2014/main" id="{2E0276E9-2CF6-460C-994E-05AAD5FE8FFD}"/>
                  </a:ext>
                </a:extLst>
              </p:cNvPr>
              <p:cNvSpPr/>
              <p:nvPr/>
            </p:nvSpPr>
            <p:spPr>
              <a:xfrm>
                <a:off x="6172200"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0</a:t>
                </a:r>
                <a:endParaRPr lang="en-IN" sz="2000" dirty="0">
                  <a:latin typeface="Nunito Sans" panose="020B0604020202020204" charset="0"/>
                </a:endParaRPr>
              </a:p>
            </p:txBody>
          </p:sp>
          <p:sp>
            <p:nvSpPr>
              <p:cNvPr id="220" name="Rectangle 219">
                <a:extLst>
                  <a:ext uri="{FF2B5EF4-FFF2-40B4-BE49-F238E27FC236}">
                    <a16:creationId xmlns:a16="http://schemas.microsoft.com/office/drawing/2014/main" id="{523261F9-AC02-4736-B6ED-9DB048A362AF}"/>
                  </a:ext>
                </a:extLst>
              </p:cNvPr>
              <p:cNvSpPr/>
              <p:nvPr/>
            </p:nvSpPr>
            <p:spPr>
              <a:xfrm>
                <a:off x="6923282"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1</a:t>
                </a:r>
                <a:endParaRPr lang="en-IN" sz="2000" dirty="0">
                  <a:latin typeface="Nunito Sans" panose="020B0604020202020204" charset="0"/>
                </a:endParaRPr>
              </a:p>
            </p:txBody>
          </p:sp>
          <p:sp>
            <p:nvSpPr>
              <p:cNvPr id="221" name="Rectangle 220">
                <a:extLst>
                  <a:ext uri="{FF2B5EF4-FFF2-40B4-BE49-F238E27FC236}">
                    <a16:creationId xmlns:a16="http://schemas.microsoft.com/office/drawing/2014/main" id="{3A3A1F7F-73C8-452E-B211-BDB2DA04EFB9}"/>
                  </a:ext>
                </a:extLst>
              </p:cNvPr>
              <p:cNvSpPr/>
              <p:nvPr/>
            </p:nvSpPr>
            <p:spPr>
              <a:xfrm>
                <a:off x="7674364" y="5257800"/>
                <a:ext cx="751082" cy="3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2</a:t>
                </a:r>
                <a:endParaRPr lang="en-IN" sz="2000" dirty="0">
                  <a:latin typeface="Nunito Sans" panose="020B0604020202020204" charset="0"/>
                </a:endParaRPr>
              </a:p>
            </p:txBody>
          </p:sp>
        </p:grpSp>
      </p:grpSp>
      <p:sp>
        <p:nvSpPr>
          <p:cNvPr id="4" name="Arrow: Left-Right-Up 3">
            <a:extLst>
              <a:ext uri="{FF2B5EF4-FFF2-40B4-BE49-F238E27FC236}">
                <a16:creationId xmlns:a16="http://schemas.microsoft.com/office/drawing/2014/main" id="{DD1F2391-7B57-40BE-BC46-C210A2A5BF66}"/>
              </a:ext>
            </a:extLst>
          </p:cNvPr>
          <p:cNvSpPr/>
          <p:nvPr/>
        </p:nvSpPr>
        <p:spPr>
          <a:xfrm>
            <a:off x="3562232" y="2887372"/>
            <a:ext cx="2199551" cy="381000"/>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3" name="Straight Arrow Connector 62">
            <a:extLst>
              <a:ext uri="{FF2B5EF4-FFF2-40B4-BE49-F238E27FC236}">
                <a16:creationId xmlns:a16="http://schemas.microsoft.com/office/drawing/2014/main" id="{7A7A2998-EA15-4D95-98EC-C4C05BDAA31A}"/>
              </a:ext>
            </a:extLst>
          </p:cNvPr>
          <p:cNvCxnSpPr>
            <a:cxnSpLocks/>
          </p:cNvCxnSpPr>
          <p:nvPr/>
        </p:nvCxnSpPr>
        <p:spPr>
          <a:xfrm flipV="1">
            <a:off x="3943233" y="5017548"/>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2572ED30-D1E6-4481-A51E-9F713EF5A0B7}"/>
              </a:ext>
            </a:extLst>
          </p:cNvPr>
          <p:cNvCxnSpPr>
            <a:cxnSpLocks/>
          </p:cNvCxnSpPr>
          <p:nvPr/>
        </p:nvCxnSpPr>
        <p:spPr>
          <a:xfrm>
            <a:off x="5392287" y="825654"/>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7" name="Straight Arrow Connector 66">
            <a:extLst>
              <a:ext uri="{FF2B5EF4-FFF2-40B4-BE49-F238E27FC236}">
                <a16:creationId xmlns:a16="http://schemas.microsoft.com/office/drawing/2014/main" id="{794DFE15-C030-432B-BE2D-2AD178631CAC}"/>
              </a:ext>
            </a:extLst>
          </p:cNvPr>
          <p:cNvCxnSpPr>
            <a:cxnSpLocks/>
          </p:cNvCxnSpPr>
          <p:nvPr/>
        </p:nvCxnSpPr>
        <p:spPr>
          <a:xfrm>
            <a:off x="6153033" y="829686"/>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8" name="Straight Arrow Connector 67">
            <a:extLst>
              <a:ext uri="{FF2B5EF4-FFF2-40B4-BE49-F238E27FC236}">
                <a16:creationId xmlns:a16="http://schemas.microsoft.com/office/drawing/2014/main" id="{32C3C83E-35AA-4E7A-BF67-E605CD6D7C65}"/>
              </a:ext>
            </a:extLst>
          </p:cNvPr>
          <p:cNvCxnSpPr>
            <a:cxnSpLocks/>
          </p:cNvCxnSpPr>
          <p:nvPr/>
        </p:nvCxnSpPr>
        <p:spPr>
          <a:xfrm>
            <a:off x="6838833" y="837306"/>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4" name="Flowchart: Alternate Process 83">
            <a:extLst>
              <a:ext uri="{FF2B5EF4-FFF2-40B4-BE49-F238E27FC236}">
                <a16:creationId xmlns:a16="http://schemas.microsoft.com/office/drawing/2014/main" id="{66B9FA32-019B-4D45-A03E-A5DC26C5BC5D}"/>
              </a:ext>
            </a:extLst>
          </p:cNvPr>
          <p:cNvSpPr/>
          <p:nvPr/>
        </p:nvSpPr>
        <p:spPr>
          <a:xfrm>
            <a:off x="6557462" y="4434928"/>
            <a:ext cx="2127550" cy="582620"/>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000" dirty="0">
                <a:solidFill>
                  <a:schemeClr val="tx1"/>
                </a:solidFill>
                <a:latin typeface="Nunito Sans" panose="020B0604020202020204" charset="0"/>
              </a:rPr>
              <a:t>Print </a:t>
            </a:r>
            <a:r>
              <a:rPr lang="en-IN" sz="3000" dirty="0" err="1">
                <a:solidFill>
                  <a:schemeClr val="tx1"/>
                </a:solidFill>
                <a:latin typeface="Nunito Sans" panose="020B0604020202020204" charset="0"/>
              </a:rPr>
              <a:t>i</a:t>
            </a:r>
            <a:endParaRPr lang="en-IN" sz="3000" dirty="0">
              <a:solidFill>
                <a:schemeClr val="tx1"/>
              </a:solidFill>
              <a:latin typeface="Nunito Sans" panose="020B0604020202020204" charset="0"/>
            </a:endParaRPr>
          </a:p>
        </p:txBody>
      </p:sp>
    </p:spTree>
    <p:extLst>
      <p:ext uri="{BB962C8B-B14F-4D97-AF65-F5344CB8AC3E}">
        <p14:creationId xmlns:p14="http://schemas.microsoft.com/office/powerpoint/2010/main" val="314518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1.66667E-6 -2.59259E-6 L 0.05951 -2.59259E-6 " pathEditMode="relative" rAng="0" ptsTypes="AA">
                                      <p:cBhvr>
                                        <p:cTn id="10" dur="2000" fill="hold"/>
                                        <p:tgtEl>
                                          <p:spTgt spid="4"/>
                                        </p:tgtEl>
                                        <p:attrNameLst>
                                          <p:attrName>ppt_x</p:attrName>
                                          <p:attrName>ppt_y</p:attrName>
                                        </p:attrNameLst>
                                      </p:cBhvr>
                                      <p:rCtr x="2969"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2.5E-6 7.40741E-7 L 0.06315 7.40741E-7 " pathEditMode="relative" rAng="0" ptsTypes="AA">
                                      <p:cBhvr>
                                        <p:cTn id="20" dur="2000" fill="hold"/>
                                        <p:tgtEl>
                                          <p:spTgt spid="212"/>
                                        </p:tgtEl>
                                        <p:attrNameLst>
                                          <p:attrName>ppt_x</p:attrName>
                                          <p:attrName>ppt_y</p:attrName>
                                        </p:attrNameLst>
                                      </p:cBhvr>
                                      <p:rCtr x="3151" y="0"/>
                                    </p:animMotion>
                                  </p:childTnLst>
                                </p:cTn>
                              </p:par>
                              <p:par>
                                <p:cTn id="21" presetID="63" presetClass="path" presetSubtype="0" accel="50000" decel="50000" fill="hold" nodeType="withEffect">
                                  <p:stCondLst>
                                    <p:cond delay="0"/>
                                  </p:stCondLst>
                                  <p:childTnLst>
                                    <p:animMotion origin="layout" path="M 2.5E-6 1.11111E-6 L 0.06015 1.11111E-6 " pathEditMode="relative" rAng="0" ptsTypes="AA">
                                      <p:cBhvr>
                                        <p:cTn id="22" dur="2000" fill="hold"/>
                                        <p:tgtEl>
                                          <p:spTgt spid="211"/>
                                        </p:tgtEl>
                                        <p:attrNameLst>
                                          <p:attrName>ppt_x</p:attrName>
                                          <p:attrName>ppt_y</p:attrName>
                                        </p:attrNameLst>
                                      </p:cBhvr>
                                      <p:rCtr x="3008" y="0"/>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1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11"/>
                                        </p:tgtEl>
                                        <p:attrNameLst>
                                          <p:attrName>style.visibility</p:attrName>
                                        </p:attrNameLst>
                                      </p:cBhvr>
                                      <p:to>
                                        <p:strVal val="hidden"/>
                                      </p:to>
                                    </p:set>
                                  </p:childTnLst>
                                </p:cTn>
                              </p:par>
                              <p:par>
                                <p:cTn id="29" presetID="63" presetClass="path" presetSubtype="0" accel="50000" decel="50000" fill="hold" grpId="2" nodeType="withEffect">
                                  <p:stCondLst>
                                    <p:cond delay="0"/>
                                  </p:stCondLst>
                                  <p:childTnLst>
                                    <p:animMotion origin="layout" path="M 0.05951 -2.59259E-6 L 0.11953 -2.59259E-6 " pathEditMode="relative" rAng="0" ptsTypes="AA">
                                      <p:cBhvr>
                                        <p:cTn id="30" dur="2000" fill="hold"/>
                                        <p:tgtEl>
                                          <p:spTgt spid="4"/>
                                        </p:tgtEl>
                                        <p:attrNameLst>
                                          <p:attrName>ppt_x</p:attrName>
                                          <p:attrName>ppt_y</p:attrName>
                                        </p:attrNameLst>
                                      </p:cBhvr>
                                      <p:rCtr x="2995"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63" presetClass="path" presetSubtype="0" accel="50000" decel="50000" fill="hold" grpId="3" nodeType="withEffect">
                                  <p:stCondLst>
                                    <p:cond delay="0"/>
                                  </p:stCondLst>
                                  <p:childTnLst>
                                    <p:animMotion origin="layout" path="M 0.11953 -2.59259E-6 L 0.17917 -2.59259E-6 " pathEditMode="relative" rAng="0" ptsTypes="AA">
                                      <p:cBhvr>
                                        <p:cTn id="44" dur="2000" fill="hold"/>
                                        <p:tgtEl>
                                          <p:spTgt spid="4"/>
                                        </p:tgtEl>
                                        <p:attrNameLst>
                                          <p:attrName>ppt_x</p:attrName>
                                          <p:attrName>ppt_y</p:attrName>
                                        </p:attrNameLst>
                                      </p:cBhvr>
                                      <p:rCtr x="2982" y="0"/>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grpId="4" nodeType="clickEffect">
                                  <p:stCondLst>
                                    <p:cond delay="0"/>
                                  </p:stCondLst>
                                  <p:childTnLst>
                                    <p:animMotion origin="layout" path="M 0.17917 -2.59259E-6 L 0.24037 -2.59259E-6 " pathEditMode="relative" rAng="0" ptsTypes="AA">
                                      <p:cBhvr>
                                        <p:cTn id="54" dur="2000" fill="hold"/>
                                        <p:tgtEl>
                                          <p:spTgt spid="4"/>
                                        </p:tgtEl>
                                        <p:attrNameLst>
                                          <p:attrName>ppt_x</p:attrName>
                                          <p:attrName>ppt_y</p:attrName>
                                        </p:attrNameLst>
                                      </p:cBhvr>
                                      <p:rCtr x="3060" y="0"/>
                                    </p:animMotion>
                                  </p:childTnLst>
                                </p:cTn>
                              </p:par>
                              <p:par>
                                <p:cTn id="55" presetID="1" presetClass="exit" presetSubtype="0" fill="hold" nodeType="withEffect">
                                  <p:stCondLst>
                                    <p:cond delay="0"/>
                                  </p:stCondLst>
                                  <p:childTnLst>
                                    <p:set>
                                      <p:cBhvr>
                                        <p:cTn id="56" dur="1" fill="hold">
                                          <p:stCondLst>
                                            <p:cond delay="0"/>
                                          </p:stCondLst>
                                        </p:cTn>
                                        <p:tgtEl>
                                          <p:spTgt spid="6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6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63" presetClass="path" presetSubtype="0" accel="50000" decel="50000" fill="hold" nodeType="clickEffect">
                                  <p:stCondLst>
                                    <p:cond delay="0"/>
                                  </p:stCondLst>
                                  <p:childTnLst>
                                    <p:animMotion origin="layout" path="M 2.5E-6 7.40741E-7 L 0.06315 7.40741E-7 " pathEditMode="relative" rAng="0" ptsTypes="AA">
                                      <p:cBhvr>
                                        <p:cTn id="68" dur="2000" fill="hold"/>
                                        <p:tgtEl>
                                          <p:spTgt spid="68"/>
                                        </p:tgtEl>
                                        <p:attrNameLst>
                                          <p:attrName>ppt_x</p:attrName>
                                          <p:attrName>ppt_y</p:attrName>
                                        </p:attrNameLst>
                                      </p:cBhvr>
                                      <p:rCtr x="3151" y="0"/>
                                    </p:animMotion>
                                  </p:childTnLst>
                                </p:cTn>
                              </p:par>
                              <p:par>
                                <p:cTn id="69" presetID="63" presetClass="path" presetSubtype="0" accel="50000" decel="50000" fill="hold" nodeType="withEffect">
                                  <p:stCondLst>
                                    <p:cond delay="0"/>
                                  </p:stCondLst>
                                  <p:childTnLst>
                                    <p:animMotion origin="layout" path="M 2.5E-6 0.00116 L 0.06067 0.00116 " pathEditMode="relative" rAng="0" ptsTypes="AA">
                                      <p:cBhvr>
                                        <p:cTn id="70" dur="2000" fill="hold"/>
                                        <p:tgtEl>
                                          <p:spTgt spid="63"/>
                                        </p:tgtEl>
                                        <p:attrNameLst>
                                          <p:attrName>ppt_x</p:attrName>
                                          <p:attrName>ppt_y</p:attrName>
                                        </p:attrNameLst>
                                      </p:cBhvr>
                                      <p:rCtr x="3034" y="0"/>
                                    </p:animMotion>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nodeType="clickEffect">
                                  <p:stCondLst>
                                    <p:cond delay="0"/>
                                  </p:stCondLst>
                                  <p:childTnLst>
                                    <p:animMotion origin="layout" path="M 0.06315 7.40741E-7 L 0.12005 7.40741E-7 " pathEditMode="relative" rAng="0" ptsTypes="AA">
                                      <p:cBhvr>
                                        <p:cTn id="74" dur="2000" fill="hold"/>
                                        <p:tgtEl>
                                          <p:spTgt spid="68"/>
                                        </p:tgtEl>
                                        <p:attrNameLst>
                                          <p:attrName>ppt_x</p:attrName>
                                          <p:attrName>ppt_y</p:attrName>
                                        </p:attrNameLst>
                                      </p:cBhvr>
                                      <p:rCtr x="2839" y="0"/>
                                    </p:animMotion>
                                  </p:childTnLst>
                                </p:cTn>
                              </p:par>
                              <p:par>
                                <p:cTn id="75" presetID="63" presetClass="path" presetSubtype="0" accel="50000" decel="50000" fill="hold" nodeType="withEffect">
                                  <p:stCondLst>
                                    <p:cond delay="0"/>
                                  </p:stCondLst>
                                  <p:childTnLst>
                                    <p:animMotion origin="layout" path="M 0.06067 0.00162 L 0.11875 0.00116 " pathEditMode="relative" rAng="0" ptsTypes="AA">
                                      <p:cBhvr>
                                        <p:cTn id="76" dur="2000" fill="hold"/>
                                        <p:tgtEl>
                                          <p:spTgt spid="63"/>
                                        </p:tgtEl>
                                        <p:attrNameLst>
                                          <p:attrName>ppt_x</p:attrName>
                                          <p:attrName>ppt_y</p:attrName>
                                        </p:attrNameLst>
                                      </p:cBhvr>
                                      <p:rCtr x="2904" y="-23"/>
                                    </p:animMotion>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84"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2929648"/>
          </a:xfrm>
          <a:prstGeom prst="rect">
            <a:avLst/>
          </a:prstGeom>
          <a:noFill/>
        </p:spPr>
        <p:txBody>
          <a:bodyPr wrap="square" rtlCol="0">
            <a:spAutoFit/>
          </a:bodyPr>
          <a:lstStyle/>
          <a:p>
            <a:pPr>
              <a:lnSpc>
                <a:spcPct val="150000"/>
              </a:lnSpc>
            </a:pPr>
            <a:r>
              <a:rPr lang="en-US" sz="2500" b="1" dirty="0">
                <a:latin typeface="Nunito Sans" panose="00000500000000000000" pitchFamily="2" charset="0"/>
              </a:rPr>
              <a:t>Sample Input:</a:t>
            </a:r>
          </a:p>
          <a:p>
            <a:pPr>
              <a:lnSpc>
                <a:spcPct val="150000"/>
              </a:lnSpc>
            </a:pPr>
            <a:endParaRPr lang="en-US" sz="2500" b="1" dirty="0">
              <a:latin typeface="Nunito Sans" panose="00000500000000000000" pitchFamily="2" charset="0"/>
            </a:endParaRPr>
          </a:p>
          <a:p>
            <a:pPr>
              <a:lnSpc>
                <a:spcPct val="150000"/>
              </a:lnSpc>
            </a:pPr>
            <a:endParaRPr lang="en-US" sz="2500" b="1" dirty="0">
              <a:latin typeface="Nunito Sans" panose="00000500000000000000" pitchFamily="2" charset="0"/>
            </a:endParaRPr>
          </a:p>
          <a:p>
            <a:pPr>
              <a:lnSpc>
                <a:spcPct val="150000"/>
              </a:lnSpc>
            </a:pPr>
            <a:r>
              <a:rPr lang="en-US" sz="2500" b="1" dirty="0">
                <a:latin typeface="Nunito Sans" panose="00000500000000000000" pitchFamily="2" charset="0"/>
              </a:rPr>
              <a:t>Sample Output:</a:t>
            </a:r>
          </a:p>
          <a:p>
            <a:pPr>
              <a:lnSpc>
                <a:spcPct val="150000"/>
              </a:lnSpc>
            </a:pPr>
            <a:endParaRPr lang="en-US" sz="2500" b="1" dirty="0">
              <a:latin typeface="Nunito Sans" panose="00000500000000000000" pitchFamily="2" charset="0"/>
            </a:endParaRP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Z algorithm</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7" name="Group 6">
            <a:extLst>
              <a:ext uri="{FF2B5EF4-FFF2-40B4-BE49-F238E27FC236}">
                <a16:creationId xmlns:a16="http://schemas.microsoft.com/office/drawing/2014/main" id="{A0307872-B714-4648-A86A-091E78CD24B7}"/>
              </a:ext>
            </a:extLst>
          </p:cNvPr>
          <p:cNvGrpSpPr/>
          <p:nvPr/>
        </p:nvGrpSpPr>
        <p:grpSpPr>
          <a:xfrm>
            <a:off x="657191" y="2491496"/>
            <a:ext cx="4081670" cy="533400"/>
            <a:chOff x="3810000" y="2209800"/>
            <a:chExt cx="4081670" cy="533400"/>
          </a:xfrm>
        </p:grpSpPr>
        <p:sp>
          <p:nvSpPr>
            <p:cNvPr id="8" name="Rectangle 7">
              <a:extLst>
                <a:ext uri="{FF2B5EF4-FFF2-40B4-BE49-F238E27FC236}">
                  <a16:creationId xmlns:a16="http://schemas.microsoft.com/office/drawing/2014/main" id="{E1C8F6CB-12E5-4AA1-806F-5C168240F038}"/>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9" name="Rectangle 8">
              <a:extLst>
                <a:ext uri="{FF2B5EF4-FFF2-40B4-BE49-F238E27FC236}">
                  <a16:creationId xmlns:a16="http://schemas.microsoft.com/office/drawing/2014/main" id="{FB53DDB2-9D0B-4CA5-92C4-97A938C1E935}"/>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0" name="Rectangle 9">
              <a:extLst>
                <a:ext uri="{FF2B5EF4-FFF2-40B4-BE49-F238E27FC236}">
                  <a16:creationId xmlns:a16="http://schemas.microsoft.com/office/drawing/2014/main" id="{1CEE6C2A-205D-486B-A52F-FACD53C50408}"/>
                </a:ext>
              </a:extLst>
            </p:cNvPr>
            <p:cNvSpPr/>
            <p:nvPr/>
          </p:nvSpPr>
          <p:spPr>
            <a:xfrm>
              <a:off x="5173317"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11" name="Rectangle 10">
              <a:extLst>
                <a:ext uri="{FF2B5EF4-FFF2-40B4-BE49-F238E27FC236}">
                  <a16:creationId xmlns:a16="http://schemas.microsoft.com/office/drawing/2014/main" id="{B4C51AF2-88FB-4C96-A42C-44B401D0A3D0}"/>
                </a:ext>
              </a:extLst>
            </p:cNvPr>
            <p:cNvSpPr/>
            <p:nvPr/>
          </p:nvSpPr>
          <p:spPr>
            <a:xfrm>
              <a:off x="5854148"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2" name="Rectangle 11">
              <a:extLst>
                <a:ext uri="{FF2B5EF4-FFF2-40B4-BE49-F238E27FC236}">
                  <a16:creationId xmlns:a16="http://schemas.microsoft.com/office/drawing/2014/main" id="{54E0691E-642E-4AE0-8D83-1FF172D35087}"/>
                </a:ext>
              </a:extLst>
            </p:cNvPr>
            <p:cNvSpPr/>
            <p:nvPr/>
          </p:nvSpPr>
          <p:spPr>
            <a:xfrm>
              <a:off x="6525039"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sp>
          <p:nvSpPr>
            <p:cNvPr id="13" name="Rectangle 12">
              <a:extLst>
                <a:ext uri="{FF2B5EF4-FFF2-40B4-BE49-F238E27FC236}">
                  <a16:creationId xmlns:a16="http://schemas.microsoft.com/office/drawing/2014/main" id="{F3FDA6FB-19B9-4233-B185-7D63C1C5FDF6}"/>
                </a:ext>
              </a:extLst>
            </p:cNvPr>
            <p:cNvSpPr/>
            <p:nvPr/>
          </p:nvSpPr>
          <p:spPr>
            <a:xfrm>
              <a:off x="720587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F</a:t>
              </a:r>
            </a:p>
          </p:txBody>
        </p:sp>
      </p:grpSp>
      <p:grpSp>
        <p:nvGrpSpPr>
          <p:cNvPr id="14" name="Group 13">
            <a:extLst>
              <a:ext uri="{FF2B5EF4-FFF2-40B4-BE49-F238E27FC236}">
                <a16:creationId xmlns:a16="http://schemas.microsoft.com/office/drawing/2014/main" id="{F5359A6C-C943-464A-8558-8138AE2F24B1}"/>
              </a:ext>
            </a:extLst>
          </p:cNvPr>
          <p:cNvGrpSpPr/>
          <p:nvPr/>
        </p:nvGrpSpPr>
        <p:grpSpPr>
          <a:xfrm>
            <a:off x="652222" y="4216941"/>
            <a:ext cx="2049117" cy="533400"/>
            <a:chOff x="4656483" y="3848101"/>
            <a:chExt cx="2049117" cy="533400"/>
          </a:xfrm>
        </p:grpSpPr>
        <p:sp>
          <p:nvSpPr>
            <p:cNvPr id="15" name="Rectangle 14">
              <a:extLst>
                <a:ext uri="{FF2B5EF4-FFF2-40B4-BE49-F238E27FC236}">
                  <a16:creationId xmlns:a16="http://schemas.microsoft.com/office/drawing/2014/main" id="{516E3996-8113-4DA8-A240-F1A26EBB84ED}"/>
                </a:ext>
              </a:extLst>
            </p:cNvPr>
            <p:cNvSpPr/>
            <p:nvPr/>
          </p:nvSpPr>
          <p:spPr>
            <a:xfrm>
              <a:off x="4656483"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17" name="Rectangle 16">
              <a:extLst>
                <a:ext uri="{FF2B5EF4-FFF2-40B4-BE49-F238E27FC236}">
                  <a16:creationId xmlns:a16="http://schemas.microsoft.com/office/drawing/2014/main" id="{D5C4A20D-C387-4071-A673-93C89454B9E8}"/>
                </a:ext>
              </a:extLst>
            </p:cNvPr>
            <p:cNvSpPr/>
            <p:nvPr/>
          </p:nvSpPr>
          <p:spPr>
            <a:xfrm>
              <a:off x="5338969"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18" name="Rectangle 17">
              <a:extLst>
                <a:ext uri="{FF2B5EF4-FFF2-40B4-BE49-F238E27FC236}">
                  <a16:creationId xmlns:a16="http://schemas.microsoft.com/office/drawing/2014/main" id="{3C0777AD-2134-4028-9B2A-34408421811F}"/>
                </a:ext>
              </a:extLst>
            </p:cNvPr>
            <p:cNvSpPr/>
            <p:nvPr/>
          </p:nvSpPr>
          <p:spPr>
            <a:xfrm>
              <a:off x="6019800"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grpSp>
    </p:spTree>
    <p:extLst>
      <p:ext uri="{BB962C8B-B14F-4D97-AF65-F5344CB8AC3E}">
        <p14:creationId xmlns:p14="http://schemas.microsoft.com/office/powerpoint/2010/main" val="3016253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8428" y="6099048"/>
            <a:ext cx="1993392" cy="430628"/>
          </a:xfrm>
          <a:prstGeom prst="rect">
            <a:avLst/>
          </a:prstGeom>
        </p:spPr>
      </p:pic>
      <p:sp>
        <p:nvSpPr>
          <p:cNvPr id="31" name="Rectangle 30">
            <a:extLst>
              <a:ext uri="{FF2B5EF4-FFF2-40B4-BE49-F238E27FC236}">
                <a16:creationId xmlns:a16="http://schemas.microsoft.com/office/drawing/2014/main" id="{8039FBEE-F90C-4149-9BC5-33EE58B10EB6}"/>
              </a:ext>
            </a:extLst>
          </p:cNvPr>
          <p:cNvSpPr/>
          <p:nvPr/>
        </p:nvSpPr>
        <p:spPr>
          <a:xfrm>
            <a:off x="2286000" y="2072905"/>
            <a:ext cx="737937" cy="7107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32" name="Rectangle 31">
            <a:extLst>
              <a:ext uri="{FF2B5EF4-FFF2-40B4-BE49-F238E27FC236}">
                <a16:creationId xmlns:a16="http://schemas.microsoft.com/office/drawing/2014/main" id="{94EB6B62-D4E5-482A-A0A6-16CAFB69EDD6}"/>
              </a:ext>
            </a:extLst>
          </p:cNvPr>
          <p:cNvSpPr/>
          <p:nvPr/>
        </p:nvSpPr>
        <p:spPr>
          <a:xfrm>
            <a:off x="3018590" y="2072905"/>
            <a:ext cx="737937" cy="7107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33" name="Rectangle 32">
            <a:extLst>
              <a:ext uri="{FF2B5EF4-FFF2-40B4-BE49-F238E27FC236}">
                <a16:creationId xmlns:a16="http://schemas.microsoft.com/office/drawing/2014/main" id="{BD08FE3B-7234-41F5-BBA5-B1B118E7E228}"/>
              </a:ext>
            </a:extLst>
          </p:cNvPr>
          <p:cNvSpPr/>
          <p:nvPr/>
        </p:nvSpPr>
        <p:spPr>
          <a:xfrm>
            <a:off x="3752961" y="2072905"/>
            <a:ext cx="737937" cy="7107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34" name="Rectangle 33">
            <a:extLst>
              <a:ext uri="{FF2B5EF4-FFF2-40B4-BE49-F238E27FC236}">
                <a16:creationId xmlns:a16="http://schemas.microsoft.com/office/drawing/2014/main" id="{FFE32E4B-D31A-4998-B0C4-150B135C22C8}"/>
              </a:ext>
            </a:extLst>
          </p:cNvPr>
          <p:cNvSpPr/>
          <p:nvPr/>
        </p:nvSpPr>
        <p:spPr>
          <a:xfrm>
            <a:off x="4485550" y="2072905"/>
            <a:ext cx="737937" cy="7107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t>
            </a:r>
          </a:p>
        </p:txBody>
      </p:sp>
      <p:sp>
        <p:nvSpPr>
          <p:cNvPr id="35" name="Rectangle 34">
            <a:extLst>
              <a:ext uri="{FF2B5EF4-FFF2-40B4-BE49-F238E27FC236}">
                <a16:creationId xmlns:a16="http://schemas.microsoft.com/office/drawing/2014/main" id="{5987EB25-E40C-4352-A3EE-A735EF9EAFEE}"/>
              </a:ext>
            </a:extLst>
          </p:cNvPr>
          <p:cNvSpPr/>
          <p:nvPr/>
        </p:nvSpPr>
        <p:spPr>
          <a:xfrm>
            <a:off x="5207444" y="2072905"/>
            <a:ext cx="737937" cy="7107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36" name="Rectangle 35">
            <a:extLst>
              <a:ext uri="{FF2B5EF4-FFF2-40B4-BE49-F238E27FC236}">
                <a16:creationId xmlns:a16="http://schemas.microsoft.com/office/drawing/2014/main" id="{6A50A031-3B7E-45CD-8882-1ECC65CAADB4}"/>
              </a:ext>
            </a:extLst>
          </p:cNvPr>
          <p:cNvSpPr/>
          <p:nvPr/>
        </p:nvSpPr>
        <p:spPr>
          <a:xfrm>
            <a:off x="5940034" y="2072905"/>
            <a:ext cx="737937" cy="7107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 D</a:t>
            </a:r>
          </a:p>
        </p:txBody>
      </p:sp>
      <p:sp>
        <p:nvSpPr>
          <p:cNvPr id="37" name="Rectangle 36">
            <a:extLst>
              <a:ext uri="{FF2B5EF4-FFF2-40B4-BE49-F238E27FC236}">
                <a16:creationId xmlns:a16="http://schemas.microsoft.com/office/drawing/2014/main" id="{CC5BF0F2-6D87-416E-9604-BBB8D8E32B1A}"/>
              </a:ext>
            </a:extLst>
          </p:cNvPr>
          <p:cNvSpPr/>
          <p:nvPr/>
        </p:nvSpPr>
        <p:spPr>
          <a:xfrm>
            <a:off x="6670839" y="2072905"/>
            <a:ext cx="737937" cy="7107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C</a:t>
            </a:r>
          </a:p>
        </p:txBody>
      </p:sp>
      <p:sp>
        <p:nvSpPr>
          <p:cNvPr id="38" name="Rectangle 37">
            <a:extLst>
              <a:ext uri="{FF2B5EF4-FFF2-40B4-BE49-F238E27FC236}">
                <a16:creationId xmlns:a16="http://schemas.microsoft.com/office/drawing/2014/main" id="{863515B9-B97F-44DA-A342-56A787F4F87C}"/>
              </a:ext>
            </a:extLst>
          </p:cNvPr>
          <p:cNvSpPr/>
          <p:nvPr/>
        </p:nvSpPr>
        <p:spPr>
          <a:xfrm>
            <a:off x="7403433" y="2072905"/>
            <a:ext cx="737761" cy="7107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D</a:t>
            </a:r>
          </a:p>
        </p:txBody>
      </p:sp>
      <p:sp>
        <p:nvSpPr>
          <p:cNvPr id="58" name="Rectangle 57">
            <a:extLst>
              <a:ext uri="{FF2B5EF4-FFF2-40B4-BE49-F238E27FC236}">
                <a16:creationId xmlns:a16="http://schemas.microsoft.com/office/drawing/2014/main" id="{C9889F12-AA0B-4574-9814-11ACD5C0643A}"/>
              </a:ext>
            </a:extLst>
          </p:cNvPr>
          <p:cNvSpPr/>
          <p:nvPr/>
        </p:nvSpPr>
        <p:spPr>
          <a:xfrm>
            <a:off x="8140141" y="2109348"/>
            <a:ext cx="704051" cy="6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E</a:t>
            </a:r>
          </a:p>
        </p:txBody>
      </p:sp>
      <p:sp>
        <p:nvSpPr>
          <p:cNvPr id="59" name="Rectangle 58">
            <a:extLst>
              <a:ext uri="{FF2B5EF4-FFF2-40B4-BE49-F238E27FC236}">
                <a16:creationId xmlns:a16="http://schemas.microsoft.com/office/drawing/2014/main" id="{C7B33D63-2443-456D-AC74-A4274571D45D}"/>
              </a:ext>
            </a:extLst>
          </p:cNvPr>
          <p:cNvSpPr/>
          <p:nvPr/>
        </p:nvSpPr>
        <p:spPr>
          <a:xfrm>
            <a:off x="8841501" y="2109348"/>
            <a:ext cx="723466" cy="6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F</a:t>
            </a:r>
          </a:p>
        </p:txBody>
      </p:sp>
      <p:grpSp>
        <p:nvGrpSpPr>
          <p:cNvPr id="3" name="Group 2">
            <a:extLst>
              <a:ext uri="{FF2B5EF4-FFF2-40B4-BE49-F238E27FC236}">
                <a16:creationId xmlns:a16="http://schemas.microsoft.com/office/drawing/2014/main" id="{6A6B97B6-18B8-437E-9CA3-4304E324F957}"/>
              </a:ext>
            </a:extLst>
          </p:cNvPr>
          <p:cNvGrpSpPr/>
          <p:nvPr/>
        </p:nvGrpSpPr>
        <p:grpSpPr>
          <a:xfrm>
            <a:off x="2286000" y="1783080"/>
            <a:ext cx="7281254" cy="327660"/>
            <a:chOff x="2286000" y="1219200"/>
            <a:chExt cx="7281254" cy="327660"/>
          </a:xfrm>
        </p:grpSpPr>
        <p:sp>
          <p:nvSpPr>
            <p:cNvPr id="40" name="Rectangle 39">
              <a:extLst>
                <a:ext uri="{FF2B5EF4-FFF2-40B4-BE49-F238E27FC236}">
                  <a16:creationId xmlns:a16="http://schemas.microsoft.com/office/drawing/2014/main" id="{DCED5E12-53A9-4BB3-ACE3-43078F2B1454}"/>
                </a:ext>
              </a:extLst>
            </p:cNvPr>
            <p:cNvSpPr/>
            <p:nvPr/>
          </p:nvSpPr>
          <p:spPr>
            <a:xfrm>
              <a:off x="2286000"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41" name="Rectangle 40">
              <a:extLst>
                <a:ext uri="{FF2B5EF4-FFF2-40B4-BE49-F238E27FC236}">
                  <a16:creationId xmlns:a16="http://schemas.microsoft.com/office/drawing/2014/main" id="{7A92AC2D-EB1F-4980-8C8C-8CDFBE96C442}"/>
                </a:ext>
              </a:extLst>
            </p:cNvPr>
            <p:cNvSpPr/>
            <p:nvPr/>
          </p:nvSpPr>
          <p:spPr>
            <a:xfrm>
              <a:off x="3018590"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42" name="Rectangle 41">
              <a:extLst>
                <a:ext uri="{FF2B5EF4-FFF2-40B4-BE49-F238E27FC236}">
                  <a16:creationId xmlns:a16="http://schemas.microsoft.com/office/drawing/2014/main" id="{2134D5F9-59C5-4397-A47D-88EB72CE1D10}"/>
                </a:ext>
              </a:extLst>
            </p:cNvPr>
            <p:cNvSpPr/>
            <p:nvPr/>
          </p:nvSpPr>
          <p:spPr>
            <a:xfrm>
              <a:off x="3752961"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43" name="Rectangle 42">
              <a:extLst>
                <a:ext uri="{FF2B5EF4-FFF2-40B4-BE49-F238E27FC236}">
                  <a16:creationId xmlns:a16="http://schemas.microsoft.com/office/drawing/2014/main" id="{7BEF247A-83DA-469E-A6C0-D035C2F3F143}"/>
                </a:ext>
              </a:extLst>
            </p:cNvPr>
            <p:cNvSpPr/>
            <p:nvPr/>
          </p:nvSpPr>
          <p:spPr>
            <a:xfrm>
              <a:off x="4485551"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44" name="Rectangle 43">
              <a:extLst>
                <a:ext uri="{FF2B5EF4-FFF2-40B4-BE49-F238E27FC236}">
                  <a16:creationId xmlns:a16="http://schemas.microsoft.com/office/drawing/2014/main" id="{7493CE2B-AED1-4D37-A94C-EFBF82F68005}"/>
                </a:ext>
              </a:extLst>
            </p:cNvPr>
            <p:cNvSpPr/>
            <p:nvPr/>
          </p:nvSpPr>
          <p:spPr>
            <a:xfrm>
              <a:off x="5207445"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45" name="Rectangle 44">
              <a:extLst>
                <a:ext uri="{FF2B5EF4-FFF2-40B4-BE49-F238E27FC236}">
                  <a16:creationId xmlns:a16="http://schemas.microsoft.com/office/drawing/2014/main" id="{37CA628B-60A2-423D-98F7-CAD9BED50209}"/>
                </a:ext>
              </a:extLst>
            </p:cNvPr>
            <p:cNvSpPr/>
            <p:nvPr/>
          </p:nvSpPr>
          <p:spPr>
            <a:xfrm>
              <a:off x="5940035"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sp>
          <p:nvSpPr>
            <p:cNvPr id="46" name="Rectangle 45">
              <a:extLst>
                <a:ext uri="{FF2B5EF4-FFF2-40B4-BE49-F238E27FC236}">
                  <a16:creationId xmlns:a16="http://schemas.microsoft.com/office/drawing/2014/main" id="{0C62136E-BEA9-4722-A86C-6085D281554C}"/>
                </a:ext>
              </a:extLst>
            </p:cNvPr>
            <p:cNvSpPr/>
            <p:nvPr/>
          </p:nvSpPr>
          <p:spPr>
            <a:xfrm>
              <a:off x="6670842"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6</a:t>
              </a:r>
            </a:p>
          </p:txBody>
        </p:sp>
        <p:sp>
          <p:nvSpPr>
            <p:cNvPr id="47" name="Rectangle 46">
              <a:extLst>
                <a:ext uri="{FF2B5EF4-FFF2-40B4-BE49-F238E27FC236}">
                  <a16:creationId xmlns:a16="http://schemas.microsoft.com/office/drawing/2014/main" id="{D281CCDC-7627-44F1-8FD6-9FBA9C4BA5AA}"/>
                </a:ext>
              </a:extLst>
            </p:cNvPr>
            <p:cNvSpPr/>
            <p:nvPr/>
          </p:nvSpPr>
          <p:spPr>
            <a:xfrm>
              <a:off x="7403432"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7</a:t>
              </a:r>
            </a:p>
          </p:txBody>
        </p:sp>
        <p:sp>
          <p:nvSpPr>
            <p:cNvPr id="60" name="Rectangle 59">
              <a:extLst>
                <a:ext uri="{FF2B5EF4-FFF2-40B4-BE49-F238E27FC236}">
                  <a16:creationId xmlns:a16="http://schemas.microsoft.com/office/drawing/2014/main" id="{5ACC9538-4CAC-4BE1-ADFA-39F5E96DCC98}"/>
                </a:ext>
              </a:extLst>
            </p:cNvPr>
            <p:cNvSpPr/>
            <p:nvPr/>
          </p:nvSpPr>
          <p:spPr>
            <a:xfrm>
              <a:off x="8141197" y="1220592"/>
              <a:ext cx="706592"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8</a:t>
              </a:r>
            </a:p>
          </p:txBody>
        </p:sp>
        <p:sp>
          <p:nvSpPr>
            <p:cNvPr id="61" name="Rectangle 60">
              <a:extLst>
                <a:ext uri="{FF2B5EF4-FFF2-40B4-BE49-F238E27FC236}">
                  <a16:creationId xmlns:a16="http://schemas.microsoft.com/office/drawing/2014/main" id="{D8EAE890-3D37-41AF-97C9-A76B9E772DB1}"/>
                </a:ext>
              </a:extLst>
            </p:cNvPr>
            <p:cNvSpPr/>
            <p:nvPr/>
          </p:nvSpPr>
          <p:spPr>
            <a:xfrm>
              <a:off x="8840696" y="1220592"/>
              <a:ext cx="726558"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9</a:t>
              </a:r>
            </a:p>
          </p:txBody>
        </p:sp>
      </p:grpSp>
      <p:grpSp>
        <p:nvGrpSpPr>
          <p:cNvPr id="51" name="Group 50">
            <a:extLst>
              <a:ext uri="{FF2B5EF4-FFF2-40B4-BE49-F238E27FC236}">
                <a16:creationId xmlns:a16="http://schemas.microsoft.com/office/drawing/2014/main" id="{FC1B14D5-6FDE-4F5E-B77C-9712D58E17E3}"/>
              </a:ext>
            </a:extLst>
          </p:cNvPr>
          <p:cNvGrpSpPr/>
          <p:nvPr/>
        </p:nvGrpSpPr>
        <p:grpSpPr>
          <a:xfrm>
            <a:off x="2283713" y="3710940"/>
            <a:ext cx="7281254" cy="327660"/>
            <a:chOff x="2286000" y="1219200"/>
            <a:chExt cx="7281254" cy="327660"/>
          </a:xfrm>
        </p:grpSpPr>
        <p:sp>
          <p:nvSpPr>
            <p:cNvPr id="52" name="Rectangle 51">
              <a:extLst>
                <a:ext uri="{FF2B5EF4-FFF2-40B4-BE49-F238E27FC236}">
                  <a16:creationId xmlns:a16="http://schemas.microsoft.com/office/drawing/2014/main" id="{85BC9601-79A3-4E47-9DD7-BDB622B91833}"/>
                </a:ext>
              </a:extLst>
            </p:cNvPr>
            <p:cNvSpPr/>
            <p:nvPr/>
          </p:nvSpPr>
          <p:spPr>
            <a:xfrm>
              <a:off x="2286000"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4" name="Rectangle 53">
              <a:extLst>
                <a:ext uri="{FF2B5EF4-FFF2-40B4-BE49-F238E27FC236}">
                  <a16:creationId xmlns:a16="http://schemas.microsoft.com/office/drawing/2014/main" id="{5820D74A-6A53-4327-9919-02730F236E00}"/>
                </a:ext>
              </a:extLst>
            </p:cNvPr>
            <p:cNvSpPr/>
            <p:nvPr/>
          </p:nvSpPr>
          <p:spPr>
            <a:xfrm>
              <a:off x="3018590"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5" name="Rectangle 54">
              <a:extLst>
                <a:ext uri="{FF2B5EF4-FFF2-40B4-BE49-F238E27FC236}">
                  <a16:creationId xmlns:a16="http://schemas.microsoft.com/office/drawing/2014/main" id="{1BE79336-2F01-4DAD-8B2F-02BA3297CFD0}"/>
                </a:ext>
              </a:extLst>
            </p:cNvPr>
            <p:cNvSpPr/>
            <p:nvPr/>
          </p:nvSpPr>
          <p:spPr>
            <a:xfrm>
              <a:off x="3752961"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6" name="Rectangle 55">
              <a:extLst>
                <a:ext uri="{FF2B5EF4-FFF2-40B4-BE49-F238E27FC236}">
                  <a16:creationId xmlns:a16="http://schemas.microsoft.com/office/drawing/2014/main" id="{4E806DED-7044-4435-AC4F-7A9D5CDBEA06}"/>
                </a:ext>
              </a:extLst>
            </p:cNvPr>
            <p:cNvSpPr/>
            <p:nvPr/>
          </p:nvSpPr>
          <p:spPr>
            <a:xfrm>
              <a:off x="4485551"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7" name="Rectangle 56">
              <a:extLst>
                <a:ext uri="{FF2B5EF4-FFF2-40B4-BE49-F238E27FC236}">
                  <a16:creationId xmlns:a16="http://schemas.microsoft.com/office/drawing/2014/main" id="{376F419C-7A04-4E10-82DA-1B0D0EBBC0FE}"/>
                </a:ext>
              </a:extLst>
            </p:cNvPr>
            <p:cNvSpPr/>
            <p:nvPr/>
          </p:nvSpPr>
          <p:spPr>
            <a:xfrm>
              <a:off x="5207445"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63" name="Rectangle 62">
              <a:extLst>
                <a:ext uri="{FF2B5EF4-FFF2-40B4-BE49-F238E27FC236}">
                  <a16:creationId xmlns:a16="http://schemas.microsoft.com/office/drawing/2014/main" id="{1BABEC82-3142-4554-947E-FDDE88AE2CB4}"/>
                </a:ext>
              </a:extLst>
            </p:cNvPr>
            <p:cNvSpPr/>
            <p:nvPr/>
          </p:nvSpPr>
          <p:spPr>
            <a:xfrm>
              <a:off x="5940035"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64" name="Rectangle 63">
              <a:extLst>
                <a:ext uri="{FF2B5EF4-FFF2-40B4-BE49-F238E27FC236}">
                  <a16:creationId xmlns:a16="http://schemas.microsoft.com/office/drawing/2014/main" id="{D8BDC7CB-DD10-484C-A82F-B9DE2D9B9B1B}"/>
                </a:ext>
              </a:extLst>
            </p:cNvPr>
            <p:cNvSpPr/>
            <p:nvPr/>
          </p:nvSpPr>
          <p:spPr>
            <a:xfrm>
              <a:off x="6670842"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65" name="Rectangle 64">
              <a:extLst>
                <a:ext uri="{FF2B5EF4-FFF2-40B4-BE49-F238E27FC236}">
                  <a16:creationId xmlns:a16="http://schemas.microsoft.com/office/drawing/2014/main" id="{E3458A92-9A36-4B52-BDA6-BDA971BCC402}"/>
                </a:ext>
              </a:extLst>
            </p:cNvPr>
            <p:cNvSpPr/>
            <p:nvPr/>
          </p:nvSpPr>
          <p:spPr>
            <a:xfrm>
              <a:off x="7403432" y="12192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66" name="Rectangle 65">
              <a:extLst>
                <a:ext uri="{FF2B5EF4-FFF2-40B4-BE49-F238E27FC236}">
                  <a16:creationId xmlns:a16="http://schemas.microsoft.com/office/drawing/2014/main" id="{B194BD35-4F1E-43BF-9B1A-DE8E2D9BA4A4}"/>
                </a:ext>
              </a:extLst>
            </p:cNvPr>
            <p:cNvSpPr/>
            <p:nvPr/>
          </p:nvSpPr>
          <p:spPr>
            <a:xfrm>
              <a:off x="8141197" y="1220592"/>
              <a:ext cx="706592"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67" name="Rectangle 66">
              <a:extLst>
                <a:ext uri="{FF2B5EF4-FFF2-40B4-BE49-F238E27FC236}">
                  <a16:creationId xmlns:a16="http://schemas.microsoft.com/office/drawing/2014/main" id="{5DD3AE9B-DEA9-4C9D-A1D2-AABB60233576}"/>
                </a:ext>
              </a:extLst>
            </p:cNvPr>
            <p:cNvSpPr/>
            <p:nvPr/>
          </p:nvSpPr>
          <p:spPr>
            <a:xfrm>
              <a:off x="8840696" y="1220592"/>
              <a:ext cx="726558"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grpSp>
      <p:cxnSp>
        <p:nvCxnSpPr>
          <p:cNvPr id="68" name="Straight Arrow Connector 67">
            <a:extLst>
              <a:ext uri="{FF2B5EF4-FFF2-40B4-BE49-F238E27FC236}">
                <a16:creationId xmlns:a16="http://schemas.microsoft.com/office/drawing/2014/main" id="{C47A7F8E-7FE1-459F-AB62-5DD1AC9A8EF0}"/>
              </a:ext>
            </a:extLst>
          </p:cNvPr>
          <p:cNvCxnSpPr>
            <a:cxnSpLocks/>
          </p:cNvCxnSpPr>
          <p:nvPr/>
        </p:nvCxnSpPr>
        <p:spPr>
          <a:xfrm flipV="1">
            <a:off x="2667000" y="2849880"/>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F476B928-D392-469B-BB8D-8D7A63E63E12}"/>
              </a:ext>
            </a:extLst>
          </p:cNvPr>
          <p:cNvCxnSpPr>
            <a:cxnSpLocks/>
          </p:cNvCxnSpPr>
          <p:nvPr/>
        </p:nvCxnSpPr>
        <p:spPr>
          <a:xfrm>
            <a:off x="2667000" y="792480"/>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0" name="Rectangle 69">
            <a:extLst>
              <a:ext uri="{FF2B5EF4-FFF2-40B4-BE49-F238E27FC236}">
                <a16:creationId xmlns:a16="http://schemas.microsoft.com/office/drawing/2014/main" id="{D0FDD363-37BB-48B6-91B8-D7385FD1E022}"/>
              </a:ext>
            </a:extLst>
          </p:cNvPr>
          <p:cNvSpPr/>
          <p:nvPr/>
        </p:nvSpPr>
        <p:spPr>
          <a:xfrm>
            <a:off x="3751481" y="371094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cxnSp>
        <p:nvCxnSpPr>
          <p:cNvPr id="93" name="Straight Arrow Connector 92">
            <a:extLst>
              <a:ext uri="{FF2B5EF4-FFF2-40B4-BE49-F238E27FC236}">
                <a16:creationId xmlns:a16="http://schemas.microsoft.com/office/drawing/2014/main" id="{498FF4F0-82E2-4883-8C3D-7BB240822CCF}"/>
              </a:ext>
            </a:extLst>
          </p:cNvPr>
          <p:cNvCxnSpPr>
            <a:cxnSpLocks/>
          </p:cNvCxnSpPr>
          <p:nvPr/>
        </p:nvCxnSpPr>
        <p:spPr>
          <a:xfrm>
            <a:off x="2667000" y="792480"/>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28" name="Rectangle 127">
            <a:extLst>
              <a:ext uri="{FF2B5EF4-FFF2-40B4-BE49-F238E27FC236}">
                <a16:creationId xmlns:a16="http://schemas.microsoft.com/office/drawing/2014/main" id="{5605A8A1-49DA-4516-9B99-FF958E5B73FB}"/>
              </a:ext>
            </a:extLst>
          </p:cNvPr>
          <p:cNvSpPr/>
          <p:nvPr/>
        </p:nvSpPr>
        <p:spPr>
          <a:xfrm>
            <a:off x="2283333" y="1775460"/>
            <a:ext cx="737937" cy="3338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0</a:t>
            </a:r>
          </a:p>
        </p:txBody>
      </p:sp>
      <p:sp>
        <p:nvSpPr>
          <p:cNvPr id="131" name="Rectangle 130">
            <a:extLst>
              <a:ext uri="{FF2B5EF4-FFF2-40B4-BE49-F238E27FC236}">
                <a16:creationId xmlns:a16="http://schemas.microsoft.com/office/drawing/2014/main" id="{75277AB8-6FF8-4393-A301-AF540F176C97}"/>
              </a:ext>
            </a:extLst>
          </p:cNvPr>
          <p:cNvSpPr/>
          <p:nvPr/>
        </p:nvSpPr>
        <p:spPr>
          <a:xfrm>
            <a:off x="3021909" y="1779270"/>
            <a:ext cx="730723" cy="3338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1</a:t>
            </a:r>
          </a:p>
        </p:txBody>
      </p:sp>
      <p:sp>
        <p:nvSpPr>
          <p:cNvPr id="132" name="Rectangle 131">
            <a:extLst>
              <a:ext uri="{FF2B5EF4-FFF2-40B4-BE49-F238E27FC236}">
                <a16:creationId xmlns:a16="http://schemas.microsoft.com/office/drawing/2014/main" id="{15D80FDB-CD2D-4A16-B5D5-F91B615A44B4}"/>
              </a:ext>
            </a:extLst>
          </p:cNvPr>
          <p:cNvSpPr/>
          <p:nvPr/>
        </p:nvSpPr>
        <p:spPr>
          <a:xfrm>
            <a:off x="3756992" y="1783080"/>
            <a:ext cx="727178" cy="326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2</a:t>
            </a:r>
          </a:p>
        </p:txBody>
      </p:sp>
      <p:sp>
        <p:nvSpPr>
          <p:cNvPr id="134" name="Rectangle 133">
            <a:extLst>
              <a:ext uri="{FF2B5EF4-FFF2-40B4-BE49-F238E27FC236}">
                <a16:creationId xmlns:a16="http://schemas.microsoft.com/office/drawing/2014/main" id="{79B89DFC-50A4-435E-929E-B9A7B32737B6}"/>
              </a:ext>
            </a:extLst>
          </p:cNvPr>
          <p:cNvSpPr/>
          <p:nvPr/>
        </p:nvSpPr>
        <p:spPr>
          <a:xfrm>
            <a:off x="4488374" y="1783080"/>
            <a:ext cx="727178" cy="326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3</a:t>
            </a:r>
          </a:p>
        </p:txBody>
      </p:sp>
      <p:sp>
        <p:nvSpPr>
          <p:cNvPr id="135" name="Rectangle 134">
            <a:extLst>
              <a:ext uri="{FF2B5EF4-FFF2-40B4-BE49-F238E27FC236}">
                <a16:creationId xmlns:a16="http://schemas.microsoft.com/office/drawing/2014/main" id="{5E0512B5-4982-46DA-B450-C694A64F159D}"/>
              </a:ext>
            </a:extLst>
          </p:cNvPr>
          <p:cNvSpPr/>
          <p:nvPr/>
        </p:nvSpPr>
        <p:spPr>
          <a:xfrm>
            <a:off x="5207623" y="1783080"/>
            <a:ext cx="727178" cy="326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4</a:t>
            </a:r>
          </a:p>
        </p:txBody>
      </p:sp>
      <p:sp>
        <p:nvSpPr>
          <p:cNvPr id="155" name="Rectangle 154">
            <a:extLst>
              <a:ext uri="{FF2B5EF4-FFF2-40B4-BE49-F238E27FC236}">
                <a16:creationId xmlns:a16="http://schemas.microsoft.com/office/drawing/2014/main" id="{F516FCB7-1390-4A36-9BE7-176E55715CFD}"/>
              </a:ext>
            </a:extLst>
          </p:cNvPr>
          <p:cNvSpPr/>
          <p:nvPr/>
        </p:nvSpPr>
        <p:spPr>
          <a:xfrm>
            <a:off x="5198098" y="37084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cxnSp>
        <p:nvCxnSpPr>
          <p:cNvPr id="156" name="Straight Arrow Connector 155">
            <a:extLst>
              <a:ext uri="{FF2B5EF4-FFF2-40B4-BE49-F238E27FC236}">
                <a16:creationId xmlns:a16="http://schemas.microsoft.com/office/drawing/2014/main" id="{7D2C210A-0D2A-4C42-BB46-66D6E02379DC}"/>
              </a:ext>
            </a:extLst>
          </p:cNvPr>
          <p:cNvCxnSpPr>
            <a:cxnSpLocks/>
          </p:cNvCxnSpPr>
          <p:nvPr/>
        </p:nvCxnSpPr>
        <p:spPr>
          <a:xfrm flipV="1">
            <a:off x="6321956" y="2860040"/>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7" name="Rectangle 156">
            <a:extLst>
              <a:ext uri="{FF2B5EF4-FFF2-40B4-BE49-F238E27FC236}">
                <a16:creationId xmlns:a16="http://schemas.microsoft.com/office/drawing/2014/main" id="{D624D83F-74F8-48BB-9368-AB15C8E13D3B}"/>
              </a:ext>
            </a:extLst>
          </p:cNvPr>
          <p:cNvSpPr/>
          <p:nvPr/>
        </p:nvSpPr>
        <p:spPr>
          <a:xfrm>
            <a:off x="5939904" y="1783080"/>
            <a:ext cx="727178" cy="326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5</a:t>
            </a:r>
          </a:p>
        </p:txBody>
      </p:sp>
      <p:sp>
        <p:nvSpPr>
          <p:cNvPr id="124" name="Arrow: Left-Right-Up 123">
            <a:extLst>
              <a:ext uri="{FF2B5EF4-FFF2-40B4-BE49-F238E27FC236}">
                <a16:creationId xmlns:a16="http://schemas.microsoft.com/office/drawing/2014/main" id="{64C7D408-4536-4F6C-BAEB-EF5D62CC58DC}"/>
              </a:ext>
            </a:extLst>
          </p:cNvPr>
          <p:cNvSpPr/>
          <p:nvPr/>
        </p:nvSpPr>
        <p:spPr>
          <a:xfrm rot="10800000">
            <a:off x="5223487" y="1473200"/>
            <a:ext cx="2185284" cy="225926"/>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Arrow: Left-Right-Up 158">
            <a:extLst>
              <a:ext uri="{FF2B5EF4-FFF2-40B4-BE49-F238E27FC236}">
                <a16:creationId xmlns:a16="http://schemas.microsoft.com/office/drawing/2014/main" id="{26E53E2B-ADB2-419A-86CB-BE2335AB6741}"/>
              </a:ext>
            </a:extLst>
          </p:cNvPr>
          <p:cNvSpPr/>
          <p:nvPr/>
        </p:nvSpPr>
        <p:spPr>
          <a:xfrm rot="10800000">
            <a:off x="2305614" y="1471997"/>
            <a:ext cx="2185284" cy="225926"/>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ectangle 159">
            <a:extLst>
              <a:ext uri="{FF2B5EF4-FFF2-40B4-BE49-F238E27FC236}">
                <a16:creationId xmlns:a16="http://schemas.microsoft.com/office/drawing/2014/main" id="{09EA69FE-AB45-47DE-A1F7-63A2220245B4}"/>
              </a:ext>
            </a:extLst>
          </p:cNvPr>
          <p:cNvSpPr/>
          <p:nvPr/>
        </p:nvSpPr>
        <p:spPr>
          <a:xfrm>
            <a:off x="6671868" y="1788245"/>
            <a:ext cx="727178" cy="326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latin typeface="Nunito Sans" panose="020B0604020202020204" charset="0"/>
              </a:rPr>
              <a:t>6</a:t>
            </a:r>
          </a:p>
        </p:txBody>
      </p:sp>
      <p:cxnSp>
        <p:nvCxnSpPr>
          <p:cNvPr id="161" name="Straight Arrow Connector 160">
            <a:extLst>
              <a:ext uri="{FF2B5EF4-FFF2-40B4-BE49-F238E27FC236}">
                <a16:creationId xmlns:a16="http://schemas.microsoft.com/office/drawing/2014/main" id="{A0ED8EF2-21FB-4212-8BED-3702C02F75B8}"/>
              </a:ext>
            </a:extLst>
          </p:cNvPr>
          <p:cNvCxnSpPr>
            <a:cxnSpLocks/>
          </p:cNvCxnSpPr>
          <p:nvPr/>
        </p:nvCxnSpPr>
        <p:spPr>
          <a:xfrm>
            <a:off x="2667000" y="792480"/>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5" name="Rectangle 174">
            <a:extLst>
              <a:ext uri="{FF2B5EF4-FFF2-40B4-BE49-F238E27FC236}">
                <a16:creationId xmlns:a16="http://schemas.microsoft.com/office/drawing/2014/main" id="{7FD5B77D-EA2E-4C7A-A981-A16255387D89}"/>
              </a:ext>
            </a:extLst>
          </p:cNvPr>
          <p:cNvSpPr/>
          <p:nvPr/>
        </p:nvSpPr>
        <p:spPr>
          <a:xfrm>
            <a:off x="6666488" y="3708400"/>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panose="020B0604020202020204" charset="0"/>
              </a:rPr>
              <a:t>2</a:t>
            </a:r>
            <a:endParaRPr lang="en-IN" sz="2000" dirty="0">
              <a:latin typeface="Nunito Sans" panose="020B0604020202020204" charset="0"/>
            </a:endParaRPr>
          </a:p>
        </p:txBody>
      </p:sp>
      <p:sp>
        <p:nvSpPr>
          <p:cNvPr id="176" name="Rectangle 175">
            <a:extLst>
              <a:ext uri="{FF2B5EF4-FFF2-40B4-BE49-F238E27FC236}">
                <a16:creationId xmlns:a16="http://schemas.microsoft.com/office/drawing/2014/main" id="{95F38C43-4335-4535-B23E-2FC0AFBDBD41}"/>
              </a:ext>
            </a:extLst>
          </p:cNvPr>
          <p:cNvSpPr/>
          <p:nvPr/>
        </p:nvSpPr>
        <p:spPr>
          <a:xfrm>
            <a:off x="7405079" y="1783080"/>
            <a:ext cx="727178" cy="326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latin typeface="Nunito Sans" panose="020B0604020202020204" charset="0"/>
              </a:rPr>
              <a:t>7</a:t>
            </a:r>
            <a:endParaRPr lang="en-IN" sz="2000" dirty="0">
              <a:latin typeface="Nunito Sans" panose="020B0604020202020204" charset="0"/>
            </a:endParaRPr>
          </a:p>
        </p:txBody>
      </p:sp>
      <p:cxnSp>
        <p:nvCxnSpPr>
          <p:cNvPr id="177" name="Straight Arrow Connector 176">
            <a:extLst>
              <a:ext uri="{FF2B5EF4-FFF2-40B4-BE49-F238E27FC236}">
                <a16:creationId xmlns:a16="http://schemas.microsoft.com/office/drawing/2014/main" id="{1B7387C9-4FAC-4036-9505-0F8C8D495701}"/>
              </a:ext>
            </a:extLst>
          </p:cNvPr>
          <p:cNvCxnSpPr>
            <a:cxnSpLocks/>
          </p:cNvCxnSpPr>
          <p:nvPr/>
        </p:nvCxnSpPr>
        <p:spPr>
          <a:xfrm flipV="1">
            <a:off x="7772400" y="2860040"/>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8" name="Straight Arrow Connector 177">
            <a:extLst>
              <a:ext uri="{FF2B5EF4-FFF2-40B4-BE49-F238E27FC236}">
                <a16:creationId xmlns:a16="http://schemas.microsoft.com/office/drawing/2014/main" id="{6A5E7D7A-0C9D-454C-B15F-1D4EBF7F16FB}"/>
              </a:ext>
            </a:extLst>
          </p:cNvPr>
          <p:cNvCxnSpPr>
            <a:cxnSpLocks/>
          </p:cNvCxnSpPr>
          <p:nvPr/>
        </p:nvCxnSpPr>
        <p:spPr>
          <a:xfrm>
            <a:off x="2672080" y="792479"/>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5" name="Arrow: Left-Right-Up 144">
            <a:extLst>
              <a:ext uri="{FF2B5EF4-FFF2-40B4-BE49-F238E27FC236}">
                <a16:creationId xmlns:a16="http://schemas.microsoft.com/office/drawing/2014/main" id="{C14117F4-32A8-4EA1-A055-84131FE7AD77}"/>
              </a:ext>
            </a:extLst>
          </p:cNvPr>
          <p:cNvSpPr/>
          <p:nvPr/>
        </p:nvSpPr>
        <p:spPr>
          <a:xfrm rot="10800000">
            <a:off x="6675684" y="1545654"/>
            <a:ext cx="1456565" cy="225927"/>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 name="Arrow: Left-Right-Up 179">
            <a:extLst>
              <a:ext uri="{FF2B5EF4-FFF2-40B4-BE49-F238E27FC236}">
                <a16:creationId xmlns:a16="http://schemas.microsoft.com/office/drawing/2014/main" id="{2A561C46-0428-490A-8885-C72CBF8F4610}"/>
              </a:ext>
            </a:extLst>
          </p:cNvPr>
          <p:cNvSpPr/>
          <p:nvPr/>
        </p:nvSpPr>
        <p:spPr>
          <a:xfrm rot="10800000">
            <a:off x="2283333" y="1527909"/>
            <a:ext cx="1456565" cy="225927"/>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Rectangle 182">
            <a:extLst>
              <a:ext uri="{FF2B5EF4-FFF2-40B4-BE49-F238E27FC236}">
                <a16:creationId xmlns:a16="http://schemas.microsoft.com/office/drawing/2014/main" id="{10C6F1E2-B1DB-4CAB-B608-909793CCF2E0}"/>
              </a:ext>
            </a:extLst>
          </p:cNvPr>
          <p:cNvSpPr/>
          <p:nvPr/>
        </p:nvSpPr>
        <p:spPr>
          <a:xfrm>
            <a:off x="8130990" y="1783156"/>
            <a:ext cx="714512" cy="326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latin typeface="Nunito Sans" panose="020B0604020202020204" charset="0"/>
              </a:rPr>
              <a:t>8</a:t>
            </a:r>
            <a:endParaRPr lang="en-IN" sz="2000" dirty="0">
              <a:latin typeface="Nunito Sans" panose="020B0604020202020204" charset="0"/>
            </a:endParaRPr>
          </a:p>
        </p:txBody>
      </p:sp>
      <p:sp>
        <p:nvSpPr>
          <p:cNvPr id="192" name="Rectangle 191">
            <a:extLst>
              <a:ext uri="{FF2B5EF4-FFF2-40B4-BE49-F238E27FC236}">
                <a16:creationId xmlns:a16="http://schemas.microsoft.com/office/drawing/2014/main" id="{928D1FE4-9D06-4E10-A37D-6E75EA62DA9C}"/>
              </a:ext>
            </a:extLst>
          </p:cNvPr>
          <p:cNvSpPr/>
          <p:nvPr/>
        </p:nvSpPr>
        <p:spPr>
          <a:xfrm>
            <a:off x="8840294" y="1788245"/>
            <a:ext cx="735260" cy="326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latin typeface="Nunito Sans" panose="020B0604020202020204" charset="0"/>
              </a:rPr>
              <a:t>9</a:t>
            </a:r>
            <a:endParaRPr lang="en-IN" sz="2000" dirty="0">
              <a:latin typeface="Nunito Sans" panose="020B0604020202020204" charset="0"/>
            </a:endParaRPr>
          </a:p>
        </p:txBody>
      </p:sp>
      <p:sp>
        <p:nvSpPr>
          <p:cNvPr id="193" name="Flowchart: Alternate Process 192">
            <a:extLst>
              <a:ext uri="{FF2B5EF4-FFF2-40B4-BE49-F238E27FC236}">
                <a16:creationId xmlns:a16="http://schemas.microsoft.com/office/drawing/2014/main" id="{1B3E311E-A335-4A68-AAFD-550B050899DB}"/>
              </a:ext>
            </a:extLst>
          </p:cNvPr>
          <p:cNvSpPr/>
          <p:nvPr/>
        </p:nvSpPr>
        <p:spPr>
          <a:xfrm>
            <a:off x="3479555" y="4845905"/>
            <a:ext cx="6095999" cy="582620"/>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000" dirty="0">
                <a:solidFill>
                  <a:schemeClr val="tx1"/>
                </a:solidFill>
                <a:latin typeface="Nunito Sans" panose="020B0604020202020204" charset="0"/>
              </a:rPr>
              <a:t>Print </a:t>
            </a:r>
            <a:r>
              <a:rPr lang="en-IN" sz="3000" dirty="0" err="1">
                <a:solidFill>
                  <a:schemeClr val="tx1"/>
                </a:solidFill>
                <a:latin typeface="Nunito Sans" panose="020B0604020202020204" charset="0"/>
              </a:rPr>
              <a:t>i</a:t>
            </a:r>
            <a:r>
              <a:rPr lang="en-IN" sz="3000" dirty="0">
                <a:solidFill>
                  <a:schemeClr val="tx1"/>
                </a:solidFill>
                <a:latin typeface="Nunito Sans" panose="020B0604020202020204" charset="0"/>
              </a:rPr>
              <a:t> – </a:t>
            </a:r>
            <a:r>
              <a:rPr lang="en-IN" sz="3000" dirty="0" err="1">
                <a:solidFill>
                  <a:schemeClr val="tx1"/>
                </a:solidFill>
                <a:latin typeface="Nunito Sans" panose="020B0604020202020204" charset="0"/>
              </a:rPr>
              <a:t>pattern.length</a:t>
            </a:r>
            <a:r>
              <a:rPr lang="en-IN" sz="3000" dirty="0">
                <a:solidFill>
                  <a:schemeClr val="tx1"/>
                </a:solidFill>
                <a:latin typeface="Nunito Sans" panose="020B0604020202020204" charset="0"/>
              </a:rPr>
              <a:t>() - 1</a:t>
            </a:r>
          </a:p>
        </p:txBody>
      </p:sp>
    </p:spTree>
    <p:extLst>
      <p:ext uri="{BB962C8B-B14F-4D97-AF65-F5344CB8AC3E}">
        <p14:creationId xmlns:p14="http://schemas.microsoft.com/office/powerpoint/2010/main" val="1140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nodeType="clickEffect">
                                  <p:stCondLst>
                                    <p:cond delay="0"/>
                                  </p:stCondLst>
                                  <p:childTnLst>
                                    <p:animMotion origin="layout" path="M 2.77556E-17 -4.81481E-6 L 0.05938 -4.81481E-6 " pathEditMode="relative" rAng="0" ptsTypes="AA">
                                      <p:cBhvr>
                                        <p:cTn id="42" dur="2000" fill="hold"/>
                                        <p:tgtEl>
                                          <p:spTgt spid="68"/>
                                        </p:tgtEl>
                                        <p:attrNameLst>
                                          <p:attrName>ppt_x</p:attrName>
                                          <p:attrName>ppt_y</p:attrName>
                                        </p:attrNameLst>
                                      </p:cBhvr>
                                      <p:rCtr x="2969" y="0"/>
                                    </p:animMotion>
                                  </p:childTnLst>
                                </p:cTn>
                              </p:par>
                              <p:par>
                                <p:cTn id="43" presetID="1" presetClass="exit" presetSubtype="0" fill="hold" grpId="1" nodeType="withEffect">
                                  <p:stCondLst>
                                    <p:cond delay="0"/>
                                  </p:stCondLst>
                                  <p:childTnLst>
                                    <p:set>
                                      <p:cBhvr>
                                        <p:cTn id="44" dur="1" fill="hold">
                                          <p:stCondLst>
                                            <p:cond delay="0"/>
                                          </p:stCondLst>
                                        </p:cTn>
                                        <p:tgtEl>
                                          <p:spTgt spid="128"/>
                                        </p:tgtEl>
                                        <p:attrNameLst>
                                          <p:attrName>style.visibility</p:attrName>
                                        </p:attrNameLst>
                                      </p:cBhvr>
                                      <p:to>
                                        <p:strVal val="hidden"/>
                                      </p:to>
                                    </p:set>
                                  </p:childTnLst>
                                </p:cTn>
                              </p:par>
                              <p:par>
                                <p:cTn id="45" presetID="1" presetClass="entr" presetSubtype="0" fill="hold" grpId="0" nodeType="withEffect">
                                  <p:stCondLst>
                                    <p:cond delay="1900"/>
                                  </p:stCondLst>
                                  <p:childTnLst>
                                    <p:set>
                                      <p:cBhvr>
                                        <p:cTn id="46" dur="1" fill="hold">
                                          <p:stCondLst>
                                            <p:cond delay="0"/>
                                          </p:stCondLst>
                                        </p:cTn>
                                        <p:tgtEl>
                                          <p:spTgt spid="1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nodeType="clickEffect">
                                  <p:stCondLst>
                                    <p:cond delay="0"/>
                                  </p:stCondLst>
                                  <p:childTnLst>
                                    <p:animMotion origin="layout" path="M 0.05938 -4.81481E-6 L 0.11875 -4.81481E-6 " pathEditMode="relative" rAng="0" ptsTypes="AA">
                                      <p:cBhvr>
                                        <p:cTn id="54" dur="2000" fill="hold"/>
                                        <p:tgtEl>
                                          <p:spTgt spid="68"/>
                                        </p:tgtEl>
                                        <p:attrNameLst>
                                          <p:attrName>ppt_x</p:attrName>
                                          <p:attrName>ppt_y</p:attrName>
                                        </p:attrNameLst>
                                      </p:cBhvr>
                                      <p:rCtr x="2969" y="0"/>
                                    </p:animMotion>
                                  </p:childTnLst>
                                </p:cTn>
                              </p:par>
                              <p:par>
                                <p:cTn id="55" presetID="1" presetClass="exit" presetSubtype="0" fill="hold" nodeType="withEffect">
                                  <p:stCondLst>
                                    <p:cond delay="0"/>
                                  </p:stCondLst>
                                  <p:childTnLst>
                                    <p:set>
                                      <p:cBhvr>
                                        <p:cTn id="56" dur="1" fill="hold">
                                          <p:stCondLst>
                                            <p:cond delay="0"/>
                                          </p:stCondLst>
                                        </p:cTn>
                                        <p:tgtEl>
                                          <p:spTgt spid="6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31"/>
                                        </p:tgtEl>
                                        <p:attrNameLst>
                                          <p:attrName>style.visibility</p:attrName>
                                        </p:attrNameLst>
                                      </p:cBhvr>
                                      <p:to>
                                        <p:strVal val="hidden"/>
                                      </p:to>
                                    </p:set>
                                  </p:childTnLst>
                                </p:cTn>
                              </p:par>
                              <p:par>
                                <p:cTn id="59" presetID="1" presetClass="entr" presetSubtype="0" fill="hold" grpId="0" nodeType="withEffect">
                                  <p:stCondLst>
                                    <p:cond delay="1900"/>
                                  </p:stCondLst>
                                  <p:childTnLst>
                                    <p:set>
                                      <p:cBhvr>
                                        <p:cTn id="60" dur="1" fill="hold">
                                          <p:stCondLst>
                                            <p:cond delay="0"/>
                                          </p:stCondLst>
                                        </p:cTn>
                                        <p:tgtEl>
                                          <p:spTgt spid="1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63" presetClass="path" presetSubtype="0" accel="50000" decel="50000" fill="hold" nodeType="clickEffect">
                                  <p:stCondLst>
                                    <p:cond delay="0"/>
                                  </p:stCondLst>
                                  <p:childTnLst>
                                    <p:animMotion origin="layout" path="M 0.11901 -4.81481E-6 L 0.18086 -4.81481E-6 " pathEditMode="relative" rAng="0" ptsTypes="AA">
                                      <p:cBhvr>
                                        <p:cTn id="68" dur="2000" fill="hold"/>
                                        <p:tgtEl>
                                          <p:spTgt spid="68"/>
                                        </p:tgtEl>
                                        <p:attrNameLst>
                                          <p:attrName>ppt_x</p:attrName>
                                          <p:attrName>ppt_y</p:attrName>
                                        </p:attrNameLst>
                                      </p:cBhvr>
                                      <p:rCtr x="3086" y="0"/>
                                    </p:animMotion>
                                  </p:childTnLst>
                                </p:cTn>
                              </p:par>
                              <p:par>
                                <p:cTn id="69" presetID="63" presetClass="path" presetSubtype="0" accel="50000" decel="50000" fill="hold" nodeType="withEffect">
                                  <p:stCondLst>
                                    <p:cond delay="0"/>
                                  </p:stCondLst>
                                  <p:childTnLst>
                                    <p:animMotion origin="layout" path="M 2.77556E-17 2.22222E-6 L 0.06159 2.22222E-6 " pathEditMode="relative" rAng="0" ptsTypes="AA">
                                      <p:cBhvr>
                                        <p:cTn id="70" dur="2000" fill="hold"/>
                                        <p:tgtEl>
                                          <p:spTgt spid="69"/>
                                        </p:tgtEl>
                                        <p:attrNameLst>
                                          <p:attrName>ppt_x</p:attrName>
                                          <p:attrName>ppt_y</p:attrName>
                                        </p:attrNameLst>
                                      </p:cBhvr>
                                      <p:rCtr x="3073" y="0"/>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32"/>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34"/>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6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63" presetClass="path" presetSubtype="0" accel="50000" decel="50000" fill="hold" nodeType="clickEffect">
                                  <p:stCondLst>
                                    <p:cond delay="0"/>
                                  </p:stCondLst>
                                  <p:childTnLst>
                                    <p:animMotion origin="layout" path="M 0.18138 0.00047 L 0.2375 0.00047 " pathEditMode="relative" rAng="0" ptsTypes="AA">
                                      <p:cBhvr>
                                        <p:cTn id="90" dur="2000" fill="hold"/>
                                        <p:tgtEl>
                                          <p:spTgt spid="68"/>
                                        </p:tgtEl>
                                        <p:attrNameLst>
                                          <p:attrName>ppt_x</p:attrName>
                                          <p:attrName>ppt_y</p:attrName>
                                        </p:attrNameLst>
                                      </p:cBhvr>
                                      <p:rCtr x="2799" y="0"/>
                                    </p:animMotion>
                                  </p:childTnLst>
                                </p:cTn>
                              </p:par>
                              <p:par>
                                <p:cTn id="91" presetID="1" presetClass="exit" presetSubtype="0" fill="hold" grpId="1" nodeType="withEffect">
                                  <p:stCondLst>
                                    <p:cond delay="0"/>
                                  </p:stCondLst>
                                  <p:childTnLst>
                                    <p:set>
                                      <p:cBhvr>
                                        <p:cTn id="92" dur="1" fill="hold">
                                          <p:stCondLst>
                                            <p:cond delay="0"/>
                                          </p:stCondLst>
                                        </p:cTn>
                                        <p:tgtEl>
                                          <p:spTgt spid="134"/>
                                        </p:tgtEl>
                                        <p:attrNameLst>
                                          <p:attrName>style.visibility</p:attrName>
                                        </p:attrNameLst>
                                      </p:cBhvr>
                                      <p:to>
                                        <p:strVal val="hidden"/>
                                      </p:to>
                                    </p:set>
                                  </p:childTnLst>
                                </p:cTn>
                              </p:par>
                              <p:par>
                                <p:cTn id="93" presetID="1" presetClass="entr" presetSubtype="0" fill="hold" grpId="0" nodeType="withEffect">
                                  <p:stCondLst>
                                    <p:cond delay="1900"/>
                                  </p:stCondLst>
                                  <p:childTnLst>
                                    <p:set>
                                      <p:cBhvr>
                                        <p:cTn id="94" dur="1" fill="hold">
                                          <p:stCondLst>
                                            <p:cond delay="0"/>
                                          </p:stCondLst>
                                        </p:cTn>
                                        <p:tgtEl>
                                          <p:spTgt spid="135"/>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9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63" presetClass="path" presetSubtype="0" accel="50000" decel="50000" fill="hold" nodeType="clickEffect">
                                  <p:stCondLst>
                                    <p:cond delay="0"/>
                                  </p:stCondLst>
                                  <p:childTnLst>
                                    <p:animMotion origin="layout" path="M 2.77556E-17 2.22222E-6 L 0.06159 2.22222E-6 " pathEditMode="relative" rAng="0" ptsTypes="AA">
                                      <p:cBhvr>
                                        <p:cTn id="104" dur="2000" fill="hold"/>
                                        <p:tgtEl>
                                          <p:spTgt spid="93"/>
                                        </p:tgtEl>
                                        <p:attrNameLst>
                                          <p:attrName>ppt_x</p:attrName>
                                          <p:attrName>ppt_y</p:attrName>
                                        </p:attrNameLst>
                                      </p:cBhvr>
                                      <p:rCtr x="3073" y="0"/>
                                    </p:animMotion>
                                  </p:childTnLst>
                                </p:cTn>
                              </p:par>
                              <p:par>
                                <p:cTn id="105" presetID="63" presetClass="path" presetSubtype="0" accel="50000" decel="50000" fill="hold" nodeType="withEffect">
                                  <p:stCondLst>
                                    <p:cond delay="0"/>
                                  </p:stCondLst>
                                  <p:childTnLst>
                                    <p:animMotion origin="layout" path="M 0.2375 0.00047 L 0.29779 0.00047 " pathEditMode="relative" rAng="0" ptsTypes="AA">
                                      <p:cBhvr>
                                        <p:cTn id="106" dur="2000" fill="hold"/>
                                        <p:tgtEl>
                                          <p:spTgt spid="68"/>
                                        </p:tgtEl>
                                        <p:attrNameLst>
                                          <p:attrName>ppt_x</p:attrName>
                                          <p:attrName>ppt_y</p:attrName>
                                        </p:attrNameLst>
                                      </p:cBhvr>
                                      <p:rCtr x="3008" y="0"/>
                                    </p:animMotion>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nodeType="clickEffect">
                                  <p:stCondLst>
                                    <p:cond delay="0"/>
                                  </p:stCondLst>
                                  <p:childTnLst>
                                    <p:animMotion origin="layout" path="M 0.06159 2.22222E-6 L 0.11875 2.22222E-6 " pathEditMode="relative" rAng="0" ptsTypes="AA">
                                      <p:cBhvr>
                                        <p:cTn id="110" dur="2000" fill="hold"/>
                                        <p:tgtEl>
                                          <p:spTgt spid="93"/>
                                        </p:tgtEl>
                                        <p:attrNameLst>
                                          <p:attrName>ppt_x</p:attrName>
                                          <p:attrName>ppt_y</p:attrName>
                                        </p:attrNameLst>
                                      </p:cBhvr>
                                      <p:rCtr x="2852" y="0"/>
                                    </p:animMotion>
                                  </p:childTnLst>
                                </p:cTn>
                              </p:par>
                              <p:par>
                                <p:cTn id="111" presetID="63" presetClass="path" presetSubtype="0" accel="50000" decel="50000" fill="hold" nodeType="withEffect">
                                  <p:stCondLst>
                                    <p:cond delay="0"/>
                                  </p:stCondLst>
                                  <p:childTnLst>
                                    <p:animMotion origin="layout" path="M 0.29779 0.00047 L 0.35872 0.00047 " pathEditMode="relative" rAng="0" ptsTypes="AA">
                                      <p:cBhvr>
                                        <p:cTn id="112" dur="2000" fill="hold"/>
                                        <p:tgtEl>
                                          <p:spTgt spid="68"/>
                                        </p:tgtEl>
                                        <p:attrNameLst>
                                          <p:attrName>ppt_x</p:attrName>
                                          <p:attrName>ppt_y</p:attrName>
                                        </p:attrNameLst>
                                      </p:cBhvr>
                                      <p:rCtr x="3047" y="0"/>
                                    </p:animMotion>
                                  </p:childTnLst>
                                </p:cTn>
                              </p:par>
                            </p:childTnLst>
                          </p:cTn>
                        </p:par>
                      </p:childTnLst>
                    </p:cTn>
                  </p:par>
                  <p:par>
                    <p:cTn id="113" fill="hold">
                      <p:stCondLst>
                        <p:cond delay="indefinite"/>
                      </p:stCondLst>
                      <p:childTnLst>
                        <p:par>
                          <p:cTn id="114" fill="hold">
                            <p:stCondLst>
                              <p:cond delay="0"/>
                            </p:stCondLst>
                            <p:childTnLst>
                              <p:par>
                                <p:cTn id="115" presetID="63" presetClass="path" presetSubtype="0" accel="50000" decel="50000" fill="hold" nodeType="clickEffect">
                                  <p:stCondLst>
                                    <p:cond delay="0"/>
                                  </p:stCondLst>
                                  <p:childTnLst>
                                    <p:animMotion origin="layout" path="M 0.11875 2.22222E-6 L 0.17773 2.22222E-6 " pathEditMode="relative" rAng="0" ptsTypes="AA">
                                      <p:cBhvr>
                                        <p:cTn id="116" dur="2000" fill="hold"/>
                                        <p:tgtEl>
                                          <p:spTgt spid="93"/>
                                        </p:tgtEl>
                                        <p:attrNameLst>
                                          <p:attrName>ppt_x</p:attrName>
                                          <p:attrName>ppt_y</p:attrName>
                                        </p:attrNameLst>
                                      </p:cBhvr>
                                      <p:rCtr x="2943" y="0"/>
                                    </p:animMotion>
                                  </p:childTnLst>
                                </p:cTn>
                              </p:par>
                              <p:par>
                                <p:cTn id="117" presetID="63" presetClass="path" presetSubtype="0" accel="50000" decel="50000" fill="hold" nodeType="withEffect">
                                  <p:stCondLst>
                                    <p:cond delay="0"/>
                                  </p:stCondLst>
                                  <p:childTnLst>
                                    <p:animMotion origin="layout" path="M 0.35872 0.00047 L 0.41797 0.00047 " pathEditMode="relative" rAng="0" ptsTypes="AA">
                                      <p:cBhvr>
                                        <p:cTn id="118" dur="2000" fill="hold"/>
                                        <p:tgtEl>
                                          <p:spTgt spid="68"/>
                                        </p:tgtEl>
                                        <p:attrNameLst>
                                          <p:attrName>ppt_x</p:attrName>
                                          <p:attrName>ppt_y</p:attrName>
                                        </p:attrNameLst>
                                      </p:cBhvr>
                                      <p:rCtr x="2956" y="0"/>
                                    </p:animMotion>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5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5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93"/>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135"/>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68"/>
                                        </p:tgtEl>
                                        <p:attrNameLst>
                                          <p:attrName>style.visibility</p:attrName>
                                        </p:attrNameLst>
                                      </p:cBhvr>
                                      <p:to>
                                        <p:strVal val="hidden"/>
                                      </p:to>
                                    </p:set>
                                  </p:childTnLst>
                                </p:cTn>
                              </p:par>
                              <p:par>
                                <p:cTn id="135" presetID="1" presetClass="entr" presetSubtype="0" fill="hold" nodeType="withEffect">
                                  <p:stCondLst>
                                    <p:cond delay="0"/>
                                  </p:stCondLst>
                                  <p:childTnLst>
                                    <p:set>
                                      <p:cBhvr>
                                        <p:cTn id="136" dur="1" fill="hold">
                                          <p:stCondLst>
                                            <p:cond delay="0"/>
                                          </p:stCondLst>
                                        </p:cTn>
                                        <p:tgtEl>
                                          <p:spTgt spid="15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5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63" presetClass="path" presetSubtype="0" accel="50000" decel="50000" fill="hold" nodeType="clickEffect">
                                  <p:stCondLst>
                                    <p:cond delay="0"/>
                                  </p:stCondLst>
                                  <p:childTnLst>
                                    <p:animMotion origin="layout" path="M 4.16667E-7 4.81481E-6 L 0.05937 4.81481E-6 " pathEditMode="relative" rAng="0" ptsTypes="AA">
                                      <p:cBhvr>
                                        <p:cTn id="142" dur="2000" fill="hold"/>
                                        <p:tgtEl>
                                          <p:spTgt spid="156"/>
                                        </p:tgtEl>
                                        <p:attrNameLst>
                                          <p:attrName>ppt_x</p:attrName>
                                          <p:attrName>ppt_y</p:attrName>
                                        </p:attrNameLst>
                                      </p:cBhvr>
                                      <p:rCtr x="2969" y="0"/>
                                    </p:animMotion>
                                  </p:childTnLst>
                                </p:cTn>
                              </p:par>
                              <p:par>
                                <p:cTn id="143" presetID="1" presetClass="exit" presetSubtype="0" fill="hold" grpId="1" nodeType="withEffect">
                                  <p:stCondLst>
                                    <p:cond delay="0"/>
                                  </p:stCondLst>
                                  <p:childTnLst>
                                    <p:set>
                                      <p:cBhvr>
                                        <p:cTn id="144" dur="1" fill="hold">
                                          <p:stCondLst>
                                            <p:cond delay="0"/>
                                          </p:stCondLst>
                                        </p:cTn>
                                        <p:tgtEl>
                                          <p:spTgt spid="157"/>
                                        </p:tgtEl>
                                        <p:attrNameLst>
                                          <p:attrName>style.visibility</p:attrName>
                                        </p:attrNameLst>
                                      </p:cBhvr>
                                      <p:to>
                                        <p:strVal val="hidden"/>
                                      </p:to>
                                    </p:set>
                                  </p:childTnLst>
                                </p:cTn>
                              </p:par>
                              <p:par>
                                <p:cTn id="145" presetID="1" presetClass="entr" presetSubtype="0" fill="hold" grpId="0" nodeType="withEffect">
                                  <p:stCondLst>
                                    <p:cond delay="1900"/>
                                  </p:stCondLst>
                                  <p:childTnLst>
                                    <p:set>
                                      <p:cBhvr>
                                        <p:cTn id="146" dur="1" fill="hold">
                                          <p:stCondLst>
                                            <p:cond delay="0"/>
                                          </p:stCondLst>
                                        </p:cTn>
                                        <p:tgtEl>
                                          <p:spTgt spid="16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24"/>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59"/>
                                        </p:tgtEl>
                                        <p:attrNameLst>
                                          <p:attrName>style.visibility</p:attrName>
                                        </p:attrNameLst>
                                      </p:cBhvr>
                                      <p:to>
                                        <p:strVal val="hidden"/>
                                      </p:to>
                                    </p:set>
                                  </p:childTnLst>
                                </p:cTn>
                              </p:par>
                              <p:par>
                                <p:cTn id="153" presetID="1" presetClass="entr" presetSubtype="0" fill="hold" nodeType="withEffect">
                                  <p:stCondLst>
                                    <p:cond delay="0"/>
                                  </p:stCondLst>
                                  <p:childTnLst>
                                    <p:set>
                                      <p:cBhvr>
                                        <p:cTn id="154" dur="1" fill="hold">
                                          <p:stCondLst>
                                            <p:cond delay="0"/>
                                          </p:stCondLst>
                                        </p:cTn>
                                        <p:tgtEl>
                                          <p:spTgt spid="16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63" presetClass="path" presetSubtype="0" accel="50000" decel="50000" fill="hold" nodeType="clickEffect">
                                  <p:stCondLst>
                                    <p:cond delay="0"/>
                                  </p:stCondLst>
                                  <p:childTnLst>
                                    <p:animMotion origin="layout" path="M 2.77556E-17 2.22222E-6 L 0.06159 2.22222E-6 " pathEditMode="relative" rAng="0" ptsTypes="AA">
                                      <p:cBhvr>
                                        <p:cTn id="158" dur="2000" fill="hold"/>
                                        <p:tgtEl>
                                          <p:spTgt spid="161"/>
                                        </p:tgtEl>
                                        <p:attrNameLst>
                                          <p:attrName>ppt_x</p:attrName>
                                          <p:attrName>ppt_y</p:attrName>
                                        </p:attrNameLst>
                                      </p:cBhvr>
                                      <p:rCtr x="3073" y="0"/>
                                    </p:animMotion>
                                  </p:childTnLst>
                                </p:cTn>
                              </p:par>
                              <p:par>
                                <p:cTn id="159" presetID="63" presetClass="path" presetSubtype="0" accel="50000" decel="50000" fill="hold" nodeType="withEffect">
                                  <p:stCondLst>
                                    <p:cond delay="0"/>
                                  </p:stCondLst>
                                  <p:childTnLst>
                                    <p:animMotion origin="layout" path="M 0.05964 -0.00093 L 0.11823 -0.00093 " pathEditMode="relative" rAng="0" ptsTypes="AA">
                                      <p:cBhvr>
                                        <p:cTn id="160" dur="2000" fill="hold"/>
                                        <p:tgtEl>
                                          <p:spTgt spid="156"/>
                                        </p:tgtEl>
                                        <p:attrNameLst>
                                          <p:attrName>ppt_x</p:attrName>
                                          <p:attrName>ppt_y</p:attrName>
                                        </p:attrNameLst>
                                      </p:cBhvr>
                                      <p:rCtr x="2930" y="0"/>
                                    </p:animMotion>
                                  </p:childTnLst>
                                </p:cTn>
                              </p:par>
                            </p:childTnLst>
                          </p:cTn>
                        </p:par>
                      </p:childTnLst>
                    </p:cTn>
                  </p:par>
                  <p:par>
                    <p:cTn id="161" fill="hold">
                      <p:stCondLst>
                        <p:cond delay="indefinite"/>
                      </p:stCondLst>
                      <p:childTnLst>
                        <p:par>
                          <p:cTn id="162" fill="hold">
                            <p:stCondLst>
                              <p:cond delay="0"/>
                            </p:stCondLst>
                            <p:childTnLst>
                              <p:par>
                                <p:cTn id="163" presetID="63" presetClass="path" presetSubtype="0" accel="50000" decel="50000" fill="hold" nodeType="clickEffect">
                                  <p:stCondLst>
                                    <p:cond delay="0"/>
                                  </p:stCondLst>
                                  <p:childTnLst>
                                    <p:animMotion origin="layout" path="M 0.06159 2.22222E-6 L 0.11875 2.22222E-6 " pathEditMode="relative" rAng="0" ptsTypes="AA">
                                      <p:cBhvr>
                                        <p:cTn id="164" dur="2000" fill="hold"/>
                                        <p:tgtEl>
                                          <p:spTgt spid="161"/>
                                        </p:tgtEl>
                                        <p:attrNameLst>
                                          <p:attrName>ppt_x</p:attrName>
                                          <p:attrName>ppt_y</p:attrName>
                                        </p:attrNameLst>
                                      </p:cBhvr>
                                      <p:rCtr x="2852" y="0"/>
                                    </p:animMotion>
                                  </p:childTnLst>
                                </p:cTn>
                              </p:par>
                              <p:par>
                                <p:cTn id="165" presetID="63" presetClass="path" presetSubtype="0" accel="50000" decel="50000" fill="hold" nodeType="withEffect">
                                  <p:stCondLst>
                                    <p:cond delay="0"/>
                                  </p:stCondLst>
                                  <p:childTnLst>
                                    <p:animMotion origin="layout" path="M 0.11823 -0.00093 L 0.17812 -0.00093 " pathEditMode="relative" rAng="0" ptsTypes="AA">
                                      <p:cBhvr>
                                        <p:cTn id="166" dur="2000" fill="hold"/>
                                        <p:tgtEl>
                                          <p:spTgt spid="156"/>
                                        </p:tgtEl>
                                        <p:attrNameLst>
                                          <p:attrName>ppt_x</p:attrName>
                                          <p:attrName>ppt_y</p:attrName>
                                        </p:attrNameLst>
                                      </p:cBhvr>
                                      <p:rCtr x="2995" y="0"/>
                                    </p:animMotion>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7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4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80"/>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156"/>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161"/>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160"/>
                                        </p:tgtEl>
                                        <p:attrNameLst>
                                          <p:attrName>style.visibility</p:attrName>
                                        </p:attrNameLst>
                                      </p:cBhvr>
                                      <p:to>
                                        <p:strVal val="hidden"/>
                                      </p:to>
                                    </p:set>
                                  </p:childTnLst>
                                </p:cTn>
                              </p:par>
                              <p:par>
                                <p:cTn id="183" presetID="1" presetClass="entr" presetSubtype="0" fill="hold" grpId="0" nodeType="withEffect">
                                  <p:stCondLst>
                                    <p:cond delay="0"/>
                                  </p:stCondLst>
                                  <p:childTnLst>
                                    <p:set>
                                      <p:cBhvr>
                                        <p:cTn id="184" dur="1" fill="hold">
                                          <p:stCondLst>
                                            <p:cond delay="0"/>
                                          </p:stCondLst>
                                        </p:cTn>
                                        <p:tgtEl>
                                          <p:spTgt spid="17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77"/>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63" presetClass="path" presetSubtype="0" accel="50000" decel="50000" fill="hold" nodeType="clickEffect">
                                  <p:stCondLst>
                                    <p:cond delay="0"/>
                                  </p:stCondLst>
                                  <p:childTnLst>
                                    <p:animMotion origin="layout" path="M 1.11022E-16 4.81481E-6 L 0.06081 4.81481E-6 " pathEditMode="relative" rAng="0" ptsTypes="AA">
                                      <p:cBhvr>
                                        <p:cTn id="190" dur="2000" fill="hold"/>
                                        <p:tgtEl>
                                          <p:spTgt spid="177"/>
                                        </p:tgtEl>
                                        <p:attrNameLst>
                                          <p:attrName>ppt_x</p:attrName>
                                          <p:attrName>ppt_y</p:attrName>
                                        </p:attrNameLst>
                                      </p:cBhvr>
                                      <p:rCtr x="3034" y="0"/>
                                    </p:animMotion>
                                  </p:childTnLst>
                                </p:cTn>
                              </p:par>
                              <p:par>
                                <p:cTn id="191" presetID="1" presetClass="exit" presetSubtype="0" fill="hold" grpId="1" nodeType="withEffect">
                                  <p:stCondLst>
                                    <p:cond delay="0"/>
                                  </p:stCondLst>
                                  <p:childTnLst>
                                    <p:set>
                                      <p:cBhvr>
                                        <p:cTn id="192" dur="1" fill="hold">
                                          <p:stCondLst>
                                            <p:cond delay="0"/>
                                          </p:stCondLst>
                                        </p:cTn>
                                        <p:tgtEl>
                                          <p:spTgt spid="145"/>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180"/>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176"/>
                                        </p:tgtEl>
                                        <p:attrNameLst>
                                          <p:attrName>style.visibility</p:attrName>
                                        </p:attrNameLst>
                                      </p:cBhvr>
                                      <p:to>
                                        <p:strVal val="hidden"/>
                                      </p:to>
                                    </p:set>
                                  </p:childTnLst>
                                </p:cTn>
                              </p:par>
                              <p:par>
                                <p:cTn id="197" presetID="1" presetClass="entr" presetSubtype="0" fill="hold" grpId="0" nodeType="withEffect">
                                  <p:stCondLst>
                                    <p:cond delay="1900"/>
                                  </p:stCondLst>
                                  <p:childTnLst>
                                    <p:set>
                                      <p:cBhvr>
                                        <p:cTn id="198" dur="1" fill="hold">
                                          <p:stCondLst>
                                            <p:cond delay="0"/>
                                          </p:stCondLst>
                                        </p:cTn>
                                        <p:tgtEl>
                                          <p:spTgt spid="183"/>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178"/>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nodeType="clickEffect">
                                  <p:stCondLst>
                                    <p:cond delay="0"/>
                                  </p:stCondLst>
                                  <p:childTnLst>
                                    <p:set>
                                      <p:cBhvr>
                                        <p:cTn id="206" dur="1" fill="hold">
                                          <p:stCondLst>
                                            <p:cond delay="0"/>
                                          </p:stCondLst>
                                        </p:cTn>
                                        <p:tgtEl>
                                          <p:spTgt spid="178"/>
                                        </p:tgtEl>
                                        <p:attrNameLst>
                                          <p:attrName>style.visibility</p:attrName>
                                        </p:attrNameLst>
                                      </p:cBhvr>
                                      <p:to>
                                        <p:strVal val="hidden"/>
                                      </p:to>
                                    </p:set>
                                  </p:childTnLst>
                                </p:cTn>
                              </p:par>
                              <p:par>
                                <p:cTn id="207" presetID="1" presetClass="exit" presetSubtype="0" fill="hold" grpId="1" nodeType="withEffect">
                                  <p:stCondLst>
                                    <p:cond delay="0"/>
                                  </p:stCondLst>
                                  <p:childTnLst>
                                    <p:set>
                                      <p:cBhvr>
                                        <p:cTn id="208" dur="1" fill="hold">
                                          <p:stCondLst>
                                            <p:cond delay="0"/>
                                          </p:stCondLst>
                                        </p:cTn>
                                        <p:tgtEl>
                                          <p:spTgt spid="183"/>
                                        </p:tgtEl>
                                        <p:attrNameLst>
                                          <p:attrName>style.visibility</p:attrName>
                                        </p:attrNameLst>
                                      </p:cBhvr>
                                      <p:to>
                                        <p:strVal val="hidden"/>
                                      </p:to>
                                    </p:set>
                                  </p:childTnLst>
                                </p:cTn>
                              </p:par>
                              <p:par>
                                <p:cTn id="209" presetID="63" presetClass="path" presetSubtype="0" accel="50000" decel="50000" fill="hold" nodeType="withEffect">
                                  <p:stCondLst>
                                    <p:cond delay="0"/>
                                  </p:stCondLst>
                                  <p:childTnLst>
                                    <p:animMotion origin="layout" path="M 0.06198 -0.00093 L 0.11797 -0.00093 " pathEditMode="relative" rAng="0" ptsTypes="AA">
                                      <p:cBhvr>
                                        <p:cTn id="210" dur="2000" fill="hold"/>
                                        <p:tgtEl>
                                          <p:spTgt spid="177"/>
                                        </p:tgtEl>
                                        <p:attrNameLst>
                                          <p:attrName>ppt_x</p:attrName>
                                          <p:attrName>ppt_y</p:attrName>
                                        </p:attrNameLst>
                                      </p:cBhvr>
                                      <p:rCtr x="2799" y="0"/>
                                    </p:animMotion>
                                  </p:childTnLst>
                                </p:cTn>
                              </p:par>
                              <p:par>
                                <p:cTn id="211" presetID="1" presetClass="entr" presetSubtype="0" fill="hold" grpId="0" nodeType="withEffect">
                                  <p:stCondLst>
                                    <p:cond delay="1900"/>
                                  </p:stCondLst>
                                  <p:childTnLst>
                                    <p:set>
                                      <p:cBhvr>
                                        <p:cTn id="212" dur="1" fill="hold">
                                          <p:stCondLst>
                                            <p:cond delay="0"/>
                                          </p:stCondLst>
                                        </p:cTn>
                                        <p:tgtEl>
                                          <p:spTgt spid="192"/>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178"/>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nodeType="clickEffect">
                                  <p:stCondLst>
                                    <p:cond delay="0"/>
                                  </p:stCondLst>
                                  <p:childTnLst>
                                    <p:set>
                                      <p:cBhvr>
                                        <p:cTn id="220" dur="1" fill="hold">
                                          <p:stCondLst>
                                            <p:cond delay="0"/>
                                          </p:stCondLst>
                                        </p:cTn>
                                        <p:tgtEl>
                                          <p:spTgt spid="177"/>
                                        </p:tgtEl>
                                        <p:attrNameLst>
                                          <p:attrName>style.visibility</p:attrName>
                                        </p:attrNameLst>
                                      </p:cBhvr>
                                      <p:to>
                                        <p:strVal val="hidden"/>
                                      </p:to>
                                    </p:set>
                                  </p:childTnLst>
                                </p:cTn>
                              </p:par>
                              <p:par>
                                <p:cTn id="221" presetID="1" presetClass="exit" presetSubtype="0" fill="hold" nodeType="withEffect">
                                  <p:stCondLst>
                                    <p:cond delay="0"/>
                                  </p:stCondLst>
                                  <p:childTnLst>
                                    <p:set>
                                      <p:cBhvr>
                                        <p:cTn id="222" dur="1" fill="hold">
                                          <p:stCondLst>
                                            <p:cond delay="0"/>
                                          </p:stCondLst>
                                        </p:cTn>
                                        <p:tgtEl>
                                          <p:spTgt spid="178"/>
                                        </p:tgtEl>
                                        <p:attrNameLst>
                                          <p:attrName>style.visibility</p:attrName>
                                        </p:attrNameLst>
                                      </p:cBhvr>
                                      <p:to>
                                        <p:strVal val="hidden"/>
                                      </p:to>
                                    </p:set>
                                  </p:childTnLst>
                                </p:cTn>
                              </p:par>
                              <p:par>
                                <p:cTn id="223" presetID="1" presetClass="exit" presetSubtype="0" fill="hold" grpId="1" nodeType="withEffect">
                                  <p:stCondLst>
                                    <p:cond delay="0"/>
                                  </p:stCondLst>
                                  <p:childTnLst>
                                    <p:set>
                                      <p:cBhvr>
                                        <p:cTn id="224" dur="1" fill="hold">
                                          <p:stCondLst>
                                            <p:cond delay="0"/>
                                          </p:stCondLst>
                                        </p:cTn>
                                        <p:tgtEl>
                                          <p:spTgt spid="192"/>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58" grpId="0" animBg="1"/>
      <p:bldP spid="59" grpId="0" animBg="1"/>
      <p:bldP spid="70" grpId="0" animBg="1"/>
      <p:bldP spid="128" grpId="0" animBg="1"/>
      <p:bldP spid="128" grpId="1" animBg="1"/>
      <p:bldP spid="131" grpId="0" animBg="1"/>
      <p:bldP spid="131" grpId="1" animBg="1"/>
      <p:bldP spid="132" grpId="0" animBg="1"/>
      <p:bldP spid="132" grpId="1" animBg="1"/>
      <p:bldP spid="134" grpId="0" animBg="1"/>
      <p:bldP spid="134" grpId="1" animBg="1"/>
      <p:bldP spid="135" grpId="0" animBg="1"/>
      <p:bldP spid="135" grpId="1" animBg="1"/>
      <p:bldP spid="155" grpId="0" animBg="1"/>
      <p:bldP spid="157" grpId="0" animBg="1"/>
      <p:bldP spid="157" grpId="1" animBg="1"/>
      <p:bldP spid="124" grpId="0" animBg="1"/>
      <p:bldP spid="124" grpId="1" animBg="1"/>
      <p:bldP spid="159" grpId="0" animBg="1"/>
      <p:bldP spid="159" grpId="1" animBg="1"/>
      <p:bldP spid="160" grpId="0" animBg="1"/>
      <p:bldP spid="160" grpId="1" animBg="1"/>
      <p:bldP spid="175" grpId="0" animBg="1"/>
      <p:bldP spid="176" grpId="0" animBg="1"/>
      <p:bldP spid="176" grpId="1" animBg="1"/>
      <p:bldP spid="145" grpId="0" animBg="1"/>
      <p:bldP spid="145" grpId="1" animBg="1"/>
      <p:bldP spid="180" grpId="0" animBg="1"/>
      <p:bldP spid="180" grpId="1" animBg="1"/>
      <p:bldP spid="183" grpId="0" animBg="1"/>
      <p:bldP spid="183" grpId="1" animBg="1"/>
      <p:bldP spid="192" grpId="0" animBg="1"/>
      <p:bldP spid="192" grpId="1" animBg="1"/>
      <p:bldP spid="193"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2929648"/>
          </a:xfrm>
          <a:prstGeom prst="rect">
            <a:avLst/>
          </a:prstGeom>
          <a:noFill/>
        </p:spPr>
        <p:txBody>
          <a:bodyPr wrap="square" rtlCol="0">
            <a:spAutoFit/>
          </a:bodyPr>
          <a:lstStyle/>
          <a:p>
            <a:pPr>
              <a:lnSpc>
                <a:spcPct val="150000"/>
              </a:lnSpc>
            </a:pPr>
            <a:r>
              <a:rPr lang="en-US" sz="2500" b="1" dirty="0">
                <a:latin typeface="Nunito Sans" panose="00000500000000000000" pitchFamily="2" charset="0"/>
              </a:rPr>
              <a:t>Sample Input:</a:t>
            </a:r>
          </a:p>
          <a:p>
            <a:pPr>
              <a:lnSpc>
                <a:spcPct val="150000"/>
              </a:lnSpc>
            </a:pPr>
            <a:endParaRPr lang="en-US" sz="2500" b="1" dirty="0">
              <a:latin typeface="Nunito Sans" panose="00000500000000000000" pitchFamily="2" charset="0"/>
            </a:endParaRPr>
          </a:p>
          <a:p>
            <a:pPr>
              <a:lnSpc>
                <a:spcPct val="150000"/>
              </a:lnSpc>
            </a:pPr>
            <a:endParaRPr lang="en-US" sz="2500" b="1" dirty="0">
              <a:latin typeface="Nunito Sans" panose="00000500000000000000" pitchFamily="2" charset="0"/>
            </a:endParaRPr>
          </a:p>
          <a:p>
            <a:pPr>
              <a:lnSpc>
                <a:spcPct val="150000"/>
              </a:lnSpc>
            </a:pPr>
            <a:r>
              <a:rPr lang="en-US" sz="2500" b="1" dirty="0">
                <a:latin typeface="Nunito Sans" panose="00000500000000000000" pitchFamily="2" charset="0"/>
              </a:rPr>
              <a:t>Sample Output:</a:t>
            </a:r>
          </a:p>
          <a:p>
            <a:pPr>
              <a:lnSpc>
                <a:spcPct val="150000"/>
              </a:lnSpc>
            </a:pPr>
            <a:endParaRPr lang="en-US" sz="2500" b="1" dirty="0">
              <a:latin typeface="Nunito Sans" panose="00000500000000000000" pitchFamily="2" charset="0"/>
            </a:endParaRP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err="1">
                <a:latin typeface="Nunito Sans" panose="00000500000000000000" pitchFamily="2" charset="0"/>
              </a:rPr>
              <a:t>Manacher’s</a:t>
            </a:r>
            <a:r>
              <a:rPr lang="en-US" sz="4500" b="1" dirty="0">
                <a:latin typeface="Nunito Sans" panose="00000500000000000000" pitchFamily="2" charset="0"/>
              </a:rPr>
              <a:t> algorithm</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7" name="Group 6">
            <a:extLst>
              <a:ext uri="{FF2B5EF4-FFF2-40B4-BE49-F238E27FC236}">
                <a16:creationId xmlns:a16="http://schemas.microsoft.com/office/drawing/2014/main" id="{A0307872-B714-4648-A86A-091E78CD24B7}"/>
              </a:ext>
            </a:extLst>
          </p:cNvPr>
          <p:cNvGrpSpPr/>
          <p:nvPr/>
        </p:nvGrpSpPr>
        <p:grpSpPr>
          <a:xfrm>
            <a:off x="657191" y="2491496"/>
            <a:ext cx="4081670" cy="533400"/>
            <a:chOff x="3810000" y="2209800"/>
            <a:chExt cx="4081670" cy="533400"/>
          </a:xfrm>
        </p:grpSpPr>
        <p:sp>
          <p:nvSpPr>
            <p:cNvPr id="8" name="Rectangle 7">
              <a:extLst>
                <a:ext uri="{FF2B5EF4-FFF2-40B4-BE49-F238E27FC236}">
                  <a16:creationId xmlns:a16="http://schemas.microsoft.com/office/drawing/2014/main" id="{E1C8F6CB-12E5-4AA1-806F-5C168240F038}"/>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N</a:t>
              </a:r>
            </a:p>
          </p:txBody>
        </p:sp>
        <p:sp>
          <p:nvSpPr>
            <p:cNvPr id="9" name="Rectangle 8">
              <a:extLst>
                <a:ext uri="{FF2B5EF4-FFF2-40B4-BE49-F238E27FC236}">
                  <a16:creationId xmlns:a16="http://schemas.microsoft.com/office/drawing/2014/main" id="{FB53DDB2-9D0B-4CA5-92C4-97A938C1E935}"/>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B</a:t>
              </a:r>
            </a:p>
          </p:txBody>
        </p:sp>
        <p:sp>
          <p:nvSpPr>
            <p:cNvPr id="10" name="Rectangle 9">
              <a:extLst>
                <a:ext uri="{FF2B5EF4-FFF2-40B4-BE49-F238E27FC236}">
                  <a16:creationId xmlns:a16="http://schemas.microsoft.com/office/drawing/2014/main" id="{1CEE6C2A-205D-486B-A52F-FACD53C50408}"/>
                </a:ext>
              </a:extLst>
            </p:cNvPr>
            <p:cNvSpPr/>
            <p:nvPr/>
          </p:nvSpPr>
          <p:spPr>
            <a:xfrm>
              <a:off x="5173317"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N</a:t>
              </a:r>
            </a:p>
          </p:txBody>
        </p:sp>
        <p:sp>
          <p:nvSpPr>
            <p:cNvPr id="11" name="Rectangle 10">
              <a:extLst>
                <a:ext uri="{FF2B5EF4-FFF2-40B4-BE49-F238E27FC236}">
                  <a16:creationId xmlns:a16="http://schemas.microsoft.com/office/drawing/2014/main" id="{B4C51AF2-88FB-4C96-A42C-44B401D0A3D0}"/>
                </a:ext>
              </a:extLst>
            </p:cNvPr>
            <p:cNvSpPr/>
            <p:nvPr/>
          </p:nvSpPr>
          <p:spPr>
            <a:xfrm>
              <a:off x="5854148"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N</a:t>
              </a:r>
            </a:p>
          </p:txBody>
        </p:sp>
        <p:sp>
          <p:nvSpPr>
            <p:cNvPr id="12" name="Rectangle 11">
              <a:extLst>
                <a:ext uri="{FF2B5EF4-FFF2-40B4-BE49-F238E27FC236}">
                  <a16:creationId xmlns:a16="http://schemas.microsoft.com/office/drawing/2014/main" id="{54E0691E-642E-4AE0-8D83-1FF172D35087}"/>
                </a:ext>
              </a:extLst>
            </p:cNvPr>
            <p:cNvSpPr/>
            <p:nvPr/>
          </p:nvSpPr>
          <p:spPr>
            <a:xfrm>
              <a:off x="6525039"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B</a:t>
              </a:r>
            </a:p>
          </p:txBody>
        </p:sp>
        <p:sp>
          <p:nvSpPr>
            <p:cNvPr id="13" name="Rectangle 12">
              <a:extLst>
                <a:ext uri="{FF2B5EF4-FFF2-40B4-BE49-F238E27FC236}">
                  <a16:creationId xmlns:a16="http://schemas.microsoft.com/office/drawing/2014/main" id="{F3FDA6FB-19B9-4233-B185-7D63C1C5FDF6}"/>
                </a:ext>
              </a:extLst>
            </p:cNvPr>
            <p:cNvSpPr/>
            <p:nvPr/>
          </p:nvSpPr>
          <p:spPr>
            <a:xfrm>
              <a:off x="720587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R</a:t>
              </a:r>
            </a:p>
          </p:txBody>
        </p:sp>
      </p:grpSp>
      <p:grpSp>
        <p:nvGrpSpPr>
          <p:cNvPr id="14" name="Group 13">
            <a:extLst>
              <a:ext uri="{FF2B5EF4-FFF2-40B4-BE49-F238E27FC236}">
                <a16:creationId xmlns:a16="http://schemas.microsoft.com/office/drawing/2014/main" id="{F5359A6C-C943-464A-8558-8138AE2F24B1}"/>
              </a:ext>
            </a:extLst>
          </p:cNvPr>
          <p:cNvGrpSpPr/>
          <p:nvPr/>
        </p:nvGrpSpPr>
        <p:grpSpPr>
          <a:xfrm>
            <a:off x="652222" y="4216941"/>
            <a:ext cx="2720008" cy="533400"/>
            <a:chOff x="4656483" y="3848101"/>
            <a:chExt cx="2720008" cy="533400"/>
          </a:xfrm>
        </p:grpSpPr>
        <p:sp>
          <p:nvSpPr>
            <p:cNvPr id="15" name="Rectangle 14">
              <a:extLst>
                <a:ext uri="{FF2B5EF4-FFF2-40B4-BE49-F238E27FC236}">
                  <a16:creationId xmlns:a16="http://schemas.microsoft.com/office/drawing/2014/main" id="{516E3996-8113-4DA8-A240-F1A26EBB84ED}"/>
                </a:ext>
              </a:extLst>
            </p:cNvPr>
            <p:cNvSpPr/>
            <p:nvPr/>
          </p:nvSpPr>
          <p:spPr>
            <a:xfrm>
              <a:off x="4656483"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B</a:t>
              </a:r>
            </a:p>
          </p:txBody>
        </p:sp>
        <p:sp>
          <p:nvSpPr>
            <p:cNvPr id="17" name="Rectangle 16">
              <a:extLst>
                <a:ext uri="{FF2B5EF4-FFF2-40B4-BE49-F238E27FC236}">
                  <a16:creationId xmlns:a16="http://schemas.microsoft.com/office/drawing/2014/main" id="{D5C4A20D-C387-4071-A673-93C89454B9E8}"/>
                </a:ext>
              </a:extLst>
            </p:cNvPr>
            <p:cNvSpPr/>
            <p:nvPr/>
          </p:nvSpPr>
          <p:spPr>
            <a:xfrm>
              <a:off x="5338969"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N</a:t>
              </a:r>
            </a:p>
          </p:txBody>
        </p:sp>
        <p:sp>
          <p:nvSpPr>
            <p:cNvPr id="18" name="Rectangle 17">
              <a:extLst>
                <a:ext uri="{FF2B5EF4-FFF2-40B4-BE49-F238E27FC236}">
                  <a16:creationId xmlns:a16="http://schemas.microsoft.com/office/drawing/2014/main" id="{3C0777AD-2134-4028-9B2A-34408421811F}"/>
                </a:ext>
              </a:extLst>
            </p:cNvPr>
            <p:cNvSpPr/>
            <p:nvPr/>
          </p:nvSpPr>
          <p:spPr>
            <a:xfrm>
              <a:off x="6019800"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N</a:t>
              </a:r>
            </a:p>
          </p:txBody>
        </p:sp>
        <p:sp>
          <p:nvSpPr>
            <p:cNvPr id="20" name="Rectangle 19">
              <a:extLst>
                <a:ext uri="{FF2B5EF4-FFF2-40B4-BE49-F238E27FC236}">
                  <a16:creationId xmlns:a16="http://schemas.microsoft.com/office/drawing/2014/main" id="{4CC960D7-A811-44DF-822C-E7C01ED983B8}"/>
                </a:ext>
              </a:extLst>
            </p:cNvPr>
            <p:cNvSpPr/>
            <p:nvPr/>
          </p:nvSpPr>
          <p:spPr>
            <a:xfrm>
              <a:off x="6690691" y="3848101"/>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B</a:t>
              </a:r>
            </a:p>
          </p:txBody>
        </p:sp>
      </p:grpSp>
    </p:spTree>
    <p:extLst>
      <p:ext uri="{BB962C8B-B14F-4D97-AF65-F5344CB8AC3E}">
        <p14:creationId xmlns:p14="http://schemas.microsoft.com/office/powerpoint/2010/main" val="168596951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3" name="Group 2">
            <a:extLst>
              <a:ext uri="{FF2B5EF4-FFF2-40B4-BE49-F238E27FC236}">
                <a16:creationId xmlns:a16="http://schemas.microsoft.com/office/drawing/2014/main" id="{F048F0F5-6EAD-4418-9E30-F496C1D1F0D9}"/>
              </a:ext>
            </a:extLst>
          </p:cNvPr>
          <p:cNvGrpSpPr/>
          <p:nvPr/>
        </p:nvGrpSpPr>
        <p:grpSpPr>
          <a:xfrm>
            <a:off x="609600" y="2261085"/>
            <a:ext cx="10972800" cy="710716"/>
            <a:chOff x="1066800" y="2286000"/>
            <a:chExt cx="10197549" cy="533400"/>
          </a:xfrm>
        </p:grpSpPr>
        <p:sp>
          <p:nvSpPr>
            <p:cNvPr id="2" name="Rectangle 1">
              <a:extLst>
                <a:ext uri="{FF2B5EF4-FFF2-40B4-BE49-F238E27FC236}">
                  <a16:creationId xmlns:a16="http://schemas.microsoft.com/office/drawing/2014/main" id="{F1C054DB-F893-4516-9FEE-02C41AD1DD92}"/>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t>
              </a:r>
            </a:p>
          </p:txBody>
        </p:sp>
        <p:sp>
          <p:nvSpPr>
            <p:cNvPr id="5" name="Rectangle 4">
              <a:extLst>
                <a:ext uri="{FF2B5EF4-FFF2-40B4-BE49-F238E27FC236}">
                  <a16:creationId xmlns:a16="http://schemas.microsoft.com/office/drawing/2014/main" id="{4A78147E-AB6E-4EBC-A7CC-7254AE0A0DC3}"/>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t>
              </a:r>
            </a:p>
          </p:txBody>
        </p:sp>
        <p:sp>
          <p:nvSpPr>
            <p:cNvPr id="7" name="Rectangle 6">
              <a:extLst>
                <a:ext uri="{FF2B5EF4-FFF2-40B4-BE49-F238E27FC236}">
                  <a16:creationId xmlns:a16="http://schemas.microsoft.com/office/drawing/2014/main" id="{1E3E964B-E9DA-48DD-AFC2-FD926F097620}"/>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N</a:t>
              </a:r>
            </a:p>
          </p:txBody>
        </p:sp>
        <p:sp>
          <p:nvSpPr>
            <p:cNvPr id="8" name="Rectangle 7">
              <a:extLst>
                <a:ext uri="{FF2B5EF4-FFF2-40B4-BE49-F238E27FC236}">
                  <a16:creationId xmlns:a16="http://schemas.microsoft.com/office/drawing/2014/main" id="{D447F409-9912-473F-94D9-A5F2F4FA4734}"/>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t>
              </a:r>
            </a:p>
          </p:txBody>
        </p:sp>
        <p:sp>
          <p:nvSpPr>
            <p:cNvPr id="9" name="Rectangle 8">
              <a:extLst>
                <a:ext uri="{FF2B5EF4-FFF2-40B4-BE49-F238E27FC236}">
                  <a16:creationId xmlns:a16="http://schemas.microsoft.com/office/drawing/2014/main" id="{8CF70B5D-0AEE-425F-B702-F99EB5949414}"/>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B</a:t>
              </a:r>
            </a:p>
          </p:txBody>
        </p:sp>
        <p:sp>
          <p:nvSpPr>
            <p:cNvPr id="10" name="Rectangle 9">
              <a:extLst>
                <a:ext uri="{FF2B5EF4-FFF2-40B4-BE49-F238E27FC236}">
                  <a16:creationId xmlns:a16="http://schemas.microsoft.com/office/drawing/2014/main" id="{68C86037-D987-40D1-BF0D-DD8E52890529}"/>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t>
              </a:r>
            </a:p>
          </p:txBody>
        </p:sp>
        <p:sp>
          <p:nvSpPr>
            <p:cNvPr id="11" name="Rectangle 10">
              <a:extLst>
                <a:ext uri="{FF2B5EF4-FFF2-40B4-BE49-F238E27FC236}">
                  <a16:creationId xmlns:a16="http://schemas.microsoft.com/office/drawing/2014/main" id="{515FEBF2-D668-4468-8D50-E9D9CBAFC214}"/>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N</a:t>
              </a:r>
            </a:p>
          </p:txBody>
        </p:sp>
        <p:sp>
          <p:nvSpPr>
            <p:cNvPr id="12" name="Rectangle 11">
              <a:extLst>
                <a:ext uri="{FF2B5EF4-FFF2-40B4-BE49-F238E27FC236}">
                  <a16:creationId xmlns:a16="http://schemas.microsoft.com/office/drawing/2014/main" id="{F8154341-1742-448F-9834-0DC48C88F9E8}"/>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t>
              </a:r>
            </a:p>
          </p:txBody>
        </p:sp>
        <p:sp>
          <p:nvSpPr>
            <p:cNvPr id="13" name="Rectangle 12">
              <a:extLst>
                <a:ext uri="{FF2B5EF4-FFF2-40B4-BE49-F238E27FC236}">
                  <a16:creationId xmlns:a16="http://schemas.microsoft.com/office/drawing/2014/main" id="{1A6F6903-9B8D-4957-B6BC-1AAE68E83BDF}"/>
                </a:ext>
              </a:extLst>
            </p:cNvPr>
            <p:cNvSpPr/>
            <p:nvPr/>
          </p:nvSpPr>
          <p:spPr>
            <a:xfrm>
              <a:off x="650516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N</a:t>
              </a:r>
            </a:p>
          </p:txBody>
        </p:sp>
        <p:sp>
          <p:nvSpPr>
            <p:cNvPr id="14" name="Rectangle 13">
              <a:extLst>
                <a:ext uri="{FF2B5EF4-FFF2-40B4-BE49-F238E27FC236}">
                  <a16:creationId xmlns:a16="http://schemas.microsoft.com/office/drawing/2014/main" id="{2D2715C8-6484-4406-8A60-37057404C050}"/>
                </a:ext>
              </a:extLst>
            </p:cNvPr>
            <p:cNvSpPr/>
            <p:nvPr/>
          </p:nvSpPr>
          <p:spPr>
            <a:xfrm>
              <a:off x="7185992"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t>
              </a:r>
            </a:p>
          </p:txBody>
        </p:sp>
        <p:sp>
          <p:nvSpPr>
            <p:cNvPr id="15" name="Rectangle 14">
              <a:extLst>
                <a:ext uri="{FF2B5EF4-FFF2-40B4-BE49-F238E27FC236}">
                  <a16:creationId xmlns:a16="http://schemas.microsoft.com/office/drawing/2014/main" id="{CC115267-39C6-4D7C-A2FD-DF45D1E92B22}"/>
                </a:ext>
              </a:extLst>
            </p:cNvPr>
            <p:cNvSpPr/>
            <p:nvPr/>
          </p:nvSpPr>
          <p:spPr>
            <a:xfrm>
              <a:off x="7856883"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B</a:t>
              </a:r>
            </a:p>
          </p:txBody>
        </p:sp>
        <p:sp>
          <p:nvSpPr>
            <p:cNvPr id="16" name="Rectangle 15">
              <a:extLst>
                <a:ext uri="{FF2B5EF4-FFF2-40B4-BE49-F238E27FC236}">
                  <a16:creationId xmlns:a16="http://schemas.microsoft.com/office/drawing/2014/main" id="{1A9AEA97-DAF2-48D7-893B-242275CB2A99}"/>
                </a:ext>
              </a:extLst>
            </p:cNvPr>
            <p:cNvSpPr/>
            <p:nvPr/>
          </p:nvSpPr>
          <p:spPr>
            <a:xfrm>
              <a:off x="853771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t>
              </a:r>
            </a:p>
          </p:txBody>
        </p:sp>
        <p:sp>
          <p:nvSpPr>
            <p:cNvPr id="17" name="Rectangle 16">
              <a:extLst>
                <a:ext uri="{FF2B5EF4-FFF2-40B4-BE49-F238E27FC236}">
                  <a16:creationId xmlns:a16="http://schemas.microsoft.com/office/drawing/2014/main" id="{F7C4611A-014E-4DD3-868A-EC1BAC3152EC}"/>
                </a:ext>
              </a:extLst>
            </p:cNvPr>
            <p:cNvSpPr/>
            <p:nvPr/>
          </p:nvSpPr>
          <p:spPr>
            <a:xfrm>
              <a:off x="922682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R</a:t>
              </a:r>
            </a:p>
          </p:txBody>
        </p:sp>
        <p:sp>
          <p:nvSpPr>
            <p:cNvPr id="18" name="Rectangle 17">
              <a:extLst>
                <a:ext uri="{FF2B5EF4-FFF2-40B4-BE49-F238E27FC236}">
                  <a16:creationId xmlns:a16="http://schemas.microsoft.com/office/drawing/2014/main" id="{AAFF4212-A403-4CA6-986A-5FBF00622A96}"/>
                </a:ext>
              </a:extLst>
            </p:cNvPr>
            <p:cNvSpPr/>
            <p:nvPr/>
          </p:nvSpPr>
          <p:spPr>
            <a:xfrm>
              <a:off x="989771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t>
              </a:r>
            </a:p>
          </p:txBody>
        </p:sp>
        <p:sp>
          <p:nvSpPr>
            <p:cNvPr id="19" name="Rectangle 18">
              <a:extLst>
                <a:ext uri="{FF2B5EF4-FFF2-40B4-BE49-F238E27FC236}">
                  <a16:creationId xmlns:a16="http://schemas.microsoft.com/office/drawing/2014/main" id="{5DC2DF73-8119-4AEF-AAAD-5884C53475B3}"/>
                </a:ext>
              </a:extLst>
            </p:cNvPr>
            <p:cNvSpPr/>
            <p:nvPr/>
          </p:nvSpPr>
          <p:spPr>
            <a:xfrm>
              <a:off x="1057854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a:t>
              </a:r>
            </a:p>
          </p:txBody>
        </p:sp>
      </p:grpSp>
      <p:cxnSp>
        <p:nvCxnSpPr>
          <p:cNvPr id="20" name="Straight Arrow Connector 19">
            <a:extLst>
              <a:ext uri="{FF2B5EF4-FFF2-40B4-BE49-F238E27FC236}">
                <a16:creationId xmlns:a16="http://schemas.microsoft.com/office/drawing/2014/main" id="{57F0BAA2-D010-4D2A-9054-E8AE46458E7D}"/>
              </a:ext>
            </a:extLst>
          </p:cNvPr>
          <p:cNvCxnSpPr>
            <a:cxnSpLocks/>
          </p:cNvCxnSpPr>
          <p:nvPr/>
        </p:nvCxnSpPr>
        <p:spPr>
          <a:xfrm flipV="1">
            <a:off x="1716156" y="2971801"/>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22" name="Group 21">
            <a:extLst>
              <a:ext uri="{FF2B5EF4-FFF2-40B4-BE49-F238E27FC236}">
                <a16:creationId xmlns:a16="http://schemas.microsoft.com/office/drawing/2014/main" id="{0D68E4BC-619F-45FD-BF8D-3B9D3AAC4434}"/>
              </a:ext>
            </a:extLst>
          </p:cNvPr>
          <p:cNvGrpSpPr/>
          <p:nvPr/>
        </p:nvGrpSpPr>
        <p:grpSpPr>
          <a:xfrm>
            <a:off x="609600" y="1971260"/>
            <a:ext cx="10972800" cy="326268"/>
            <a:chOff x="1066800" y="2286000"/>
            <a:chExt cx="10197549" cy="533400"/>
          </a:xfrm>
        </p:grpSpPr>
        <p:sp>
          <p:nvSpPr>
            <p:cNvPr id="23" name="Rectangle 22">
              <a:extLst>
                <a:ext uri="{FF2B5EF4-FFF2-40B4-BE49-F238E27FC236}">
                  <a16:creationId xmlns:a16="http://schemas.microsoft.com/office/drawing/2014/main" id="{BAB09446-0097-47C8-B80F-3DF1E74891E8}"/>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24" name="Rectangle 23">
              <a:extLst>
                <a:ext uri="{FF2B5EF4-FFF2-40B4-BE49-F238E27FC236}">
                  <a16:creationId xmlns:a16="http://schemas.microsoft.com/office/drawing/2014/main" id="{5CA5FDB2-3FBA-4C6B-A632-9610CF0D50E8}"/>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5" name="Rectangle 24">
              <a:extLst>
                <a:ext uri="{FF2B5EF4-FFF2-40B4-BE49-F238E27FC236}">
                  <a16:creationId xmlns:a16="http://schemas.microsoft.com/office/drawing/2014/main" id="{5457A886-93B7-48AF-B1DB-F0A666C98B86}"/>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26" name="Rectangle 25">
              <a:extLst>
                <a:ext uri="{FF2B5EF4-FFF2-40B4-BE49-F238E27FC236}">
                  <a16:creationId xmlns:a16="http://schemas.microsoft.com/office/drawing/2014/main" id="{67520847-AE68-45DF-92B5-9F0A6D11B9C1}"/>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27" name="Rectangle 26">
              <a:extLst>
                <a:ext uri="{FF2B5EF4-FFF2-40B4-BE49-F238E27FC236}">
                  <a16:creationId xmlns:a16="http://schemas.microsoft.com/office/drawing/2014/main" id="{4EE18855-2315-4216-93E2-A3C081D0C715}"/>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28" name="Rectangle 27">
              <a:extLst>
                <a:ext uri="{FF2B5EF4-FFF2-40B4-BE49-F238E27FC236}">
                  <a16:creationId xmlns:a16="http://schemas.microsoft.com/office/drawing/2014/main" id="{BC0AD210-0D36-470C-BED6-9A39C9D900D9}"/>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sp>
          <p:nvSpPr>
            <p:cNvPr id="29" name="Rectangle 28">
              <a:extLst>
                <a:ext uri="{FF2B5EF4-FFF2-40B4-BE49-F238E27FC236}">
                  <a16:creationId xmlns:a16="http://schemas.microsoft.com/office/drawing/2014/main" id="{FBD38EAE-41D0-49B5-899B-8A2C6D555E05}"/>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6</a:t>
              </a:r>
            </a:p>
          </p:txBody>
        </p:sp>
        <p:sp>
          <p:nvSpPr>
            <p:cNvPr id="30" name="Rectangle 29">
              <a:extLst>
                <a:ext uri="{FF2B5EF4-FFF2-40B4-BE49-F238E27FC236}">
                  <a16:creationId xmlns:a16="http://schemas.microsoft.com/office/drawing/2014/main" id="{0AB12EDC-CC4F-4FF9-B317-D2094DB17EED}"/>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7</a:t>
              </a:r>
            </a:p>
          </p:txBody>
        </p:sp>
        <p:sp>
          <p:nvSpPr>
            <p:cNvPr id="31" name="Rectangle 30">
              <a:extLst>
                <a:ext uri="{FF2B5EF4-FFF2-40B4-BE49-F238E27FC236}">
                  <a16:creationId xmlns:a16="http://schemas.microsoft.com/office/drawing/2014/main" id="{138C55E7-ECA4-4995-8673-B537A04D6AA9}"/>
                </a:ext>
              </a:extLst>
            </p:cNvPr>
            <p:cNvSpPr/>
            <p:nvPr/>
          </p:nvSpPr>
          <p:spPr>
            <a:xfrm>
              <a:off x="650516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8</a:t>
              </a:r>
            </a:p>
          </p:txBody>
        </p:sp>
        <p:sp>
          <p:nvSpPr>
            <p:cNvPr id="32" name="Rectangle 31">
              <a:extLst>
                <a:ext uri="{FF2B5EF4-FFF2-40B4-BE49-F238E27FC236}">
                  <a16:creationId xmlns:a16="http://schemas.microsoft.com/office/drawing/2014/main" id="{944F8ED9-92C6-4E60-A7C4-83556EBD16BC}"/>
                </a:ext>
              </a:extLst>
            </p:cNvPr>
            <p:cNvSpPr/>
            <p:nvPr/>
          </p:nvSpPr>
          <p:spPr>
            <a:xfrm>
              <a:off x="7185992"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9</a:t>
              </a:r>
            </a:p>
          </p:txBody>
        </p:sp>
        <p:sp>
          <p:nvSpPr>
            <p:cNvPr id="33" name="Rectangle 32">
              <a:extLst>
                <a:ext uri="{FF2B5EF4-FFF2-40B4-BE49-F238E27FC236}">
                  <a16:creationId xmlns:a16="http://schemas.microsoft.com/office/drawing/2014/main" id="{CE138095-E296-4BCD-84C9-9BCC18534429}"/>
                </a:ext>
              </a:extLst>
            </p:cNvPr>
            <p:cNvSpPr/>
            <p:nvPr/>
          </p:nvSpPr>
          <p:spPr>
            <a:xfrm>
              <a:off x="7856883"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10</a:t>
              </a:r>
            </a:p>
          </p:txBody>
        </p:sp>
        <p:sp>
          <p:nvSpPr>
            <p:cNvPr id="34" name="Rectangle 33">
              <a:extLst>
                <a:ext uri="{FF2B5EF4-FFF2-40B4-BE49-F238E27FC236}">
                  <a16:creationId xmlns:a16="http://schemas.microsoft.com/office/drawing/2014/main" id="{49AF06F4-1FFE-4F53-9256-EABBC7169F22}"/>
                </a:ext>
              </a:extLst>
            </p:cNvPr>
            <p:cNvSpPr/>
            <p:nvPr/>
          </p:nvSpPr>
          <p:spPr>
            <a:xfrm>
              <a:off x="853771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11</a:t>
              </a:r>
            </a:p>
          </p:txBody>
        </p:sp>
        <p:sp>
          <p:nvSpPr>
            <p:cNvPr id="35" name="Rectangle 34">
              <a:extLst>
                <a:ext uri="{FF2B5EF4-FFF2-40B4-BE49-F238E27FC236}">
                  <a16:creationId xmlns:a16="http://schemas.microsoft.com/office/drawing/2014/main" id="{D8787483-D8A2-4C96-B9BD-054AF4BA2F86}"/>
                </a:ext>
              </a:extLst>
            </p:cNvPr>
            <p:cNvSpPr/>
            <p:nvPr/>
          </p:nvSpPr>
          <p:spPr>
            <a:xfrm>
              <a:off x="922682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12</a:t>
              </a:r>
            </a:p>
          </p:txBody>
        </p:sp>
        <p:sp>
          <p:nvSpPr>
            <p:cNvPr id="36" name="Rectangle 35">
              <a:extLst>
                <a:ext uri="{FF2B5EF4-FFF2-40B4-BE49-F238E27FC236}">
                  <a16:creationId xmlns:a16="http://schemas.microsoft.com/office/drawing/2014/main" id="{5C282975-5A20-475E-AB01-5AB29105BC18}"/>
                </a:ext>
              </a:extLst>
            </p:cNvPr>
            <p:cNvSpPr/>
            <p:nvPr/>
          </p:nvSpPr>
          <p:spPr>
            <a:xfrm>
              <a:off x="989771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13</a:t>
              </a:r>
            </a:p>
          </p:txBody>
        </p:sp>
        <p:sp>
          <p:nvSpPr>
            <p:cNvPr id="37" name="Rectangle 36">
              <a:extLst>
                <a:ext uri="{FF2B5EF4-FFF2-40B4-BE49-F238E27FC236}">
                  <a16:creationId xmlns:a16="http://schemas.microsoft.com/office/drawing/2014/main" id="{AC6AE57A-2CA2-43E7-B3C2-C85C53D10291}"/>
                </a:ext>
              </a:extLst>
            </p:cNvPr>
            <p:cNvSpPr/>
            <p:nvPr/>
          </p:nvSpPr>
          <p:spPr>
            <a:xfrm>
              <a:off x="1057854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14</a:t>
              </a:r>
            </a:p>
          </p:txBody>
        </p:sp>
      </p:grpSp>
      <p:cxnSp>
        <p:nvCxnSpPr>
          <p:cNvPr id="38" name="Straight Arrow Connector 37">
            <a:extLst>
              <a:ext uri="{FF2B5EF4-FFF2-40B4-BE49-F238E27FC236}">
                <a16:creationId xmlns:a16="http://schemas.microsoft.com/office/drawing/2014/main" id="{CB3B1B70-C2A6-416E-8B48-7823E88469CD}"/>
              </a:ext>
            </a:extLst>
          </p:cNvPr>
          <p:cNvCxnSpPr>
            <a:cxnSpLocks/>
          </p:cNvCxnSpPr>
          <p:nvPr/>
        </p:nvCxnSpPr>
        <p:spPr>
          <a:xfrm>
            <a:off x="771043" y="990600"/>
            <a:ext cx="0" cy="94004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a:extLst>
              <a:ext uri="{FF2B5EF4-FFF2-40B4-BE49-F238E27FC236}">
                <a16:creationId xmlns:a16="http://schemas.microsoft.com/office/drawing/2014/main" id="{471AE4DC-10DE-4F5C-9660-DE5F15BA7AE3}"/>
              </a:ext>
            </a:extLst>
          </p:cNvPr>
          <p:cNvCxnSpPr>
            <a:cxnSpLocks/>
          </p:cNvCxnSpPr>
          <p:nvPr/>
        </p:nvCxnSpPr>
        <p:spPr>
          <a:xfrm>
            <a:off x="1143000" y="990600"/>
            <a:ext cx="0" cy="9400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42" name="Group 41">
            <a:extLst>
              <a:ext uri="{FF2B5EF4-FFF2-40B4-BE49-F238E27FC236}">
                <a16:creationId xmlns:a16="http://schemas.microsoft.com/office/drawing/2014/main" id="{90AD1552-80B8-40B4-A2FD-77467288D485}"/>
              </a:ext>
            </a:extLst>
          </p:cNvPr>
          <p:cNvGrpSpPr/>
          <p:nvPr/>
        </p:nvGrpSpPr>
        <p:grpSpPr>
          <a:xfrm>
            <a:off x="609600" y="4363145"/>
            <a:ext cx="10972800" cy="326268"/>
            <a:chOff x="1066800" y="2286000"/>
            <a:chExt cx="10197549" cy="533400"/>
          </a:xfrm>
        </p:grpSpPr>
        <p:sp>
          <p:nvSpPr>
            <p:cNvPr id="43" name="Rectangle 42">
              <a:extLst>
                <a:ext uri="{FF2B5EF4-FFF2-40B4-BE49-F238E27FC236}">
                  <a16:creationId xmlns:a16="http://schemas.microsoft.com/office/drawing/2014/main" id="{73B2793D-7A58-4B45-8677-220B30E3D4AD}"/>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44" name="Rectangle 43">
              <a:extLst>
                <a:ext uri="{FF2B5EF4-FFF2-40B4-BE49-F238E27FC236}">
                  <a16:creationId xmlns:a16="http://schemas.microsoft.com/office/drawing/2014/main" id="{0A0D2EEE-867A-4FBE-BB76-5C8ECA83F60F}"/>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45" name="Rectangle 44">
              <a:extLst>
                <a:ext uri="{FF2B5EF4-FFF2-40B4-BE49-F238E27FC236}">
                  <a16:creationId xmlns:a16="http://schemas.microsoft.com/office/drawing/2014/main" id="{5F507DE5-3A42-424A-8398-FE3738F1B433}"/>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46" name="Rectangle 45">
              <a:extLst>
                <a:ext uri="{FF2B5EF4-FFF2-40B4-BE49-F238E27FC236}">
                  <a16:creationId xmlns:a16="http://schemas.microsoft.com/office/drawing/2014/main" id="{36986671-97CD-4B1D-897D-1D37BC4E739B}"/>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47" name="Rectangle 46">
              <a:extLst>
                <a:ext uri="{FF2B5EF4-FFF2-40B4-BE49-F238E27FC236}">
                  <a16:creationId xmlns:a16="http://schemas.microsoft.com/office/drawing/2014/main" id="{97ED5F49-116D-4AFC-81F2-40382A77E7F6}"/>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48" name="Rectangle 47">
              <a:extLst>
                <a:ext uri="{FF2B5EF4-FFF2-40B4-BE49-F238E27FC236}">
                  <a16:creationId xmlns:a16="http://schemas.microsoft.com/office/drawing/2014/main" id="{81FF6B0E-982F-4630-92D2-CFFA4B5FA6B6}"/>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49" name="Rectangle 48">
              <a:extLst>
                <a:ext uri="{FF2B5EF4-FFF2-40B4-BE49-F238E27FC236}">
                  <a16:creationId xmlns:a16="http://schemas.microsoft.com/office/drawing/2014/main" id="{00D9BB84-245B-4B2C-9841-20318F81329C}"/>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0" name="Rectangle 49">
              <a:extLst>
                <a:ext uri="{FF2B5EF4-FFF2-40B4-BE49-F238E27FC236}">
                  <a16:creationId xmlns:a16="http://schemas.microsoft.com/office/drawing/2014/main" id="{DF4BF372-F835-499A-A23A-7EBD24F45581}"/>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1" name="Rectangle 50">
              <a:extLst>
                <a:ext uri="{FF2B5EF4-FFF2-40B4-BE49-F238E27FC236}">
                  <a16:creationId xmlns:a16="http://schemas.microsoft.com/office/drawing/2014/main" id="{4D93A0A3-B9CE-4ED5-AFBF-FFB2BDFDBF09}"/>
                </a:ext>
              </a:extLst>
            </p:cNvPr>
            <p:cNvSpPr/>
            <p:nvPr/>
          </p:nvSpPr>
          <p:spPr>
            <a:xfrm>
              <a:off x="650516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2" name="Rectangle 51">
              <a:extLst>
                <a:ext uri="{FF2B5EF4-FFF2-40B4-BE49-F238E27FC236}">
                  <a16:creationId xmlns:a16="http://schemas.microsoft.com/office/drawing/2014/main" id="{3D2D339F-4C50-42BE-B275-BA9F04FE570B}"/>
                </a:ext>
              </a:extLst>
            </p:cNvPr>
            <p:cNvSpPr/>
            <p:nvPr/>
          </p:nvSpPr>
          <p:spPr>
            <a:xfrm>
              <a:off x="7185992"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3" name="Rectangle 52">
              <a:extLst>
                <a:ext uri="{FF2B5EF4-FFF2-40B4-BE49-F238E27FC236}">
                  <a16:creationId xmlns:a16="http://schemas.microsoft.com/office/drawing/2014/main" id="{1803F716-F775-4971-89A1-B72229BEB938}"/>
                </a:ext>
              </a:extLst>
            </p:cNvPr>
            <p:cNvSpPr/>
            <p:nvPr/>
          </p:nvSpPr>
          <p:spPr>
            <a:xfrm>
              <a:off x="7856883"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4" name="Rectangle 53">
              <a:extLst>
                <a:ext uri="{FF2B5EF4-FFF2-40B4-BE49-F238E27FC236}">
                  <a16:creationId xmlns:a16="http://schemas.microsoft.com/office/drawing/2014/main" id="{07E82A22-4F92-4789-830D-53E5C10E72FF}"/>
                </a:ext>
              </a:extLst>
            </p:cNvPr>
            <p:cNvSpPr/>
            <p:nvPr/>
          </p:nvSpPr>
          <p:spPr>
            <a:xfrm>
              <a:off x="853771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5" name="Rectangle 54">
              <a:extLst>
                <a:ext uri="{FF2B5EF4-FFF2-40B4-BE49-F238E27FC236}">
                  <a16:creationId xmlns:a16="http://schemas.microsoft.com/office/drawing/2014/main" id="{FEDF4906-CB89-4DBE-B7FC-513035DE3E52}"/>
                </a:ext>
              </a:extLst>
            </p:cNvPr>
            <p:cNvSpPr/>
            <p:nvPr/>
          </p:nvSpPr>
          <p:spPr>
            <a:xfrm>
              <a:off x="922682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6" name="Rectangle 55">
              <a:extLst>
                <a:ext uri="{FF2B5EF4-FFF2-40B4-BE49-F238E27FC236}">
                  <a16:creationId xmlns:a16="http://schemas.microsoft.com/office/drawing/2014/main" id="{FFBB16D6-19F8-4380-865E-9CCC4301B5E9}"/>
                </a:ext>
              </a:extLst>
            </p:cNvPr>
            <p:cNvSpPr/>
            <p:nvPr/>
          </p:nvSpPr>
          <p:spPr>
            <a:xfrm>
              <a:off x="989771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57" name="Rectangle 56">
              <a:extLst>
                <a:ext uri="{FF2B5EF4-FFF2-40B4-BE49-F238E27FC236}">
                  <a16:creationId xmlns:a16="http://schemas.microsoft.com/office/drawing/2014/main" id="{BDB30784-01D2-438F-8FC8-D80FEA98A209}"/>
                </a:ext>
              </a:extLst>
            </p:cNvPr>
            <p:cNvSpPr/>
            <p:nvPr/>
          </p:nvSpPr>
          <p:spPr>
            <a:xfrm>
              <a:off x="1057854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grpSp>
      <p:sp>
        <p:nvSpPr>
          <p:cNvPr id="101" name="Rectangle 100">
            <a:extLst>
              <a:ext uri="{FF2B5EF4-FFF2-40B4-BE49-F238E27FC236}">
                <a16:creationId xmlns:a16="http://schemas.microsoft.com/office/drawing/2014/main" id="{36CE479B-2EDE-4ED8-BD37-6ECD4D416080}"/>
              </a:ext>
            </a:extLst>
          </p:cNvPr>
          <p:cNvSpPr/>
          <p:nvPr/>
        </p:nvSpPr>
        <p:spPr>
          <a:xfrm>
            <a:off x="2070312" y="4363145"/>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cxnSp>
        <p:nvCxnSpPr>
          <p:cNvPr id="106" name="Straight Arrow Connector 105">
            <a:extLst>
              <a:ext uri="{FF2B5EF4-FFF2-40B4-BE49-F238E27FC236}">
                <a16:creationId xmlns:a16="http://schemas.microsoft.com/office/drawing/2014/main" id="{F6090B72-FADB-416B-A34E-99C057D925F0}"/>
              </a:ext>
            </a:extLst>
          </p:cNvPr>
          <p:cNvCxnSpPr>
            <a:cxnSpLocks/>
          </p:cNvCxnSpPr>
          <p:nvPr/>
        </p:nvCxnSpPr>
        <p:spPr>
          <a:xfrm>
            <a:off x="1508158" y="990599"/>
            <a:ext cx="0" cy="94004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0" name="Straight Arrow Connector 169">
            <a:extLst>
              <a:ext uri="{FF2B5EF4-FFF2-40B4-BE49-F238E27FC236}">
                <a16:creationId xmlns:a16="http://schemas.microsoft.com/office/drawing/2014/main" id="{84D552B1-E158-4823-A144-929C257D5BF3}"/>
              </a:ext>
            </a:extLst>
          </p:cNvPr>
          <p:cNvCxnSpPr>
            <a:cxnSpLocks/>
          </p:cNvCxnSpPr>
          <p:nvPr/>
        </p:nvCxnSpPr>
        <p:spPr>
          <a:xfrm flipV="1">
            <a:off x="2438400" y="2971801"/>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1" name="Straight Arrow Connector 170">
            <a:extLst>
              <a:ext uri="{FF2B5EF4-FFF2-40B4-BE49-F238E27FC236}">
                <a16:creationId xmlns:a16="http://schemas.microsoft.com/office/drawing/2014/main" id="{D943BA32-72F2-4377-A929-1D5F213D43AD}"/>
              </a:ext>
            </a:extLst>
          </p:cNvPr>
          <p:cNvCxnSpPr>
            <a:cxnSpLocks/>
          </p:cNvCxnSpPr>
          <p:nvPr/>
        </p:nvCxnSpPr>
        <p:spPr>
          <a:xfrm flipV="1">
            <a:off x="3162300" y="2971800"/>
            <a:ext cx="0" cy="762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2" name="Rectangle 171">
            <a:extLst>
              <a:ext uri="{FF2B5EF4-FFF2-40B4-BE49-F238E27FC236}">
                <a16:creationId xmlns:a16="http://schemas.microsoft.com/office/drawing/2014/main" id="{A9DFDA44-5BDE-42C2-B5AC-21B5021C26ED}"/>
              </a:ext>
            </a:extLst>
          </p:cNvPr>
          <p:cNvSpPr/>
          <p:nvPr/>
        </p:nvSpPr>
        <p:spPr>
          <a:xfrm>
            <a:off x="3526768" y="4363145"/>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173" name="Rectangle 172">
            <a:extLst>
              <a:ext uri="{FF2B5EF4-FFF2-40B4-BE49-F238E27FC236}">
                <a16:creationId xmlns:a16="http://schemas.microsoft.com/office/drawing/2014/main" id="{A0CD2EDF-3222-4488-BC41-9B91094FE2E4}"/>
              </a:ext>
            </a:extLst>
          </p:cNvPr>
          <p:cNvSpPr/>
          <p:nvPr/>
        </p:nvSpPr>
        <p:spPr>
          <a:xfrm>
            <a:off x="3520519" y="4363145"/>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174" name="Rectangle 173">
            <a:extLst>
              <a:ext uri="{FF2B5EF4-FFF2-40B4-BE49-F238E27FC236}">
                <a16:creationId xmlns:a16="http://schemas.microsoft.com/office/drawing/2014/main" id="{510E0F3F-64E8-4CA5-9517-A39D91E0C25A}"/>
              </a:ext>
            </a:extLst>
          </p:cNvPr>
          <p:cNvSpPr/>
          <p:nvPr/>
        </p:nvSpPr>
        <p:spPr>
          <a:xfrm>
            <a:off x="3524796" y="4363142"/>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214" name="Rectangle 213">
            <a:extLst>
              <a:ext uri="{FF2B5EF4-FFF2-40B4-BE49-F238E27FC236}">
                <a16:creationId xmlns:a16="http://schemas.microsoft.com/office/drawing/2014/main" id="{75F4C0D5-2F97-4D22-8615-A24F5C389F7E}"/>
              </a:ext>
            </a:extLst>
          </p:cNvPr>
          <p:cNvSpPr/>
          <p:nvPr/>
        </p:nvSpPr>
        <p:spPr>
          <a:xfrm>
            <a:off x="4992208" y="4363139"/>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21" name="Rectangle 220">
            <a:extLst>
              <a:ext uri="{FF2B5EF4-FFF2-40B4-BE49-F238E27FC236}">
                <a16:creationId xmlns:a16="http://schemas.microsoft.com/office/drawing/2014/main" id="{86E9F493-9788-4830-AD38-1D4DBDC3C889}"/>
              </a:ext>
            </a:extLst>
          </p:cNvPr>
          <p:cNvSpPr/>
          <p:nvPr/>
        </p:nvSpPr>
        <p:spPr>
          <a:xfrm>
            <a:off x="5725627" y="4363139"/>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222" name="Rectangle 221">
            <a:extLst>
              <a:ext uri="{FF2B5EF4-FFF2-40B4-BE49-F238E27FC236}">
                <a16:creationId xmlns:a16="http://schemas.microsoft.com/office/drawing/2014/main" id="{E5D98DD0-13DD-4E02-A914-F96F699C94D1}"/>
              </a:ext>
            </a:extLst>
          </p:cNvPr>
          <p:cNvSpPr/>
          <p:nvPr/>
        </p:nvSpPr>
        <p:spPr>
          <a:xfrm>
            <a:off x="5724324" y="4363139"/>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223" name="Rectangle 222">
            <a:extLst>
              <a:ext uri="{FF2B5EF4-FFF2-40B4-BE49-F238E27FC236}">
                <a16:creationId xmlns:a16="http://schemas.microsoft.com/office/drawing/2014/main" id="{2BC59A58-7898-48C9-9569-1217576DDC46}"/>
              </a:ext>
            </a:extLst>
          </p:cNvPr>
          <p:cNvSpPr/>
          <p:nvPr/>
        </p:nvSpPr>
        <p:spPr>
          <a:xfrm>
            <a:off x="5718369" y="4363139"/>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224" name="Rectangle 223">
            <a:extLst>
              <a:ext uri="{FF2B5EF4-FFF2-40B4-BE49-F238E27FC236}">
                <a16:creationId xmlns:a16="http://schemas.microsoft.com/office/drawing/2014/main" id="{FFBF5D30-077E-460F-91E4-1F9976EDE57C}"/>
              </a:ext>
            </a:extLst>
          </p:cNvPr>
          <p:cNvSpPr/>
          <p:nvPr/>
        </p:nvSpPr>
        <p:spPr>
          <a:xfrm>
            <a:off x="5716964" y="4363139"/>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285" name="Rectangle 284">
            <a:extLst>
              <a:ext uri="{FF2B5EF4-FFF2-40B4-BE49-F238E27FC236}">
                <a16:creationId xmlns:a16="http://schemas.microsoft.com/office/drawing/2014/main" id="{7209EEFE-24A5-4F2B-AE0A-FD868EC06445}"/>
              </a:ext>
            </a:extLst>
          </p:cNvPr>
          <p:cNvSpPr/>
          <p:nvPr/>
        </p:nvSpPr>
        <p:spPr>
          <a:xfrm>
            <a:off x="6454295" y="4363139"/>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304" name="Rectangle 303">
            <a:extLst>
              <a:ext uri="{FF2B5EF4-FFF2-40B4-BE49-F238E27FC236}">
                <a16:creationId xmlns:a16="http://schemas.microsoft.com/office/drawing/2014/main" id="{66EF4FA6-29B3-4213-8AE6-D8B8C2A45610}"/>
              </a:ext>
            </a:extLst>
          </p:cNvPr>
          <p:cNvSpPr/>
          <p:nvPr/>
        </p:nvSpPr>
        <p:spPr>
          <a:xfrm>
            <a:off x="7908757" y="4363139"/>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333" name="Rectangle 332">
            <a:extLst>
              <a:ext uri="{FF2B5EF4-FFF2-40B4-BE49-F238E27FC236}">
                <a16:creationId xmlns:a16="http://schemas.microsoft.com/office/drawing/2014/main" id="{6613EF26-21CE-4EBA-A699-30C27958219F}"/>
              </a:ext>
            </a:extLst>
          </p:cNvPr>
          <p:cNvSpPr/>
          <p:nvPr/>
        </p:nvSpPr>
        <p:spPr>
          <a:xfrm>
            <a:off x="9389978" y="4363139"/>
            <a:ext cx="737937" cy="326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Tree>
    <p:extLst>
      <p:ext uri="{BB962C8B-B14F-4D97-AF65-F5344CB8AC3E}">
        <p14:creationId xmlns:p14="http://schemas.microsoft.com/office/powerpoint/2010/main" val="245879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25E-6 -2.96296E-6 L 0.06068 -2.96296E-6 " pathEditMode="relative" rAng="0" ptsTypes="AA">
                                      <p:cBhvr>
                                        <p:cTn id="6" dur="2000" fill="hold"/>
                                        <p:tgtEl>
                                          <p:spTgt spid="38"/>
                                        </p:tgtEl>
                                        <p:attrNameLst>
                                          <p:attrName>ppt_x</p:attrName>
                                          <p:attrName>ppt_y</p:attrName>
                                        </p:attrNameLst>
                                      </p:cBhvr>
                                      <p:rCtr x="3034" y="0"/>
                                    </p:animMotion>
                                  </p:childTnLst>
                                </p:cTn>
                              </p:par>
                              <p:par>
                                <p:cTn id="7" presetID="63" presetClass="path" presetSubtype="0" accel="50000" decel="50000" fill="hold" nodeType="withEffect">
                                  <p:stCondLst>
                                    <p:cond delay="0"/>
                                  </p:stCondLst>
                                  <p:childTnLst>
                                    <p:animMotion origin="layout" path="M 2.77556E-17 -2.96296E-6 L 0.0625 -2.96296E-6 " pathEditMode="relative" rAng="0" ptsTypes="AA">
                                      <p:cBhvr>
                                        <p:cTn id="8" dur="2000" fill="hold"/>
                                        <p:tgtEl>
                                          <p:spTgt spid="41"/>
                                        </p:tgtEl>
                                        <p:attrNameLst>
                                          <p:attrName>ppt_x</p:attrName>
                                          <p:attrName>ppt_y</p:attrName>
                                        </p:attrNameLst>
                                      </p:cBhvr>
                                      <p:rCtr x="3125" y="0"/>
                                    </p:animMotion>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4.79167E-6 1.11111E-6 L 0.05937 1.11111E-6 " pathEditMode="relative" rAng="0" ptsTypes="AA">
                                      <p:cBhvr>
                                        <p:cTn id="12" dur="2000" fill="hold"/>
                                        <p:tgtEl>
                                          <p:spTgt spid="20"/>
                                        </p:tgtEl>
                                        <p:attrNameLst>
                                          <p:attrName>ppt_x</p:attrName>
                                          <p:attrName>ppt_y</p:attrName>
                                        </p:attrNameLst>
                                      </p:cBhvr>
                                      <p:rCtr x="2969" y="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0.0625 -2.22222E-6 L 0.10625 -2.22222E-6 " pathEditMode="relative" rAng="0" ptsTypes="AA">
                                      <p:cBhvr>
                                        <p:cTn id="20" dur="2000" fill="hold"/>
                                        <p:tgtEl>
                                          <p:spTgt spid="41"/>
                                        </p:tgtEl>
                                        <p:attrNameLst>
                                          <p:attrName>ppt_x</p:attrName>
                                          <p:attrName>ppt_y</p:attrName>
                                        </p:attrNameLst>
                                      </p:cBhvr>
                                      <p:rCtr x="2187" y="0"/>
                                    </p:animMotion>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63" presetClass="path" presetSubtype="0" accel="50000" decel="50000" fill="hold" nodeType="withEffect">
                                  <p:stCondLst>
                                    <p:cond delay="0"/>
                                  </p:stCondLst>
                                  <p:childTnLst>
                                    <p:animMotion origin="layout" path="M 2.08333E-6 -2.96296E-6 L 0.13607 -2.96296E-6 " pathEditMode="relative" rAng="0" ptsTypes="AA">
                                      <p:cBhvr>
                                        <p:cTn id="28" dur="2000" fill="hold"/>
                                        <p:tgtEl>
                                          <p:spTgt spid="106"/>
                                        </p:tgtEl>
                                        <p:attrNameLst>
                                          <p:attrName>ppt_x</p:attrName>
                                          <p:attrName>ppt_y</p:attrName>
                                        </p:attrNameLst>
                                      </p:cBhvr>
                                      <p:rCtr x="6797" y="0"/>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63" presetClass="path" presetSubtype="0" accel="50000" decel="50000" fill="hold" nodeType="withEffect">
                                  <p:stCondLst>
                                    <p:cond delay="0"/>
                                  </p:stCondLst>
                                  <p:childTnLst>
                                    <p:animMotion origin="layout" path="M 0 1.11111E-6 L 0.05938 1.11111E-6 " pathEditMode="relative" rAng="0" ptsTypes="AA">
                                      <p:cBhvr>
                                        <p:cTn id="34" dur="2000" fill="hold"/>
                                        <p:tgtEl>
                                          <p:spTgt spid="170"/>
                                        </p:tgtEl>
                                        <p:attrNameLst>
                                          <p:attrName>ppt_x</p:attrName>
                                          <p:attrName>ppt_y</p:attrName>
                                        </p:attrNameLst>
                                      </p:cBhvr>
                                      <p:rCtr x="2969" y="0"/>
                                    </p:animMotion>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1"/>
                                        </p:tgtEl>
                                        <p:attrNameLst>
                                          <p:attrName>style.visibility</p:attrName>
                                        </p:attrNameLst>
                                      </p:cBhvr>
                                      <p:to>
                                        <p:strVal val="visible"/>
                                      </p:to>
                                    </p:set>
                                  </p:childTnLst>
                                </p:cTn>
                              </p:par>
                              <p:par>
                                <p:cTn id="41" presetID="63" presetClass="path" presetSubtype="0" accel="50000" decel="50000" fill="hold" nodeType="withEffect">
                                  <p:stCondLst>
                                    <p:cond delay="0"/>
                                  </p:stCondLst>
                                  <p:childTnLst>
                                    <p:animMotion origin="layout" path="M 5E-6 1.11111E-6 L 0.05938 1.11111E-6 " pathEditMode="relative" rAng="0" ptsTypes="AA">
                                      <p:cBhvr>
                                        <p:cTn id="42" dur="2000" fill="hold"/>
                                        <p:tgtEl>
                                          <p:spTgt spid="171"/>
                                        </p:tgtEl>
                                        <p:attrNameLst>
                                          <p:attrName>ppt_x</p:attrName>
                                          <p:attrName>ppt_y</p:attrName>
                                        </p:attrNameLst>
                                      </p:cBhvr>
                                      <p:rCtr x="2969" y="0"/>
                                    </p:animMotion>
                                  </p:childTnLst>
                                </p:cTn>
                              </p:par>
                              <p:par>
                                <p:cTn id="43" presetID="1" presetClass="exit" presetSubtype="0" fill="hold" nodeType="withEffect">
                                  <p:stCondLst>
                                    <p:cond delay="0"/>
                                  </p:stCondLst>
                                  <p:childTnLst>
                                    <p:set>
                                      <p:cBhvr>
                                        <p:cTn id="44" dur="1" fill="hold">
                                          <p:stCondLst>
                                            <p:cond delay="0"/>
                                          </p:stCondLst>
                                        </p:cTn>
                                        <p:tgtEl>
                                          <p:spTgt spid="17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nodeType="clickEffect">
                                  <p:stCondLst>
                                    <p:cond delay="0"/>
                                  </p:stCondLst>
                                  <p:childTnLst>
                                    <p:animMotion origin="layout" path="M 0.10703 -2.96296E-6 L 0.225 -0.00069 " pathEditMode="relative" rAng="0" ptsTypes="AA">
                                      <p:cBhvr>
                                        <p:cTn id="60" dur="2000" fill="hold"/>
                                        <p:tgtEl>
                                          <p:spTgt spid="41"/>
                                        </p:tgtEl>
                                        <p:attrNameLst>
                                          <p:attrName>ppt_x</p:attrName>
                                          <p:attrName>ppt_y</p:attrName>
                                        </p:attrNameLst>
                                      </p:cBhvr>
                                      <p:rCtr x="5898" y="-46"/>
                                    </p:animMotion>
                                  </p:childTnLst>
                                </p:cTn>
                              </p:par>
                            </p:childTnLst>
                          </p:cTn>
                        </p:par>
                      </p:childTnLst>
                    </p:cTn>
                  </p:par>
                  <p:par>
                    <p:cTn id="61" fill="hold">
                      <p:stCondLst>
                        <p:cond delay="indefinite"/>
                      </p:stCondLst>
                      <p:childTnLst>
                        <p:par>
                          <p:cTn id="62" fill="hold">
                            <p:stCondLst>
                              <p:cond delay="0"/>
                            </p:stCondLst>
                            <p:childTnLst>
                              <p:par>
                                <p:cTn id="63" presetID="63" presetClass="path" presetSubtype="0" accel="50000" decel="50000" fill="hold" nodeType="clickEffect">
                                  <p:stCondLst>
                                    <p:cond delay="0"/>
                                  </p:stCondLst>
                                  <p:childTnLst>
                                    <p:animMotion origin="layout" path="M 0.1388 -0.00185 L 0.37604 -0.00185 " pathEditMode="relative" rAng="0" ptsTypes="AA">
                                      <p:cBhvr>
                                        <p:cTn id="64" dur="2000" fill="hold"/>
                                        <p:tgtEl>
                                          <p:spTgt spid="106"/>
                                        </p:tgtEl>
                                        <p:attrNameLst>
                                          <p:attrName>ppt_x</p:attrName>
                                          <p:attrName>ppt_y</p:attrName>
                                        </p:attrNameLst>
                                      </p:cBhvr>
                                      <p:rCtr x="11862" y="0"/>
                                    </p:animMotion>
                                  </p:childTnLst>
                                </p:cTn>
                              </p:par>
                            </p:childTnLst>
                          </p:cTn>
                        </p:par>
                      </p:childTnLst>
                    </p:cTn>
                  </p:par>
                  <p:par>
                    <p:cTn id="65" fill="hold">
                      <p:stCondLst>
                        <p:cond delay="indefinite"/>
                      </p:stCondLst>
                      <p:childTnLst>
                        <p:par>
                          <p:cTn id="66" fill="hold">
                            <p:stCondLst>
                              <p:cond delay="0"/>
                            </p:stCondLst>
                            <p:childTnLst>
                              <p:par>
                                <p:cTn id="67" presetID="63" presetClass="path" presetSubtype="0" accel="50000" decel="50000" fill="hold" nodeType="clickEffect">
                                  <p:stCondLst>
                                    <p:cond delay="0"/>
                                  </p:stCondLst>
                                  <p:childTnLst>
                                    <p:animMotion origin="layout" path="M 0.05938 1.11111E-6 L 0.11876 1.11111E-6 " pathEditMode="relative" rAng="0" ptsTypes="AA">
                                      <p:cBhvr>
                                        <p:cTn id="68" dur="2000" fill="hold"/>
                                        <p:tgtEl>
                                          <p:spTgt spid="171"/>
                                        </p:tgtEl>
                                        <p:attrNameLst>
                                          <p:attrName>ppt_x</p:attrName>
                                          <p:attrName>ppt_y</p:attrName>
                                        </p:attrNameLst>
                                      </p:cBhvr>
                                      <p:rCtr x="2969" y="0"/>
                                    </p:animMotion>
                                  </p:childTnLst>
                                </p:cTn>
                              </p:par>
                            </p:childTnLst>
                          </p:cTn>
                        </p:par>
                      </p:childTnLst>
                    </p:cTn>
                  </p:par>
                  <p:par>
                    <p:cTn id="69" fill="hold">
                      <p:stCondLst>
                        <p:cond delay="indefinite"/>
                      </p:stCondLst>
                      <p:childTnLst>
                        <p:par>
                          <p:cTn id="70" fill="hold">
                            <p:stCondLst>
                              <p:cond delay="0"/>
                            </p:stCondLst>
                            <p:childTnLst>
                              <p:par>
                                <p:cTn id="71" presetID="63" presetClass="path" presetSubtype="0" accel="50000" decel="50000" fill="hold" nodeType="clickEffect">
                                  <p:stCondLst>
                                    <p:cond delay="0"/>
                                  </p:stCondLst>
                                  <p:childTnLst>
                                    <p:animMotion origin="layout" path="M 0.11902 1.11111E-6 L 0.18086 1.11111E-6 " pathEditMode="relative" rAng="0" ptsTypes="AA">
                                      <p:cBhvr>
                                        <p:cTn id="72" dur="2000" fill="hold"/>
                                        <p:tgtEl>
                                          <p:spTgt spid="171"/>
                                        </p:tgtEl>
                                        <p:attrNameLst>
                                          <p:attrName>ppt_x</p:attrName>
                                          <p:attrName>ppt_y</p:attrName>
                                        </p:attrNameLst>
                                      </p:cBhvr>
                                      <p:rCtr x="3086" y="0"/>
                                    </p:animMotion>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1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63" presetClass="path" presetSubtype="0" accel="50000" decel="50000" fill="hold" nodeType="clickEffect">
                                  <p:stCondLst>
                                    <p:cond delay="0"/>
                                  </p:stCondLst>
                                  <p:childTnLst>
                                    <p:animMotion origin="layout" path="M 0.1806 1.11111E-6 L 0.24063 1.11111E-6 " pathEditMode="relative" rAng="0" ptsTypes="AA">
                                      <p:cBhvr>
                                        <p:cTn id="80" dur="2000" fill="hold"/>
                                        <p:tgtEl>
                                          <p:spTgt spid="171"/>
                                        </p:tgtEl>
                                        <p:attrNameLst>
                                          <p:attrName>ppt_x</p:attrName>
                                          <p:attrName>ppt_y</p:attrName>
                                        </p:attrNameLst>
                                      </p:cBhvr>
                                      <p:rCtr x="2995" y="0"/>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2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2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63" presetClass="path" presetSubtype="0" accel="50000" decel="50000" fill="hold" nodeType="clickEffect">
                                  <p:stCondLst>
                                    <p:cond delay="0"/>
                                  </p:stCondLst>
                                  <p:childTnLst>
                                    <p:animMotion origin="layout" path="M 0.225 -0.00069 L 0.40599 -0.00069 " pathEditMode="relative" rAng="0" ptsTypes="AA">
                                      <p:cBhvr>
                                        <p:cTn id="100" dur="2000" fill="hold"/>
                                        <p:tgtEl>
                                          <p:spTgt spid="41"/>
                                        </p:tgtEl>
                                        <p:attrNameLst>
                                          <p:attrName>ppt_x</p:attrName>
                                          <p:attrName>ppt_y</p:attrName>
                                        </p:attrNameLst>
                                      </p:cBhvr>
                                      <p:rCtr x="9049" y="0"/>
                                    </p:animMotion>
                                  </p:childTnLst>
                                </p:cTn>
                              </p:par>
                            </p:childTnLst>
                          </p:cTn>
                        </p:par>
                      </p:childTnLst>
                    </p:cTn>
                  </p:par>
                  <p:par>
                    <p:cTn id="101" fill="hold">
                      <p:stCondLst>
                        <p:cond delay="indefinite"/>
                      </p:stCondLst>
                      <p:childTnLst>
                        <p:par>
                          <p:cTn id="102" fill="hold">
                            <p:stCondLst>
                              <p:cond delay="0"/>
                            </p:stCondLst>
                            <p:childTnLst>
                              <p:par>
                                <p:cTn id="103" presetID="63" presetClass="path" presetSubtype="0" accel="50000" decel="50000" fill="hold" nodeType="clickEffect">
                                  <p:stCondLst>
                                    <p:cond delay="0"/>
                                  </p:stCondLst>
                                  <p:childTnLst>
                                    <p:animMotion origin="layout" path="M 0.37552 -0.00185 L 0.6138 -0.00185 " pathEditMode="relative" rAng="0" ptsTypes="AA">
                                      <p:cBhvr>
                                        <p:cTn id="104" dur="2000" fill="hold"/>
                                        <p:tgtEl>
                                          <p:spTgt spid="106"/>
                                        </p:tgtEl>
                                        <p:attrNameLst>
                                          <p:attrName>ppt_x</p:attrName>
                                          <p:attrName>ppt_y</p:attrName>
                                        </p:attrNameLst>
                                      </p:cBhvr>
                                      <p:rCtr x="11914" y="0"/>
                                    </p:animMotion>
                                  </p:childTnLst>
                                </p:cTn>
                              </p:par>
                            </p:childTnLst>
                          </p:cTn>
                        </p:par>
                      </p:childTnLst>
                    </p:cTn>
                  </p:par>
                  <p:par>
                    <p:cTn id="105" fill="hold">
                      <p:stCondLst>
                        <p:cond delay="indefinite"/>
                      </p:stCondLst>
                      <p:childTnLst>
                        <p:par>
                          <p:cTn id="106" fill="hold">
                            <p:stCondLst>
                              <p:cond delay="0"/>
                            </p:stCondLst>
                            <p:childTnLst>
                              <p:par>
                                <p:cTn id="107" presetID="63" presetClass="path" presetSubtype="0" accel="50000" decel="50000" fill="hold" nodeType="clickEffect">
                                  <p:stCondLst>
                                    <p:cond delay="0"/>
                                  </p:stCondLst>
                                  <p:childTnLst>
                                    <p:animMotion origin="layout" path="M 0.24063 1.11111E-6 L 0.30183 1.11111E-6 " pathEditMode="relative" rAng="0" ptsTypes="AA">
                                      <p:cBhvr>
                                        <p:cTn id="108" dur="2000" fill="hold"/>
                                        <p:tgtEl>
                                          <p:spTgt spid="171"/>
                                        </p:tgtEl>
                                        <p:attrNameLst>
                                          <p:attrName>ppt_x</p:attrName>
                                          <p:attrName>ppt_y</p:attrName>
                                        </p:attrNameLst>
                                      </p:cBhvr>
                                      <p:rCtr x="3060" y="0"/>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8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63" presetClass="path" presetSubtype="0" accel="50000" decel="50000" fill="hold" nodeType="clickEffect">
                                  <p:stCondLst>
                                    <p:cond delay="0"/>
                                  </p:stCondLst>
                                  <p:childTnLst>
                                    <p:animMotion origin="layout" path="M 0.30209 1.11111E-6 L 0.35886 1.11111E-6 " pathEditMode="relative" rAng="0" ptsTypes="AA">
                                      <p:cBhvr>
                                        <p:cTn id="116" dur="2000" fill="hold"/>
                                        <p:tgtEl>
                                          <p:spTgt spid="171"/>
                                        </p:tgtEl>
                                        <p:attrNameLst>
                                          <p:attrName>ppt_x</p:attrName>
                                          <p:attrName>ppt_y</p:attrName>
                                        </p:attrNameLst>
                                      </p:cBhvr>
                                      <p:rCtr x="2839" y="0"/>
                                    </p:animMotion>
                                  </p:childTnLst>
                                </p:cTn>
                              </p:par>
                            </p:childTnLst>
                          </p:cTn>
                        </p:par>
                      </p:childTnLst>
                    </p:cTn>
                  </p:par>
                  <p:par>
                    <p:cTn id="117" fill="hold">
                      <p:stCondLst>
                        <p:cond delay="indefinite"/>
                      </p:stCondLst>
                      <p:childTnLst>
                        <p:par>
                          <p:cTn id="118" fill="hold">
                            <p:stCondLst>
                              <p:cond delay="0"/>
                            </p:stCondLst>
                            <p:childTnLst>
                              <p:par>
                                <p:cTn id="119" presetID="63" presetClass="path" presetSubtype="0" accel="50000" decel="50000" fill="hold" nodeType="clickEffect">
                                  <p:stCondLst>
                                    <p:cond delay="0"/>
                                  </p:stCondLst>
                                  <p:childTnLst>
                                    <p:animMotion origin="layout" path="M 0.35912 1.11111E-6 L 0.42214 1.11111E-6 " pathEditMode="relative" rAng="0" ptsTypes="AA">
                                      <p:cBhvr>
                                        <p:cTn id="120" dur="2000" fill="hold"/>
                                        <p:tgtEl>
                                          <p:spTgt spid="171"/>
                                        </p:tgtEl>
                                        <p:attrNameLst>
                                          <p:attrName>ppt_x</p:attrName>
                                          <p:attrName>ppt_y</p:attrName>
                                        </p:attrNameLst>
                                      </p:cBhvr>
                                      <p:rCtr x="3151" y="0"/>
                                    </p:animMotion>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0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63" presetClass="path" presetSubtype="0" accel="50000" decel="50000" fill="hold" nodeType="clickEffect">
                                  <p:stCondLst>
                                    <p:cond delay="0"/>
                                  </p:stCondLst>
                                  <p:childTnLst>
                                    <p:animMotion origin="layout" path="M 0.42292 1.11111E-6 L 0.48099 1.11111E-6 " pathEditMode="relative" rAng="0" ptsTypes="AA">
                                      <p:cBhvr>
                                        <p:cTn id="128" dur="2000" fill="hold"/>
                                        <p:tgtEl>
                                          <p:spTgt spid="171"/>
                                        </p:tgtEl>
                                        <p:attrNameLst>
                                          <p:attrName>ppt_x</p:attrName>
                                          <p:attrName>ppt_y</p:attrName>
                                        </p:attrNameLst>
                                      </p:cBhvr>
                                      <p:rCtr x="2904" y="0"/>
                                    </p:animMotion>
                                  </p:childTnLst>
                                </p:cTn>
                              </p:par>
                            </p:childTnLst>
                          </p:cTn>
                        </p:par>
                      </p:childTnLst>
                    </p:cTn>
                  </p:par>
                  <p:par>
                    <p:cTn id="129" fill="hold">
                      <p:stCondLst>
                        <p:cond delay="indefinite"/>
                      </p:stCondLst>
                      <p:childTnLst>
                        <p:par>
                          <p:cTn id="130" fill="hold">
                            <p:stCondLst>
                              <p:cond delay="0"/>
                            </p:stCondLst>
                            <p:childTnLst>
                              <p:par>
                                <p:cTn id="131" presetID="63" presetClass="path" presetSubtype="0" accel="50000" decel="50000" fill="hold" nodeType="clickEffect">
                                  <p:stCondLst>
                                    <p:cond delay="0"/>
                                  </p:stCondLst>
                                  <p:childTnLst>
                                    <p:animMotion origin="layout" path="M 0.48178 1.11111E-6 L 0.54141 1.11111E-6 " pathEditMode="relative" rAng="0" ptsTypes="AA">
                                      <p:cBhvr>
                                        <p:cTn id="132" dur="2000" fill="hold"/>
                                        <p:tgtEl>
                                          <p:spTgt spid="171"/>
                                        </p:tgtEl>
                                        <p:attrNameLst>
                                          <p:attrName>ppt_x</p:attrName>
                                          <p:attrName>ppt_y</p:attrName>
                                        </p:attrNameLst>
                                      </p:cBhvr>
                                      <p:rCtr x="2982" y="0"/>
                                    </p:animMotion>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3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63" presetClass="path" presetSubtype="0" accel="50000" decel="50000" fill="hold" nodeType="clickEffect">
                                  <p:stCondLst>
                                    <p:cond delay="0"/>
                                  </p:stCondLst>
                                  <p:childTnLst>
                                    <p:animMotion origin="layout" path="M 0.40547 -0.00185 L 0.70664 -0.00185 " pathEditMode="relative" rAng="0" ptsTypes="AA">
                                      <p:cBhvr>
                                        <p:cTn id="140" dur="2000" fill="hold"/>
                                        <p:tgtEl>
                                          <p:spTgt spid="41"/>
                                        </p:tgtEl>
                                        <p:attrNameLst>
                                          <p:attrName>ppt_x</p:attrName>
                                          <p:attrName>ppt_y</p:attrName>
                                        </p:attrNameLst>
                                      </p:cBhvr>
                                      <p:rCtr x="15052" y="0"/>
                                    </p:animMotion>
                                  </p:childTnLst>
                                </p:cTn>
                              </p:par>
                            </p:childTnLst>
                          </p:cTn>
                        </p:par>
                      </p:childTnLst>
                    </p:cTn>
                  </p:par>
                  <p:par>
                    <p:cTn id="141" fill="hold">
                      <p:stCondLst>
                        <p:cond delay="indefinite"/>
                      </p:stCondLst>
                      <p:childTnLst>
                        <p:par>
                          <p:cTn id="142" fill="hold">
                            <p:stCondLst>
                              <p:cond delay="0"/>
                            </p:stCondLst>
                            <p:childTnLst>
                              <p:par>
                                <p:cTn id="143" presetID="63" presetClass="path" presetSubtype="0" accel="50000" decel="50000" fill="hold" nodeType="clickEffect">
                                  <p:stCondLst>
                                    <p:cond delay="0"/>
                                  </p:stCondLst>
                                  <p:childTnLst>
                                    <p:animMotion origin="layout" path="M 0.61471 -0.00092 L 0.73685 -0.00092 " pathEditMode="relative" rAng="0" ptsTypes="AA">
                                      <p:cBhvr>
                                        <p:cTn id="144" dur="2000" fill="hold"/>
                                        <p:tgtEl>
                                          <p:spTgt spid="106"/>
                                        </p:tgtEl>
                                        <p:attrNameLst>
                                          <p:attrName>ppt_x</p:attrName>
                                          <p:attrName>ppt_y</p:attrName>
                                        </p:attrNameLst>
                                      </p:cBhvr>
                                      <p:rCtr x="6107" y="0"/>
                                    </p:animMotion>
                                  </p:childTnLst>
                                </p:cTn>
                              </p:par>
                            </p:childTnLst>
                          </p:cTn>
                        </p:par>
                      </p:childTnLst>
                    </p:cTn>
                  </p:par>
                  <p:par>
                    <p:cTn id="145" fill="hold">
                      <p:stCondLst>
                        <p:cond delay="indefinite"/>
                      </p:stCondLst>
                      <p:childTnLst>
                        <p:par>
                          <p:cTn id="146" fill="hold">
                            <p:stCondLst>
                              <p:cond delay="0"/>
                            </p:stCondLst>
                            <p:childTnLst>
                              <p:par>
                                <p:cTn id="147" presetID="63" presetClass="path" presetSubtype="0" accel="50000" decel="50000" fill="hold" nodeType="clickEffect">
                                  <p:stCondLst>
                                    <p:cond delay="0"/>
                                  </p:stCondLst>
                                  <p:childTnLst>
                                    <p:animMotion origin="layout" path="M 0.54232 1.11111E-6 L 0.60118 1.11111E-6 " pathEditMode="relative" rAng="0" ptsTypes="AA">
                                      <p:cBhvr>
                                        <p:cTn id="148" dur="2000" fill="hold"/>
                                        <p:tgtEl>
                                          <p:spTgt spid="171"/>
                                        </p:tgtEl>
                                        <p:attrNameLst>
                                          <p:attrName>ppt_x</p:attrName>
                                          <p:attrName>ppt_y</p:attrName>
                                        </p:attrNameLst>
                                      </p:cBhvr>
                                      <p:rCtr x="29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72" grpId="0" animBg="1"/>
      <p:bldP spid="173" grpId="0" animBg="1"/>
      <p:bldP spid="174" grpId="0" animBg="1"/>
      <p:bldP spid="214" grpId="0" animBg="1"/>
      <p:bldP spid="221" grpId="0" animBg="1"/>
      <p:bldP spid="222" grpId="0" animBg="1"/>
      <p:bldP spid="223" grpId="0" animBg="1"/>
      <p:bldP spid="224" grpId="0" animBg="1"/>
      <p:bldP spid="285" grpId="0" animBg="1"/>
      <p:bldP spid="304" grpId="0" animBg="1"/>
      <p:bldP spid="333"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3" name="Group 2">
            <a:extLst>
              <a:ext uri="{FF2B5EF4-FFF2-40B4-BE49-F238E27FC236}">
                <a16:creationId xmlns:a16="http://schemas.microsoft.com/office/drawing/2014/main" id="{A54E4909-1A1B-4BC6-BD04-B15887C65D66}"/>
              </a:ext>
            </a:extLst>
          </p:cNvPr>
          <p:cNvGrpSpPr/>
          <p:nvPr/>
        </p:nvGrpSpPr>
        <p:grpSpPr>
          <a:xfrm>
            <a:off x="3810000" y="1600200"/>
            <a:ext cx="4081670" cy="533400"/>
            <a:chOff x="3810000" y="2209800"/>
            <a:chExt cx="4081670" cy="533400"/>
          </a:xfrm>
        </p:grpSpPr>
        <p:sp>
          <p:nvSpPr>
            <p:cNvPr id="2" name="Rectangle 1">
              <a:extLst>
                <a:ext uri="{FF2B5EF4-FFF2-40B4-BE49-F238E27FC236}">
                  <a16:creationId xmlns:a16="http://schemas.microsoft.com/office/drawing/2014/main" id="{F1C054DB-F893-4516-9FEE-02C41AD1DD92}"/>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N</a:t>
              </a:r>
            </a:p>
          </p:txBody>
        </p:sp>
        <p:sp>
          <p:nvSpPr>
            <p:cNvPr id="5" name="Rectangle 4">
              <a:extLst>
                <a:ext uri="{FF2B5EF4-FFF2-40B4-BE49-F238E27FC236}">
                  <a16:creationId xmlns:a16="http://schemas.microsoft.com/office/drawing/2014/main" id="{4A78147E-AB6E-4EBC-A7CC-7254AE0A0DC3}"/>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B</a:t>
              </a:r>
            </a:p>
          </p:txBody>
        </p:sp>
        <p:sp>
          <p:nvSpPr>
            <p:cNvPr id="7" name="Rectangle 6">
              <a:extLst>
                <a:ext uri="{FF2B5EF4-FFF2-40B4-BE49-F238E27FC236}">
                  <a16:creationId xmlns:a16="http://schemas.microsoft.com/office/drawing/2014/main" id="{1E3E964B-E9DA-48DD-AFC2-FD926F097620}"/>
                </a:ext>
              </a:extLst>
            </p:cNvPr>
            <p:cNvSpPr/>
            <p:nvPr/>
          </p:nvSpPr>
          <p:spPr>
            <a:xfrm>
              <a:off x="5173317"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N</a:t>
              </a:r>
            </a:p>
          </p:txBody>
        </p:sp>
        <p:sp>
          <p:nvSpPr>
            <p:cNvPr id="8" name="Rectangle 7">
              <a:extLst>
                <a:ext uri="{FF2B5EF4-FFF2-40B4-BE49-F238E27FC236}">
                  <a16:creationId xmlns:a16="http://schemas.microsoft.com/office/drawing/2014/main" id="{D447F409-9912-473F-94D9-A5F2F4FA4734}"/>
                </a:ext>
              </a:extLst>
            </p:cNvPr>
            <p:cNvSpPr/>
            <p:nvPr/>
          </p:nvSpPr>
          <p:spPr>
            <a:xfrm>
              <a:off x="5854148"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N</a:t>
              </a:r>
            </a:p>
          </p:txBody>
        </p:sp>
        <p:sp>
          <p:nvSpPr>
            <p:cNvPr id="9" name="Rectangle 8">
              <a:extLst>
                <a:ext uri="{FF2B5EF4-FFF2-40B4-BE49-F238E27FC236}">
                  <a16:creationId xmlns:a16="http://schemas.microsoft.com/office/drawing/2014/main" id="{8CF70B5D-0AEE-425F-B702-F99EB5949414}"/>
                </a:ext>
              </a:extLst>
            </p:cNvPr>
            <p:cNvSpPr/>
            <p:nvPr/>
          </p:nvSpPr>
          <p:spPr>
            <a:xfrm>
              <a:off x="6525039"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B</a:t>
              </a:r>
            </a:p>
          </p:txBody>
        </p:sp>
        <p:sp>
          <p:nvSpPr>
            <p:cNvPr id="10" name="Rectangle 9">
              <a:extLst>
                <a:ext uri="{FF2B5EF4-FFF2-40B4-BE49-F238E27FC236}">
                  <a16:creationId xmlns:a16="http://schemas.microsoft.com/office/drawing/2014/main" id="{68C86037-D987-40D1-BF0D-DD8E52890529}"/>
                </a:ext>
              </a:extLst>
            </p:cNvPr>
            <p:cNvSpPr/>
            <p:nvPr/>
          </p:nvSpPr>
          <p:spPr>
            <a:xfrm>
              <a:off x="720587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R</a:t>
              </a:r>
            </a:p>
          </p:txBody>
        </p:sp>
      </p:grpSp>
      <p:grpSp>
        <p:nvGrpSpPr>
          <p:cNvPr id="11" name="Group 10">
            <a:extLst>
              <a:ext uri="{FF2B5EF4-FFF2-40B4-BE49-F238E27FC236}">
                <a16:creationId xmlns:a16="http://schemas.microsoft.com/office/drawing/2014/main" id="{59B89328-C268-4AFE-9122-CC868BF4A45B}"/>
              </a:ext>
            </a:extLst>
          </p:cNvPr>
          <p:cNvGrpSpPr/>
          <p:nvPr/>
        </p:nvGrpSpPr>
        <p:grpSpPr>
          <a:xfrm>
            <a:off x="3813313" y="1295400"/>
            <a:ext cx="4081670" cy="304800"/>
            <a:chOff x="3810000" y="2209800"/>
            <a:chExt cx="4081670" cy="533400"/>
          </a:xfrm>
        </p:grpSpPr>
        <p:sp>
          <p:nvSpPr>
            <p:cNvPr id="12" name="Rectangle 11">
              <a:extLst>
                <a:ext uri="{FF2B5EF4-FFF2-40B4-BE49-F238E27FC236}">
                  <a16:creationId xmlns:a16="http://schemas.microsoft.com/office/drawing/2014/main" id="{F4589DD9-B840-483C-896C-A66CD470DB55}"/>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13" name="Rectangle 12">
              <a:extLst>
                <a:ext uri="{FF2B5EF4-FFF2-40B4-BE49-F238E27FC236}">
                  <a16:creationId xmlns:a16="http://schemas.microsoft.com/office/drawing/2014/main" id="{C0B614A4-64E3-49F9-9AB6-86ED3B907F60}"/>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14" name="Rectangle 13">
              <a:extLst>
                <a:ext uri="{FF2B5EF4-FFF2-40B4-BE49-F238E27FC236}">
                  <a16:creationId xmlns:a16="http://schemas.microsoft.com/office/drawing/2014/main" id="{EB9FC6C9-A6E9-4EE3-8DEA-B75E4A692386}"/>
                </a:ext>
              </a:extLst>
            </p:cNvPr>
            <p:cNvSpPr/>
            <p:nvPr/>
          </p:nvSpPr>
          <p:spPr>
            <a:xfrm>
              <a:off x="5173317"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15" name="Rectangle 14">
              <a:extLst>
                <a:ext uri="{FF2B5EF4-FFF2-40B4-BE49-F238E27FC236}">
                  <a16:creationId xmlns:a16="http://schemas.microsoft.com/office/drawing/2014/main" id="{191B16E8-0BCA-4E59-A24B-558AD0D19DC5}"/>
                </a:ext>
              </a:extLst>
            </p:cNvPr>
            <p:cNvSpPr/>
            <p:nvPr/>
          </p:nvSpPr>
          <p:spPr>
            <a:xfrm>
              <a:off x="5854148"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16" name="Rectangle 15">
              <a:extLst>
                <a:ext uri="{FF2B5EF4-FFF2-40B4-BE49-F238E27FC236}">
                  <a16:creationId xmlns:a16="http://schemas.microsoft.com/office/drawing/2014/main" id="{E832F609-4143-4E63-9878-16DFC2AE4CE9}"/>
                </a:ext>
              </a:extLst>
            </p:cNvPr>
            <p:cNvSpPr/>
            <p:nvPr/>
          </p:nvSpPr>
          <p:spPr>
            <a:xfrm>
              <a:off x="6525039"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17" name="Rectangle 16">
              <a:extLst>
                <a:ext uri="{FF2B5EF4-FFF2-40B4-BE49-F238E27FC236}">
                  <a16:creationId xmlns:a16="http://schemas.microsoft.com/office/drawing/2014/main" id="{38CEE5B9-CC7A-4E67-A715-A625737757A1}"/>
                </a:ext>
              </a:extLst>
            </p:cNvPr>
            <p:cNvSpPr/>
            <p:nvPr/>
          </p:nvSpPr>
          <p:spPr>
            <a:xfrm>
              <a:off x="720587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grpSp>
      <p:sp>
        <p:nvSpPr>
          <p:cNvPr id="18" name="Flowchart: Alternate Process 17">
            <a:extLst>
              <a:ext uri="{FF2B5EF4-FFF2-40B4-BE49-F238E27FC236}">
                <a16:creationId xmlns:a16="http://schemas.microsoft.com/office/drawing/2014/main" id="{F8F25036-A0FE-44B6-ABB1-B1F05C8BEEC5}"/>
              </a:ext>
            </a:extLst>
          </p:cNvPr>
          <p:cNvSpPr/>
          <p:nvPr/>
        </p:nvSpPr>
        <p:spPr>
          <a:xfrm>
            <a:off x="1712015" y="3886200"/>
            <a:ext cx="4881769" cy="781854"/>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000" dirty="0">
                <a:solidFill>
                  <a:schemeClr val="tx1"/>
                </a:solidFill>
                <a:latin typeface="Nunito Sans" panose="020B0604020202020204" charset="0"/>
              </a:rPr>
              <a:t>(</a:t>
            </a:r>
            <a:r>
              <a:rPr lang="en-IN" sz="3000" dirty="0" err="1">
                <a:solidFill>
                  <a:schemeClr val="tx1"/>
                </a:solidFill>
                <a:latin typeface="Nunito Sans" panose="020B0604020202020204" charset="0"/>
              </a:rPr>
              <a:t>CenterIndex</a:t>
            </a:r>
            <a:r>
              <a:rPr lang="en-IN" sz="3000" dirty="0">
                <a:solidFill>
                  <a:schemeClr val="tx1"/>
                </a:solidFill>
                <a:latin typeface="Nunito Sans" panose="020B0604020202020204" charset="0"/>
              </a:rPr>
              <a:t> – 1 – Max) / 2</a:t>
            </a:r>
          </a:p>
        </p:txBody>
      </p:sp>
      <p:sp>
        <p:nvSpPr>
          <p:cNvPr id="19" name="Flowchart: Alternate Process 18">
            <a:extLst>
              <a:ext uri="{FF2B5EF4-FFF2-40B4-BE49-F238E27FC236}">
                <a16:creationId xmlns:a16="http://schemas.microsoft.com/office/drawing/2014/main" id="{1529A7E3-5A4B-4A50-B930-8B5145828EEF}"/>
              </a:ext>
            </a:extLst>
          </p:cNvPr>
          <p:cNvSpPr/>
          <p:nvPr/>
        </p:nvSpPr>
        <p:spPr>
          <a:xfrm>
            <a:off x="8153400" y="3886200"/>
            <a:ext cx="1788216" cy="781854"/>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000" dirty="0">
                <a:solidFill>
                  <a:schemeClr val="tx1"/>
                </a:solidFill>
                <a:latin typeface="Nunito Sans" panose="020B0604020202020204" charset="0"/>
              </a:rPr>
              <a:t>Max</a:t>
            </a:r>
          </a:p>
        </p:txBody>
      </p:sp>
      <p:grpSp>
        <p:nvGrpSpPr>
          <p:cNvPr id="20" name="Group 19">
            <a:extLst>
              <a:ext uri="{FF2B5EF4-FFF2-40B4-BE49-F238E27FC236}">
                <a16:creationId xmlns:a16="http://schemas.microsoft.com/office/drawing/2014/main" id="{29851677-CBE7-46E3-90B8-219357C69A3E}"/>
              </a:ext>
            </a:extLst>
          </p:cNvPr>
          <p:cNvGrpSpPr/>
          <p:nvPr/>
        </p:nvGrpSpPr>
        <p:grpSpPr>
          <a:xfrm>
            <a:off x="609600" y="2895600"/>
            <a:ext cx="11058144" cy="668994"/>
            <a:chOff x="1066800" y="2286000"/>
            <a:chExt cx="10197549" cy="533400"/>
          </a:xfrm>
        </p:grpSpPr>
        <p:sp>
          <p:nvSpPr>
            <p:cNvPr id="21" name="Rectangle 20">
              <a:extLst>
                <a:ext uri="{FF2B5EF4-FFF2-40B4-BE49-F238E27FC236}">
                  <a16:creationId xmlns:a16="http://schemas.microsoft.com/office/drawing/2014/main" id="{B0050626-48D8-48DF-8041-E6FF2B59B4E7}"/>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0</a:t>
              </a:r>
            </a:p>
          </p:txBody>
        </p:sp>
        <p:sp>
          <p:nvSpPr>
            <p:cNvPr id="22" name="Rectangle 21">
              <a:extLst>
                <a:ext uri="{FF2B5EF4-FFF2-40B4-BE49-F238E27FC236}">
                  <a16:creationId xmlns:a16="http://schemas.microsoft.com/office/drawing/2014/main" id="{F1A97552-21F1-4801-B64E-F5DAA654252E}"/>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0</a:t>
              </a:r>
            </a:p>
          </p:txBody>
        </p:sp>
        <p:sp>
          <p:nvSpPr>
            <p:cNvPr id="23" name="Rectangle 22">
              <a:extLst>
                <a:ext uri="{FF2B5EF4-FFF2-40B4-BE49-F238E27FC236}">
                  <a16:creationId xmlns:a16="http://schemas.microsoft.com/office/drawing/2014/main" id="{19BBF64F-48AA-4F96-A5A9-914AEB044A74}"/>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1</a:t>
              </a:r>
            </a:p>
          </p:txBody>
        </p:sp>
        <p:sp>
          <p:nvSpPr>
            <p:cNvPr id="24" name="Rectangle 23">
              <a:extLst>
                <a:ext uri="{FF2B5EF4-FFF2-40B4-BE49-F238E27FC236}">
                  <a16:creationId xmlns:a16="http://schemas.microsoft.com/office/drawing/2014/main" id="{8128C877-9101-4BED-B070-B9DD156BCA81}"/>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0</a:t>
              </a:r>
            </a:p>
          </p:txBody>
        </p:sp>
        <p:sp>
          <p:nvSpPr>
            <p:cNvPr id="25" name="Rectangle 24">
              <a:extLst>
                <a:ext uri="{FF2B5EF4-FFF2-40B4-BE49-F238E27FC236}">
                  <a16:creationId xmlns:a16="http://schemas.microsoft.com/office/drawing/2014/main" id="{1F457733-14BB-4C51-88DA-B35D75008E28}"/>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3</a:t>
              </a:r>
            </a:p>
          </p:txBody>
        </p:sp>
        <p:sp>
          <p:nvSpPr>
            <p:cNvPr id="26" name="Rectangle 25">
              <a:extLst>
                <a:ext uri="{FF2B5EF4-FFF2-40B4-BE49-F238E27FC236}">
                  <a16:creationId xmlns:a16="http://schemas.microsoft.com/office/drawing/2014/main" id="{1AF0B492-3679-4CB5-875E-60A3E1B935AC}"/>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0</a:t>
              </a:r>
            </a:p>
          </p:txBody>
        </p:sp>
        <p:sp>
          <p:nvSpPr>
            <p:cNvPr id="27" name="Rectangle 26">
              <a:extLst>
                <a:ext uri="{FF2B5EF4-FFF2-40B4-BE49-F238E27FC236}">
                  <a16:creationId xmlns:a16="http://schemas.microsoft.com/office/drawing/2014/main" id="{598BDE1A-2DD3-4808-9B27-D3EB114DEEA0}"/>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1</a:t>
              </a:r>
            </a:p>
          </p:txBody>
        </p:sp>
        <p:sp>
          <p:nvSpPr>
            <p:cNvPr id="28" name="Rectangle 27">
              <a:extLst>
                <a:ext uri="{FF2B5EF4-FFF2-40B4-BE49-F238E27FC236}">
                  <a16:creationId xmlns:a16="http://schemas.microsoft.com/office/drawing/2014/main" id="{0EAEB718-0104-4344-95B1-66EBA3245D18}"/>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4</a:t>
              </a:r>
            </a:p>
          </p:txBody>
        </p:sp>
        <p:sp>
          <p:nvSpPr>
            <p:cNvPr id="29" name="Rectangle 28">
              <a:extLst>
                <a:ext uri="{FF2B5EF4-FFF2-40B4-BE49-F238E27FC236}">
                  <a16:creationId xmlns:a16="http://schemas.microsoft.com/office/drawing/2014/main" id="{2CA28780-7746-4DFE-9D48-8383797148FF}"/>
                </a:ext>
              </a:extLst>
            </p:cNvPr>
            <p:cNvSpPr/>
            <p:nvPr/>
          </p:nvSpPr>
          <p:spPr>
            <a:xfrm>
              <a:off x="650516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1</a:t>
              </a:r>
            </a:p>
          </p:txBody>
        </p:sp>
        <p:sp>
          <p:nvSpPr>
            <p:cNvPr id="30" name="Rectangle 29">
              <a:extLst>
                <a:ext uri="{FF2B5EF4-FFF2-40B4-BE49-F238E27FC236}">
                  <a16:creationId xmlns:a16="http://schemas.microsoft.com/office/drawing/2014/main" id="{030F9811-1E17-4242-8872-776495D9FA5A}"/>
                </a:ext>
              </a:extLst>
            </p:cNvPr>
            <p:cNvSpPr/>
            <p:nvPr/>
          </p:nvSpPr>
          <p:spPr>
            <a:xfrm>
              <a:off x="7185992"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0</a:t>
              </a:r>
            </a:p>
          </p:txBody>
        </p:sp>
        <p:sp>
          <p:nvSpPr>
            <p:cNvPr id="31" name="Rectangle 30">
              <a:extLst>
                <a:ext uri="{FF2B5EF4-FFF2-40B4-BE49-F238E27FC236}">
                  <a16:creationId xmlns:a16="http://schemas.microsoft.com/office/drawing/2014/main" id="{2D0E272B-2533-4DC3-BAA5-758E0193D4CD}"/>
                </a:ext>
              </a:extLst>
            </p:cNvPr>
            <p:cNvSpPr/>
            <p:nvPr/>
          </p:nvSpPr>
          <p:spPr>
            <a:xfrm>
              <a:off x="7856883"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1</a:t>
              </a:r>
            </a:p>
          </p:txBody>
        </p:sp>
        <p:sp>
          <p:nvSpPr>
            <p:cNvPr id="32" name="Rectangle 31">
              <a:extLst>
                <a:ext uri="{FF2B5EF4-FFF2-40B4-BE49-F238E27FC236}">
                  <a16:creationId xmlns:a16="http://schemas.microsoft.com/office/drawing/2014/main" id="{D8C804CD-6D33-4D0B-A15B-5AE9539EF1BC}"/>
                </a:ext>
              </a:extLst>
            </p:cNvPr>
            <p:cNvSpPr/>
            <p:nvPr/>
          </p:nvSpPr>
          <p:spPr>
            <a:xfrm>
              <a:off x="853771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0</a:t>
              </a:r>
            </a:p>
          </p:txBody>
        </p:sp>
        <p:sp>
          <p:nvSpPr>
            <p:cNvPr id="33" name="Rectangle 32">
              <a:extLst>
                <a:ext uri="{FF2B5EF4-FFF2-40B4-BE49-F238E27FC236}">
                  <a16:creationId xmlns:a16="http://schemas.microsoft.com/office/drawing/2014/main" id="{54F0C0B6-CCB5-4F83-B732-583C2738B0DB}"/>
                </a:ext>
              </a:extLst>
            </p:cNvPr>
            <p:cNvSpPr/>
            <p:nvPr/>
          </p:nvSpPr>
          <p:spPr>
            <a:xfrm>
              <a:off x="922682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1</a:t>
              </a:r>
            </a:p>
          </p:txBody>
        </p:sp>
        <p:sp>
          <p:nvSpPr>
            <p:cNvPr id="34" name="Rectangle 33">
              <a:extLst>
                <a:ext uri="{FF2B5EF4-FFF2-40B4-BE49-F238E27FC236}">
                  <a16:creationId xmlns:a16="http://schemas.microsoft.com/office/drawing/2014/main" id="{428282F4-21D7-4B6C-9BC0-5435C991698E}"/>
                </a:ext>
              </a:extLst>
            </p:cNvPr>
            <p:cNvSpPr/>
            <p:nvPr/>
          </p:nvSpPr>
          <p:spPr>
            <a:xfrm>
              <a:off x="989771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0</a:t>
              </a:r>
            </a:p>
          </p:txBody>
        </p:sp>
        <p:sp>
          <p:nvSpPr>
            <p:cNvPr id="35" name="Rectangle 34">
              <a:extLst>
                <a:ext uri="{FF2B5EF4-FFF2-40B4-BE49-F238E27FC236}">
                  <a16:creationId xmlns:a16="http://schemas.microsoft.com/office/drawing/2014/main" id="{32A81583-81DE-4D74-9BA6-477BDC91BD0F}"/>
                </a:ext>
              </a:extLst>
            </p:cNvPr>
            <p:cNvSpPr/>
            <p:nvPr/>
          </p:nvSpPr>
          <p:spPr>
            <a:xfrm>
              <a:off x="1057854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b="1" dirty="0">
                  <a:latin typeface="Nunito Sans" panose="020B0604020202020204" charset="0"/>
                </a:rPr>
                <a:t>0</a:t>
              </a:r>
            </a:p>
          </p:txBody>
        </p:sp>
      </p:grpSp>
      <p:grpSp>
        <p:nvGrpSpPr>
          <p:cNvPr id="36" name="Group 35">
            <a:extLst>
              <a:ext uri="{FF2B5EF4-FFF2-40B4-BE49-F238E27FC236}">
                <a16:creationId xmlns:a16="http://schemas.microsoft.com/office/drawing/2014/main" id="{4F54E1B6-D4BD-4D9E-8069-FDFBAD1CA431}"/>
              </a:ext>
            </a:extLst>
          </p:cNvPr>
          <p:cNvGrpSpPr/>
          <p:nvPr/>
        </p:nvGrpSpPr>
        <p:grpSpPr>
          <a:xfrm>
            <a:off x="609600" y="2586318"/>
            <a:ext cx="11058144" cy="304800"/>
            <a:chOff x="1066800" y="2286000"/>
            <a:chExt cx="10197549" cy="533400"/>
          </a:xfrm>
        </p:grpSpPr>
        <p:sp>
          <p:nvSpPr>
            <p:cNvPr id="37" name="Rectangle 36">
              <a:extLst>
                <a:ext uri="{FF2B5EF4-FFF2-40B4-BE49-F238E27FC236}">
                  <a16:creationId xmlns:a16="http://schemas.microsoft.com/office/drawing/2014/main" id="{DB298CBE-6D42-4787-AE5E-531FF10142F4}"/>
                </a:ext>
              </a:extLst>
            </p:cNvPr>
            <p:cNvSpPr/>
            <p:nvPr/>
          </p:nvSpPr>
          <p:spPr>
            <a:xfrm>
              <a:off x="106680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0</a:t>
              </a:r>
            </a:p>
          </p:txBody>
        </p:sp>
        <p:sp>
          <p:nvSpPr>
            <p:cNvPr id="38" name="Rectangle 37">
              <a:extLst>
                <a:ext uri="{FF2B5EF4-FFF2-40B4-BE49-F238E27FC236}">
                  <a16:creationId xmlns:a16="http://schemas.microsoft.com/office/drawing/2014/main" id="{E93B5B37-3A77-459D-AAE1-C62E26705044}"/>
                </a:ext>
              </a:extLst>
            </p:cNvPr>
            <p:cNvSpPr/>
            <p:nvPr/>
          </p:nvSpPr>
          <p:spPr>
            <a:xfrm>
              <a:off x="174763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a:t>
              </a:r>
            </a:p>
          </p:txBody>
        </p:sp>
        <p:sp>
          <p:nvSpPr>
            <p:cNvPr id="39" name="Rectangle 38">
              <a:extLst>
                <a:ext uri="{FF2B5EF4-FFF2-40B4-BE49-F238E27FC236}">
                  <a16:creationId xmlns:a16="http://schemas.microsoft.com/office/drawing/2014/main" id="{ADB1B322-C405-45F5-85B1-B0CE1BD2EC6D}"/>
                </a:ext>
              </a:extLst>
            </p:cNvPr>
            <p:cNvSpPr/>
            <p:nvPr/>
          </p:nvSpPr>
          <p:spPr>
            <a:xfrm>
              <a:off x="243011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2</a:t>
              </a:r>
            </a:p>
          </p:txBody>
        </p:sp>
        <p:sp>
          <p:nvSpPr>
            <p:cNvPr id="40" name="Rectangle 39">
              <a:extLst>
                <a:ext uri="{FF2B5EF4-FFF2-40B4-BE49-F238E27FC236}">
                  <a16:creationId xmlns:a16="http://schemas.microsoft.com/office/drawing/2014/main" id="{9E9C8496-E6AF-4F7C-9327-25D7F6B1FF2B}"/>
                </a:ext>
              </a:extLst>
            </p:cNvPr>
            <p:cNvSpPr/>
            <p:nvPr/>
          </p:nvSpPr>
          <p:spPr>
            <a:xfrm>
              <a:off x="311094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3</a:t>
              </a:r>
            </a:p>
          </p:txBody>
        </p:sp>
        <p:sp>
          <p:nvSpPr>
            <p:cNvPr id="41" name="Rectangle 40">
              <a:extLst>
                <a:ext uri="{FF2B5EF4-FFF2-40B4-BE49-F238E27FC236}">
                  <a16:creationId xmlns:a16="http://schemas.microsoft.com/office/drawing/2014/main" id="{D160AE1F-EC66-4BD1-B46F-1AD2ECFA59BA}"/>
                </a:ext>
              </a:extLst>
            </p:cNvPr>
            <p:cNvSpPr/>
            <p:nvPr/>
          </p:nvSpPr>
          <p:spPr>
            <a:xfrm>
              <a:off x="378183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4</a:t>
              </a:r>
            </a:p>
          </p:txBody>
        </p:sp>
        <p:sp>
          <p:nvSpPr>
            <p:cNvPr id="42" name="Rectangle 41">
              <a:extLst>
                <a:ext uri="{FF2B5EF4-FFF2-40B4-BE49-F238E27FC236}">
                  <a16:creationId xmlns:a16="http://schemas.microsoft.com/office/drawing/2014/main" id="{49C450F3-9BD0-4918-BA91-0DD9D6B056A5}"/>
                </a:ext>
              </a:extLst>
            </p:cNvPr>
            <p:cNvSpPr/>
            <p:nvPr/>
          </p:nvSpPr>
          <p:spPr>
            <a:xfrm>
              <a:off x="4462670"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5</a:t>
              </a:r>
            </a:p>
          </p:txBody>
        </p:sp>
        <p:sp>
          <p:nvSpPr>
            <p:cNvPr id="43" name="Rectangle 42">
              <a:extLst>
                <a:ext uri="{FF2B5EF4-FFF2-40B4-BE49-F238E27FC236}">
                  <a16:creationId xmlns:a16="http://schemas.microsoft.com/office/drawing/2014/main" id="{8DA56C19-6073-4A55-BE36-3318B5B80DD8}"/>
                </a:ext>
              </a:extLst>
            </p:cNvPr>
            <p:cNvSpPr/>
            <p:nvPr/>
          </p:nvSpPr>
          <p:spPr>
            <a:xfrm>
              <a:off x="514184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6</a:t>
              </a:r>
            </a:p>
          </p:txBody>
        </p:sp>
        <p:sp>
          <p:nvSpPr>
            <p:cNvPr id="44" name="Rectangle 43">
              <a:extLst>
                <a:ext uri="{FF2B5EF4-FFF2-40B4-BE49-F238E27FC236}">
                  <a16:creationId xmlns:a16="http://schemas.microsoft.com/office/drawing/2014/main" id="{8E602633-5A8B-4B24-BAA7-1D3715DF21EA}"/>
                </a:ext>
              </a:extLst>
            </p:cNvPr>
            <p:cNvSpPr/>
            <p:nvPr/>
          </p:nvSpPr>
          <p:spPr>
            <a:xfrm>
              <a:off x="5822675"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7</a:t>
              </a:r>
            </a:p>
          </p:txBody>
        </p:sp>
        <p:sp>
          <p:nvSpPr>
            <p:cNvPr id="45" name="Rectangle 44">
              <a:extLst>
                <a:ext uri="{FF2B5EF4-FFF2-40B4-BE49-F238E27FC236}">
                  <a16:creationId xmlns:a16="http://schemas.microsoft.com/office/drawing/2014/main" id="{F9134851-F321-4508-838C-D783257FFAD4}"/>
                </a:ext>
              </a:extLst>
            </p:cNvPr>
            <p:cNvSpPr/>
            <p:nvPr/>
          </p:nvSpPr>
          <p:spPr>
            <a:xfrm>
              <a:off x="6505161"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8</a:t>
              </a:r>
            </a:p>
          </p:txBody>
        </p:sp>
        <p:sp>
          <p:nvSpPr>
            <p:cNvPr id="46" name="Rectangle 45">
              <a:extLst>
                <a:ext uri="{FF2B5EF4-FFF2-40B4-BE49-F238E27FC236}">
                  <a16:creationId xmlns:a16="http://schemas.microsoft.com/office/drawing/2014/main" id="{32D53C27-B5BE-4C8E-A09D-5E740150B122}"/>
                </a:ext>
              </a:extLst>
            </p:cNvPr>
            <p:cNvSpPr/>
            <p:nvPr/>
          </p:nvSpPr>
          <p:spPr>
            <a:xfrm>
              <a:off x="7185992"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9</a:t>
              </a:r>
            </a:p>
          </p:txBody>
        </p:sp>
        <p:sp>
          <p:nvSpPr>
            <p:cNvPr id="47" name="Rectangle 46">
              <a:extLst>
                <a:ext uri="{FF2B5EF4-FFF2-40B4-BE49-F238E27FC236}">
                  <a16:creationId xmlns:a16="http://schemas.microsoft.com/office/drawing/2014/main" id="{E204C8A0-2D2F-471C-AED8-8181E76F3357}"/>
                </a:ext>
              </a:extLst>
            </p:cNvPr>
            <p:cNvSpPr/>
            <p:nvPr/>
          </p:nvSpPr>
          <p:spPr>
            <a:xfrm>
              <a:off x="7856883"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10</a:t>
              </a:r>
            </a:p>
          </p:txBody>
        </p:sp>
        <p:sp>
          <p:nvSpPr>
            <p:cNvPr id="48" name="Rectangle 47">
              <a:extLst>
                <a:ext uri="{FF2B5EF4-FFF2-40B4-BE49-F238E27FC236}">
                  <a16:creationId xmlns:a16="http://schemas.microsoft.com/office/drawing/2014/main" id="{ABDBA82A-2C41-4492-A3BC-47994C90380B}"/>
                </a:ext>
              </a:extLst>
            </p:cNvPr>
            <p:cNvSpPr/>
            <p:nvPr/>
          </p:nvSpPr>
          <p:spPr>
            <a:xfrm>
              <a:off x="8537714"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11</a:t>
              </a:r>
            </a:p>
          </p:txBody>
        </p:sp>
        <p:sp>
          <p:nvSpPr>
            <p:cNvPr id="49" name="Rectangle 48">
              <a:extLst>
                <a:ext uri="{FF2B5EF4-FFF2-40B4-BE49-F238E27FC236}">
                  <a16:creationId xmlns:a16="http://schemas.microsoft.com/office/drawing/2014/main" id="{0CA2C831-BB7E-4C2A-850C-435EB0FFF7A3}"/>
                </a:ext>
              </a:extLst>
            </p:cNvPr>
            <p:cNvSpPr/>
            <p:nvPr/>
          </p:nvSpPr>
          <p:spPr>
            <a:xfrm>
              <a:off x="9226827"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12</a:t>
              </a:r>
            </a:p>
          </p:txBody>
        </p:sp>
        <p:sp>
          <p:nvSpPr>
            <p:cNvPr id="50" name="Rectangle 49">
              <a:extLst>
                <a:ext uri="{FF2B5EF4-FFF2-40B4-BE49-F238E27FC236}">
                  <a16:creationId xmlns:a16="http://schemas.microsoft.com/office/drawing/2014/main" id="{14FB2559-A4D1-4ADF-A60E-6B60C10868ED}"/>
                </a:ext>
              </a:extLst>
            </p:cNvPr>
            <p:cNvSpPr/>
            <p:nvPr/>
          </p:nvSpPr>
          <p:spPr>
            <a:xfrm>
              <a:off x="9897718"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13</a:t>
              </a:r>
            </a:p>
          </p:txBody>
        </p:sp>
        <p:sp>
          <p:nvSpPr>
            <p:cNvPr id="51" name="Rectangle 50">
              <a:extLst>
                <a:ext uri="{FF2B5EF4-FFF2-40B4-BE49-F238E27FC236}">
                  <a16:creationId xmlns:a16="http://schemas.microsoft.com/office/drawing/2014/main" id="{1801AC8D-4D6F-41C7-B530-92722998FFFE}"/>
                </a:ext>
              </a:extLst>
            </p:cNvPr>
            <p:cNvSpPr/>
            <p:nvPr/>
          </p:nvSpPr>
          <p:spPr>
            <a:xfrm>
              <a:off x="10578549" y="22860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Nunito Sans" panose="020B0604020202020204" charset="0"/>
                </a:rPr>
                <a:t>14</a:t>
              </a:r>
            </a:p>
          </p:txBody>
        </p:sp>
      </p:grpSp>
      <p:sp>
        <p:nvSpPr>
          <p:cNvPr id="100" name="Rectangle 99">
            <a:extLst>
              <a:ext uri="{FF2B5EF4-FFF2-40B4-BE49-F238E27FC236}">
                <a16:creationId xmlns:a16="http://schemas.microsoft.com/office/drawing/2014/main" id="{C6068C6A-9F9A-4326-B868-DB5C483F9D33}"/>
              </a:ext>
            </a:extLst>
          </p:cNvPr>
          <p:cNvSpPr/>
          <p:nvPr/>
        </p:nvSpPr>
        <p:spPr>
          <a:xfrm>
            <a:off x="4490665" y="1599528"/>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200" dirty="0">
                <a:latin typeface="Nunito Sans" panose="020B0604020202020204" charset="0"/>
              </a:rPr>
              <a:t>B</a:t>
            </a:r>
          </a:p>
        </p:txBody>
      </p:sp>
      <p:sp>
        <p:nvSpPr>
          <p:cNvPr id="101" name="Rectangle 100">
            <a:extLst>
              <a:ext uri="{FF2B5EF4-FFF2-40B4-BE49-F238E27FC236}">
                <a16:creationId xmlns:a16="http://schemas.microsoft.com/office/drawing/2014/main" id="{8F66CAE3-4086-4649-A770-CB7D19FF020C}"/>
              </a:ext>
            </a:extLst>
          </p:cNvPr>
          <p:cNvSpPr/>
          <p:nvPr/>
        </p:nvSpPr>
        <p:spPr>
          <a:xfrm>
            <a:off x="5179944" y="1600536"/>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200" dirty="0">
                <a:latin typeface="Nunito Sans" panose="020B0604020202020204" charset="0"/>
              </a:rPr>
              <a:t>N</a:t>
            </a:r>
          </a:p>
        </p:txBody>
      </p:sp>
      <p:sp>
        <p:nvSpPr>
          <p:cNvPr id="102" name="Rectangle 101">
            <a:extLst>
              <a:ext uri="{FF2B5EF4-FFF2-40B4-BE49-F238E27FC236}">
                <a16:creationId xmlns:a16="http://schemas.microsoft.com/office/drawing/2014/main" id="{8B5E2525-7EC3-4D78-9BD7-EE56550E89B5}"/>
              </a:ext>
            </a:extLst>
          </p:cNvPr>
          <p:cNvSpPr/>
          <p:nvPr/>
        </p:nvSpPr>
        <p:spPr>
          <a:xfrm>
            <a:off x="5860775" y="1600536"/>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200" dirty="0">
                <a:latin typeface="Nunito Sans" panose="020B0604020202020204" charset="0"/>
              </a:rPr>
              <a:t>N</a:t>
            </a:r>
          </a:p>
        </p:txBody>
      </p:sp>
      <p:sp>
        <p:nvSpPr>
          <p:cNvPr id="103" name="Rectangle 102">
            <a:extLst>
              <a:ext uri="{FF2B5EF4-FFF2-40B4-BE49-F238E27FC236}">
                <a16:creationId xmlns:a16="http://schemas.microsoft.com/office/drawing/2014/main" id="{A304DF08-491D-4AA7-BABD-50840F9E74ED}"/>
              </a:ext>
            </a:extLst>
          </p:cNvPr>
          <p:cNvSpPr/>
          <p:nvPr/>
        </p:nvSpPr>
        <p:spPr>
          <a:xfrm>
            <a:off x="6531666" y="1600536"/>
            <a:ext cx="6858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200" dirty="0">
                <a:latin typeface="Nunito Sans" panose="020B0604020202020204" charset="0"/>
              </a:rPr>
              <a:t>B</a:t>
            </a:r>
          </a:p>
        </p:txBody>
      </p:sp>
    </p:spTree>
    <p:extLst>
      <p:ext uri="{BB962C8B-B14F-4D97-AF65-F5344CB8AC3E}">
        <p14:creationId xmlns:p14="http://schemas.microsoft.com/office/powerpoint/2010/main" val="176124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00" grpId="0" animBg="1"/>
      <p:bldP spid="101" grpId="0" animBg="1"/>
      <p:bldP spid="102" grpId="0" animBg="1"/>
      <p:bldP spid="10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b="1" dirty="0">
                          <a:effectLst>
                            <a:glow rad="63500">
                              <a:schemeClr val="accent1">
                                <a:satMod val="175000"/>
                                <a:alpha val="40000"/>
                              </a:schemeClr>
                            </a:glow>
                          </a:effectLst>
                        </a:rPr>
                        <a:t>4050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4050</a:t>
                      </a:r>
                      <a:endParaRPr lang="en-US" sz="2700" b="1" dirty="0">
                        <a:ln>
                          <a:solidFill>
                            <a:schemeClr val="tx1"/>
                          </a:solidFill>
                        </a:ln>
                        <a:solidFill>
                          <a:srgbClr val="FF0000"/>
                        </a:solidFill>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7" name="Rectangle 6"/>
          <p:cNvSpPr/>
          <p:nvPr/>
        </p:nvSpPr>
        <p:spPr>
          <a:xfrm>
            <a:off x="4572000" y="0"/>
            <a:ext cx="5594096" cy="697627"/>
          </a:xfrm>
          <a:prstGeom prst="rect">
            <a:avLst/>
          </a:prstGeom>
        </p:spPr>
        <p:txBody>
          <a:bodyPr wrap="none" lIns="121917" tIns="60958" rIns="121917" bIns="60958">
            <a:spAutoFit/>
          </a:bodyPr>
          <a:lstStyle/>
          <a:p>
            <a:pPr algn="ctr"/>
            <a:r>
              <a:rPr lang="en-US" sz="3700" dirty="0"/>
              <a:t>Delete at the given position</a:t>
            </a:r>
          </a:p>
        </p:txBody>
      </p:sp>
      <p:sp>
        <p:nvSpPr>
          <p:cNvPr id="10" name="Rectangle 9"/>
          <p:cNvSpPr/>
          <p:nvPr/>
        </p:nvSpPr>
        <p:spPr>
          <a:xfrm>
            <a:off x="4572000" y="904557"/>
            <a:ext cx="5911612" cy="492438"/>
          </a:xfrm>
          <a:prstGeom prst="rect">
            <a:avLst/>
          </a:prstGeom>
        </p:spPr>
        <p:txBody>
          <a:bodyPr wrap="none" lIns="121917" tIns="60958" rIns="121917" bIns="60958">
            <a:spAutoFit/>
          </a:bodyPr>
          <a:lstStyle/>
          <a:p>
            <a:r>
              <a:rPr lang="en-US" sz="2400" dirty="0"/>
              <a:t>Let’s try to delete the node at the 3</a:t>
            </a:r>
            <a:r>
              <a:rPr lang="en-US" sz="2400" baseline="30000" dirty="0"/>
              <a:t>rd</a:t>
            </a:r>
            <a:r>
              <a:rPr lang="en-US" sz="2400" dirty="0"/>
              <a:t> position</a:t>
            </a:r>
          </a:p>
        </p:txBody>
      </p:sp>
      <p:sp>
        <p:nvSpPr>
          <p:cNvPr id="13" name="Rectangle 12"/>
          <p:cNvSpPr/>
          <p:nvPr/>
        </p:nvSpPr>
        <p:spPr>
          <a:xfrm>
            <a:off x="4978400" y="3429000"/>
            <a:ext cx="6096000" cy="914400"/>
          </a:xfrm>
          <a:prstGeom prst="rect">
            <a:avLst/>
          </a:prstGeom>
          <a:ln>
            <a:solidFill>
              <a:srgbClr val="0070C0"/>
            </a:solidFill>
          </a:ln>
          <a:effectLst>
            <a:glow rad="63500">
              <a:schemeClr val="accent5">
                <a:satMod val="175000"/>
                <a:alpha val="40000"/>
              </a:schemeClr>
            </a:glow>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r>
              <a:rPr lang="en-US" sz="3200" b="1" dirty="0">
                <a:solidFill>
                  <a:srgbClr val="FF0000"/>
                </a:solidFill>
              </a:rPr>
              <a:t>  Are we forgetting something?</a:t>
            </a:r>
            <a:endParaRPr lang="en-US" sz="2700" b="1" dirty="0">
              <a:ln>
                <a:solidFill>
                  <a:schemeClr val="tx1"/>
                </a:solidFill>
              </a:ln>
              <a:solidFill>
                <a:srgbClr val="FF0000"/>
              </a:solidFill>
            </a:endParaRPr>
          </a:p>
        </p:txBody>
      </p:sp>
      <p:sp>
        <p:nvSpPr>
          <p:cNvPr id="16" name="Rectangle 15"/>
          <p:cNvSpPr/>
          <p:nvPr/>
        </p:nvSpPr>
        <p:spPr>
          <a:xfrm>
            <a:off x="4978401" y="1397001"/>
            <a:ext cx="5674624" cy="1600434"/>
          </a:xfrm>
          <a:prstGeom prst="rect">
            <a:avLst/>
          </a:prstGeom>
        </p:spPr>
        <p:txBody>
          <a:bodyPr wrap="none" lIns="121917" tIns="60958" rIns="121917" bIns="60958">
            <a:spAutoFit/>
          </a:bodyPr>
          <a:lstStyle/>
          <a:p>
            <a:pPr>
              <a:buFont typeface="Arial" pitchFamily="34" charset="0"/>
              <a:buChar char="•"/>
            </a:pPr>
            <a:r>
              <a:rPr lang="en-US" sz="2400" dirty="0"/>
              <a:t>Step 1. The address of 4</a:t>
            </a:r>
            <a:r>
              <a:rPr lang="en-US" sz="2400" baseline="30000" dirty="0"/>
              <a:t>th</a:t>
            </a:r>
            <a:r>
              <a:rPr lang="en-US" sz="2400" dirty="0"/>
              <a:t> node should be- </a:t>
            </a:r>
          </a:p>
          <a:p>
            <a:r>
              <a:rPr lang="en-US" sz="2400" dirty="0"/>
              <a:t>               stored in the 2</a:t>
            </a:r>
            <a:r>
              <a:rPr lang="en-US" sz="2400" baseline="30000" dirty="0"/>
              <a:t>nd</a:t>
            </a:r>
            <a:r>
              <a:rPr lang="en-US" sz="2400" dirty="0"/>
              <a:t> pointer of the list.</a:t>
            </a:r>
          </a:p>
          <a:p>
            <a:endParaRPr lang="en-US" sz="2400" dirty="0"/>
          </a:p>
          <a:p>
            <a:pPr>
              <a:buFont typeface="Arial" pitchFamily="34" charset="0"/>
              <a:buChar char="•"/>
            </a:pP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28" name="TextBox 27">
            <a:extLst>
              <a:ext uri="{FF2B5EF4-FFF2-40B4-BE49-F238E27FC236}">
                <a16:creationId xmlns:a16="http://schemas.microsoft.com/office/drawing/2014/main" id="{A3D71B3B-0566-4747-9425-E50F9DE97BE0}"/>
              </a:ext>
            </a:extLst>
          </p:cNvPr>
          <p:cNvSpPr txBox="1"/>
          <p:nvPr/>
        </p:nvSpPr>
        <p:spPr>
          <a:xfrm>
            <a:off x="536982" y="769163"/>
            <a:ext cx="11136326" cy="784830"/>
          </a:xfrm>
          <a:prstGeom prst="rect">
            <a:avLst/>
          </a:prstGeom>
          <a:noFill/>
        </p:spPr>
        <p:txBody>
          <a:bodyPr wrap="square" rtlCol="0">
            <a:spAutoFit/>
          </a:bodyPr>
          <a:lstStyle/>
          <a:p>
            <a:r>
              <a:rPr lang="en-US" sz="4500" b="1" dirty="0">
                <a:latin typeface="Nunito Sans" panose="00000500000000000000" pitchFamily="2" charset="0"/>
              </a:rPr>
              <a:t>Rat in a maze</a:t>
            </a:r>
          </a:p>
        </p:txBody>
      </p:sp>
      <p:sp>
        <p:nvSpPr>
          <p:cNvPr id="29" name="Rectangle 28">
            <a:extLst>
              <a:ext uri="{FF2B5EF4-FFF2-40B4-BE49-F238E27FC236}">
                <a16:creationId xmlns:a16="http://schemas.microsoft.com/office/drawing/2014/main" id="{E553D166-8E0B-46CA-A501-E6EF7F6FFB42}"/>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le 22">
            <a:extLst>
              <a:ext uri="{FF2B5EF4-FFF2-40B4-BE49-F238E27FC236}">
                <a16:creationId xmlns:a16="http://schemas.microsoft.com/office/drawing/2014/main" id="{1E2270B0-2F79-4A60-AB2B-D9567B08D30A}"/>
              </a:ext>
            </a:extLst>
          </p:cNvPr>
          <p:cNvGraphicFramePr>
            <a:graphicFrameLocks noGrp="1"/>
          </p:cNvGraphicFramePr>
          <p:nvPr>
            <p:extLst/>
          </p:nvPr>
        </p:nvGraphicFramePr>
        <p:xfrm>
          <a:off x="838200" y="1828800"/>
          <a:ext cx="4800600" cy="3962400"/>
        </p:xfrm>
        <a:graphic>
          <a:graphicData uri="http://schemas.openxmlformats.org/drawingml/2006/table">
            <a:tbl>
              <a:tblPr firstRow="1" bandRow="1">
                <a:tableStyleId>{5940675A-B579-460E-94D1-54222C63F5DA}</a:tableStyleId>
              </a:tblPr>
              <a:tblGrid>
                <a:gridCol w="960120">
                  <a:extLst>
                    <a:ext uri="{9D8B030D-6E8A-4147-A177-3AD203B41FA5}">
                      <a16:colId xmlns:a16="http://schemas.microsoft.com/office/drawing/2014/main" val="1043351150"/>
                    </a:ext>
                  </a:extLst>
                </a:gridCol>
                <a:gridCol w="960120">
                  <a:extLst>
                    <a:ext uri="{9D8B030D-6E8A-4147-A177-3AD203B41FA5}">
                      <a16:colId xmlns:a16="http://schemas.microsoft.com/office/drawing/2014/main" val="1086884772"/>
                    </a:ext>
                  </a:extLst>
                </a:gridCol>
                <a:gridCol w="960120">
                  <a:extLst>
                    <a:ext uri="{9D8B030D-6E8A-4147-A177-3AD203B41FA5}">
                      <a16:colId xmlns:a16="http://schemas.microsoft.com/office/drawing/2014/main" val="2702593444"/>
                    </a:ext>
                  </a:extLst>
                </a:gridCol>
                <a:gridCol w="960120">
                  <a:extLst>
                    <a:ext uri="{9D8B030D-6E8A-4147-A177-3AD203B41FA5}">
                      <a16:colId xmlns:a16="http://schemas.microsoft.com/office/drawing/2014/main" val="1428467343"/>
                    </a:ext>
                  </a:extLst>
                </a:gridCol>
                <a:gridCol w="960120">
                  <a:extLst>
                    <a:ext uri="{9D8B030D-6E8A-4147-A177-3AD203B41FA5}">
                      <a16:colId xmlns:a16="http://schemas.microsoft.com/office/drawing/2014/main" val="2421729673"/>
                    </a:ext>
                  </a:extLst>
                </a:gridCol>
              </a:tblGrid>
              <a:tr h="792480">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45006882"/>
                  </a:ext>
                </a:extLst>
              </a:tr>
              <a:tr h="792480">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0693381"/>
                  </a:ext>
                </a:extLst>
              </a:tr>
              <a:tr h="792480">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70929344"/>
                  </a:ext>
                </a:extLst>
              </a:tr>
              <a:tr h="792480">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0707063"/>
                  </a:ext>
                </a:extLst>
              </a:tr>
              <a:tr h="792480">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lnSpc>
                          <a:spcPct val="150000"/>
                        </a:lnSpc>
                      </a:pPr>
                      <a:r>
                        <a:rPr lang="en-IN" sz="2500" dirty="0">
                          <a:latin typeface="Nunito Sans" panose="020B0604020202020204" charset="0"/>
                        </a:rPr>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964142"/>
                  </a:ext>
                </a:extLst>
              </a:tr>
            </a:tbl>
          </a:graphicData>
        </a:graphic>
      </p:graphicFrame>
      <p:graphicFrame>
        <p:nvGraphicFramePr>
          <p:cNvPr id="34" name="Table 22">
            <a:extLst>
              <a:ext uri="{FF2B5EF4-FFF2-40B4-BE49-F238E27FC236}">
                <a16:creationId xmlns:a16="http://schemas.microsoft.com/office/drawing/2014/main" id="{259ADDA8-D366-400C-9FA2-1B592D856457}"/>
              </a:ext>
            </a:extLst>
          </p:cNvPr>
          <p:cNvGraphicFramePr>
            <a:graphicFrameLocks noGrp="1"/>
          </p:cNvGraphicFramePr>
          <p:nvPr>
            <p:extLst/>
          </p:nvPr>
        </p:nvGraphicFramePr>
        <p:xfrm>
          <a:off x="6400800" y="1834562"/>
          <a:ext cx="4800600" cy="3962400"/>
        </p:xfrm>
        <a:graphic>
          <a:graphicData uri="http://schemas.openxmlformats.org/drawingml/2006/table">
            <a:tbl>
              <a:tblPr firstRow="1" bandRow="1">
                <a:tableStyleId>{5940675A-B579-460E-94D1-54222C63F5DA}</a:tableStyleId>
              </a:tblPr>
              <a:tblGrid>
                <a:gridCol w="960120">
                  <a:extLst>
                    <a:ext uri="{9D8B030D-6E8A-4147-A177-3AD203B41FA5}">
                      <a16:colId xmlns:a16="http://schemas.microsoft.com/office/drawing/2014/main" val="1043351150"/>
                    </a:ext>
                  </a:extLst>
                </a:gridCol>
                <a:gridCol w="960120">
                  <a:extLst>
                    <a:ext uri="{9D8B030D-6E8A-4147-A177-3AD203B41FA5}">
                      <a16:colId xmlns:a16="http://schemas.microsoft.com/office/drawing/2014/main" val="1086884772"/>
                    </a:ext>
                  </a:extLst>
                </a:gridCol>
                <a:gridCol w="960120">
                  <a:extLst>
                    <a:ext uri="{9D8B030D-6E8A-4147-A177-3AD203B41FA5}">
                      <a16:colId xmlns:a16="http://schemas.microsoft.com/office/drawing/2014/main" val="2702593444"/>
                    </a:ext>
                  </a:extLst>
                </a:gridCol>
                <a:gridCol w="960120">
                  <a:extLst>
                    <a:ext uri="{9D8B030D-6E8A-4147-A177-3AD203B41FA5}">
                      <a16:colId xmlns:a16="http://schemas.microsoft.com/office/drawing/2014/main" val="1428467343"/>
                    </a:ext>
                  </a:extLst>
                </a:gridCol>
                <a:gridCol w="960120">
                  <a:extLst>
                    <a:ext uri="{9D8B030D-6E8A-4147-A177-3AD203B41FA5}">
                      <a16:colId xmlns:a16="http://schemas.microsoft.com/office/drawing/2014/main" val="2421729673"/>
                    </a:ext>
                  </a:extLst>
                </a:gridCol>
              </a:tblGrid>
              <a:tr h="792480">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5006882"/>
                  </a:ext>
                </a:extLst>
              </a:tr>
              <a:tr h="792480">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693381"/>
                  </a:ext>
                </a:extLst>
              </a:tr>
              <a:tr h="792480">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0929344"/>
                  </a:ext>
                </a:extLst>
              </a:tr>
              <a:tr h="792480">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0707063"/>
                  </a:ext>
                </a:extLst>
              </a:tr>
              <a:tr h="792480">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lnSpc>
                          <a:spcPct val="150000"/>
                        </a:lnSpc>
                      </a:pPr>
                      <a:r>
                        <a:rPr lang="en-IN" sz="2500" dirty="0">
                          <a:latin typeface="Nunito Sans" panose="020B0604020202020204" charset="0"/>
                        </a:rPr>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964142"/>
                  </a:ext>
                </a:extLst>
              </a:tr>
            </a:tbl>
          </a:graphicData>
        </a:graphic>
      </p:graphicFrame>
      <p:sp>
        <p:nvSpPr>
          <p:cNvPr id="24" name="Rectangle 23">
            <a:extLst>
              <a:ext uri="{FF2B5EF4-FFF2-40B4-BE49-F238E27FC236}">
                <a16:creationId xmlns:a16="http://schemas.microsoft.com/office/drawing/2014/main" id="{F86D7C12-A3DC-4008-B3C2-D6EEF253CA3E}"/>
              </a:ext>
            </a:extLst>
          </p:cNvPr>
          <p:cNvSpPr/>
          <p:nvPr/>
        </p:nvSpPr>
        <p:spPr>
          <a:xfrm>
            <a:off x="832709" y="1821180"/>
            <a:ext cx="968188" cy="801062"/>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37" name="Rectangle 36">
            <a:extLst>
              <a:ext uri="{FF2B5EF4-FFF2-40B4-BE49-F238E27FC236}">
                <a16:creationId xmlns:a16="http://schemas.microsoft.com/office/drawing/2014/main" id="{DD948849-E418-4DD3-A99E-A761DD6CD977}"/>
              </a:ext>
            </a:extLst>
          </p:cNvPr>
          <p:cNvSpPr/>
          <p:nvPr/>
        </p:nvSpPr>
        <p:spPr>
          <a:xfrm>
            <a:off x="6392732" y="1828800"/>
            <a:ext cx="968188" cy="801062"/>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38" name="Rectangle 37">
            <a:extLst>
              <a:ext uri="{FF2B5EF4-FFF2-40B4-BE49-F238E27FC236}">
                <a16:creationId xmlns:a16="http://schemas.microsoft.com/office/drawing/2014/main" id="{1D9FE27C-7403-43FF-98A5-67F4B70767FC}"/>
              </a:ext>
            </a:extLst>
          </p:cNvPr>
          <p:cNvSpPr/>
          <p:nvPr/>
        </p:nvSpPr>
        <p:spPr>
          <a:xfrm>
            <a:off x="7360920" y="1828800"/>
            <a:ext cx="968188" cy="801062"/>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39" name="Rectangle 38">
            <a:extLst>
              <a:ext uri="{FF2B5EF4-FFF2-40B4-BE49-F238E27FC236}">
                <a16:creationId xmlns:a16="http://schemas.microsoft.com/office/drawing/2014/main" id="{C4918614-6BAF-4D9E-BBE3-51E95B7E556F}"/>
              </a:ext>
            </a:extLst>
          </p:cNvPr>
          <p:cNvSpPr/>
          <p:nvPr/>
        </p:nvSpPr>
        <p:spPr>
          <a:xfrm>
            <a:off x="7354644" y="2623633"/>
            <a:ext cx="972111" cy="801062"/>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40" name="Rectangle 39">
            <a:extLst>
              <a:ext uri="{FF2B5EF4-FFF2-40B4-BE49-F238E27FC236}">
                <a16:creationId xmlns:a16="http://schemas.microsoft.com/office/drawing/2014/main" id="{67C80EDE-E669-45A0-9D21-3B425820F313}"/>
              </a:ext>
            </a:extLst>
          </p:cNvPr>
          <p:cNvSpPr/>
          <p:nvPr/>
        </p:nvSpPr>
        <p:spPr>
          <a:xfrm>
            <a:off x="8321488" y="2622960"/>
            <a:ext cx="968188" cy="801062"/>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41" name="Rectangle 40">
            <a:extLst>
              <a:ext uri="{FF2B5EF4-FFF2-40B4-BE49-F238E27FC236}">
                <a16:creationId xmlns:a16="http://schemas.microsoft.com/office/drawing/2014/main" id="{D648E91E-3912-42CA-AE25-7CD18FBAE629}"/>
              </a:ext>
            </a:extLst>
          </p:cNvPr>
          <p:cNvSpPr/>
          <p:nvPr/>
        </p:nvSpPr>
        <p:spPr>
          <a:xfrm>
            <a:off x="9278696" y="2622242"/>
            <a:ext cx="968188" cy="801062"/>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42" name="Rectangle 41">
            <a:extLst>
              <a:ext uri="{FF2B5EF4-FFF2-40B4-BE49-F238E27FC236}">
                <a16:creationId xmlns:a16="http://schemas.microsoft.com/office/drawing/2014/main" id="{304DB192-2B07-4BC4-BD41-22E8D72BAD00}"/>
              </a:ext>
            </a:extLst>
          </p:cNvPr>
          <p:cNvSpPr/>
          <p:nvPr/>
        </p:nvSpPr>
        <p:spPr>
          <a:xfrm>
            <a:off x="10234670" y="2622961"/>
            <a:ext cx="968188" cy="801062"/>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43" name="Rectangle 42">
            <a:extLst>
              <a:ext uri="{FF2B5EF4-FFF2-40B4-BE49-F238E27FC236}">
                <a16:creationId xmlns:a16="http://schemas.microsoft.com/office/drawing/2014/main" id="{146D86FA-C8A1-4725-8568-2EDC44A36E54}"/>
              </a:ext>
            </a:extLst>
          </p:cNvPr>
          <p:cNvSpPr/>
          <p:nvPr/>
        </p:nvSpPr>
        <p:spPr>
          <a:xfrm>
            <a:off x="8315306" y="3412924"/>
            <a:ext cx="968188" cy="801062"/>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44" name="Rectangle 43">
            <a:extLst>
              <a:ext uri="{FF2B5EF4-FFF2-40B4-BE49-F238E27FC236}">
                <a16:creationId xmlns:a16="http://schemas.microsoft.com/office/drawing/2014/main" id="{50FCA57A-3AE6-4176-B18B-721DCEAB1636}"/>
              </a:ext>
            </a:extLst>
          </p:cNvPr>
          <p:cNvSpPr/>
          <p:nvPr/>
        </p:nvSpPr>
        <p:spPr>
          <a:xfrm>
            <a:off x="8315690" y="4208013"/>
            <a:ext cx="968188" cy="801062"/>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45" name="Rectangle 44">
            <a:extLst>
              <a:ext uri="{FF2B5EF4-FFF2-40B4-BE49-F238E27FC236}">
                <a16:creationId xmlns:a16="http://schemas.microsoft.com/office/drawing/2014/main" id="{BAEFCB6A-951B-4A65-9E25-C783552F8CDB}"/>
              </a:ext>
            </a:extLst>
          </p:cNvPr>
          <p:cNvSpPr/>
          <p:nvPr/>
        </p:nvSpPr>
        <p:spPr>
          <a:xfrm>
            <a:off x="9280954" y="4206964"/>
            <a:ext cx="968188" cy="801062"/>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46" name="Rectangle 45">
            <a:extLst>
              <a:ext uri="{FF2B5EF4-FFF2-40B4-BE49-F238E27FC236}">
                <a16:creationId xmlns:a16="http://schemas.microsoft.com/office/drawing/2014/main" id="{3A3396F7-D5A5-41D5-80BA-19EE0EC99DB8}"/>
              </a:ext>
            </a:extLst>
          </p:cNvPr>
          <p:cNvSpPr/>
          <p:nvPr/>
        </p:nvSpPr>
        <p:spPr>
          <a:xfrm>
            <a:off x="9276976" y="5008805"/>
            <a:ext cx="968188" cy="801062"/>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47" name="Rectangle 46">
            <a:extLst>
              <a:ext uri="{FF2B5EF4-FFF2-40B4-BE49-F238E27FC236}">
                <a16:creationId xmlns:a16="http://schemas.microsoft.com/office/drawing/2014/main" id="{61385857-CBF9-4360-9B04-2049A00BDEF7}"/>
              </a:ext>
            </a:extLst>
          </p:cNvPr>
          <p:cNvSpPr/>
          <p:nvPr/>
        </p:nvSpPr>
        <p:spPr>
          <a:xfrm>
            <a:off x="10240167" y="5000057"/>
            <a:ext cx="968188" cy="809809"/>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Tree>
    <p:extLst>
      <p:ext uri="{BB962C8B-B14F-4D97-AF65-F5344CB8AC3E}">
        <p14:creationId xmlns:p14="http://schemas.microsoft.com/office/powerpoint/2010/main" val="288944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1" nodeType="clickEffect">
                                  <p:stCondLst>
                                    <p:cond delay="0"/>
                                  </p:stCondLst>
                                  <p:childTnLst>
                                    <p:animMotion origin="layout" path="M -2.70833E-6 -2.59259E-6 L 0.07891 -2.59259E-6 " pathEditMode="relative" rAng="0" ptsTypes="AA">
                                      <p:cBhvr>
                                        <p:cTn id="22" dur="2000" fill="hold"/>
                                        <p:tgtEl>
                                          <p:spTgt spid="24"/>
                                        </p:tgtEl>
                                        <p:attrNameLst>
                                          <p:attrName>ppt_x</p:attrName>
                                          <p:attrName>ppt_y</p:attrName>
                                        </p:attrNameLst>
                                      </p:cBhvr>
                                      <p:rCtr x="3945" y="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2" nodeType="clickEffect">
                                  <p:stCondLst>
                                    <p:cond delay="0"/>
                                  </p:stCondLst>
                                  <p:childTnLst>
                                    <p:animMotion origin="layout" path="M 0.07891 -2.59259E-6 L 0.07891 0.11736 " pathEditMode="relative" rAng="0" ptsTypes="AA">
                                      <p:cBhvr>
                                        <p:cTn id="30" dur="2000" fill="hold"/>
                                        <p:tgtEl>
                                          <p:spTgt spid="24"/>
                                        </p:tgtEl>
                                        <p:attrNameLst>
                                          <p:attrName>ppt_x</p:attrName>
                                          <p:attrName>ppt_y</p:attrName>
                                        </p:attrNameLst>
                                      </p:cBhvr>
                                      <p:rCtr x="0" y="5856"/>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grpId="3" nodeType="clickEffect">
                                  <p:stCondLst>
                                    <p:cond delay="0"/>
                                  </p:stCondLst>
                                  <p:childTnLst>
                                    <p:animMotion origin="layout" path="M 0.07969 0.11713 L 0.1586 0.11713 " pathEditMode="relative" rAng="0" ptsTypes="AA">
                                      <p:cBhvr>
                                        <p:cTn id="38" dur="2000" fill="hold"/>
                                        <p:tgtEl>
                                          <p:spTgt spid="24"/>
                                        </p:tgtEl>
                                        <p:attrNameLst>
                                          <p:attrName>ppt_x</p:attrName>
                                          <p:attrName>ppt_y</p:attrName>
                                        </p:attrNameLst>
                                      </p:cBhvr>
                                      <p:rCtr x="3945" y="0"/>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grpId="4" nodeType="clickEffect">
                                  <p:stCondLst>
                                    <p:cond delay="0"/>
                                  </p:stCondLst>
                                  <p:childTnLst>
                                    <p:animMotion origin="layout" path="M 0.15716 0.11713 L 0.23607 0.11713 " pathEditMode="relative" rAng="0" ptsTypes="AA">
                                      <p:cBhvr>
                                        <p:cTn id="46" dur="2000" fill="hold"/>
                                        <p:tgtEl>
                                          <p:spTgt spid="24"/>
                                        </p:tgtEl>
                                        <p:attrNameLst>
                                          <p:attrName>ppt_x</p:attrName>
                                          <p:attrName>ppt_y</p:attrName>
                                        </p:attrNameLst>
                                      </p:cBhvr>
                                      <p:rCtr x="3945" y="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grpId="5" nodeType="clickEffect">
                                  <p:stCondLst>
                                    <p:cond delay="0"/>
                                  </p:stCondLst>
                                  <p:childTnLst>
                                    <p:animMotion origin="layout" path="M 0.23568 0.11713 L 0.31459 0.11713 " pathEditMode="relative" rAng="0" ptsTypes="AA">
                                      <p:cBhvr>
                                        <p:cTn id="54" dur="2000" fill="hold"/>
                                        <p:tgtEl>
                                          <p:spTgt spid="24"/>
                                        </p:tgtEl>
                                        <p:attrNameLst>
                                          <p:attrName>ppt_x</p:attrName>
                                          <p:attrName>ppt_y</p:attrName>
                                        </p:attrNameLst>
                                      </p:cBhvr>
                                      <p:rCtr x="3945" y="0"/>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6" nodeType="clickEffect">
                                  <p:stCondLst>
                                    <p:cond delay="0"/>
                                  </p:stCondLst>
                                  <p:childTnLst>
                                    <p:animMotion origin="layout" path="M 0.31472 0.11713 L 0.23529 0.11713 " pathEditMode="relative" rAng="0" ptsTypes="AA">
                                      <p:cBhvr>
                                        <p:cTn id="62" dur="2000" fill="hold"/>
                                        <p:tgtEl>
                                          <p:spTgt spid="24"/>
                                        </p:tgtEl>
                                        <p:attrNameLst>
                                          <p:attrName>ppt_x</p:attrName>
                                          <p:attrName>ppt_y</p:attrName>
                                        </p:attrNameLst>
                                      </p:cBhvr>
                                      <p:rCtr x="-3971" y="0"/>
                                    </p:animMotion>
                                  </p:childTnLst>
                                </p:cTn>
                              </p:par>
                              <p:par>
                                <p:cTn id="63" presetID="1" presetClass="exit" presetSubtype="0" fill="hold" grpId="1" nodeType="withEffect">
                                  <p:stCondLst>
                                    <p:cond delay="2000"/>
                                  </p:stCondLst>
                                  <p:childTnLst>
                                    <p:set>
                                      <p:cBhvr>
                                        <p:cTn id="64" dur="1" fill="hold">
                                          <p:stCondLst>
                                            <p:cond delay="0"/>
                                          </p:stCondLst>
                                        </p:cTn>
                                        <p:tgtEl>
                                          <p:spTgt spid="4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5" presetClass="path" presetSubtype="0" accel="50000" decel="50000" fill="hold" grpId="8" nodeType="clickEffect">
                                  <p:stCondLst>
                                    <p:cond delay="0"/>
                                  </p:stCondLst>
                                  <p:childTnLst>
                                    <p:animMotion origin="layout" path="M 0.23633 0.11644 L 0.15677 0.11644 " pathEditMode="relative" rAng="0" ptsTypes="AA">
                                      <p:cBhvr>
                                        <p:cTn id="68" dur="2000" fill="hold"/>
                                        <p:tgtEl>
                                          <p:spTgt spid="24"/>
                                        </p:tgtEl>
                                        <p:attrNameLst>
                                          <p:attrName>ppt_x</p:attrName>
                                          <p:attrName>ppt_y</p:attrName>
                                        </p:attrNameLst>
                                      </p:cBhvr>
                                      <p:rCtr x="-3984" y="0"/>
                                    </p:animMotion>
                                  </p:childTnLst>
                                </p:cTn>
                              </p:par>
                              <p:par>
                                <p:cTn id="69" presetID="1" presetClass="exit" presetSubtype="0" fill="hold" grpId="1" nodeType="withEffect">
                                  <p:stCondLst>
                                    <p:cond delay="2000"/>
                                  </p:stCondLst>
                                  <p:childTnLst>
                                    <p:set>
                                      <p:cBhvr>
                                        <p:cTn id="70" dur="1" fill="hold">
                                          <p:stCondLst>
                                            <p:cond delay="0"/>
                                          </p:stCondLst>
                                        </p:cTn>
                                        <p:tgtEl>
                                          <p:spTgt spid="4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grpId="7" nodeType="clickEffect">
                                  <p:stCondLst>
                                    <p:cond delay="0"/>
                                  </p:stCondLst>
                                  <p:childTnLst>
                                    <p:animMotion origin="layout" path="M 0.15769 0.11713 L 0.15769 0.23172 " pathEditMode="relative" rAng="0" ptsTypes="AA">
                                      <p:cBhvr>
                                        <p:cTn id="74" dur="2000" fill="hold"/>
                                        <p:tgtEl>
                                          <p:spTgt spid="24"/>
                                        </p:tgtEl>
                                        <p:attrNameLst>
                                          <p:attrName>ppt_x</p:attrName>
                                          <p:attrName>ppt_y</p:attrName>
                                        </p:attrNameLst>
                                      </p:cBhvr>
                                      <p:rCtr x="0" y="5718"/>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9" nodeType="clickEffect">
                                  <p:stCondLst>
                                    <p:cond delay="0"/>
                                  </p:stCondLst>
                                  <p:childTnLst>
                                    <p:animMotion origin="layout" path="M 0.15808 0.23172 L 0.15808 0.34699 " pathEditMode="relative" rAng="0" ptsTypes="AA">
                                      <p:cBhvr>
                                        <p:cTn id="82" dur="2000" fill="hold"/>
                                        <p:tgtEl>
                                          <p:spTgt spid="24"/>
                                        </p:tgtEl>
                                        <p:attrNameLst>
                                          <p:attrName>ppt_x</p:attrName>
                                          <p:attrName>ppt_y</p:attrName>
                                        </p:attrNameLst>
                                      </p:cBhvr>
                                      <p:rCtr x="0" y="5764"/>
                                    </p:animMotion>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63" presetClass="path" presetSubtype="0" accel="50000" decel="50000" fill="hold" grpId="10" nodeType="clickEffect">
                                  <p:stCondLst>
                                    <p:cond delay="0"/>
                                  </p:stCondLst>
                                  <p:childTnLst>
                                    <p:animMotion origin="layout" path="M 0.1569 0.34607 L 0.23581 0.34607 " pathEditMode="relative" rAng="0" ptsTypes="AA">
                                      <p:cBhvr>
                                        <p:cTn id="90" dur="2000" fill="hold"/>
                                        <p:tgtEl>
                                          <p:spTgt spid="24"/>
                                        </p:tgtEl>
                                        <p:attrNameLst>
                                          <p:attrName>ppt_x</p:attrName>
                                          <p:attrName>ppt_y</p:attrName>
                                        </p:attrNameLst>
                                      </p:cBhvr>
                                      <p:rCtr x="3945" y="0"/>
                                    </p:animMotion>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11" nodeType="clickEffect">
                                  <p:stCondLst>
                                    <p:cond delay="0"/>
                                  </p:stCondLst>
                                  <p:childTnLst>
                                    <p:animMotion origin="layout" path="M 0.23581 0.34607 L 0.23581 0.46227 " pathEditMode="relative" rAng="0" ptsTypes="AA">
                                      <p:cBhvr>
                                        <p:cTn id="98" dur="2000" fill="hold"/>
                                        <p:tgtEl>
                                          <p:spTgt spid="24"/>
                                        </p:tgtEl>
                                        <p:attrNameLst>
                                          <p:attrName>ppt_x</p:attrName>
                                          <p:attrName>ppt_y</p:attrName>
                                        </p:attrNameLst>
                                      </p:cBhvr>
                                      <p:rCtr x="0" y="5810"/>
                                    </p:animMotion>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63" presetClass="path" presetSubtype="0" accel="50000" decel="50000" fill="hold" grpId="12" nodeType="clickEffect">
                                  <p:stCondLst>
                                    <p:cond delay="0"/>
                                  </p:stCondLst>
                                  <p:childTnLst>
                                    <p:animMotion origin="layout" path="M 0.23633 0.46343 L 0.31524 0.46343 " pathEditMode="relative" rAng="0" ptsTypes="AA">
                                      <p:cBhvr>
                                        <p:cTn id="106" dur="2000" fill="hold"/>
                                        <p:tgtEl>
                                          <p:spTgt spid="24"/>
                                        </p:tgtEl>
                                        <p:attrNameLst>
                                          <p:attrName>ppt_x</p:attrName>
                                          <p:attrName>ppt_y</p:attrName>
                                        </p:attrNameLst>
                                      </p:cBhvr>
                                      <p:rCtr x="3945" y="0"/>
                                    </p:animMotion>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4" grpId="4" animBg="1"/>
      <p:bldP spid="24" grpId="5" animBg="1"/>
      <p:bldP spid="24" grpId="6" animBg="1"/>
      <p:bldP spid="24" grpId="7" animBg="1"/>
      <p:bldP spid="24" grpId="8" animBg="1"/>
      <p:bldP spid="24" grpId="9" animBg="1"/>
      <p:bldP spid="24" grpId="10" animBg="1"/>
      <p:bldP spid="24" grpId="11" animBg="1"/>
      <p:bldP spid="24" grpId="12" animBg="1"/>
      <p:bldP spid="37" grpId="0" animBg="1"/>
      <p:bldP spid="38" grpId="0" animBg="1"/>
      <p:bldP spid="39" grpId="0" animBg="1"/>
      <p:bldP spid="40" grpId="0" animBg="1"/>
      <p:bldP spid="41" grpId="0" animBg="1"/>
      <p:bldP spid="41" grpId="1" animBg="1"/>
      <p:bldP spid="42" grpId="0" animBg="1"/>
      <p:bldP spid="42" grpId="1" animBg="1"/>
      <p:bldP spid="43" grpId="0" animBg="1"/>
      <p:bldP spid="44" grpId="0" animBg="1"/>
      <p:bldP spid="45" grpId="0" animBg="1"/>
      <p:bldP spid="46" grpId="0" animBg="1"/>
      <p:bldP spid="47"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3" name="Group 2">
            <a:extLst>
              <a:ext uri="{FF2B5EF4-FFF2-40B4-BE49-F238E27FC236}">
                <a16:creationId xmlns:a16="http://schemas.microsoft.com/office/drawing/2014/main" id="{EDB3BE59-0F68-4B3F-967A-F3A88F6ED6E6}"/>
              </a:ext>
            </a:extLst>
          </p:cNvPr>
          <p:cNvGrpSpPr/>
          <p:nvPr/>
        </p:nvGrpSpPr>
        <p:grpSpPr>
          <a:xfrm>
            <a:off x="4338432" y="2143539"/>
            <a:ext cx="3357768" cy="2733261"/>
            <a:chOff x="3957432" y="1762539"/>
            <a:chExt cx="3357768" cy="2733261"/>
          </a:xfrm>
        </p:grpSpPr>
        <p:sp>
          <p:nvSpPr>
            <p:cNvPr id="2" name="Rectangle 1">
              <a:extLst>
                <a:ext uri="{FF2B5EF4-FFF2-40B4-BE49-F238E27FC236}">
                  <a16:creationId xmlns:a16="http://schemas.microsoft.com/office/drawing/2014/main" id="{35D8F9F7-CF90-4AC1-A315-AD9724686C10}"/>
                </a:ext>
              </a:extLst>
            </p:cNvPr>
            <p:cNvSpPr/>
            <p:nvPr/>
          </p:nvSpPr>
          <p:spPr>
            <a:xfrm>
              <a:off x="3957432" y="1762539"/>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D6BB78B2-6723-4B84-BCD4-AB4F1868CF1E}"/>
                </a:ext>
              </a:extLst>
            </p:cNvPr>
            <p:cNvSpPr/>
            <p:nvPr/>
          </p:nvSpPr>
          <p:spPr>
            <a:xfrm>
              <a:off x="4795632" y="1762539"/>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9FE11290-7FE7-44CA-AED5-3CF4DF53927E}"/>
                </a:ext>
              </a:extLst>
            </p:cNvPr>
            <p:cNvSpPr/>
            <p:nvPr/>
          </p:nvSpPr>
          <p:spPr>
            <a:xfrm>
              <a:off x="5633832" y="1762539"/>
              <a:ext cx="828261"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E453D1D4-A8BD-451E-88A8-7D9F151743ED}"/>
                </a:ext>
              </a:extLst>
            </p:cNvPr>
            <p:cNvSpPr/>
            <p:nvPr/>
          </p:nvSpPr>
          <p:spPr>
            <a:xfrm>
              <a:off x="6462094" y="1762539"/>
              <a:ext cx="848138"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F0A54854-51E5-4D7C-9F9D-2669517B4E79}"/>
                </a:ext>
              </a:extLst>
            </p:cNvPr>
            <p:cNvSpPr/>
            <p:nvPr/>
          </p:nvSpPr>
          <p:spPr>
            <a:xfrm>
              <a:off x="3957432" y="2448339"/>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B4E033B8-52A0-4E1B-8964-2C07BC01C22A}"/>
                </a:ext>
              </a:extLst>
            </p:cNvPr>
            <p:cNvSpPr/>
            <p:nvPr/>
          </p:nvSpPr>
          <p:spPr>
            <a:xfrm>
              <a:off x="4796119" y="2448339"/>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22A7F56D-1631-4120-8432-6D80CEBDAB3F}"/>
                </a:ext>
              </a:extLst>
            </p:cNvPr>
            <p:cNvSpPr/>
            <p:nvPr/>
          </p:nvSpPr>
          <p:spPr>
            <a:xfrm>
              <a:off x="5634319" y="2448339"/>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83407623-194E-44FC-BD73-C787DFA97332}"/>
                </a:ext>
              </a:extLst>
            </p:cNvPr>
            <p:cNvSpPr/>
            <p:nvPr/>
          </p:nvSpPr>
          <p:spPr>
            <a:xfrm>
              <a:off x="6467061" y="2448339"/>
              <a:ext cx="848139"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F78AFF73-F022-4913-ADA8-AE882FD5D83C}"/>
                </a:ext>
              </a:extLst>
            </p:cNvPr>
            <p:cNvSpPr/>
            <p:nvPr/>
          </p:nvSpPr>
          <p:spPr>
            <a:xfrm>
              <a:off x="3957920" y="3124200"/>
              <a:ext cx="841708"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7FA0EC38-9F72-4EAC-86D5-43B4549BBD18}"/>
                </a:ext>
              </a:extLst>
            </p:cNvPr>
            <p:cNvSpPr/>
            <p:nvPr/>
          </p:nvSpPr>
          <p:spPr>
            <a:xfrm>
              <a:off x="4796119" y="3124200"/>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D0A17264-2565-48C0-A1BC-80044DD367CC}"/>
                </a:ext>
              </a:extLst>
            </p:cNvPr>
            <p:cNvSpPr/>
            <p:nvPr/>
          </p:nvSpPr>
          <p:spPr>
            <a:xfrm>
              <a:off x="5634319" y="3124200"/>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52DF3A85-B461-4104-BF2F-85678AF8EDA4}"/>
                </a:ext>
              </a:extLst>
            </p:cNvPr>
            <p:cNvSpPr/>
            <p:nvPr/>
          </p:nvSpPr>
          <p:spPr>
            <a:xfrm>
              <a:off x="6467061" y="3124200"/>
              <a:ext cx="848139"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E0ACD31B-012A-47F4-B210-0C3D8DC2F315}"/>
                </a:ext>
              </a:extLst>
            </p:cNvPr>
            <p:cNvSpPr/>
            <p:nvPr/>
          </p:nvSpPr>
          <p:spPr>
            <a:xfrm>
              <a:off x="3957433" y="3810000"/>
              <a:ext cx="84317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71CEA4F4-7FFE-4B0E-A7C1-0E637022BDC6}"/>
                </a:ext>
              </a:extLst>
            </p:cNvPr>
            <p:cNvSpPr/>
            <p:nvPr/>
          </p:nvSpPr>
          <p:spPr>
            <a:xfrm>
              <a:off x="4795633" y="3810000"/>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FE925435-28B9-40B2-B4E8-7F0B51D7FAF3}"/>
                </a:ext>
              </a:extLst>
            </p:cNvPr>
            <p:cNvSpPr/>
            <p:nvPr/>
          </p:nvSpPr>
          <p:spPr>
            <a:xfrm>
              <a:off x="5633833" y="3810000"/>
              <a:ext cx="82826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id="{94699089-791E-44BE-9A92-A7955A513DD4}"/>
                </a:ext>
              </a:extLst>
            </p:cNvPr>
            <p:cNvSpPr/>
            <p:nvPr/>
          </p:nvSpPr>
          <p:spPr>
            <a:xfrm>
              <a:off x="6462093" y="3810000"/>
              <a:ext cx="853107"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sp>
        <p:nvSpPr>
          <p:cNvPr id="20" name="Rectangle 19">
            <a:extLst>
              <a:ext uri="{FF2B5EF4-FFF2-40B4-BE49-F238E27FC236}">
                <a16:creationId xmlns:a16="http://schemas.microsoft.com/office/drawing/2014/main" id="{188022C1-FA52-4666-BA88-5763D4B0E485}"/>
              </a:ext>
            </a:extLst>
          </p:cNvPr>
          <p:cNvSpPr/>
          <p:nvPr/>
        </p:nvSpPr>
        <p:spPr>
          <a:xfrm>
            <a:off x="4343621" y="2143539"/>
            <a:ext cx="843168"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1" name="Rectangle 20">
            <a:extLst>
              <a:ext uri="{FF2B5EF4-FFF2-40B4-BE49-F238E27FC236}">
                <a16:creationId xmlns:a16="http://schemas.microsoft.com/office/drawing/2014/main" id="{15984D5D-88DD-48A2-9D71-0310BFE28EE9}"/>
              </a:ext>
            </a:extLst>
          </p:cNvPr>
          <p:cNvSpPr/>
          <p:nvPr/>
        </p:nvSpPr>
        <p:spPr>
          <a:xfrm>
            <a:off x="4348589" y="2829339"/>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2" name="Rectangle 21">
            <a:extLst>
              <a:ext uri="{FF2B5EF4-FFF2-40B4-BE49-F238E27FC236}">
                <a16:creationId xmlns:a16="http://schemas.microsoft.com/office/drawing/2014/main" id="{7B913EBF-1237-4DE4-AA91-C8512001578E}"/>
              </a:ext>
            </a:extLst>
          </p:cNvPr>
          <p:cNvSpPr/>
          <p:nvPr/>
        </p:nvSpPr>
        <p:spPr>
          <a:xfrm>
            <a:off x="4348834" y="3515139"/>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3" name="Rectangle 22">
            <a:extLst>
              <a:ext uri="{FF2B5EF4-FFF2-40B4-BE49-F238E27FC236}">
                <a16:creationId xmlns:a16="http://schemas.microsoft.com/office/drawing/2014/main" id="{CB599E0E-02B1-49D5-A1ED-38CD10E44B04}"/>
              </a:ext>
            </a:extLst>
          </p:cNvPr>
          <p:cNvSpPr/>
          <p:nvPr/>
        </p:nvSpPr>
        <p:spPr>
          <a:xfrm>
            <a:off x="4348589" y="3504253"/>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4" name="Rectangle 23">
            <a:extLst>
              <a:ext uri="{FF2B5EF4-FFF2-40B4-BE49-F238E27FC236}">
                <a16:creationId xmlns:a16="http://schemas.microsoft.com/office/drawing/2014/main" id="{869B5DE6-858A-4DFB-B25E-AF1CA1B7D80F}"/>
              </a:ext>
            </a:extLst>
          </p:cNvPr>
          <p:cNvSpPr/>
          <p:nvPr/>
        </p:nvSpPr>
        <p:spPr>
          <a:xfrm>
            <a:off x="4348481" y="4178221"/>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5" name="Rectangle 24">
            <a:extLst>
              <a:ext uri="{FF2B5EF4-FFF2-40B4-BE49-F238E27FC236}">
                <a16:creationId xmlns:a16="http://schemas.microsoft.com/office/drawing/2014/main" id="{B5728030-9476-42ED-A6EF-DB624622A4F1}"/>
              </a:ext>
            </a:extLst>
          </p:cNvPr>
          <p:cNvSpPr/>
          <p:nvPr/>
        </p:nvSpPr>
        <p:spPr>
          <a:xfrm>
            <a:off x="4348481" y="2828392"/>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6" name="Rectangle 25">
            <a:extLst>
              <a:ext uri="{FF2B5EF4-FFF2-40B4-BE49-F238E27FC236}">
                <a16:creationId xmlns:a16="http://schemas.microsoft.com/office/drawing/2014/main" id="{B32755E9-62B0-4DE6-A7AA-1AF538205359}"/>
              </a:ext>
            </a:extLst>
          </p:cNvPr>
          <p:cNvSpPr/>
          <p:nvPr/>
        </p:nvSpPr>
        <p:spPr>
          <a:xfrm>
            <a:off x="4347672" y="3503307"/>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7" name="Rectangle 26">
            <a:extLst>
              <a:ext uri="{FF2B5EF4-FFF2-40B4-BE49-F238E27FC236}">
                <a16:creationId xmlns:a16="http://schemas.microsoft.com/office/drawing/2014/main" id="{2466FE85-D302-4A72-B931-97D7A2238C4A}"/>
              </a:ext>
            </a:extLst>
          </p:cNvPr>
          <p:cNvSpPr/>
          <p:nvPr/>
        </p:nvSpPr>
        <p:spPr>
          <a:xfrm>
            <a:off x="4347995" y="4176328"/>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8" name="TextBox 27">
            <a:extLst>
              <a:ext uri="{FF2B5EF4-FFF2-40B4-BE49-F238E27FC236}">
                <a16:creationId xmlns:a16="http://schemas.microsoft.com/office/drawing/2014/main" id="{A3D71B3B-0566-4747-9425-E50F9DE97BE0}"/>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N Queen problem</a:t>
            </a:r>
          </a:p>
        </p:txBody>
      </p:sp>
      <p:sp>
        <p:nvSpPr>
          <p:cNvPr id="29" name="Rectangle 28">
            <a:extLst>
              <a:ext uri="{FF2B5EF4-FFF2-40B4-BE49-F238E27FC236}">
                <a16:creationId xmlns:a16="http://schemas.microsoft.com/office/drawing/2014/main" id="{E553D166-8E0B-46CA-A501-E6EF7F6FFB42}"/>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469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1" nodeType="clickEffect">
                                  <p:stCondLst>
                                    <p:cond delay="0"/>
                                  </p:stCondLst>
                                  <p:childTnLst>
                                    <p:animMotion origin="layout" path="M 4.79167E-6 0 L 0.06731 0 " pathEditMode="relative" rAng="0" ptsTypes="AA">
                                      <p:cBhvr>
                                        <p:cTn id="18" dur="2000" fill="hold"/>
                                        <p:tgtEl>
                                          <p:spTgt spid="21"/>
                                        </p:tgtEl>
                                        <p:attrNameLst>
                                          <p:attrName>ppt_x</p:attrName>
                                          <p:attrName>ppt_y</p:attrName>
                                        </p:attrNameLst>
                                      </p:cBhvr>
                                      <p:rCtr x="3359" y="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2" nodeType="clickEffect">
                                  <p:stCondLst>
                                    <p:cond delay="0"/>
                                  </p:stCondLst>
                                  <p:childTnLst>
                                    <p:animMotion origin="layout" path="M 0.06731 0 L 0.13606 0 " pathEditMode="relative" rAng="0" ptsTypes="AA">
                                      <p:cBhvr>
                                        <p:cTn id="22" dur="2000" fill="hold"/>
                                        <p:tgtEl>
                                          <p:spTgt spid="21"/>
                                        </p:tgtEl>
                                        <p:attrNameLst>
                                          <p:attrName>ppt_x</p:attrName>
                                          <p:attrName>ppt_y</p:attrName>
                                        </p:attrNameLst>
                                      </p:cBhvr>
                                      <p:rCtr x="3438" y="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grpId="1" nodeType="clickEffect">
                                  <p:stCondLst>
                                    <p:cond delay="0"/>
                                  </p:stCondLst>
                                  <p:childTnLst>
                                    <p:animMotion origin="layout" path="M 4.79167E-6 0 L 0.06731 0 " pathEditMode="relative" rAng="0" ptsTypes="AA">
                                      <p:cBhvr>
                                        <p:cTn id="30" dur="2000" fill="hold"/>
                                        <p:tgtEl>
                                          <p:spTgt spid="22"/>
                                        </p:tgtEl>
                                        <p:attrNameLst>
                                          <p:attrName>ppt_x</p:attrName>
                                          <p:attrName>ppt_y</p:attrName>
                                        </p:attrNameLst>
                                      </p:cBhvr>
                                      <p:rCtr x="3359" y="0"/>
                                    </p:animMotion>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grpId="2" nodeType="clickEffect">
                                  <p:stCondLst>
                                    <p:cond delay="0"/>
                                  </p:stCondLst>
                                  <p:childTnLst>
                                    <p:animMotion origin="layout" path="M 0.06731 0 L 0.13606 0 " pathEditMode="relative" rAng="0" ptsTypes="AA">
                                      <p:cBhvr>
                                        <p:cTn id="34" dur="2000" fill="hold"/>
                                        <p:tgtEl>
                                          <p:spTgt spid="22"/>
                                        </p:tgtEl>
                                        <p:attrNameLst>
                                          <p:attrName>ppt_x</p:attrName>
                                          <p:attrName>ppt_y</p:attrName>
                                        </p:attrNameLst>
                                      </p:cBhvr>
                                      <p:rCtr x="3438" y="0"/>
                                    </p:animMotion>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grpId="3" nodeType="clickEffect">
                                  <p:stCondLst>
                                    <p:cond delay="0"/>
                                  </p:stCondLst>
                                  <p:childTnLst>
                                    <p:animMotion origin="layout" path="M 0.13606 0 L 0.20572 0 " pathEditMode="relative" rAng="0" ptsTypes="AA">
                                      <p:cBhvr>
                                        <p:cTn id="38" dur="2000" fill="hold"/>
                                        <p:tgtEl>
                                          <p:spTgt spid="22"/>
                                        </p:tgtEl>
                                        <p:attrNameLst>
                                          <p:attrName>ppt_x</p:attrName>
                                          <p:attrName>ppt_y</p:attrName>
                                        </p:attrNameLst>
                                      </p:cBhvr>
                                      <p:rCtr x="3477" y="0"/>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4"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grpId="3" nodeType="clickEffect">
                                  <p:stCondLst>
                                    <p:cond delay="0"/>
                                  </p:stCondLst>
                                  <p:childTnLst>
                                    <p:animMotion origin="layout" path="M 0.13606 0 L 0.20481 0 " pathEditMode="relative" rAng="0" ptsTypes="AA">
                                      <p:cBhvr>
                                        <p:cTn id="46" dur="2000" fill="hold"/>
                                        <p:tgtEl>
                                          <p:spTgt spid="21"/>
                                        </p:tgtEl>
                                        <p:attrNameLst>
                                          <p:attrName>ppt_x</p:attrName>
                                          <p:attrName>ppt_y</p:attrName>
                                        </p:attrNameLst>
                                      </p:cBhvr>
                                      <p:rCtr x="3438" y="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grpId="1" nodeType="clickEffect">
                                  <p:stCondLst>
                                    <p:cond delay="0"/>
                                  </p:stCondLst>
                                  <p:childTnLst>
                                    <p:animMotion origin="layout" path="M 4.79167E-6 3.7037E-7 L 0.06731 3.7037E-7 " pathEditMode="relative" rAng="0" ptsTypes="AA">
                                      <p:cBhvr>
                                        <p:cTn id="54" dur="2000" fill="hold"/>
                                        <p:tgtEl>
                                          <p:spTgt spid="23"/>
                                        </p:tgtEl>
                                        <p:attrNameLst>
                                          <p:attrName>ppt_x</p:attrName>
                                          <p:attrName>ppt_y</p:attrName>
                                        </p:attrNameLst>
                                      </p:cBhvr>
                                      <p:rCtr x="3359" y="0"/>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grpId="1" nodeType="clickEffect">
                                  <p:stCondLst>
                                    <p:cond delay="0"/>
                                  </p:stCondLst>
                                  <p:childTnLst>
                                    <p:animMotion origin="layout" path="M 4.79167E-6 7.40741E-7 L 0.06731 7.40741E-7 " pathEditMode="relative" rAng="0" ptsTypes="AA">
                                      <p:cBhvr>
                                        <p:cTn id="62" dur="2000" fill="hold"/>
                                        <p:tgtEl>
                                          <p:spTgt spid="24"/>
                                        </p:tgtEl>
                                        <p:attrNameLst>
                                          <p:attrName>ppt_x</p:attrName>
                                          <p:attrName>ppt_y</p:attrName>
                                        </p:attrNameLst>
                                      </p:cBhvr>
                                      <p:rCtr x="3359"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2" nodeType="clickEffect">
                                  <p:stCondLst>
                                    <p:cond delay="0"/>
                                  </p:stCondLst>
                                  <p:childTnLst>
                                    <p:animMotion origin="layout" path="M 0.06731 7.40741E-7 L 0.13606 7.40741E-7 " pathEditMode="relative" rAng="0" ptsTypes="AA">
                                      <p:cBhvr>
                                        <p:cTn id="66" dur="2000" fill="hold"/>
                                        <p:tgtEl>
                                          <p:spTgt spid="24"/>
                                        </p:tgtEl>
                                        <p:attrNameLst>
                                          <p:attrName>ppt_x</p:attrName>
                                          <p:attrName>ppt_y</p:attrName>
                                        </p:attrNameLst>
                                      </p:cBhvr>
                                      <p:rCtr x="3438" y="0"/>
                                    </p:animMotion>
                                  </p:childTnLst>
                                </p:cTn>
                              </p:par>
                            </p:childTnLst>
                          </p:cTn>
                        </p:par>
                      </p:childTnLst>
                    </p:cTn>
                  </p:par>
                  <p:par>
                    <p:cTn id="67" fill="hold">
                      <p:stCondLst>
                        <p:cond delay="indefinite"/>
                      </p:stCondLst>
                      <p:childTnLst>
                        <p:par>
                          <p:cTn id="68" fill="hold">
                            <p:stCondLst>
                              <p:cond delay="0"/>
                            </p:stCondLst>
                            <p:childTnLst>
                              <p:par>
                                <p:cTn id="69" presetID="63" presetClass="path" presetSubtype="0" accel="50000" decel="50000" fill="hold" grpId="3" nodeType="clickEffect">
                                  <p:stCondLst>
                                    <p:cond delay="0"/>
                                  </p:stCondLst>
                                  <p:childTnLst>
                                    <p:animMotion origin="layout" path="M 0.13606 7.40741E-7 L 0.20481 7.40741E-7 " pathEditMode="relative" rAng="0" ptsTypes="AA">
                                      <p:cBhvr>
                                        <p:cTn id="70" dur="2000" fill="hold"/>
                                        <p:tgtEl>
                                          <p:spTgt spid="24"/>
                                        </p:tgtEl>
                                        <p:attrNameLst>
                                          <p:attrName>ppt_x</p:attrName>
                                          <p:attrName>ppt_y</p:attrName>
                                        </p:attrNameLst>
                                      </p:cBhvr>
                                      <p:rCtr x="3438" y="0"/>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4" nodeType="clickEffect">
                                  <p:stCondLst>
                                    <p:cond delay="0"/>
                                  </p:stCondLst>
                                  <p:childTnLst>
                                    <p:set>
                                      <p:cBhvr>
                                        <p:cTn id="74" dur="1" fill="hold">
                                          <p:stCondLst>
                                            <p:cond delay="0"/>
                                          </p:stCondLst>
                                        </p:cTn>
                                        <p:tgtEl>
                                          <p:spTgt spid="2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06731 3.7037E-7 L 0.13606 3.7037E-7 " pathEditMode="relative" rAng="0" ptsTypes="AA">
                                      <p:cBhvr>
                                        <p:cTn id="78" dur="2000" fill="hold"/>
                                        <p:tgtEl>
                                          <p:spTgt spid="23"/>
                                        </p:tgtEl>
                                        <p:attrNameLst>
                                          <p:attrName>ppt_x</p:attrName>
                                          <p:attrName>ppt_y</p:attrName>
                                        </p:attrNameLst>
                                      </p:cBhvr>
                                      <p:rCtr x="3438" y="0"/>
                                    </p:animMotion>
                                  </p:childTnLst>
                                </p:cTn>
                              </p:par>
                            </p:childTnLst>
                          </p:cTn>
                        </p:par>
                      </p:childTnLst>
                    </p:cTn>
                  </p:par>
                  <p:par>
                    <p:cTn id="79" fill="hold">
                      <p:stCondLst>
                        <p:cond delay="indefinite"/>
                      </p:stCondLst>
                      <p:childTnLst>
                        <p:par>
                          <p:cTn id="80" fill="hold">
                            <p:stCondLst>
                              <p:cond delay="0"/>
                            </p:stCondLst>
                            <p:childTnLst>
                              <p:par>
                                <p:cTn id="81" presetID="63" presetClass="path" presetSubtype="0" accel="50000" decel="50000" fill="hold" grpId="3" nodeType="clickEffect">
                                  <p:stCondLst>
                                    <p:cond delay="0"/>
                                  </p:stCondLst>
                                  <p:childTnLst>
                                    <p:animMotion origin="layout" path="M 0.13697 3.7037E-7 L 0.20572 3.7037E-7 " pathEditMode="relative" rAng="0" ptsTypes="AA">
                                      <p:cBhvr>
                                        <p:cTn id="82" dur="2000" fill="hold"/>
                                        <p:tgtEl>
                                          <p:spTgt spid="23"/>
                                        </p:tgtEl>
                                        <p:attrNameLst>
                                          <p:attrName>ppt_x</p:attrName>
                                          <p:attrName>ppt_y</p:attrName>
                                        </p:attrNameLst>
                                      </p:cBhvr>
                                      <p:rCtr x="3438" y="0"/>
                                    </p:animMotion>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4" nodeType="clickEffect">
                                  <p:stCondLst>
                                    <p:cond delay="0"/>
                                  </p:stCondLst>
                                  <p:childTnLst>
                                    <p:set>
                                      <p:cBhvr>
                                        <p:cTn id="86" dur="1" fill="hold">
                                          <p:stCondLst>
                                            <p:cond delay="0"/>
                                          </p:stCondLst>
                                        </p:cTn>
                                        <p:tgtEl>
                                          <p:spTgt spid="2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4" nodeType="clickEffect">
                                  <p:stCondLst>
                                    <p:cond delay="0"/>
                                  </p:stCondLst>
                                  <p:childTnLst>
                                    <p:set>
                                      <p:cBhvr>
                                        <p:cTn id="90" dur="1" fill="hold">
                                          <p:stCondLst>
                                            <p:cond delay="0"/>
                                          </p:stCondLst>
                                        </p:cTn>
                                        <p:tgtEl>
                                          <p:spTgt spid="2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63" presetClass="path" presetSubtype="0" accel="50000" decel="50000" fill="hold" grpId="1" nodeType="clickEffect">
                                  <p:stCondLst>
                                    <p:cond delay="0"/>
                                  </p:stCondLst>
                                  <p:childTnLst>
                                    <p:animMotion origin="layout" path="M 4.79167E-6 5.55112E-17 L 0.06901 5.55112E-17 " pathEditMode="relative" rAng="0" ptsTypes="AA">
                                      <p:cBhvr>
                                        <p:cTn id="94" dur="2000" fill="hold"/>
                                        <p:tgtEl>
                                          <p:spTgt spid="20"/>
                                        </p:tgtEl>
                                        <p:attrNameLst>
                                          <p:attrName>ppt_x</p:attrName>
                                          <p:attrName>ppt_y</p:attrName>
                                        </p:attrNameLst>
                                      </p:cBhvr>
                                      <p:rCtr x="3451" y="0"/>
                                    </p:animMotion>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63" presetClass="path" presetSubtype="0" accel="50000" decel="50000" fill="hold" grpId="1" nodeType="clickEffect">
                                  <p:stCondLst>
                                    <p:cond delay="0"/>
                                  </p:stCondLst>
                                  <p:childTnLst>
                                    <p:animMotion origin="layout" path="M 4.79167E-6 0 L 0.06732 0 " pathEditMode="relative" rAng="0" ptsTypes="AA">
                                      <p:cBhvr>
                                        <p:cTn id="102" dur="2000" fill="hold"/>
                                        <p:tgtEl>
                                          <p:spTgt spid="25"/>
                                        </p:tgtEl>
                                        <p:attrNameLst>
                                          <p:attrName>ppt_x</p:attrName>
                                          <p:attrName>ppt_y</p:attrName>
                                        </p:attrNameLst>
                                      </p:cBhvr>
                                      <p:rCtr x="3490" y="0"/>
                                    </p:animMotion>
                                  </p:childTnLst>
                                </p:cTn>
                              </p:par>
                            </p:childTnLst>
                          </p:cTn>
                        </p:par>
                      </p:childTnLst>
                    </p:cTn>
                  </p:par>
                  <p:par>
                    <p:cTn id="103" fill="hold">
                      <p:stCondLst>
                        <p:cond delay="indefinite"/>
                      </p:stCondLst>
                      <p:childTnLst>
                        <p:par>
                          <p:cTn id="104" fill="hold">
                            <p:stCondLst>
                              <p:cond delay="0"/>
                            </p:stCondLst>
                            <p:childTnLst>
                              <p:par>
                                <p:cTn id="105" presetID="63" presetClass="path" presetSubtype="0" accel="50000" decel="50000" fill="hold" grpId="2" nodeType="clickEffect">
                                  <p:stCondLst>
                                    <p:cond delay="0"/>
                                  </p:stCondLst>
                                  <p:childTnLst>
                                    <p:animMotion origin="layout" path="M 0.06731 0 L 0.13606 0 " pathEditMode="relative" rAng="0" ptsTypes="AA">
                                      <p:cBhvr>
                                        <p:cTn id="106" dur="2000" fill="hold"/>
                                        <p:tgtEl>
                                          <p:spTgt spid="25"/>
                                        </p:tgtEl>
                                        <p:attrNameLst>
                                          <p:attrName>ppt_x</p:attrName>
                                          <p:attrName>ppt_y</p:attrName>
                                        </p:attrNameLst>
                                      </p:cBhvr>
                                      <p:rCtr x="3438" y="0"/>
                                    </p:animMotion>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3" nodeType="clickEffect">
                                  <p:stCondLst>
                                    <p:cond delay="0"/>
                                  </p:stCondLst>
                                  <p:childTnLst>
                                    <p:animMotion origin="layout" path="M 0.13606 0 L 0.20481 0 " pathEditMode="relative" rAng="0" ptsTypes="AA">
                                      <p:cBhvr>
                                        <p:cTn id="110" dur="2000" fill="hold"/>
                                        <p:tgtEl>
                                          <p:spTgt spid="25"/>
                                        </p:tgtEl>
                                        <p:attrNameLst>
                                          <p:attrName>ppt_x</p:attrName>
                                          <p:attrName>ppt_y</p:attrName>
                                        </p:attrNameLst>
                                      </p:cBhvr>
                                      <p:rCtr x="3438" y="0"/>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63" presetClass="path" presetSubtype="0" accel="50000" decel="50000" fill="hold" grpId="1" nodeType="clickEffect">
                                  <p:stCondLst>
                                    <p:cond delay="0"/>
                                  </p:stCondLst>
                                  <p:childTnLst>
                                    <p:animMotion origin="layout" path="M 4.79167E-6 2.22222E-6 L 0.06731 2.22222E-6 " pathEditMode="relative" rAng="0" ptsTypes="AA">
                                      <p:cBhvr>
                                        <p:cTn id="122" dur="2000" fill="hold"/>
                                        <p:tgtEl>
                                          <p:spTgt spid="27"/>
                                        </p:tgtEl>
                                        <p:attrNameLst>
                                          <p:attrName>ppt_x</p:attrName>
                                          <p:attrName>ppt_y</p:attrName>
                                        </p:attrNameLst>
                                      </p:cBhvr>
                                      <p:rCtr x="3359" y="0"/>
                                    </p:animMotion>
                                  </p:childTnLst>
                                </p:cTn>
                              </p:par>
                            </p:childTnLst>
                          </p:cTn>
                        </p:par>
                      </p:childTnLst>
                    </p:cTn>
                  </p:par>
                  <p:par>
                    <p:cTn id="123" fill="hold">
                      <p:stCondLst>
                        <p:cond delay="indefinite"/>
                      </p:stCondLst>
                      <p:childTnLst>
                        <p:par>
                          <p:cTn id="124" fill="hold">
                            <p:stCondLst>
                              <p:cond delay="0"/>
                            </p:stCondLst>
                            <p:childTnLst>
                              <p:par>
                                <p:cTn id="125" presetID="63" presetClass="path" presetSubtype="0" accel="50000" decel="50000" fill="hold" grpId="2" nodeType="clickEffect">
                                  <p:stCondLst>
                                    <p:cond delay="0"/>
                                  </p:stCondLst>
                                  <p:childTnLst>
                                    <p:animMotion origin="layout" path="M 0.06731 2.22222E-6 L 0.13606 2.22222E-6 " pathEditMode="relative" rAng="0" ptsTypes="AA">
                                      <p:cBhvr>
                                        <p:cTn id="126" dur="2000" fill="hold"/>
                                        <p:tgtEl>
                                          <p:spTgt spid="27"/>
                                        </p:tgtEl>
                                        <p:attrNameLst>
                                          <p:attrName>ppt_x</p:attrName>
                                          <p:attrName>ppt_y</p:attrName>
                                        </p:attrNameLst>
                                      </p:cBhvr>
                                      <p:rCtr x="3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2" grpId="0" animBg="1"/>
      <p:bldP spid="22" grpId="1" animBg="1"/>
      <p:bldP spid="22" grpId="2" animBg="1"/>
      <p:bldP spid="22" grpId="3" animBg="1"/>
      <p:bldP spid="22" grpId="4" animBg="1"/>
      <p:bldP spid="23" grpId="0" animBg="1"/>
      <p:bldP spid="23" grpId="1" animBg="1"/>
      <p:bldP spid="23" grpId="2" animBg="1"/>
      <p:bldP spid="23" grpId="3" animBg="1"/>
      <p:bldP spid="23" grpId="4" animBg="1"/>
      <p:bldP spid="24" grpId="0" animBg="1"/>
      <p:bldP spid="24" grpId="1" animBg="1"/>
      <p:bldP spid="24" grpId="2" animBg="1"/>
      <p:bldP spid="24" grpId="3" animBg="1"/>
      <p:bldP spid="24" grpId="4" animBg="1"/>
      <p:bldP spid="25" grpId="0" animBg="1"/>
      <p:bldP spid="25" grpId="1" animBg="1"/>
      <p:bldP spid="25" grpId="2" animBg="1"/>
      <p:bldP spid="25" grpId="3" animBg="1"/>
      <p:bldP spid="26" grpId="0" animBg="1"/>
      <p:bldP spid="27" grpId="0" animBg="1"/>
      <p:bldP spid="27" grpId="1" animBg="1"/>
      <p:bldP spid="27" grpId="2"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3" name="Group 2">
            <a:extLst>
              <a:ext uri="{FF2B5EF4-FFF2-40B4-BE49-F238E27FC236}">
                <a16:creationId xmlns:a16="http://schemas.microsoft.com/office/drawing/2014/main" id="{EDB3BE59-0F68-4B3F-967A-F3A88F6ED6E6}"/>
              </a:ext>
            </a:extLst>
          </p:cNvPr>
          <p:cNvGrpSpPr/>
          <p:nvPr/>
        </p:nvGrpSpPr>
        <p:grpSpPr>
          <a:xfrm>
            <a:off x="4338432" y="2143539"/>
            <a:ext cx="3357768" cy="2733261"/>
            <a:chOff x="3957432" y="1762539"/>
            <a:chExt cx="3357768" cy="2733261"/>
          </a:xfrm>
        </p:grpSpPr>
        <p:sp>
          <p:nvSpPr>
            <p:cNvPr id="2" name="Rectangle 1">
              <a:extLst>
                <a:ext uri="{FF2B5EF4-FFF2-40B4-BE49-F238E27FC236}">
                  <a16:creationId xmlns:a16="http://schemas.microsoft.com/office/drawing/2014/main" id="{35D8F9F7-CF90-4AC1-A315-AD9724686C10}"/>
                </a:ext>
              </a:extLst>
            </p:cNvPr>
            <p:cNvSpPr/>
            <p:nvPr/>
          </p:nvSpPr>
          <p:spPr>
            <a:xfrm>
              <a:off x="3957432" y="1762539"/>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D6BB78B2-6723-4B84-BCD4-AB4F1868CF1E}"/>
                </a:ext>
              </a:extLst>
            </p:cNvPr>
            <p:cNvSpPr/>
            <p:nvPr/>
          </p:nvSpPr>
          <p:spPr>
            <a:xfrm>
              <a:off x="4795632" y="1762539"/>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9FE11290-7FE7-44CA-AED5-3CF4DF53927E}"/>
                </a:ext>
              </a:extLst>
            </p:cNvPr>
            <p:cNvSpPr/>
            <p:nvPr/>
          </p:nvSpPr>
          <p:spPr>
            <a:xfrm>
              <a:off x="5633832" y="1762539"/>
              <a:ext cx="828261"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E453D1D4-A8BD-451E-88A8-7D9F151743ED}"/>
                </a:ext>
              </a:extLst>
            </p:cNvPr>
            <p:cNvSpPr/>
            <p:nvPr/>
          </p:nvSpPr>
          <p:spPr>
            <a:xfrm>
              <a:off x="6462094" y="1762539"/>
              <a:ext cx="848138"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F0A54854-51E5-4D7C-9F9D-2669517B4E79}"/>
                </a:ext>
              </a:extLst>
            </p:cNvPr>
            <p:cNvSpPr/>
            <p:nvPr/>
          </p:nvSpPr>
          <p:spPr>
            <a:xfrm>
              <a:off x="3957432" y="2448339"/>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B4E033B8-52A0-4E1B-8964-2C07BC01C22A}"/>
                </a:ext>
              </a:extLst>
            </p:cNvPr>
            <p:cNvSpPr/>
            <p:nvPr/>
          </p:nvSpPr>
          <p:spPr>
            <a:xfrm>
              <a:off x="4796119" y="2448339"/>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22A7F56D-1631-4120-8432-6D80CEBDAB3F}"/>
                </a:ext>
              </a:extLst>
            </p:cNvPr>
            <p:cNvSpPr/>
            <p:nvPr/>
          </p:nvSpPr>
          <p:spPr>
            <a:xfrm>
              <a:off x="5634319" y="2448339"/>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83407623-194E-44FC-BD73-C787DFA97332}"/>
                </a:ext>
              </a:extLst>
            </p:cNvPr>
            <p:cNvSpPr/>
            <p:nvPr/>
          </p:nvSpPr>
          <p:spPr>
            <a:xfrm>
              <a:off x="6467061" y="2448339"/>
              <a:ext cx="848139"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F78AFF73-F022-4913-ADA8-AE882FD5D83C}"/>
                </a:ext>
              </a:extLst>
            </p:cNvPr>
            <p:cNvSpPr/>
            <p:nvPr/>
          </p:nvSpPr>
          <p:spPr>
            <a:xfrm>
              <a:off x="3957920" y="3124200"/>
              <a:ext cx="841708"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7FA0EC38-9F72-4EAC-86D5-43B4549BBD18}"/>
                </a:ext>
              </a:extLst>
            </p:cNvPr>
            <p:cNvSpPr/>
            <p:nvPr/>
          </p:nvSpPr>
          <p:spPr>
            <a:xfrm>
              <a:off x="4796119" y="3124200"/>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D0A17264-2565-48C0-A1BC-80044DD367CC}"/>
                </a:ext>
              </a:extLst>
            </p:cNvPr>
            <p:cNvSpPr/>
            <p:nvPr/>
          </p:nvSpPr>
          <p:spPr>
            <a:xfrm>
              <a:off x="5634319" y="3124200"/>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52DF3A85-B461-4104-BF2F-85678AF8EDA4}"/>
                </a:ext>
              </a:extLst>
            </p:cNvPr>
            <p:cNvSpPr/>
            <p:nvPr/>
          </p:nvSpPr>
          <p:spPr>
            <a:xfrm>
              <a:off x="6467061" y="3124200"/>
              <a:ext cx="848139"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E0ACD31B-012A-47F4-B210-0C3D8DC2F315}"/>
                </a:ext>
              </a:extLst>
            </p:cNvPr>
            <p:cNvSpPr/>
            <p:nvPr/>
          </p:nvSpPr>
          <p:spPr>
            <a:xfrm>
              <a:off x="3957433" y="3810000"/>
              <a:ext cx="84317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71CEA4F4-7FFE-4B0E-A7C1-0E637022BDC6}"/>
                </a:ext>
              </a:extLst>
            </p:cNvPr>
            <p:cNvSpPr/>
            <p:nvPr/>
          </p:nvSpPr>
          <p:spPr>
            <a:xfrm>
              <a:off x="4795633" y="3810000"/>
              <a:ext cx="8382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FE925435-28B9-40B2-B4E8-7F0B51D7FAF3}"/>
                </a:ext>
              </a:extLst>
            </p:cNvPr>
            <p:cNvSpPr/>
            <p:nvPr/>
          </p:nvSpPr>
          <p:spPr>
            <a:xfrm>
              <a:off x="5633833" y="3810000"/>
              <a:ext cx="82826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id="{94699089-791E-44BE-9A92-A7955A513DD4}"/>
                </a:ext>
              </a:extLst>
            </p:cNvPr>
            <p:cNvSpPr/>
            <p:nvPr/>
          </p:nvSpPr>
          <p:spPr>
            <a:xfrm>
              <a:off x="6462093" y="3810000"/>
              <a:ext cx="853107"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sp>
        <p:nvSpPr>
          <p:cNvPr id="20" name="Rectangle 19">
            <a:extLst>
              <a:ext uri="{FF2B5EF4-FFF2-40B4-BE49-F238E27FC236}">
                <a16:creationId xmlns:a16="http://schemas.microsoft.com/office/drawing/2014/main" id="{188022C1-FA52-4666-BA88-5763D4B0E485}"/>
              </a:ext>
            </a:extLst>
          </p:cNvPr>
          <p:cNvSpPr/>
          <p:nvPr/>
        </p:nvSpPr>
        <p:spPr>
          <a:xfrm>
            <a:off x="5183023" y="2154898"/>
            <a:ext cx="843168"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1" name="Rectangle 20">
            <a:extLst>
              <a:ext uri="{FF2B5EF4-FFF2-40B4-BE49-F238E27FC236}">
                <a16:creationId xmlns:a16="http://schemas.microsoft.com/office/drawing/2014/main" id="{15984D5D-88DD-48A2-9D71-0310BFE28EE9}"/>
              </a:ext>
            </a:extLst>
          </p:cNvPr>
          <p:cNvSpPr/>
          <p:nvPr/>
        </p:nvSpPr>
        <p:spPr>
          <a:xfrm>
            <a:off x="6854221" y="2829339"/>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6" name="Rectangle 25">
            <a:extLst>
              <a:ext uri="{FF2B5EF4-FFF2-40B4-BE49-F238E27FC236}">
                <a16:creationId xmlns:a16="http://schemas.microsoft.com/office/drawing/2014/main" id="{B32755E9-62B0-4DE6-A7AA-1AF538205359}"/>
              </a:ext>
            </a:extLst>
          </p:cNvPr>
          <p:cNvSpPr/>
          <p:nvPr/>
        </p:nvSpPr>
        <p:spPr>
          <a:xfrm>
            <a:off x="4347672" y="3505200"/>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7" name="Rectangle 26">
            <a:extLst>
              <a:ext uri="{FF2B5EF4-FFF2-40B4-BE49-F238E27FC236}">
                <a16:creationId xmlns:a16="http://schemas.microsoft.com/office/drawing/2014/main" id="{2466FE85-D302-4A72-B931-97D7A2238C4A}"/>
              </a:ext>
            </a:extLst>
          </p:cNvPr>
          <p:cNvSpPr/>
          <p:nvPr/>
        </p:nvSpPr>
        <p:spPr>
          <a:xfrm>
            <a:off x="6004407" y="4186994"/>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28" name="TextBox 27">
            <a:extLst>
              <a:ext uri="{FF2B5EF4-FFF2-40B4-BE49-F238E27FC236}">
                <a16:creationId xmlns:a16="http://schemas.microsoft.com/office/drawing/2014/main" id="{A3D71B3B-0566-4747-9425-E50F9DE97BE0}"/>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N Queen problem</a:t>
            </a:r>
          </a:p>
        </p:txBody>
      </p:sp>
      <p:sp>
        <p:nvSpPr>
          <p:cNvPr id="29" name="Rectangle 28">
            <a:extLst>
              <a:ext uri="{FF2B5EF4-FFF2-40B4-BE49-F238E27FC236}">
                <a16:creationId xmlns:a16="http://schemas.microsoft.com/office/drawing/2014/main" id="{E553D166-8E0B-46CA-A501-E6EF7F6FFB42}"/>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4F9F37-70E4-438E-BFD7-C0AC1D44FA1C}"/>
              </a:ext>
            </a:extLst>
          </p:cNvPr>
          <p:cNvSpPr/>
          <p:nvPr/>
        </p:nvSpPr>
        <p:spPr>
          <a:xfrm>
            <a:off x="4338785" y="2818690"/>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31" name="Rectangle 30">
            <a:extLst>
              <a:ext uri="{FF2B5EF4-FFF2-40B4-BE49-F238E27FC236}">
                <a16:creationId xmlns:a16="http://schemas.microsoft.com/office/drawing/2014/main" id="{FA9DC7E3-B8C1-4D14-AE5E-6DCB3D6E16A1}"/>
              </a:ext>
            </a:extLst>
          </p:cNvPr>
          <p:cNvSpPr/>
          <p:nvPr/>
        </p:nvSpPr>
        <p:spPr>
          <a:xfrm>
            <a:off x="4338785" y="3509206"/>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
        <p:nvSpPr>
          <p:cNvPr id="32" name="Rectangle 31">
            <a:extLst>
              <a:ext uri="{FF2B5EF4-FFF2-40B4-BE49-F238E27FC236}">
                <a16:creationId xmlns:a16="http://schemas.microsoft.com/office/drawing/2014/main" id="{6C55DD26-0D5D-41FE-9D2D-E7984FB25D7E}"/>
              </a:ext>
            </a:extLst>
          </p:cNvPr>
          <p:cNvSpPr/>
          <p:nvPr/>
        </p:nvSpPr>
        <p:spPr>
          <a:xfrm>
            <a:off x="4338785" y="4177138"/>
            <a:ext cx="832040" cy="685800"/>
          </a:xfrm>
          <a:prstGeom prst="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500" dirty="0">
                <a:latin typeface="Nunito Sans" panose="020B0604020202020204" charset="0"/>
              </a:rPr>
              <a:t>Q</a:t>
            </a:r>
          </a:p>
        </p:txBody>
      </p:sp>
    </p:spTree>
    <p:extLst>
      <p:ext uri="{BB962C8B-B14F-4D97-AF65-F5344CB8AC3E}">
        <p14:creationId xmlns:p14="http://schemas.microsoft.com/office/powerpoint/2010/main" val="46179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1" nodeType="clickEffect">
                                  <p:stCondLst>
                                    <p:cond delay="0"/>
                                  </p:stCondLst>
                                  <p:childTnLst>
                                    <p:animMotion origin="layout" path="M -2.5E-6 3.33333E-6 L 0.06992 3.33333E-6 " pathEditMode="relative" rAng="0" ptsTypes="AA">
                                      <p:cBhvr>
                                        <p:cTn id="24" dur="2000" fill="hold"/>
                                        <p:tgtEl>
                                          <p:spTgt spid="27"/>
                                        </p:tgtEl>
                                        <p:attrNameLst>
                                          <p:attrName>ppt_x</p:attrName>
                                          <p:attrName>ppt_y</p:attrName>
                                        </p:attrNameLst>
                                      </p:cBhvr>
                                      <p:rCtr x="3490" y="0"/>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2" nodeType="clickEffect">
                                  <p:stCondLst>
                                    <p:cond delay="0"/>
                                  </p:stCondLst>
                                  <p:childTnLst>
                                    <p:set>
                                      <p:cBhvr>
                                        <p:cTn id="28" dur="1" fill="hold">
                                          <p:stCondLst>
                                            <p:cond delay="0"/>
                                          </p:stCondLst>
                                        </p:cTn>
                                        <p:tgtEl>
                                          <p:spTgt spid="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grpId="1" nodeType="clickEffect">
                                  <p:stCondLst>
                                    <p:cond delay="0"/>
                                  </p:stCondLst>
                                  <p:childTnLst>
                                    <p:animMotion origin="layout" path="M 4.79167E-6 -1.11111E-6 L 0.06718 -1.11111E-6 " pathEditMode="relative" rAng="0" ptsTypes="AA">
                                      <p:cBhvr>
                                        <p:cTn id="32" dur="2000" fill="hold"/>
                                        <p:tgtEl>
                                          <p:spTgt spid="26"/>
                                        </p:tgtEl>
                                        <p:attrNameLst>
                                          <p:attrName>ppt_x</p:attrName>
                                          <p:attrName>ppt_y</p:attrName>
                                        </p:attrNameLst>
                                      </p:cBhvr>
                                      <p:rCtr x="3359" y="0"/>
                                    </p:animMotion>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2" nodeType="clickEffect">
                                  <p:stCondLst>
                                    <p:cond delay="0"/>
                                  </p:stCondLst>
                                  <p:childTnLst>
                                    <p:animMotion origin="layout" path="M 0.06718 -1.11111E-6 L 0.13606 -1.11111E-6 " pathEditMode="relative" rAng="0" ptsTypes="AA">
                                      <p:cBhvr>
                                        <p:cTn id="36" dur="2000" fill="hold"/>
                                        <p:tgtEl>
                                          <p:spTgt spid="26"/>
                                        </p:tgtEl>
                                        <p:attrNameLst>
                                          <p:attrName>ppt_x</p:attrName>
                                          <p:attrName>ppt_y</p:attrName>
                                        </p:attrNameLst>
                                      </p:cBhvr>
                                      <p:rCtr x="3438" y="0"/>
                                    </p:animMotion>
                                  </p:childTnLst>
                                </p:cTn>
                              </p:par>
                            </p:childTnLst>
                          </p:cTn>
                        </p:par>
                      </p:childTnLst>
                    </p:cTn>
                  </p:par>
                  <p:par>
                    <p:cTn id="37" fill="hold">
                      <p:stCondLst>
                        <p:cond delay="indefinite"/>
                      </p:stCondLst>
                      <p:childTnLst>
                        <p:par>
                          <p:cTn id="38" fill="hold">
                            <p:stCondLst>
                              <p:cond delay="0"/>
                            </p:stCondLst>
                            <p:childTnLst>
                              <p:par>
                                <p:cTn id="39" presetID="63" presetClass="path" presetSubtype="0" accel="50000" decel="50000" fill="hold" grpId="3" nodeType="clickEffect">
                                  <p:stCondLst>
                                    <p:cond delay="0"/>
                                  </p:stCondLst>
                                  <p:childTnLst>
                                    <p:animMotion origin="layout" path="M 0.13607 -1.11111E-6 L 0.20481 -1.11111E-6 " pathEditMode="relative" rAng="0" ptsTypes="AA">
                                      <p:cBhvr>
                                        <p:cTn id="40" dur="2000" fill="hold"/>
                                        <p:tgtEl>
                                          <p:spTgt spid="26"/>
                                        </p:tgtEl>
                                        <p:attrNameLst>
                                          <p:attrName>ppt_x</p:attrName>
                                          <p:attrName>ppt_y</p:attrName>
                                        </p:attrNameLst>
                                      </p:cBhvr>
                                      <p:rCtr x="3346" y="0"/>
                                    </p:animMotion>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4" nodeType="clickEffect">
                                  <p:stCondLst>
                                    <p:cond delay="0"/>
                                  </p:stCondLst>
                                  <p:childTnLst>
                                    <p:set>
                                      <p:cBhvr>
                                        <p:cTn id="44" dur="1" fill="hold">
                                          <p:stCondLst>
                                            <p:cond delay="0"/>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63" presetClass="path" presetSubtype="0" accel="50000" decel="50000" fill="hold" grpId="1" nodeType="clickEffect">
                                  <p:stCondLst>
                                    <p:cond delay="0"/>
                                  </p:stCondLst>
                                  <p:childTnLst>
                                    <p:animMotion origin="layout" path="M 4.58333E-6 -3.7037E-7 L 0.06796 -3.7037E-7 " pathEditMode="relative" rAng="0" ptsTypes="AA">
                                      <p:cBhvr>
                                        <p:cTn id="52" dur="2000" fill="hold"/>
                                        <p:tgtEl>
                                          <p:spTgt spid="20"/>
                                        </p:tgtEl>
                                        <p:attrNameLst>
                                          <p:attrName>ppt_x</p:attrName>
                                          <p:attrName>ppt_y</p:attrName>
                                        </p:attrNameLst>
                                      </p:cBhvr>
                                      <p:rCtr x="3398" y="0"/>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63" presetClass="path" presetSubtype="0" accel="50000" decel="50000" fill="hold" grpId="1" nodeType="clickEffect">
                                  <p:stCondLst>
                                    <p:cond delay="0"/>
                                  </p:stCondLst>
                                  <p:childTnLst>
                                    <p:animMotion origin="layout" path="M -3.95833E-6 4.44444E-6 L 0.06719 4.44444E-6 " pathEditMode="relative" rAng="0" ptsTypes="AA">
                                      <p:cBhvr>
                                        <p:cTn id="64" dur="2000" fill="hold"/>
                                        <p:tgtEl>
                                          <p:spTgt spid="31"/>
                                        </p:tgtEl>
                                        <p:attrNameLst>
                                          <p:attrName>ppt_x</p:attrName>
                                          <p:attrName>ppt_y</p:attrName>
                                        </p:attrNameLst>
                                      </p:cBhvr>
                                      <p:rCtr x="3359" y="0"/>
                                    </p:animMotion>
                                  </p:childTnLst>
                                </p:cTn>
                              </p:par>
                            </p:childTnLst>
                          </p:cTn>
                        </p:par>
                      </p:childTnLst>
                    </p:cTn>
                  </p:par>
                  <p:par>
                    <p:cTn id="65" fill="hold">
                      <p:stCondLst>
                        <p:cond delay="indefinite"/>
                      </p:stCondLst>
                      <p:childTnLst>
                        <p:par>
                          <p:cTn id="66" fill="hold">
                            <p:stCondLst>
                              <p:cond delay="0"/>
                            </p:stCondLst>
                            <p:childTnLst>
                              <p:par>
                                <p:cTn id="67" presetID="63" presetClass="path" presetSubtype="0" accel="50000" decel="50000" fill="hold" grpId="2" nodeType="clickEffect">
                                  <p:stCondLst>
                                    <p:cond delay="0"/>
                                  </p:stCondLst>
                                  <p:childTnLst>
                                    <p:animMotion origin="layout" path="M 0.06719 4.44444E-6 L 0.13607 4.44444E-6 " pathEditMode="relative" rAng="0" ptsTypes="AA">
                                      <p:cBhvr>
                                        <p:cTn id="68" dur="2000" fill="hold"/>
                                        <p:tgtEl>
                                          <p:spTgt spid="31"/>
                                        </p:tgtEl>
                                        <p:attrNameLst>
                                          <p:attrName>ppt_x</p:attrName>
                                          <p:attrName>ppt_y</p:attrName>
                                        </p:attrNameLst>
                                      </p:cBhvr>
                                      <p:rCtr x="3438" y="0"/>
                                    </p:animMotion>
                                  </p:childTnLst>
                                </p:cTn>
                              </p:par>
                            </p:childTnLst>
                          </p:cTn>
                        </p:par>
                      </p:childTnLst>
                    </p:cTn>
                  </p:par>
                  <p:par>
                    <p:cTn id="69" fill="hold">
                      <p:stCondLst>
                        <p:cond delay="indefinite"/>
                      </p:stCondLst>
                      <p:childTnLst>
                        <p:par>
                          <p:cTn id="70" fill="hold">
                            <p:stCondLst>
                              <p:cond delay="0"/>
                            </p:stCondLst>
                            <p:childTnLst>
                              <p:par>
                                <p:cTn id="71" presetID="63" presetClass="path" presetSubtype="0" accel="50000" decel="50000" fill="hold" grpId="3" nodeType="clickEffect">
                                  <p:stCondLst>
                                    <p:cond delay="0"/>
                                  </p:stCondLst>
                                  <p:childTnLst>
                                    <p:animMotion origin="layout" path="M 0.13607 4.44444E-6 L 0.20482 4.44444E-6 " pathEditMode="relative" rAng="0" ptsTypes="AA">
                                      <p:cBhvr>
                                        <p:cTn id="72" dur="2000" fill="hold"/>
                                        <p:tgtEl>
                                          <p:spTgt spid="31"/>
                                        </p:tgtEl>
                                        <p:attrNameLst>
                                          <p:attrName>ppt_x</p:attrName>
                                          <p:attrName>ppt_y</p:attrName>
                                        </p:attrNameLst>
                                      </p:cBhvr>
                                      <p:rCtr x="3438" y="0"/>
                                    </p:animMotion>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63" presetClass="path" presetSubtype="0" accel="50000" decel="50000" fill="hold" grpId="1" nodeType="clickEffect">
                                  <p:stCondLst>
                                    <p:cond delay="0"/>
                                  </p:stCondLst>
                                  <p:childTnLst>
                                    <p:animMotion origin="layout" path="M -3.95833E-6 2.22222E-6 L 0.06888 2.22222E-6 " pathEditMode="relative" rAng="0" ptsTypes="AA">
                                      <p:cBhvr>
                                        <p:cTn id="80" dur="2000" fill="hold"/>
                                        <p:tgtEl>
                                          <p:spTgt spid="32"/>
                                        </p:tgtEl>
                                        <p:attrNameLst>
                                          <p:attrName>ppt_x</p:attrName>
                                          <p:attrName>ppt_y</p:attrName>
                                        </p:attrNameLst>
                                      </p:cBhvr>
                                      <p:rCtr x="3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6" grpId="0" animBg="1"/>
      <p:bldP spid="26" grpId="1" animBg="1"/>
      <p:bldP spid="26" grpId="2" animBg="1"/>
      <p:bldP spid="26" grpId="3" animBg="1"/>
      <p:bldP spid="26" grpId="4" animBg="1"/>
      <p:bldP spid="27" grpId="0" animBg="1"/>
      <p:bldP spid="27" grpId="1" animBg="1"/>
      <p:bldP spid="27" grpId="2" animBg="1"/>
      <p:bldP spid="28" grpId="0"/>
      <p:bldP spid="29" grpId="0" animBg="1"/>
      <p:bldP spid="30" grpId="0" animBg="1"/>
      <p:bldP spid="31" grpId="0" animBg="1"/>
      <p:bldP spid="31" grpId="1" animBg="1"/>
      <p:bldP spid="31" grpId="2" animBg="1"/>
      <p:bldP spid="31" grpId="3" animBg="1"/>
      <p:bldP spid="32" grpId="0" animBg="1"/>
      <p:bldP spid="32" grpId="1"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a:latin typeface="Nunito Sans SemiBold" panose="00000700000000000000" pitchFamily="2" charset="0"/>
              </a:rPr>
              <a:t>Dynamic Programming</a:t>
            </a:r>
          </a:p>
        </p:txBody>
      </p:sp>
      <p:sp>
        <p:nvSpPr>
          <p:cNvPr id="10" name="Rectangle 9">
            <a:extLst>
              <a:ext uri="{FF2B5EF4-FFF2-40B4-BE49-F238E27FC236}">
                <a16:creationId xmlns:a16="http://schemas.microsoft.com/office/drawing/2014/main"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1184618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Fibonacci using recursion</a:t>
            </a: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7" name="TextBox 16">
            <a:extLst>
              <a:ext uri="{FF2B5EF4-FFF2-40B4-BE49-F238E27FC236}">
                <a16:creationId xmlns:a16="http://schemas.microsoft.com/office/drawing/2014/main" id="{3A3C19C8-854B-4EE5-BBC1-C168DF3DBFFF}"/>
              </a:ext>
            </a:extLst>
          </p:cNvPr>
          <p:cNvSpPr txBox="1"/>
          <p:nvPr/>
        </p:nvSpPr>
        <p:spPr>
          <a:xfrm>
            <a:off x="1752600" y="1533465"/>
            <a:ext cx="3962400" cy="5324535"/>
          </a:xfrm>
          <a:prstGeom prst="rect">
            <a:avLst/>
          </a:prstGeom>
          <a:noFill/>
        </p:spPr>
        <p:txBody>
          <a:bodyPr wrap="square" rtlCol="0">
            <a:spAutoFit/>
          </a:bodyPr>
          <a:lstStyle/>
          <a:p>
            <a:r>
              <a:rPr lang="en-IN" sz="2000" dirty="0">
                <a:latin typeface="Nunito Sans" panose="020B0604020202020204" charset="0"/>
              </a:rPr>
              <a:t>#include&lt;iostream&gt;</a:t>
            </a:r>
          </a:p>
          <a:p>
            <a:r>
              <a:rPr lang="en-IN" sz="2000" dirty="0">
                <a:latin typeface="Nunito Sans" panose="020B0604020202020204" charset="0"/>
              </a:rPr>
              <a:t>using namespace std;</a:t>
            </a:r>
          </a:p>
          <a:p>
            <a:endParaRPr lang="en-IN" sz="2000" dirty="0">
              <a:latin typeface="Nunito Sans" panose="020B0604020202020204" charset="0"/>
            </a:endParaRPr>
          </a:p>
          <a:p>
            <a:r>
              <a:rPr lang="en-IN" sz="2000" dirty="0">
                <a:latin typeface="Nunito Sans" panose="020B0604020202020204" charset="0"/>
              </a:rPr>
              <a:t>int fib(int n)</a:t>
            </a:r>
          </a:p>
          <a:p>
            <a:r>
              <a:rPr lang="en-IN" sz="2000" dirty="0">
                <a:latin typeface="Nunito Sans" panose="020B0604020202020204" charset="0"/>
              </a:rPr>
              <a:t>{</a:t>
            </a:r>
          </a:p>
          <a:p>
            <a:r>
              <a:rPr lang="en-IN" sz="2000" dirty="0">
                <a:latin typeface="Nunito Sans" panose="020B0604020202020204" charset="0"/>
              </a:rPr>
              <a:t>      if(n &lt;= 1)</a:t>
            </a:r>
          </a:p>
          <a:p>
            <a:r>
              <a:rPr lang="en-IN" sz="2000" dirty="0">
                <a:latin typeface="Nunito Sans" panose="020B0604020202020204" charset="0"/>
              </a:rPr>
              <a:t>            return n;</a:t>
            </a:r>
          </a:p>
          <a:p>
            <a:r>
              <a:rPr lang="en-IN" sz="2000" dirty="0">
                <a:latin typeface="Nunito Sans" panose="020B0604020202020204" charset="0"/>
              </a:rPr>
              <a:t>      return fib(n-2) + fib(n-1);</a:t>
            </a:r>
          </a:p>
          <a:p>
            <a:r>
              <a:rPr lang="en-IN" sz="2000" dirty="0">
                <a:latin typeface="Nunito Sans" panose="020B0604020202020204" charset="0"/>
              </a:rPr>
              <a:t>}</a:t>
            </a:r>
          </a:p>
          <a:p>
            <a:endParaRPr lang="en-IN" sz="2000" dirty="0">
              <a:latin typeface="Nunito Sans" panose="020B0604020202020204" charset="0"/>
            </a:endParaRPr>
          </a:p>
          <a:p>
            <a:r>
              <a:rPr lang="en-IN" sz="2000" dirty="0">
                <a:latin typeface="Nunito Sans" panose="020B0604020202020204" charset="0"/>
              </a:rPr>
              <a:t>int main()</a:t>
            </a:r>
          </a:p>
          <a:p>
            <a:r>
              <a:rPr lang="en-IN" sz="2000" dirty="0">
                <a:latin typeface="Nunito Sans" panose="020B0604020202020204" charset="0"/>
              </a:rPr>
              <a:t>{</a:t>
            </a:r>
          </a:p>
          <a:p>
            <a:r>
              <a:rPr lang="en-IN" sz="2000" dirty="0">
                <a:latin typeface="Nunito Sans" panose="020B0604020202020204" charset="0"/>
              </a:rPr>
              <a:t>     int n;</a:t>
            </a:r>
          </a:p>
          <a:p>
            <a:r>
              <a:rPr lang="en-IN" sz="2000" dirty="0">
                <a:latin typeface="Nunito Sans" panose="020B0604020202020204" charset="0"/>
              </a:rPr>
              <a:t>     </a:t>
            </a:r>
            <a:r>
              <a:rPr lang="en-IN" sz="2000" dirty="0" err="1">
                <a:latin typeface="Nunito Sans" panose="020B0604020202020204" charset="0"/>
              </a:rPr>
              <a:t>cin</a:t>
            </a:r>
            <a:r>
              <a:rPr lang="en-IN" sz="2000" dirty="0">
                <a:latin typeface="Nunito Sans" panose="020B0604020202020204" charset="0"/>
              </a:rPr>
              <a:t> &gt;&gt; n;</a:t>
            </a:r>
          </a:p>
          <a:p>
            <a:r>
              <a:rPr lang="en-IN" sz="2000" dirty="0">
                <a:latin typeface="Nunito Sans" panose="020B0604020202020204" charset="0"/>
              </a:rPr>
              <a:t>     </a:t>
            </a:r>
            <a:r>
              <a:rPr lang="en-IN" sz="2000" dirty="0" err="1">
                <a:latin typeface="Nunito Sans" panose="020B0604020202020204" charset="0"/>
              </a:rPr>
              <a:t>cout</a:t>
            </a:r>
            <a:r>
              <a:rPr lang="en-IN" sz="2000" dirty="0">
                <a:latin typeface="Nunito Sans" panose="020B0604020202020204" charset="0"/>
              </a:rPr>
              <a:t> &lt;&lt; fib(n);</a:t>
            </a:r>
          </a:p>
          <a:p>
            <a:r>
              <a:rPr lang="en-IN" sz="2000" dirty="0">
                <a:latin typeface="Nunito Sans" panose="020B0604020202020204" charset="0"/>
              </a:rPr>
              <a:t>     return 0;</a:t>
            </a:r>
          </a:p>
          <a:p>
            <a:r>
              <a:rPr lang="en-IN" sz="2000" dirty="0">
                <a:latin typeface="Nunito Sans" panose="020B0604020202020204" charset="0"/>
              </a:rPr>
              <a:t>}</a:t>
            </a:r>
          </a:p>
        </p:txBody>
      </p:sp>
    </p:spTree>
    <p:extLst>
      <p:ext uri="{BB962C8B-B14F-4D97-AF65-F5344CB8AC3E}">
        <p14:creationId xmlns:p14="http://schemas.microsoft.com/office/powerpoint/2010/main" val="40903052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Fibonacci using recursion</a:t>
            </a: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0" name="TextBox 29">
            <a:extLst>
              <a:ext uri="{FF2B5EF4-FFF2-40B4-BE49-F238E27FC236}">
                <a16:creationId xmlns:a16="http://schemas.microsoft.com/office/drawing/2014/main" id="{7C88F7C8-4EEC-4F0A-AF31-0893EBCE7655}"/>
              </a:ext>
            </a:extLst>
          </p:cNvPr>
          <p:cNvSpPr txBox="1"/>
          <p:nvPr/>
        </p:nvSpPr>
        <p:spPr>
          <a:xfrm>
            <a:off x="4852990" y="148503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5</a:t>
            </a:r>
            <a:r>
              <a:rPr lang="en-IN" sz="2500" dirty="0">
                <a:latin typeface="Nunito Sans" panose="020B0604020202020204" charset="0"/>
              </a:rPr>
              <a:t>)</a:t>
            </a:r>
          </a:p>
        </p:txBody>
      </p:sp>
      <p:sp>
        <p:nvSpPr>
          <p:cNvPr id="35" name="TextBox 34">
            <a:extLst>
              <a:ext uri="{FF2B5EF4-FFF2-40B4-BE49-F238E27FC236}">
                <a16:creationId xmlns:a16="http://schemas.microsoft.com/office/drawing/2014/main" id="{2571CF2F-0FDA-4783-B58C-D707F215290A}"/>
              </a:ext>
            </a:extLst>
          </p:cNvPr>
          <p:cNvSpPr txBox="1"/>
          <p:nvPr/>
        </p:nvSpPr>
        <p:spPr>
          <a:xfrm>
            <a:off x="2312670" y="2454761"/>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3</a:t>
            </a:r>
            <a:r>
              <a:rPr lang="en-IN" sz="2500" dirty="0">
                <a:latin typeface="Nunito Sans" panose="020B0604020202020204" charset="0"/>
              </a:rPr>
              <a:t>)</a:t>
            </a:r>
          </a:p>
        </p:txBody>
      </p:sp>
      <p:sp>
        <p:nvSpPr>
          <p:cNvPr id="36" name="TextBox 35">
            <a:extLst>
              <a:ext uri="{FF2B5EF4-FFF2-40B4-BE49-F238E27FC236}">
                <a16:creationId xmlns:a16="http://schemas.microsoft.com/office/drawing/2014/main" id="{D59ED152-C5D8-4FFE-9226-0D49582E1A59}"/>
              </a:ext>
            </a:extLst>
          </p:cNvPr>
          <p:cNvSpPr txBox="1"/>
          <p:nvPr/>
        </p:nvSpPr>
        <p:spPr>
          <a:xfrm>
            <a:off x="7391400" y="2454761"/>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4</a:t>
            </a:r>
            <a:r>
              <a:rPr lang="en-IN" sz="2500" dirty="0">
                <a:latin typeface="Nunito Sans" panose="020B0604020202020204" charset="0"/>
              </a:rPr>
              <a:t>)</a:t>
            </a:r>
          </a:p>
        </p:txBody>
      </p:sp>
      <p:sp>
        <p:nvSpPr>
          <p:cNvPr id="37" name="TextBox 36">
            <a:extLst>
              <a:ext uri="{FF2B5EF4-FFF2-40B4-BE49-F238E27FC236}">
                <a16:creationId xmlns:a16="http://schemas.microsoft.com/office/drawing/2014/main" id="{302D1506-ECF5-4FBF-B135-1DCE0D80C8D3}"/>
              </a:ext>
            </a:extLst>
          </p:cNvPr>
          <p:cNvSpPr txBox="1"/>
          <p:nvPr/>
        </p:nvSpPr>
        <p:spPr>
          <a:xfrm>
            <a:off x="1463042" y="3369161"/>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sp>
        <p:nvSpPr>
          <p:cNvPr id="38" name="TextBox 37">
            <a:extLst>
              <a:ext uri="{FF2B5EF4-FFF2-40B4-BE49-F238E27FC236}">
                <a16:creationId xmlns:a16="http://schemas.microsoft.com/office/drawing/2014/main" id="{108E4174-D9C0-4AFE-A076-E6A4CC4F2A2F}"/>
              </a:ext>
            </a:extLst>
          </p:cNvPr>
          <p:cNvSpPr txBox="1"/>
          <p:nvPr/>
        </p:nvSpPr>
        <p:spPr>
          <a:xfrm>
            <a:off x="3101342" y="3368884"/>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2</a:t>
            </a:r>
            <a:r>
              <a:rPr lang="en-IN" sz="2500" dirty="0">
                <a:latin typeface="Nunito Sans" panose="020B0604020202020204" charset="0"/>
              </a:rPr>
              <a:t>)</a:t>
            </a:r>
          </a:p>
        </p:txBody>
      </p:sp>
      <p:sp>
        <p:nvSpPr>
          <p:cNvPr id="39" name="TextBox 38">
            <a:extLst>
              <a:ext uri="{FF2B5EF4-FFF2-40B4-BE49-F238E27FC236}">
                <a16:creationId xmlns:a16="http://schemas.microsoft.com/office/drawing/2014/main" id="{9946A0FE-092D-4F18-B997-5BB8ACBB5B7D}"/>
              </a:ext>
            </a:extLst>
          </p:cNvPr>
          <p:cNvSpPr txBox="1"/>
          <p:nvPr/>
        </p:nvSpPr>
        <p:spPr>
          <a:xfrm>
            <a:off x="5867400" y="3368884"/>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2</a:t>
            </a:r>
            <a:r>
              <a:rPr lang="en-IN" sz="2500" dirty="0">
                <a:latin typeface="Nunito Sans" panose="020B0604020202020204" charset="0"/>
              </a:rPr>
              <a:t>)</a:t>
            </a:r>
          </a:p>
        </p:txBody>
      </p:sp>
      <p:sp>
        <p:nvSpPr>
          <p:cNvPr id="40" name="TextBox 39">
            <a:extLst>
              <a:ext uri="{FF2B5EF4-FFF2-40B4-BE49-F238E27FC236}">
                <a16:creationId xmlns:a16="http://schemas.microsoft.com/office/drawing/2014/main" id="{B1639F59-84C9-4D70-8FE4-C567A1E223C3}"/>
              </a:ext>
            </a:extLst>
          </p:cNvPr>
          <p:cNvSpPr txBox="1"/>
          <p:nvPr/>
        </p:nvSpPr>
        <p:spPr>
          <a:xfrm>
            <a:off x="8834120" y="3368884"/>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3</a:t>
            </a:r>
            <a:r>
              <a:rPr lang="en-IN" sz="2500" dirty="0">
                <a:latin typeface="Nunito Sans" panose="020B0604020202020204" charset="0"/>
              </a:rPr>
              <a:t>)</a:t>
            </a:r>
          </a:p>
        </p:txBody>
      </p:sp>
      <p:sp>
        <p:nvSpPr>
          <p:cNvPr id="41" name="TextBox 40">
            <a:extLst>
              <a:ext uri="{FF2B5EF4-FFF2-40B4-BE49-F238E27FC236}">
                <a16:creationId xmlns:a16="http://schemas.microsoft.com/office/drawing/2014/main" id="{239AEEFD-4BA4-47B5-AB53-892840902101}"/>
              </a:ext>
            </a:extLst>
          </p:cNvPr>
          <p:cNvSpPr txBox="1"/>
          <p:nvPr/>
        </p:nvSpPr>
        <p:spPr>
          <a:xfrm>
            <a:off x="7924800" y="430341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sp>
        <p:nvSpPr>
          <p:cNvPr id="42" name="TextBox 41">
            <a:extLst>
              <a:ext uri="{FF2B5EF4-FFF2-40B4-BE49-F238E27FC236}">
                <a16:creationId xmlns:a16="http://schemas.microsoft.com/office/drawing/2014/main" id="{0E6EBA15-94B5-4318-9520-B4031DF791EC}"/>
              </a:ext>
            </a:extLst>
          </p:cNvPr>
          <p:cNvSpPr txBox="1"/>
          <p:nvPr/>
        </p:nvSpPr>
        <p:spPr>
          <a:xfrm>
            <a:off x="9677400" y="430341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2</a:t>
            </a:r>
            <a:r>
              <a:rPr lang="en-IN" sz="2500" dirty="0">
                <a:latin typeface="Nunito Sans" panose="020B0604020202020204" charset="0"/>
              </a:rPr>
              <a:t>)</a:t>
            </a:r>
          </a:p>
        </p:txBody>
      </p:sp>
      <p:sp>
        <p:nvSpPr>
          <p:cNvPr id="43" name="TextBox 42">
            <a:extLst>
              <a:ext uri="{FF2B5EF4-FFF2-40B4-BE49-F238E27FC236}">
                <a16:creationId xmlns:a16="http://schemas.microsoft.com/office/drawing/2014/main" id="{B89644CE-BFDD-4842-86E3-0559242C8E74}"/>
              </a:ext>
            </a:extLst>
          </p:cNvPr>
          <p:cNvSpPr txBox="1"/>
          <p:nvPr/>
        </p:nvSpPr>
        <p:spPr>
          <a:xfrm>
            <a:off x="2273300" y="430341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0</a:t>
            </a:r>
            <a:r>
              <a:rPr lang="en-IN" sz="2500" dirty="0">
                <a:latin typeface="Nunito Sans" panose="020B0604020202020204" charset="0"/>
              </a:rPr>
              <a:t>)</a:t>
            </a:r>
          </a:p>
        </p:txBody>
      </p:sp>
      <p:sp>
        <p:nvSpPr>
          <p:cNvPr id="44" name="TextBox 43">
            <a:extLst>
              <a:ext uri="{FF2B5EF4-FFF2-40B4-BE49-F238E27FC236}">
                <a16:creationId xmlns:a16="http://schemas.microsoft.com/office/drawing/2014/main" id="{F5565A6E-F6AD-4C8D-B8F0-1370B0ABD4A4}"/>
              </a:ext>
            </a:extLst>
          </p:cNvPr>
          <p:cNvSpPr txBox="1"/>
          <p:nvPr/>
        </p:nvSpPr>
        <p:spPr>
          <a:xfrm>
            <a:off x="3886200" y="430341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sp>
        <p:nvSpPr>
          <p:cNvPr id="45" name="TextBox 44">
            <a:extLst>
              <a:ext uri="{FF2B5EF4-FFF2-40B4-BE49-F238E27FC236}">
                <a16:creationId xmlns:a16="http://schemas.microsoft.com/office/drawing/2014/main" id="{D7C01744-F999-4582-B3B3-41100090CDB8}"/>
              </a:ext>
            </a:extLst>
          </p:cNvPr>
          <p:cNvSpPr txBox="1"/>
          <p:nvPr/>
        </p:nvSpPr>
        <p:spPr>
          <a:xfrm>
            <a:off x="8765540" y="5237946"/>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0</a:t>
            </a:r>
            <a:r>
              <a:rPr lang="en-IN" sz="2500" dirty="0">
                <a:latin typeface="Nunito Sans" panose="020B0604020202020204" charset="0"/>
              </a:rPr>
              <a:t>)</a:t>
            </a:r>
          </a:p>
        </p:txBody>
      </p:sp>
      <p:sp>
        <p:nvSpPr>
          <p:cNvPr id="46" name="TextBox 45">
            <a:extLst>
              <a:ext uri="{FF2B5EF4-FFF2-40B4-BE49-F238E27FC236}">
                <a16:creationId xmlns:a16="http://schemas.microsoft.com/office/drawing/2014/main" id="{C795D4C7-99FF-4BDC-974E-90E20F7789E1}"/>
              </a:ext>
            </a:extLst>
          </p:cNvPr>
          <p:cNvSpPr txBox="1"/>
          <p:nvPr/>
        </p:nvSpPr>
        <p:spPr>
          <a:xfrm>
            <a:off x="10591800" y="5237946"/>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cxnSp>
        <p:nvCxnSpPr>
          <p:cNvPr id="49" name="Straight Arrow Connector 48">
            <a:extLst>
              <a:ext uri="{FF2B5EF4-FFF2-40B4-BE49-F238E27FC236}">
                <a16:creationId xmlns:a16="http://schemas.microsoft.com/office/drawing/2014/main" id="{3B3002E1-4294-4A4B-8E5B-B21598D67848}"/>
              </a:ext>
            </a:extLst>
          </p:cNvPr>
          <p:cNvCxnSpPr>
            <a:cxnSpLocks/>
          </p:cNvCxnSpPr>
          <p:nvPr/>
        </p:nvCxnSpPr>
        <p:spPr>
          <a:xfrm flipH="1">
            <a:off x="1929768" y="2931815"/>
            <a:ext cx="849628" cy="4373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Straight Arrow Connector 51">
            <a:extLst>
              <a:ext uri="{FF2B5EF4-FFF2-40B4-BE49-F238E27FC236}">
                <a16:creationId xmlns:a16="http://schemas.microsoft.com/office/drawing/2014/main" id="{5F7381F3-FD69-4225-92E3-3092CCC9A399}"/>
              </a:ext>
            </a:extLst>
          </p:cNvPr>
          <p:cNvCxnSpPr>
            <a:cxnSpLocks/>
          </p:cNvCxnSpPr>
          <p:nvPr/>
        </p:nvCxnSpPr>
        <p:spPr>
          <a:xfrm>
            <a:off x="2779396" y="2931815"/>
            <a:ext cx="788672" cy="4370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5" name="Straight Arrow Connector 54">
            <a:extLst>
              <a:ext uri="{FF2B5EF4-FFF2-40B4-BE49-F238E27FC236}">
                <a16:creationId xmlns:a16="http://schemas.microsoft.com/office/drawing/2014/main" id="{FFB8B86F-0EEF-45C6-BDEF-46F87AE60A8B}"/>
              </a:ext>
            </a:extLst>
          </p:cNvPr>
          <p:cNvCxnSpPr>
            <a:cxnSpLocks/>
            <a:stCxn id="30" idx="2"/>
            <a:endCxn id="35" idx="0"/>
          </p:cNvCxnSpPr>
          <p:nvPr/>
        </p:nvCxnSpPr>
        <p:spPr>
          <a:xfrm flipH="1">
            <a:off x="2807970" y="1962089"/>
            <a:ext cx="2540320" cy="4926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C74AE42D-A452-4072-8D66-9F3D44A08998}"/>
              </a:ext>
            </a:extLst>
          </p:cNvPr>
          <p:cNvCxnSpPr>
            <a:cxnSpLocks/>
            <a:stCxn id="30" idx="2"/>
            <a:endCxn id="36" idx="0"/>
          </p:cNvCxnSpPr>
          <p:nvPr/>
        </p:nvCxnSpPr>
        <p:spPr>
          <a:xfrm>
            <a:off x="5348290" y="1962089"/>
            <a:ext cx="2538410" cy="4926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9851CFB6-9A59-4E09-AB87-CD73E00A2326}"/>
              </a:ext>
            </a:extLst>
          </p:cNvPr>
          <p:cNvCxnSpPr>
            <a:cxnSpLocks/>
            <a:stCxn id="36" idx="2"/>
            <a:endCxn id="39" idx="0"/>
          </p:cNvCxnSpPr>
          <p:nvPr/>
        </p:nvCxnSpPr>
        <p:spPr>
          <a:xfrm flipH="1">
            <a:off x="6362700" y="2931815"/>
            <a:ext cx="1524000" cy="4370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5EE95503-E10C-4E90-BEEB-46692B32BCDD}"/>
              </a:ext>
            </a:extLst>
          </p:cNvPr>
          <p:cNvCxnSpPr>
            <a:cxnSpLocks/>
            <a:stCxn id="36" idx="2"/>
            <a:endCxn id="40" idx="0"/>
          </p:cNvCxnSpPr>
          <p:nvPr/>
        </p:nvCxnSpPr>
        <p:spPr>
          <a:xfrm>
            <a:off x="7886700" y="2931815"/>
            <a:ext cx="1442720" cy="4370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76F0F996-CFBC-44E5-9844-3938DDD40A94}"/>
              </a:ext>
            </a:extLst>
          </p:cNvPr>
          <p:cNvCxnSpPr>
            <a:cxnSpLocks/>
          </p:cNvCxnSpPr>
          <p:nvPr/>
        </p:nvCxnSpPr>
        <p:spPr>
          <a:xfrm flipH="1">
            <a:off x="2740026" y="3867656"/>
            <a:ext cx="833754" cy="4357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7774C320-83D8-47B0-9836-956F833CB937}"/>
              </a:ext>
            </a:extLst>
          </p:cNvPr>
          <p:cNvCxnSpPr>
            <a:cxnSpLocks/>
          </p:cNvCxnSpPr>
          <p:nvPr/>
        </p:nvCxnSpPr>
        <p:spPr>
          <a:xfrm>
            <a:off x="3573780" y="3867656"/>
            <a:ext cx="779146" cy="4357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2C1CCD61-CAC3-49B8-9C7E-9B6A651D80D1}"/>
              </a:ext>
            </a:extLst>
          </p:cNvPr>
          <p:cNvCxnSpPr>
            <a:cxnSpLocks/>
            <a:stCxn id="40" idx="2"/>
            <a:endCxn id="41" idx="0"/>
          </p:cNvCxnSpPr>
          <p:nvPr/>
        </p:nvCxnSpPr>
        <p:spPr>
          <a:xfrm flipH="1">
            <a:off x="8420100" y="3845938"/>
            <a:ext cx="909320" cy="4574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37EC081E-BAC4-4DAA-A58E-376B7315FA1F}"/>
              </a:ext>
            </a:extLst>
          </p:cNvPr>
          <p:cNvCxnSpPr>
            <a:cxnSpLocks/>
            <a:stCxn id="40" idx="2"/>
            <a:endCxn id="42" idx="0"/>
          </p:cNvCxnSpPr>
          <p:nvPr/>
        </p:nvCxnSpPr>
        <p:spPr>
          <a:xfrm>
            <a:off x="9329420" y="3845938"/>
            <a:ext cx="843280" cy="4574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FE07316D-FB11-42B1-864A-ED56DDD71FFC}"/>
              </a:ext>
            </a:extLst>
          </p:cNvPr>
          <p:cNvCxnSpPr>
            <a:cxnSpLocks/>
            <a:stCxn id="42" idx="2"/>
            <a:endCxn id="45" idx="0"/>
          </p:cNvCxnSpPr>
          <p:nvPr/>
        </p:nvCxnSpPr>
        <p:spPr>
          <a:xfrm flipH="1">
            <a:off x="9260840" y="4780469"/>
            <a:ext cx="911860" cy="4574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F1D9D9-168E-4206-B538-2E5DD4EA1EA8}"/>
              </a:ext>
            </a:extLst>
          </p:cNvPr>
          <p:cNvCxnSpPr>
            <a:cxnSpLocks/>
            <a:stCxn id="42" idx="2"/>
            <a:endCxn id="46" idx="0"/>
          </p:cNvCxnSpPr>
          <p:nvPr/>
        </p:nvCxnSpPr>
        <p:spPr>
          <a:xfrm>
            <a:off x="10172700" y="4780469"/>
            <a:ext cx="914400" cy="4574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9" name="TextBox 78">
            <a:extLst>
              <a:ext uri="{FF2B5EF4-FFF2-40B4-BE49-F238E27FC236}">
                <a16:creationId xmlns:a16="http://schemas.microsoft.com/office/drawing/2014/main" id="{97831D3D-E12D-4307-B604-574D41BA325E}"/>
              </a:ext>
            </a:extLst>
          </p:cNvPr>
          <p:cNvSpPr txBox="1"/>
          <p:nvPr/>
        </p:nvSpPr>
        <p:spPr>
          <a:xfrm>
            <a:off x="1435261" y="3367469"/>
            <a:ext cx="1026949"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80" name="TextBox 79">
            <a:extLst>
              <a:ext uri="{FF2B5EF4-FFF2-40B4-BE49-F238E27FC236}">
                <a16:creationId xmlns:a16="http://schemas.microsoft.com/office/drawing/2014/main" id="{C61099E4-4A2C-4655-B972-194439AA7DB5}"/>
              </a:ext>
            </a:extLst>
          </p:cNvPr>
          <p:cNvSpPr txBox="1"/>
          <p:nvPr/>
        </p:nvSpPr>
        <p:spPr>
          <a:xfrm>
            <a:off x="2271076" y="4313575"/>
            <a:ext cx="990600"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0</a:t>
            </a:r>
          </a:p>
        </p:txBody>
      </p:sp>
      <p:sp>
        <p:nvSpPr>
          <p:cNvPr id="81" name="TextBox 80">
            <a:extLst>
              <a:ext uri="{FF2B5EF4-FFF2-40B4-BE49-F238E27FC236}">
                <a16:creationId xmlns:a16="http://schemas.microsoft.com/office/drawing/2014/main" id="{96201C2F-98A4-4DFE-88DF-E9D878560375}"/>
              </a:ext>
            </a:extLst>
          </p:cNvPr>
          <p:cNvSpPr txBox="1"/>
          <p:nvPr/>
        </p:nvSpPr>
        <p:spPr>
          <a:xfrm>
            <a:off x="3882712" y="4301811"/>
            <a:ext cx="994088"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82" name="TextBox 81">
            <a:extLst>
              <a:ext uri="{FF2B5EF4-FFF2-40B4-BE49-F238E27FC236}">
                <a16:creationId xmlns:a16="http://schemas.microsoft.com/office/drawing/2014/main" id="{386E82CF-C846-4830-BE06-0D32D937E72B}"/>
              </a:ext>
            </a:extLst>
          </p:cNvPr>
          <p:cNvSpPr txBox="1"/>
          <p:nvPr/>
        </p:nvSpPr>
        <p:spPr>
          <a:xfrm>
            <a:off x="3387726" y="4303415"/>
            <a:ext cx="358142" cy="477054"/>
          </a:xfrm>
          <a:prstGeom prst="rect">
            <a:avLst/>
          </a:prstGeom>
          <a:noFill/>
        </p:spPr>
        <p:txBody>
          <a:bodyPr wrap="square" rtlCol="0">
            <a:spAutoFit/>
          </a:bodyPr>
          <a:lstStyle/>
          <a:p>
            <a:r>
              <a:rPr lang="en-IN" sz="2500" dirty="0"/>
              <a:t>+</a:t>
            </a:r>
          </a:p>
        </p:txBody>
      </p:sp>
      <p:sp>
        <p:nvSpPr>
          <p:cNvPr id="83" name="TextBox 82">
            <a:extLst>
              <a:ext uri="{FF2B5EF4-FFF2-40B4-BE49-F238E27FC236}">
                <a16:creationId xmlns:a16="http://schemas.microsoft.com/office/drawing/2014/main" id="{E74B961B-4EFA-4D52-957A-127A4ED9DEC5}"/>
              </a:ext>
            </a:extLst>
          </p:cNvPr>
          <p:cNvSpPr txBox="1"/>
          <p:nvPr/>
        </p:nvSpPr>
        <p:spPr>
          <a:xfrm>
            <a:off x="3102606" y="3373539"/>
            <a:ext cx="990600"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84" name="TextBox 83">
            <a:extLst>
              <a:ext uri="{FF2B5EF4-FFF2-40B4-BE49-F238E27FC236}">
                <a16:creationId xmlns:a16="http://schemas.microsoft.com/office/drawing/2014/main" id="{FBC46A55-B461-4427-A4DF-A7077B3A76E9}"/>
              </a:ext>
            </a:extLst>
          </p:cNvPr>
          <p:cNvSpPr txBox="1"/>
          <p:nvPr/>
        </p:nvSpPr>
        <p:spPr>
          <a:xfrm>
            <a:off x="2574447" y="3400016"/>
            <a:ext cx="358142" cy="477054"/>
          </a:xfrm>
          <a:prstGeom prst="rect">
            <a:avLst/>
          </a:prstGeom>
          <a:noFill/>
        </p:spPr>
        <p:txBody>
          <a:bodyPr wrap="square" rtlCol="0">
            <a:spAutoFit/>
          </a:bodyPr>
          <a:lstStyle/>
          <a:p>
            <a:r>
              <a:rPr lang="en-IN" sz="2500" dirty="0"/>
              <a:t>+</a:t>
            </a:r>
          </a:p>
        </p:txBody>
      </p:sp>
      <p:sp>
        <p:nvSpPr>
          <p:cNvPr id="86" name="TextBox 85">
            <a:extLst>
              <a:ext uri="{FF2B5EF4-FFF2-40B4-BE49-F238E27FC236}">
                <a16:creationId xmlns:a16="http://schemas.microsoft.com/office/drawing/2014/main" id="{A8208377-1591-4C44-A324-4EED91486649}"/>
              </a:ext>
            </a:extLst>
          </p:cNvPr>
          <p:cNvSpPr txBox="1"/>
          <p:nvPr/>
        </p:nvSpPr>
        <p:spPr>
          <a:xfrm>
            <a:off x="2313622" y="2459597"/>
            <a:ext cx="990600"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2</a:t>
            </a:r>
          </a:p>
        </p:txBody>
      </p:sp>
      <p:sp>
        <p:nvSpPr>
          <p:cNvPr id="87" name="TextBox 86">
            <a:extLst>
              <a:ext uri="{FF2B5EF4-FFF2-40B4-BE49-F238E27FC236}">
                <a16:creationId xmlns:a16="http://schemas.microsoft.com/office/drawing/2014/main" id="{41A1DA94-B3F5-4168-8C4C-7C5F199FCFF3}"/>
              </a:ext>
            </a:extLst>
          </p:cNvPr>
          <p:cNvSpPr txBox="1"/>
          <p:nvPr/>
        </p:nvSpPr>
        <p:spPr>
          <a:xfrm>
            <a:off x="4971096" y="4313386"/>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0</a:t>
            </a:r>
            <a:r>
              <a:rPr lang="en-IN" sz="2500" dirty="0">
                <a:latin typeface="Nunito Sans" panose="020B0604020202020204" charset="0"/>
              </a:rPr>
              <a:t>)</a:t>
            </a:r>
          </a:p>
        </p:txBody>
      </p:sp>
      <p:sp>
        <p:nvSpPr>
          <p:cNvPr id="88" name="TextBox 87">
            <a:extLst>
              <a:ext uri="{FF2B5EF4-FFF2-40B4-BE49-F238E27FC236}">
                <a16:creationId xmlns:a16="http://schemas.microsoft.com/office/drawing/2014/main" id="{ED234067-C91D-4EAB-8E96-3B9A9D793F90}"/>
              </a:ext>
            </a:extLst>
          </p:cNvPr>
          <p:cNvSpPr txBox="1"/>
          <p:nvPr/>
        </p:nvSpPr>
        <p:spPr>
          <a:xfrm>
            <a:off x="6797356" y="4313386"/>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cxnSp>
        <p:nvCxnSpPr>
          <p:cNvPr id="89" name="Straight Arrow Connector 88">
            <a:extLst>
              <a:ext uri="{FF2B5EF4-FFF2-40B4-BE49-F238E27FC236}">
                <a16:creationId xmlns:a16="http://schemas.microsoft.com/office/drawing/2014/main" id="{4531C27F-7EA7-4899-89E1-BCD518751FCC}"/>
              </a:ext>
            </a:extLst>
          </p:cNvPr>
          <p:cNvCxnSpPr>
            <a:cxnSpLocks/>
            <a:stCxn id="39" idx="2"/>
            <a:endCxn id="87" idx="0"/>
          </p:cNvCxnSpPr>
          <p:nvPr/>
        </p:nvCxnSpPr>
        <p:spPr>
          <a:xfrm flipH="1">
            <a:off x="5466396" y="3845938"/>
            <a:ext cx="896304" cy="4674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0" name="Straight Arrow Connector 89">
            <a:extLst>
              <a:ext uri="{FF2B5EF4-FFF2-40B4-BE49-F238E27FC236}">
                <a16:creationId xmlns:a16="http://schemas.microsoft.com/office/drawing/2014/main" id="{EFF2A227-047A-404F-A20F-8058B49FB2F9}"/>
              </a:ext>
            </a:extLst>
          </p:cNvPr>
          <p:cNvCxnSpPr>
            <a:cxnSpLocks/>
            <a:stCxn id="39" idx="2"/>
            <a:endCxn id="88" idx="0"/>
          </p:cNvCxnSpPr>
          <p:nvPr/>
        </p:nvCxnSpPr>
        <p:spPr>
          <a:xfrm>
            <a:off x="6362700" y="3845938"/>
            <a:ext cx="929956" cy="4674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2" name="TextBox 101">
            <a:extLst>
              <a:ext uri="{FF2B5EF4-FFF2-40B4-BE49-F238E27FC236}">
                <a16:creationId xmlns:a16="http://schemas.microsoft.com/office/drawing/2014/main" id="{C92A4E61-3449-4D5E-8D8F-0D943B84A04E}"/>
              </a:ext>
            </a:extLst>
          </p:cNvPr>
          <p:cNvSpPr txBox="1"/>
          <p:nvPr/>
        </p:nvSpPr>
        <p:spPr>
          <a:xfrm>
            <a:off x="4962448" y="4311417"/>
            <a:ext cx="1010363"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0</a:t>
            </a:r>
          </a:p>
        </p:txBody>
      </p:sp>
      <p:sp>
        <p:nvSpPr>
          <p:cNvPr id="103" name="TextBox 102">
            <a:extLst>
              <a:ext uri="{FF2B5EF4-FFF2-40B4-BE49-F238E27FC236}">
                <a16:creationId xmlns:a16="http://schemas.microsoft.com/office/drawing/2014/main" id="{6C34EBC8-C3F9-4B82-BBF4-182C275E4047}"/>
              </a:ext>
            </a:extLst>
          </p:cNvPr>
          <p:cNvSpPr txBox="1"/>
          <p:nvPr/>
        </p:nvSpPr>
        <p:spPr>
          <a:xfrm>
            <a:off x="6793868" y="4311417"/>
            <a:ext cx="994088"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104" name="TextBox 103">
            <a:extLst>
              <a:ext uri="{FF2B5EF4-FFF2-40B4-BE49-F238E27FC236}">
                <a16:creationId xmlns:a16="http://schemas.microsoft.com/office/drawing/2014/main" id="{919323F4-4200-48B6-ACEE-6540C0A76FC5}"/>
              </a:ext>
            </a:extLst>
          </p:cNvPr>
          <p:cNvSpPr txBox="1"/>
          <p:nvPr/>
        </p:nvSpPr>
        <p:spPr>
          <a:xfrm>
            <a:off x="6191957" y="4322992"/>
            <a:ext cx="358142" cy="477054"/>
          </a:xfrm>
          <a:prstGeom prst="rect">
            <a:avLst/>
          </a:prstGeom>
          <a:noFill/>
        </p:spPr>
        <p:txBody>
          <a:bodyPr wrap="square" rtlCol="0">
            <a:spAutoFit/>
          </a:bodyPr>
          <a:lstStyle/>
          <a:p>
            <a:r>
              <a:rPr lang="en-IN" sz="2500" dirty="0"/>
              <a:t>+</a:t>
            </a:r>
          </a:p>
        </p:txBody>
      </p:sp>
      <p:sp>
        <p:nvSpPr>
          <p:cNvPr id="105" name="TextBox 104">
            <a:extLst>
              <a:ext uri="{FF2B5EF4-FFF2-40B4-BE49-F238E27FC236}">
                <a16:creationId xmlns:a16="http://schemas.microsoft.com/office/drawing/2014/main" id="{40E3436F-3728-4563-BD11-2C3FD9AE2667}"/>
              </a:ext>
            </a:extLst>
          </p:cNvPr>
          <p:cNvSpPr txBox="1"/>
          <p:nvPr/>
        </p:nvSpPr>
        <p:spPr>
          <a:xfrm>
            <a:off x="5867400" y="3369911"/>
            <a:ext cx="990600"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106" name="TextBox 105">
            <a:extLst>
              <a:ext uri="{FF2B5EF4-FFF2-40B4-BE49-F238E27FC236}">
                <a16:creationId xmlns:a16="http://schemas.microsoft.com/office/drawing/2014/main" id="{B7A7B9A7-34C2-475A-856A-880F3F099D02}"/>
              </a:ext>
            </a:extLst>
          </p:cNvPr>
          <p:cNvSpPr txBox="1"/>
          <p:nvPr/>
        </p:nvSpPr>
        <p:spPr>
          <a:xfrm>
            <a:off x="7918625" y="4301811"/>
            <a:ext cx="994088"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112" name="TextBox 111">
            <a:extLst>
              <a:ext uri="{FF2B5EF4-FFF2-40B4-BE49-F238E27FC236}">
                <a16:creationId xmlns:a16="http://schemas.microsoft.com/office/drawing/2014/main" id="{711C6532-1CB1-4D60-9EF1-C412681565ED}"/>
              </a:ext>
            </a:extLst>
          </p:cNvPr>
          <p:cNvSpPr txBox="1"/>
          <p:nvPr/>
        </p:nvSpPr>
        <p:spPr>
          <a:xfrm>
            <a:off x="8752272" y="5244344"/>
            <a:ext cx="1010363"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0</a:t>
            </a:r>
          </a:p>
        </p:txBody>
      </p:sp>
      <p:sp>
        <p:nvSpPr>
          <p:cNvPr id="113" name="TextBox 112">
            <a:extLst>
              <a:ext uri="{FF2B5EF4-FFF2-40B4-BE49-F238E27FC236}">
                <a16:creationId xmlns:a16="http://schemas.microsoft.com/office/drawing/2014/main" id="{6FC66C60-F320-4B09-B6A2-6E72E3AE77E2}"/>
              </a:ext>
            </a:extLst>
          </p:cNvPr>
          <p:cNvSpPr txBox="1"/>
          <p:nvPr/>
        </p:nvSpPr>
        <p:spPr>
          <a:xfrm>
            <a:off x="10588312" y="5245948"/>
            <a:ext cx="994088"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114" name="TextBox 113">
            <a:extLst>
              <a:ext uri="{FF2B5EF4-FFF2-40B4-BE49-F238E27FC236}">
                <a16:creationId xmlns:a16="http://schemas.microsoft.com/office/drawing/2014/main" id="{6BAE404F-8D8D-46B2-B0BB-E9FD516340E5}"/>
              </a:ext>
            </a:extLst>
          </p:cNvPr>
          <p:cNvSpPr txBox="1"/>
          <p:nvPr/>
        </p:nvSpPr>
        <p:spPr>
          <a:xfrm>
            <a:off x="9991411" y="5244344"/>
            <a:ext cx="358142" cy="477054"/>
          </a:xfrm>
          <a:prstGeom prst="rect">
            <a:avLst/>
          </a:prstGeom>
          <a:noFill/>
        </p:spPr>
        <p:txBody>
          <a:bodyPr wrap="square" rtlCol="0">
            <a:spAutoFit/>
          </a:bodyPr>
          <a:lstStyle/>
          <a:p>
            <a:r>
              <a:rPr lang="en-IN" sz="2500" dirty="0"/>
              <a:t>+</a:t>
            </a:r>
          </a:p>
        </p:txBody>
      </p:sp>
      <p:sp>
        <p:nvSpPr>
          <p:cNvPr id="115" name="TextBox 114">
            <a:extLst>
              <a:ext uri="{FF2B5EF4-FFF2-40B4-BE49-F238E27FC236}">
                <a16:creationId xmlns:a16="http://schemas.microsoft.com/office/drawing/2014/main" id="{4E7091C2-860D-4A29-B34F-CEC10C154DA8}"/>
              </a:ext>
            </a:extLst>
          </p:cNvPr>
          <p:cNvSpPr txBox="1"/>
          <p:nvPr/>
        </p:nvSpPr>
        <p:spPr>
          <a:xfrm>
            <a:off x="9676960" y="4299682"/>
            <a:ext cx="994088"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116" name="TextBox 115">
            <a:extLst>
              <a:ext uri="{FF2B5EF4-FFF2-40B4-BE49-F238E27FC236}">
                <a16:creationId xmlns:a16="http://schemas.microsoft.com/office/drawing/2014/main" id="{12ED2FB6-EF94-4B4C-97CD-0E99DD6B70FE}"/>
              </a:ext>
            </a:extLst>
          </p:cNvPr>
          <p:cNvSpPr txBox="1"/>
          <p:nvPr/>
        </p:nvSpPr>
        <p:spPr>
          <a:xfrm>
            <a:off x="9139527" y="4296826"/>
            <a:ext cx="358142" cy="477054"/>
          </a:xfrm>
          <a:prstGeom prst="rect">
            <a:avLst/>
          </a:prstGeom>
          <a:noFill/>
        </p:spPr>
        <p:txBody>
          <a:bodyPr wrap="square" rtlCol="0">
            <a:spAutoFit/>
          </a:bodyPr>
          <a:lstStyle/>
          <a:p>
            <a:r>
              <a:rPr lang="en-IN" sz="2500" dirty="0"/>
              <a:t>+</a:t>
            </a:r>
          </a:p>
        </p:txBody>
      </p:sp>
      <p:sp>
        <p:nvSpPr>
          <p:cNvPr id="118" name="TextBox 117">
            <a:extLst>
              <a:ext uri="{FF2B5EF4-FFF2-40B4-BE49-F238E27FC236}">
                <a16:creationId xmlns:a16="http://schemas.microsoft.com/office/drawing/2014/main" id="{C71DFA06-28A0-4B62-93B2-D8A3121DE5D3}"/>
              </a:ext>
            </a:extLst>
          </p:cNvPr>
          <p:cNvSpPr txBox="1"/>
          <p:nvPr/>
        </p:nvSpPr>
        <p:spPr>
          <a:xfrm>
            <a:off x="8836859" y="3372083"/>
            <a:ext cx="994088"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2</a:t>
            </a:r>
          </a:p>
        </p:txBody>
      </p:sp>
      <p:sp>
        <p:nvSpPr>
          <p:cNvPr id="119" name="TextBox 118">
            <a:extLst>
              <a:ext uri="{FF2B5EF4-FFF2-40B4-BE49-F238E27FC236}">
                <a16:creationId xmlns:a16="http://schemas.microsoft.com/office/drawing/2014/main" id="{F3A51B4F-C110-4F72-BA42-0FF9A9B34D6B}"/>
              </a:ext>
            </a:extLst>
          </p:cNvPr>
          <p:cNvSpPr txBox="1"/>
          <p:nvPr/>
        </p:nvSpPr>
        <p:spPr>
          <a:xfrm>
            <a:off x="7666989" y="3367469"/>
            <a:ext cx="358142" cy="477054"/>
          </a:xfrm>
          <a:prstGeom prst="rect">
            <a:avLst/>
          </a:prstGeom>
          <a:noFill/>
        </p:spPr>
        <p:txBody>
          <a:bodyPr wrap="square" rtlCol="0">
            <a:spAutoFit/>
          </a:bodyPr>
          <a:lstStyle/>
          <a:p>
            <a:r>
              <a:rPr lang="en-IN" sz="2500" dirty="0"/>
              <a:t>+</a:t>
            </a:r>
          </a:p>
        </p:txBody>
      </p:sp>
      <p:sp>
        <p:nvSpPr>
          <p:cNvPr id="120" name="TextBox 119">
            <a:extLst>
              <a:ext uri="{FF2B5EF4-FFF2-40B4-BE49-F238E27FC236}">
                <a16:creationId xmlns:a16="http://schemas.microsoft.com/office/drawing/2014/main" id="{7A4DA1BF-AECE-4A09-94E3-782991C4CF73}"/>
              </a:ext>
            </a:extLst>
          </p:cNvPr>
          <p:cNvSpPr txBox="1"/>
          <p:nvPr/>
        </p:nvSpPr>
        <p:spPr>
          <a:xfrm>
            <a:off x="7385173" y="2460883"/>
            <a:ext cx="994088"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3</a:t>
            </a:r>
          </a:p>
        </p:txBody>
      </p:sp>
      <p:sp>
        <p:nvSpPr>
          <p:cNvPr id="121" name="TextBox 120">
            <a:extLst>
              <a:ext uri="{FF2B5EF4-FFF2-40B4-BE49-F238E27FC236}">
                <a16:creationId xmlns:a16="http://schemas.microsoft.com/office/drawing/2014/main" id="{3C8C936E-FDA7-4DCE-9DDB-CE5118610192}"/>
              </a:ext>
            </a:extLst>
          </p:cNvPr>
          <p:cNvSpPr txBox="1"/>
          <p:nvPr/>
        </p:nvSpPr>
        <p:spPr>
          <a:xfrm>
            <a:off x="5179697" y="2535008"/>
            <a:ext cx="358142" cy="477054"/>
          </a:xfrm>
          <a:prstGeom prst="rect">
            <a:avLst/>
          </a:prstGeom>
          <a:noFill/>
        </p:spPr>
        <p:txBody>
          <a:bodyPr wrap="square" rtlCol="0">
            <a:spAutoFit/>
          </a:bodyPr>
          <a:lstStyle/>
          <a:p>
            <a:r>
              <a:rPr lang="en-IN" sz="2500" dirty="0"/>
              <a:t>+</a:t>
            </a:r>
          </a:p>
        </p:txBody>
      </p:sp>
      <p:sp>
        <p:nvSpPr>
          <p:cNvPr id="122" name="TextBox 121">
            <a:extLst>
              <a:ext uri="{FF2B5EF4-FFF2-40B4-BE49-F238E27FC236}">
                <a16:creationId xmlns:a16="http://schemas.microsoft.com/office/drawing/2014/main" id="{832C37EA-6AA7-4EFE-AB4A-672055909116}"/>
              </a:ext>
            </a:extLst>
          </p:cNvPr>
          <p:cNvSpPr txBox="1"/>
          <p:nvPr/>
        </p:nvSpPr>
        <p:spPr>
          <a:xfrm>
            <a:off x="4852990" y="1490366"/>
            <a:ext cx="994088"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5</a:t>
            </a:r>
          </a:p>
        </p:txBody>
      </p:sp>
    </p:spTree>
    <p:extLst>
      <p:ext uri="{BB962C8B-B14F-4D97-AF65-F5344CB8AC3E}">
        <p14:creationId xmlns:p14="http://schemas.microsoft.com/office/powerpoint/2010/main" val="330449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0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6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6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1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6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1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1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15"/>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1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18"/>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19"/>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2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2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79" grpId="0" animBg="1"/>
      <p:bldP spid="80" grpId="0" animBg="1"/>
      <p:bldP spid="81" grpId="0" animBg="1"/>
      <p:bldP spid="82" grpId="0"/>
      <p:bldP spid="83" grpId="0" animBg="1"/>
      <p:bldP spid="84" grpId="0"/>
      <p:bldP spid="86" grpId="0" animBg="1"/>
      <p:bldP spid="87" grpId="0" animBg="1"/>
      <p:bldP spid="88" grpId="0" animBg="1"/>
      <p:bldP spid="102" grpId="0" animBg="1"/>
      <p:bldP spid="103" grpId="0" animBg="1"/>
      <p:bldP spid="104" grpId="0"/>
      <p:bldP spid="105" grpId="0" animBg="1"/>
      <p:bldP spid="106" grpId="0" animBg="1"/>
      <p:bldP spid="112" grpId="0" animBg="1"/>
      <p:bldP spid="113" grpId="0" animBg="1"/>
      <p:bldP spid="114" grpId="0"/>
      <p:bldP spid="115" grpId="0" animBg="1"/>
      <p:bldP spid="116" grpId="0"/>
      <p:bldP spid="118" grpId="0" animBg="1"/>
      <p:bldP spid="119" grpId="0"/>
      <p:bldP spid="120" grpId="0" animBg="1"/>
      <p:bldP spid="121" grpId="0"/>
      <p:bldP spid="122"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17B17AFE-5931-4C4C-874E-8C61A95DB86F}"/>
              </a:ext>
            </a:extLst>
          </p:cNvPr>
          <p:cNvSpPr/>
          <p:nvPr/>
        </p:nvSpPr>
        <p:spPr>
          <a:xfrm>
            <a:off x="7792547" y="3278735"/>
            <a:ext cx="4171295" cy="311054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8" name="Oval 7">
            <a:extLst>
              <a:ext uri="{FF2B5EF4-FFF2-40B4-BE49-F238E27FC236}">
                <a16:creationId xmlns:a16="http://schemas.microsoft.com/office/drawing/2014/main" id="{8194DB91-3747-43E3-951C-CE1335985D5E}"/>
              </a:ext>
            </a:extLst>
          </p:cNvPr>
          <p:cNvSpPr/>
          <p:nvPr/>
        </p:nvSpPr>
        <p:spPr>
          <a:xfrm>
            <a:off x="1044039" y="2203046"/>
            <a:ext cx="4056696" cy="3657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0" name="Oval 49">
            <a:extLst>
              <a:ext uri="{FF2B5EF4-FFF2-40B4-BE49-F238E27FC236}">
                <a16:creationId xmlns:a16="http://schemas.microsoft.com/office/drawing/2014/main" id="{5201F239-5C97-4F83-B524-75D44191C06E}"/>
              </a:ext>
            </a:extLst>
          </p:cNvPr>
          <p:cNvSpPr/>
          <p:nvPr/>
        </p:nvSpPr>
        <p:spPr>
          <a:xfrm>
            <a:off x="8556071" y="4159498"/>
            <a:ext cx="3254929" cy="206604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48" name="Oval 47">
            <a:extLst>
              <a:ext uri="{FF2B5EF4-FFF2-40B4-BE49-F238E27FC236}">
                <a16:creationId xmlns:a16="http://schemas.microsoft.com/office/drawing/2014/main" id="{032508B7-05B6-4B09-AE57-F01575C625F8}"/>
              </a:ext>
            </a:extLst>
          </p:cNvPr>
          <p:cNvSpPr/>
          <p:nvPr/>
        </p:nvSpPr>
        <p:spPr>
          <a:xfrm>
            <a:off x="4805256" y="3290255"/>
            <a:ext cx="3132103" cy="206604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3" name="Oval 2">
            <a:extLst>
              <a:ext uri="{FF2B5EF4-FFF2-40B4-BE49-F238E27FC236}">
                <a16:creationId xmlns:a16="http://schemas.microsoft.com/office/drawing/2014/main" id="{529091F6-C2CB-46B8-A956-2BF1606D5B3C}"/>
              </a:ext>
            </a:extLst>
          </p:cNvPr>
          <p:cNvSpPr/>
          <p:nvPr/>
        </p:nvSpPr>
        <p:spPr>
          <a:xfrm>
            <a:off x="2037686" y="3278735"/>
            <a:ext cx="2987291" cy="199298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47" name="Oval 46">
            <a:extLst>
              <a:ext uri="{FF2B5EF4-FFF2-40B4-BE49-F238E27FC236}">
                <a16:creationId xmlns:a16="http://schemas.microsoft.com/office/drawing/2014/main" id="{2FF6E035-68BF-42BB-9AAD-2EB342C68750}"/>
              </a:ext>
            </a:extLst>
          </p:cNvPr>
          <p:cNvSpPr/>
          <p:nvPr/>
        </p:nvSpPr>
        <p:spPr>
          <a:xfrm>
            <a:off x="6544114" y="4149527"/>
            <a:ext cx="1429539" cy="7848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9" name="Oval 58">
            <a:extLst>
              <a:ext uri="{FF2B5EF4-FFF2-40B4-BE49-F238E27FC236}">
                <a16:creationId xmlns:a16="http://schemas.microsoft.com/office/drawing/2014/main" id="{9DFE7767-3AF3-477E-B3DC-A3BA4B25D052}"/>
              </a:ext>
            </a:extLst>
          </p:cNvPr>
          <p:cNvSpPr/>
          <p:nvPr/>
        </p:nvSpPr>
        <p:spPr>
          <a:xfrm>
            <a:off x="7723226" y="4159498"/>
            <a:ext cx="1429539" cy="7848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7" name="Oval 56">
            <a:extLst>
              <a:ext uri="{FF2B5EF4-FFF2-40B4-BE49-F238E27FC236}">
                <a16:creationId xmlns:a16="http://schemas.microsoft.com/office/drawing/2014/main" id="{CD8EAD93-2C07-4530-8752-C80A16FE52C3}"/>
              </a:ext>
            </a:extLst>
          </p:cNvPr>
          <p:cNvSpPr/>
          <p:nvPr/>
        </p:nvSpPr>
        <p:spPr>
          <a:xfrm>
            <a:off x="3611758" y="4159498"/>
            <a:ext cx="1594790" cy="7848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2" name="Oval 1">
            <a:extLst>
              <a:ext uri="{FF2B5EF4-FFF2-40B4-BE49-F238E27FC236}">
                <a16:creationId xmlns:a16="http://schemas.microsoft.com/office/drawing/2014/main" id="{D0E80001-506E-4EB8-9905-4FCC81CAEDA8}"/>
              </a:ext>
            </a:extLst>
          </p:cNvPr>
          <p:cNvSpPr/>
          <p:nvPr/>
        </p:nvSpPr>
        <p:spPr>
          <a:xfrm>
            <a:off x="1160947" y="3194159"/>
            <a:ext cx="1594790" cy="7848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Fibonacci using recursion</a:t>
            </a: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0" name="TextBox 29">
            <a:extLst>
              <a:ext uri="{FF2B5EF4-FFF2-40B4-BE49-F238E27FC236}">
                <a16:creationId xmlns:a16="http://schemas.microsoft.com/office/drawing/2014/main" id="{7C88F7C8-4EEC-4F0A-AF31-0893EBCE7655}"/>
              </a:ext>
            </a:extLst>
          </p:cNvPr>
          <p:cNvSpPr txBox="1"/>
          <p:nvPr/>
        </p:nvSpPr>
        <p:spPr>
          <a:xfrm>
            <a:off x="4852990" y="148503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5</a:t>
            </a:r>
            <a:r>
              <a:rPr lang="en-IN" sz="2500" dirty="0">
                <a:latin typeface="Nunito Sans" panose="020B0604020202020204" charset="0"/>
              </a:rPr>
              <a:t>)</a:t>
            </a:r>
          </a:p>
        </p:txBody>
      </p:sp>
      <p:sp>
        <p:nvSpPr>
          <p:cNvPr id="35" name="TextBox 34">
            <a:extLst>
              <a:ext uri="{FF2B5EF4-FFF2-40B4-BE49-F238E27FC236}">
                <a16:creationId xmlns:a16="http://schemas.microsoft.com/office/drawing/2014/main" id="{2571CF2F-0FDA-4783-B58C-D707F215290A}"/>
              </a:ext>
            </a:extLst>
          </p:cNvPr>
          <p:cNvSpPr txBox="1"/>
          <p:nvPr/>
        </p:nvSpPr>
        <p:spPr>
          <a:xfrm>
            <a:off x="2312670" y="2454761"/>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3</a:t>
            </a:r>
            <a:r>
              <a:rPr lang="en-IN" sz="2500" dirty="0">
                <a:latin typeface="Nunito Sans" panose="020B0604020202020204" charset="0"/>
              </a:rPr>
              <a:t>)</a:t>
            </a:r>
          </a:p>
        </p:txBody>
      </p:sp>
      <p:sp>
        <p:nvSpPr>
          <p:cNvPr id="36" name="TextBox 35">
            <a:extLst>
              <a:ext uri="{FF2B5EF4-FFF2-40B4-BE49-F238E27FC236}">
                <a16:creationId xmlns:a16="http://schemas.microsoft.com/office/drawing/2014/main" id="{D59ED152-C5D8-4FFE-9226-0D49582E1A59}"/>
              </a:ext>
            </a:extLst>
          </p:cNvPr>
          <p:cNvSpPr txBox="1"/>
          <p:nvPr/>
        </p:nvSpPr>
        <p:spPr>
          <a:xfrm>
            <a:off x="7391400" y="2454761"/>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4</a:t>
            </a:r>
            <a:r>
              <a:rPr lang="en-IN" sz="2500" dirty="0">
                <a:latin typeface="Nunito Sans" panose="020B0604020202020204" charset="0"/>
              </a:rPr>
              <a:t>)</a:t>
            </a:r>
          </a:p>
        </p:txBody>
      </p:sp>
      <p:sp>
        <p:nvSpPr>
          <p:cNvPr id="37" name="TextBox 36">
            <a:extLst>
              <a:ext uri="{FF2B5EF4-FFF2-40B4-BE49-F238E27FC236}">
                <a16:creationId xmlns:a16="http://schemas.microsoft.com/office/drawing/2014/main" id="{302D1506-ECF5-4FBF-B135-1DCE0D80C8D3}"/>
              </a:ext>
            </a:extLst>
          </p:cNvPr>
          <p:cNvSpPr txBox="1"/>
          <p:nvPr/>
        </p:nvSpPr>
        <p:spPr>
          <a:xfrm>
            <a:off x="1463042" y="3369161"/>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sp>
        <p:nvSpPr>
          <p:cNvPr id="38" name="TextBox 37">
            <a:extLst>
              <a:ext uri="{FF2B5EF4-FFF2-40B4-BE49-F238E27FC236}">
                <a16:creationId xmlns:a16="http://schemas.microsoft.com/office/drawing/2014/main" id="{108E4174-D9C0-4AFE-A076-E6A4CC4F2A2F}"/>
              </a:ext>
            </a:extLst>
          </p:cNvPr>
          <p:cNvSpPr txBox="1"/>
          <p:nvPr/>
        </p:nvSpPr>
        <p:spPr>
          <a:xfrm>
            <a:off x="3101342" y="3368884"/>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2</a:t>
            </a:r>
            <a:r>
              <a:rPr lang="en-IN" sz="2500" dirty="0">
                <a:latin typeface="Nunito Sans" panose="020B0604020202020204" charset="0"/>
              </a:rPr>
              <a:t>)</a:t>
            </a:r>
          </a:p>
        </p:txBody>
      </p:sp>
      <p:sp>
        <p:nvSpPr>
          <p:cNvPr id="39" name="TextBox 38">
            <a:extLst>
              <a:ext uri="{FF2B5EF4-FFF2-40B4-BE49-F238E27FC236}">
                <a16:creationId xmlns:a16="http://schemas.microsoft.com/office/drawing/2014/main" id="{9946A0FE-092D-4F18-B997-5BB8ACBB5B7D}"/>
              </a:ext>
            </a:extLst>
          </p:cNvPr>
          <p:cNvSpPr txBox="1"/>
          <p:nvPr/>
        </p:nvSpPr>
        <p:spPr>
          <a:xfrm>
            <a:off x="5867400" y="3368884"/>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2</a:t>
            </a:r>
            <a:r>
              <a:rPr lang="en-IN" sz="2500" dirty="0">
                <a:latin typeface="Nunito Sans" panose="020B0604020202020204" charset="0"/>
              </a:rPr>
              <a:t>)</a:t>
            </a:r>
          </a:p>
        </p:txBody>
      </p:sp>
      <p:sp>
        <p:nvSpPr>
          <p:cNvPr id="40" name="TextBox 39">
            <a:extLst>
              <a:ext uri="{FF2B5EF4-FFF2-40B4-BE49-F238E27FC236}">
                <a16:creationId xmlns:a16="http://schemas.microsoft.com/office/drawing/2014/main" id="{B1639F59-84C9-4D70-8FE4-C567A1E223C3}"/>
              </a:ext>
            </a:extLst>
          </p:cNvPr>
          <p:cNvSpPr txBox="1"/>
          <p:nvPr/>
        </p:nvSpPr>
        <p:spPr>
          <a:xfrm>
            <a:off x="8834120" y="3368884"/>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3</a:t>
            </a:r>
            <a:r>
              <a:rPr lang="en-IN" sz="2500" dirty="0">
                <a:latin typeface="Nunito Sans" panose="020B0604020202020204" charset="0"/>
              </a:rPr>
              <a:t>)</a:t>
            </a:r>
          </a:p>
        </p:txBody>
      </p:sp>
      <p:sp>
        <p:nvSpPr>
          <p:cNvPr id="41" name="TextBox 40">
            <a:extLst>
              <a:ext uri="{FF2B5EF4-FFF2-40B4-BE49-F238E27FC236}">
                <a16:creationId xmlns:a16="http://schemas.microsoft.com/office/drawing/2014/main" id="{239AEEFD-4BA4-47B5-AB53-892840902101}"/>
              </a:ext>
            </a:extLst>
          </p:cNvPr>
          <p:cNvSpPr txBox="1"/>
          <p:nvPr/>
        </p:nvSpPr>
        <p:spPr>
          <a:xfrm>
            <a:off x="7924800" y="430341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sp>
        <p:nvSpPr>
          <p:cNvPr id="42" name="TextBox 41">
            <a:extLst>
              <a:ext uri="{FF2B5EF4-FFF2-40B4-BE49-F238E27FC236}">
                <a16:creationId xmlns:a16="http://schemas.microsoft.com/office/drawing/2014/main" id="{0E6EBA15-94B5-4318-9520-B4031DF791EC}"/>
              </a:ext>
            </a:extLst>
          </p:cNvPr>
          <p:cNvSpPr txBox="1"/>
          <p:nvPr/>
        </p:nvSpPr>
        <p:spPr>
          <a:xfrm>
            <a:off x="9677400" y="430341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2</a:t>
            </a:r>
            <a:r>
              <a:rPr lang="en-IN" sz="2500" dirty="0">
                <a:latin typeface="Nunito Sans" panose="020B0604020202020204" charset="0"/>
              </a:rPr>
              <a:t>)</a:t>
            </a:r>
          </a:p>
        </p:txBody>
      </p:sp>
      <p:sp>
        <p:nvSpPr>
          <p:cNvPr id="43" name="TextBox 42">
            <a:extLst>
              <a:ext uri="{FF2B5EF4-FFF2-40B4-BE49-F238E27FC236}">
                <a16:creationId xmlns:a16="http://schemas.microsoft.com/office/drawing/2014/main" id="{B89644CE-BFDD-4842-86E3-0559242C8E74}"/>
              </a:ext>
            </a:extLst>
          </p:cNvPr>
          <p:cNvSpPr txBox="1"/>
          <p:nvPr/>
        </p:nvSpPr>
        <p:spPr>
          <a:xfrm>
            <a:off x="2273300" y="430341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0</a:t>
            </a:r>
            <a:r>
              <a:rPr lang="en-IN" sz="2500" dirty="0">
                <a:latin typeface="Nunito Sans" panose="020B0604020202020204" charset="0"/>
              </a:rPr>
              <a:t>)</a:t>
            </a:r>
          </a:p>
        </p:txBody>
      </p:sp>
      <p:sp>
        <p:nvSpPr>
          <p:cNvPr id="44" name="TextBox 43">
            <a:extLst>
              <a:ext uri="{FF2B5EF4-FFF2-40B4-BE49-F238E27FC236}">
                <a16:creationId xmlns:a16="http://schemas.microsoft.com/office/drawing/2014/main" id="{F5565A6E-F6AD-4C8D-B8F0-1370B0ABD4A4}"/>
              </a:ext>
            </a:extLst>
          </p:cNvPr>
          <p:cNvSpPr txBox="1"/>
          <p:nvPr/>
        </p:nvSpPr>
        <p:spPr>
          <a:xfrm>
            <a:off x="3886200" y="430341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sp>
        <p:nvSpPr>
          <p:cNvPr id="45" name="TextBox 44">
            <a:extLst>
              <a:ext uri="{FF2B5EF4-FFF2-40B4-BE49-F238E27FC236}">
                <a16:creationId xmlns:a16="http://schemas.microsoft.com/office/drawing/2014/main" id="{D7C01744-F999-4582-B3B3-41100090CDB8}"/>
              </a:ext>
            </a:extLst>
          </p:cNvPr>
          <p:cNvSpPr txBox="1"/>
          <p:nvPr/>
        </p:nvSpPr>
        <p:spPr>
          <a:xfrm>
            <a:off x="8765540" y="5237946"/>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0</a:t>
            </a:r>
            <a:r>
              <a:rPr lang="en-IN" sz="2500" dirty="0">
                <a:latin typeface="Nunito Sans" panose="020B0604020202020204" charset="0"/>
              </a:rPr>
              <a:t>)</a:t>
            </a:r>
          </a:p>
        </p:txBody>
      </p:sp>
      <p:sp>
        <p:nvSpPr>
          <p:cNvPr id="46" name="TextBox 45">
            <a:extLst>
              <a:ext uri="{FF2B5EF4-FFF2-40B4-BE49-F238E27FC236}">
                <a16:creationId xmlns:a16="http://schemas.microsoft.com/office/drawing/2014/main" id="{C795D4C7-99FF-4BDC-974E-90E20F7789E1}"/>
              </a:ext>
            </a:extLst>
          </p:cNvPr>
          <p:cNvSpPr txBox="1"/>
          <p:nvPr/>
        </p:nvSpPr>
        <p:spPr>
          <a:xfrm>
            <a:off x="10591800" y="5237946"/>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cxnSp>
        <p:nvCxnSpPr>
          <p:cNvPr id="49" name="Straight Arrow Connector 48">
            <a:extLst>
              <a:ext uri="{FF2B5EF4-FFF2-40B4-BE49-F238E27FC236}">
                <a16:creationId xmlns:a16="http://schemas.microsoft.com/office/drawing/2014/main" id="{3B3002E1-4294-4A4B-8E5B-B21598D67848}"/>
              </a:ext>
            </a:extLst>
          </p:cNvPr>
          <p:cNvCxnSpPr>
            <a:cxnSpLocks/>
          </p:cNvCxnSpPr>
          <p:nvPr/>
        </p:nvCxnSpPr>
        <p:spPr>
          <a:xfrm flipH="1">
            <a:off x="1929768" y="2931815"/>
            <a:ext cx="849628" cy="4373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Straight Arrow Connector 51">
            <a:extLst>
              <a:ext uri="{FF2B5EF4-FFF2-40B4-BE49-F238E27FC236}">
                <a16:creationId xmlns:a16="http://schemas.microsoft.com/office/drawing/2014/main" id="{5F7381F3-FD69-4225-92E3-3092CCC9A399}"/>
              </a:ext>
            </a:extLst>
          </p:cNvPr>
          <p:cNvCxnSpPr>
            <a:cxnSpLocks/>
          </p:cNvCxnSpPr>
          <p:nvPr/>
        </p:nvCxnSpPr>
        <p:spPr>
          <a:xfrm>
            <a:off x="2779396" y="2931815"/>
            <a:ext cx="788672" cy="4370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5" name="Straight Arrow Connector 54">
            <a:extLst>
              <a:ext uri="{FF2B5EF4-FFF2-40B4-BE49-F238E27FC236}">
                <a16:creationId xmlns:a16="http://schemas.microsoft.com/office/drawing/2014/main" id="{FFB8B86F-0EEF-45C6-BDEF-46F87AE60A8B}"/>
              </a:ext>
            </a:extLst>
          </p:cNvPr>
          <p:cNvCxnSpPr>
            <a:cxnSpLocks/>
            <a:stCxn id="30" idx="2"/>
            <a:endCxn id="35" idx="0"/>
          </p:cNvCxnSpPr>
          <p:nvPr/>
        </p:nvCxnSpPr>
        <p:spPr>
          <a:xfrm flipH="1">
            <a:off x="2807970" y="1962089"/>
            <a:ext cx="2540320" cy="4926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C74AE42D-A452-4072-8D66-9F3D44A08998}"/>
              </a:ext>
            </a:extLst>
          </p:cNvPr>
          <p:cNvCxnSpPr>
            <a:cxnSpLocks/>
            <a:stCxn id="30" idx="2"/>
            <a:endCxn id="36" idx="0"/>
          </p:cNvCxnSpPr>
          <p:nvPr/>
        </p:nvCxnSpPr>
        <p:spPr>
          <a:xfrm>
            <a:off x="5348290" y="1962089"/>
            <a:ext cx="2538410" cy="4926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9851CFB6-9A59-4E09-AB87-CD73E00A2326}"/>
              </a:ext>
            </a:extLst>
          </p:cNvPr>
          <p:cNvCxnSpPr>
            <a:cxnSpLocks/>
            <a:stCxn id="36" idx="2"/>
            <a:endCxn id="39" idx="0"/>
          </p:cNvCxnSpPr>
          <p:nvPr/>
        </p:nvCxnSpPr>
        <p:spPr>
          <a:xfrm flipH="1">
            <a:off x="6362700" y="2931815"/>
            <a:ext cx="1524000" cy="4370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5EE95503-E10C-4E90-BEEB-46692B32BCDD}"/>
              </a:ext>
            </a:extLst>
          </p:cNvPr>
          <p:cNvCxnSpPr>
            <a:cxnSpLocks/>
            <a:stCxn id="36" idx="2"/>
            <a:endCxn id="40" idx="0"/>
          </p:cNvCxnSpPr>
          <p:nvPr/>
        </p:nvCxnSpPr>
        <p:spPr>
          <a:xfrm>
            <a:off x="7886700" y="2931815"/>
            <a:ext cx="1442720" cy="4370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76F0F996-CFBC-44E5-9844-3938DDD40A94}"/>
              </a:ext>
            </a:extLst>
          </p:cNvPr>
          <p:cNvCxnSpPr>
            <a:cxnSpLocks/>
          </p:cNvCxnSpPr>
          <p:nvPr/>
        </p:nvCxnSpPr>
        <p:spPr>
          <a:xfrm flipH="1">
            <a:off x="2740026" y="3867656"/>
            <a:ext cx="833754" cy="4357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7774C320-83D8-47B0-9836-956F833CB937}"/>
              </a:ext>
            </a:extLst>
          </p:cNvPr>
          <p:cNvCxnSpPr>
            <a:cxnSpLocks/>
          </p:cNvCxnSpPr>
          <p:nvPr/>
        </p:nvCxnSpPr>
        <p:spPr>
          <a:xfrm>
            <a:off x="3573780" y="3867656"/>
            <a:ext cx="779146" cy="4357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2C1CCD61-CAC3-49B8-9C7E-9B6A651D80D1}"/>
              </a:ext>
            </a:extLst>
          </p:cNvPr>
          <p:cNvCxnSpPr>
            <a:cxnSpLocks/>
            <a:stCxn id="40" idx="2"/>
            <a:endCxn id="41" idx="0"/>
          </p:cNvCxnSpPr>
          <p:nvPr/>
        </p:nvCxnSpPr>
        <p:spPr>
          <a:xfrm flipH="1">
            <a:off x="8420100" y="3845938"/>
            <a:ext cx="909320" cy="4574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37EC081E-BAC4-4DAA-A58E-376B7315FA1F}"/>
              </a:ext>
            </a:extLst>
          </p:cNvPr>
          <p:cNvCxnSpPr>
            <a:cxnSpLocks/>
            <a:stCxn id="40" idx="2"/>
            <a:endCxn id="42" idx="0"/>
          </p:cNvCxnSpPr>
          <p:nvPr/>
        </p:nvCxnSpPr>
        <p:spPr>
          <a:xfrm>
            <a:off x="9329420" y="3845938"/>
            <a:ext cx="843280" cy="4574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FE07316D-FB11-42B1-864A-ED56DDD71FFC}"/>
              </a:ext>
            </a:extLst>
          </p:cNvPr>
          <p:cNvCxnSpPr>
            <a:cxnSpLocks/>
            <a:stCxn id="42" idx="2"/>
            <a:endCxn id="45" idx="0"/>
          </p:cNvCxnSpPr>
          <p:nvPr/>
        </p:nvCxnSpPr>
        <p:spPr>
          <a:xfrm flipH="1">
            <a:off x="9260840" y="4780469"/>
            <a:ext cx="911860" cy="4574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F1D9D9-168E-4206-B538-2E5DD4EA1EA8}"/>
              </a:ext>
            </a:extLst>
          </p:cNvPr>
          <p:cNvCxnSpPr>
            <a:cxnSpLocks/>
            <a:stCxn id="42" idx="2"/>
            <a:endCxn id="46" idx="0"/>
          </p:cNvCxnSpPr>
          <p:nvPr/>
        </p:nvCxnSpPr>
        <p:spPr>
          <a:xfrm>
            <a:off x="10172700" y="4780469"/>
            <a:ext cx="914400" cy="4574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7" name="TextBox 86">
            <a:extLst>
              <a:ext uri="{FF2B5EF4-FFF2-40B4-BE49-F238E27FC236}">
                <a16:creationId xmlns:a16="http://schemas.microsoft.com/office/drawing/2014/main" id="{41A1DA94-B3F5-4168-8C4C-7C5F199FCFF3}"/>
              </a:ext>
            </a:extLst>
          </p:cNvPr>
          <p:cNvSpPr txBox="1"/>
          <p:nvPr/>
        </p:nvSpPr>
        <p:spPr>
          <a:xfrm>
            <a:off x="4971096" y="4313386"/>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0</a:t>
            </a:r>
            <a:r>
              <a:rPr lang="en-IN" sz="2500" dirty="0">
                <a:latin typeface="Nunito Sans" panose="020B0604020202020204" charset="0"/>
              </a:rPr>
              <a:t>)</a:t>
            </a:r>
          </a:p>
        </p:txBody>
      </p:sp>
      <p:sp>
        <p:nvSpPr>
          <p:cNvPr id="88" name="TextBox 87">
            <a:extLst>
              <a:ext uri="{FF2B5EF4-FFF2-40B4-BE49-F238E27FC236}">
                <a16:creationId xmlns:a16="http://schemas.microsoft.com/office/drawing/2014/main" id="{ED234067-C91D-4EAB-8E96-3B9A9D793F90}"/>
              </a:ext>
            </a:extLst>
          </p:cNvPr>
          <p:cNvSpPr txBox="1"/>
          <p:nvPr/>
        </p:nvSpPr>
        <p:spPr>
          <a:xfrm>
            <a:off x="6797356" y="4313386"/>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cxnSp>
        <p:nvCxnSpPr>
          <p:cNvPr id="89" name="Straight Arrow Connector 88">
            <a:extLst>
              <a:ext uri="{FF2B5EF4-FFF2-40B4-BE49-F238E27FC236}">
                <a16:creationId xmlns:a16="http://schemas.microsoft.com/office/drawing/2014/main" id="{4531C27F-7EA7-4899-89E1-BCD518751FCC}"/>
              </a:ext>
            </a:extLst>
          </p:cNvPr>
          <p:cNvCxnSpPr>
            <a:cxnSpLocks/>
            <a:stCxn id="39" idx="2"/>
            <a:endCxn id="87" idx="0"/>
          </p:cNvCxnSpPr>
          <p:nvPr/>
        </p:nvCxnSpPr>
        <p:spPr>
          <a:xfrm flipH="1">
            <a:off x="5466396" y="3845938"/>
            <a:ext cx="896304" cy="4674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0" name="Straight Arrow Connector 89">
            <a:extLst>
              <a:ext uri="{FF2B5EF4-FFF2-40B4-BE49-F238E27FC236}">
                <a16:creationId xmlns:a16="http://schemas.microsoft.com/office/drawing/2014/main" id="{EFF2A227-047A-404F-A20F-8058B49FB2F9}"/>
              </a:ext>
            </a:extLst>
          </p:cNvPr>
          <p:cNvCxnSpPr>
            <a:cxnSpLocks/>
            <a:stCxn id="39" idx="2"/>
            <a:endCxn id="88" idx="0"/>
          </p:cNvCxnSpPr>
          <p:nvPr/>
        </p:nvCxnSpPr>
        <p:spPr>
          <a:xfrm>
            <a:off x="6362700" y="3845938"/>
            <a:ext cx="929956" cy="4674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1937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8" grpId="0" animBg="1"/>
      <p:bldP spid="8" grpId="1" animBg="1"/>
      <p:bldP spid="50" grpId="0" animBg="1"/>
      <p:bldP spid="50" grpId="1" animBg="1"/>
      <p:bldP spid="48" grpId="0" animBg="1"/>
      <p:bldP spid="48" grpId="1" animBg="1"/>
      <p:bldP spid="3" grpId="0" animBg="1"/>
      <p:bldP spid="3" grpId="1" animBg="1"/>
      <p:bldP spid="47" grpId="0" animBg="1"/>
      <p:bldP spid="47" grpId="1" animBg="1"/>
      <p:bldP spid="59" grpId="0" animBg="1"/>
      <p:bldP spid="59" grpId="1" animBg="1"/>
      <p:bldP spid="57" grpId="0" animBg="1"/>
      <p:bldP spid="57" grpId="1" animBg="1"/>
      <p:bldP spid="2" grpId="0" animBg="1"/>
      <p:bldP spid="2" grpId="1"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Fibonacci using </a:t>
            </a:r>
            <a:r>
              <a:rPr lang="en-US" sz="4500" b="1" dirty="0" err="1">
                <a:latin typeface="Nunito Sans" panose="00000500000000000000" pitchFamily="2" charset="0"/>
              </a:rPr>
              <a:t>Memoization</a:t>
            </a:r>
            <a:endParaRPr lang="en-US" sz="4500" b="1" dirty="0">
              <a:latin typeface="Nunito Sans" panose="00000500000000000000" pitchFamily="2" charset="0"/>
            </a:endParaRP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7" name="TextBox 16">
            <a:extLst>
              <a:ext uri="{FF2B5EF4-FFF2-40B4-BE49-F238E27FC236}">
                <a16:creationId xmlns:a16="http://schemas.microsoft.com/office/drawing/2014/main" id="{3A3C19C8-854B-4EE5-BBC1-C168DF3DBFFF}"/>
              </a:ext>
            </a:extLst>
          </p:cNvPr>
          <p:cNvSpPr txBox="1"/>
          <p:nvPr/>
        </p:nvSpPr>
        <p:spPr>
          <a:xfrm>
            <a:off x="1295400" y="1605365"/>
            <a:ext cx="3962400" cy="5016758"/>
          </a:xfrm>
          <a:prstGeom prst="rect">
            <a:avLst/>
          </a:prstGeom>
          <a:noFill/>
        </p:spPr>
        <p:txBody>
          <a:bodyPr wrap="square" rtlCol="0">
            <a:spAutoFit/>
          </a:bodyPr>
          <a:lstStyle/>
          <a:p>
            <a:r>
              <a:rPr lang="en-US" sz="2000" dirty="0">
                <a:latin typeface="Nunito Sans" panose="020B0604020202020204" charset="0"/>
              </a:rPr>
              <a:t>#include&lt;iostream&gt;</a:t>
            </a:r>
          </a:p>
          <a:p>
            <a:r>
              <a:rPr lang="en-US" sz="2000" dirty="0">
                <a:latin typeface="Nunito Sans" panose="020B0604020202020204" charset="0"/>
              </a:rPr>
              <a:t>using namespace std;</a:t>
            </a:r>
          </a:p>
          <a:p>
            <a:endParaRPr lang="en-US" sz="2000" dirty="0">
              <a:latin typeface="Nunito Sans" panose="020B0604020202020204" charset="0"/>
            </a:endParaRPr>
          </a:p>
          <a:p>
            <a:r>
              <a:rPr lang="en-US" sz="2000" dirty="0">
                <a:latin typeface="Nunito Sans" panose="020B0604020202020204" charset="0"/>
              </a:rPr>
              <a:t>int </a:t>
            </a:r>
            <a:r>
              <a:rPr lang="en-US" sz="2000" dirty="0" err="1">
                <a:latin typeface="Nunito Sans" panose="020B0604020202020204" charset="0"/>
              </a:rPr>
              <a:t>memo_fib</a:t>
            </a:r>
            <a:r>
              <a:rPr lang="en-US" sz="2000" dirty="0">
                <a:latin typeface="Nunito Sans" panose="020B0604020202020204" charset="0"/>
              </a:rPr>
              <a:t>(int </a:t>
            </a:r>
            <a:r>
              <a:rPr lang="en-US" sz="2000" dirty="0" err="1">
                <a:latin typeface="Nunito Sans" panose="020B0604020202020204" charset="0"/>
              </a:rPr>
              <a:t>arr</a:t>
            </a:r>
            <a:r>
              <a:rPr lang="en-US" sz="2000" dirty="0">
                <a:latin typeface="Nunito Sans" panose="020B0604020202020204" charset="0"/>
              </a:rPr>
              <a:t>[], int n)</a:t>
            </a:r>
          </a:p>
          <a:p>
            <a:r>
              <a:rPr lang="en-US" sz="2000" dirty="0">
                <a:latin typeface="Nunito Sans" panose="020B0604020202020204" charset="0"/>
              </a:rPr>
              <a:t>{</a:t>
            </a:r>
          </a:p>
          <a:p>
            <a:r>
              <a:rPr lang="en-US" sz="2000" dirty="0">
                <a:latin typeface="Nunito Sans" panose="020B0604020202020204" charset="0"/>
              </a:rPr>
              <a:t>      if(</a:t>
            </a:r>
            <a:r>
              <a:rPr lang="en-US" sz="2000" dirty="0" err="1">
                <a:latin typeface="Nunito Sans" panose="020B0604020202020204" charset="0"/>
              </a:rPr>
              <a:t>arr</a:t>
            </a:r>
            <a:r>
              <a:rPr lang="en-US" sz="2000" dirty="0">
                <a:latin typeface="Nunito Sans" panose="020B0604020202020204" charset="0"/>
              </a:rPr>
              <a:t>[n] != -1)</a:t>
            </a:r>
          </a:p>
          <a:p>
            <a:r>
              <a:rPr lang="en-US" sz="2000" dirty="0">
                <a:latin typeface="Nunito Sans" panose="020B0604020202020204" charset="0"/>
              </a:rPr>
              <a:t>            return </a:t>
            </a:r>
            <a:r>
              <a:rPr lang="en-US" sz="2000" dirty="0" err="1">
                <a:latin typeface="Nunito Sans" panose="020B0604020202020204" charset="0"/>
              </a:rPr>
              <a:t>arr</a:t>
            </a:r>
            <a:r>
              <a:rPr lang="en-US" sz="2000" dirty="0">
                <a:latin typeface="Nunito Sans" panose="020B0604020202020204" charset="0"/>
              </a:rPr>
              <a:t>[n];</a:t>
            </a:r>
          </a:p>
          <a:p>
            <a:endParaRPr lang="en-US" sz="2000" dirty="0">
              <a:latin typeface="Nunito Sans" panose="020B0604020202020204" charset="0"/>
            </a:endParaRPr>
          </a:p>
          <a:p>
            <a:r>
              <a:rPr lang="en-US" sz="2000" dirty="0">
                <a:latin typeface="Nunito Sans" panose="020B0604020202020204" charset="0"/>
              </a:rPr>
              <a:t>      if(n &lt;= 1)</a:t>
            </a:r>
          </a:p>
          <a:p>
            <a:r>
              <a:rPr lang="en-US" sz="2000" dirty="0">
                <a:latin typeface="Nunito Sans" panose="020B0604020202020204" charset="0"/>
              </a:rPr>
              <a:t>            return n;</a:t>
            </a:r>
          </a:p>
          <a:p>
            <a:endParaRPr lang="en-US" sz="2000" dirty="0">
              <a:latin typeface="Nunito Sans" panose="020B0604020202020204" charset="0"/>
            </a:endParaRPr>
          </a:p>
          <a:p>
            <a:r>
              <a:rPr lang="en-US" sz="2000" dirty="0">
                <a:latin typeface="Nunito Sans" panose="020B0604020202020204" charset="0"/>
              </a:rPr>
              <a:t>      </a:t>
            </a:r>
            <a:r>
              <a:rPr lang="en-US" sz="2000" dirty="0" err="1">
                <a:latin typeface="Nunito Sans" panose="020B0604020202020204" charset="0"/>
              </a:rPr>
              <a:t>arr</a:t>
            </a:r>
            <a:r>
              <a:rPr lang="en-US" sz="2000" dirty="0">
                <a:latin typeface="Nunito Sans" panose="020B0604020202020204" charset="0"/>
              </a:rPr>
              <a:t>[n] = </a:t>
            </a:r>
            <a:r>
              <a:rPr lang="en-US" sz="2000" dirty="0" err="1">
                <a:latin typeface="Nunito Sans" panose="020B0604020202020204" charset="0"/>
              </a:rPr>
              <a:t>memo_fib</a:t>
            </a:r>
            <a:r>
              <a:rPr lang="en-US" sz="2000" dirty="0">
                <a:latin typeface="Nunito Sans" panose="020B0604020202020204" charset="0"/>
              </a:rPr>
              <a:t>(</a:t>
            </a:r>
            <a:r>
              <a:rPr lang="en-US" sz="2000" dirty="0" err="1">
                <a:latin typeface="Nunito Sans" panose="020B0604020202020204" charset="0"/>
              </a:rPr>
              <a:t>arr</a:t>
            </a:r>
            <a:r>
              <a:rPr lang="en-US" sz="2000" dirty="0">
                <a:latin typeface="Nunito Sans" panose="020B0604020202020204" charset="0"/>
              </a:rPr>
              <a:t>, n-2) + </a:t>
            </a:r>
            <a:r>
              <a:rPr lang="en-US" sz="2000" dirty="0" err="1">
                <a:latin typeface="Nunito Sans" panose="020B0604020202020204" charset="0"/>
              </a:rPr>
              <a:t>memo_fib</a:t>
            </a:r>
            <a:r>
              <a:rPr lang="en-US" sz="2000" dirty="0">
                <a:latin typeface="Nunito Sans" panose="020B0604020202020204" charset="0"/>
              </a:rPr>
              <a:t>(</a:t>
            </a:r>
            <a:r>
              <a:rPr lang="en-US" sz="2000" dirty="0" err="1">
                <a:latin typeface="Nunito Sans" panose="020B0604020202020204" charset="0"/>
              </a:rPr>
              <a:t>arr</a:t>
            </a:r>
            <a:r>
              <a:rPr lang="en-US" sz="2000" dirty="0">
                <a:latin typeface="Nunito Sans" panose="020B0604020202020204" charset="0"/>
              </a:rPr>
              <a:t>, n-1);</a:t>
            </a:r>
          </a:p>
          <a:p>
            <a:endParaRPr lang="en-US" sz="2000" dirty="0">
              <a:latin typeface="Nunito Sans" panose="020B0604020202020204" charset="0"/>
            </a:endParaRPr>
          </a:p>
          <a:p>
            <a:r>
              <a:rPr lang="en-US" sz="2000" dirty="0">
                <a:latin typeface="Nunito Sans" panose="020B0604020202020204" charset="0"/>
              </a:rPr>
              <a:t>      return </a:t>
            </a:r>
            <a:r>
              <a:rPr lang="en-US" sz="2000" dirty="0" err="1">
                <a:latin typeface="Nunito Sans" panose="020B0604020202020204" charset="0"/>
              </a:rPr>
              <a:t>arr</a:t>
            </a:r>
            <a:r>
              <a:rPr lang="en-US" sz="2000" dirty="0">
                <a:latin typeface="Nunito Sans" panose="020B0604020202020204" charset="0"/>
              </a:rPr>
              <a:t>[n];</a:t>
            </a:r>
          </a:p>
          <a:p>
            <a:r>
              <a:rPr lang="en-US" sz="2000" dirty="0">
                <a:latin typeface="Nunito Sans" panose="020B0604020202020204" charset="0"/>
              </a:rPr>
              <a:t>}</a:t>
            </a:r>
          </a:p>
        </p:txBody>
      </p:sp>
      <p:sp>
        <p:nvSpPr>
          <p:cNvPr id="8" name="TextBox 7">
            <a:extLst>
              <a:ext uri="{FF2B5EF4-FFF2-40B4-BE49-F238E27FC236}">
                <a16:creationId xmlns:a16="http://schemas.microsoft.com/office/drawing/2014/main" id="{80112E77-CEAE-4E9D-B07C-8D93C63576D2}"/>
              </a:ext>
            </a:extLst>
          </p:cNvPr>
          <p:cNvSpPr txBox="1"/>
          <p:nvPr/>
        </p:nvSpPr>
        <p:spPr>
          <a:xfrm>
            <a:off x="6188521" y="1533464"/>
            <a:ext cx="3962400" cy="5324535"/>
          </a:xfrm>
          <a:prstGeom prst="rect">
            <a:avLst/>
          </a:prstGeom>
          <a:noFill/>
        </p:spPr>
        <p:txBody>
          <a:bodyPr wrap="square" rtlCol="0">
            <a:spAutoFit/>
          </a:bodyPr>
          <a:lstStyle/>
          <a:p>
            <a:r>
              <a:rPr lang="en-IN" sz="2000" dirty="0">
                <a:latin typeface="Nunito Sans" panose="020B0604020202020204" charset="0"/>
              </a:rPr>
              <a:t>int fib(int n)</a:t>
            </a:r>
          </a:p>
          <a:p>
            <a:r>
              <a:rPr lang="en-IN" sz="2000" dirty="0">
                <a:latin typeface="Nunito Sans" panose="020B0604020202020204" charset="0"/>
              </a:rPr>
              <a:t>{</a:t>
            </a:r>
          </a:p>
          <a:p>
            <a:r>
              <a:rPr lang="en-IN" sz="2000" dirty="0">
                <a:latin typeface="Nunito Sans" panose="020B0604020202020204" charset="0"/>
              </a:rPr>
              <a:t>    int </a:t>
            </a:r>
            <a:r>
              <a:rPr lang="en-IN" sz="2000" dirty="0" err="1">
                <a:latin typeface="Nunito Sans" panose="020B0604020202020204" charset="0"/>
              </a:rPr>
              <a:t>arr</a:t>
            </a:r>
            <a:r>
              <a:rPr lang="en-IN" sz="2000" dirty="0">
                <a:latin typeface="Nunito Sans" panose="020B0604020202020204" charset="0"/>
              </a:rPr>
              <a:t>[n+1];</a:t>
            </a:r>
          </a:p>
          <a:p>
            <a:r>
              <a:rPr lang="en-IN" sz="2000" dirty="0">
                <a:latin typeface="Nunito Sans" panose="020B0604020202020204" charset="0"/>
              </a:rPr>
              <a:t>    for(int </a:t>
            </a:r>
            <a:r>
              <a:rPr lang="en-IN" sz="2000" dirty="0" err="1">
                <a:latin typeface="Nunito Sans" panose="020B0604020202020204" charset="0"/>
              </a:rPr>
              <a:t>i</a:t>
            </a:r>
            <a:r>
              <a:rPr lang="en-IN" sz="2000" dirty="0">
                <a:latin typeface="Nunito Sans" panose="020B0604020202020204" charset="0"/>
              </a:rPr>
              <a:t> = 0; </a:t>
            </a:r>
            <a:r>
              <a:rPr lang="en-IN" sz="2000" dirty="0" err="1">
                <a:latin typeface="Nunito Sans" panose="020B0604020202020204" charset="0"/>
              </a:rPr>
              <a:t>i</a:t>
            </a:r>
            <a:r>
              <a:rPr lang="en-IN" sz="2000" dirty="0">
                <a:latin typeface="Nunito Sans" panose="020B0604020202020204" charset="0"/>
              </a:rPr>
              <a:t> &lt;= n; </a:t>
            </a:r>
            <a:r>
              <a:rPr lang="en-IN" sz="2000" dirty="0" err="1">
                <a:latin typeface="Nunito Sans" panose="020B0604020202020204" charset="0"/>
              </a:rPr>
              <a:t>i</a:t>
            </a:r>
            <a:r>
              <a:rPr lang="en-IN" sz="2000" dirty="0">
                <a:latin typeface="Nunito Sans" panose="020B0604020202020204" charset="0"/>
              </a:rPr>
              <a:t>++)</a:t>
            </a:r>
          </a:p>
          <a:p>
            <a:r>
              <a:rPr lang="en-IN" sz="2000" dirty="0">
                <a:latin typeface="Nunito Sans" panose="020B0604020202020204" charset="0"/>
              </a:rPr>
              <a:t>    {</a:t>
            </a:r>
          </a:p>
          <a:p>
            <a:r>
              <a:rPr lang="en-IN" sz="2000" dirty="0">
                <a:latin typeface="Nunito Sans" panose="020B0604020202020204" charset="0"/>
              </a:rPr>
              <a:t>        </a:t>
            </a:r>
            <a:r>
              <a:rPr lang="en-IN" sz="2000" dirty="0" err="1">
                <a:latin typeface="Nunito Sans" panose="020B0604020202020204" charset="0"/>
              </a:rPr>
              <a:t>arr</a:t>
            </a:r>
            <a:r>
              <a:rPr lang="en-IN" sz="2000" dirty="0">
                <a:latin typeface="Nunito Sans" panose="020B0604020202020204" charset="0"/>
              </a:rPr>
              <a:t>[</a:t>
            </a:r>
            <a:r>
              <a:rPr lang="en-IN" sz="2000" dirty="0" err="1">
                <a:latin typeface="Nunito Sans" panose="020B0604020202020204" charset="0"/>
              </a:rPr>
              <a:t>i</a:t>
            </a:r>
            <a:r>
              <a:rPr lang="en-IN" sz="2000" dirty="0">
                <a:latin typeface="Nunito Sans" panose="020B0604020202020204" charset="0"/>
              </a:rPr>
              <a:t>] = -1;</a:t>
            </a:r>
          </a:p>
          <a:p>
            <a:r>
              <a:rPr lang="en-IN" sz="2000" dirty="0">
                <a:latin typeface="Nunito Sans" panose="020B0604020202020204" charset="0"/>
              </a:rPr>
              <a:t>    }</a:t>
            </a:r>
          </a:p>
          <a:p>
            <a:r>
              <a:rPr lang="en-IN" sz="2000" dirty="0">
                <a:latin typeface="Nunito Sans" panose="020B0604020202020204" charset="0"/>
              </a:rPr>
              <a:t>    return </a:t>
            </a:r>
            <a:r>
              <a:rPr lang="en-IN" sz="2000" dirty="0" err="1">
                <a:latin typeface="Nunito Sans" panose="020B0604020202020204" charset="0"/>
              </a:rPr>
              <a:t>memo_fib</a:t>
            </a:r>
            <a:r>
              <a:rPr lang="en-IN" sz="2000" dirty="0">
                <a:latin typeface="Nunito Sans" panose="020B0604020202020204" charset="0"/>
              </a:rPr>
              <a:t>(</a:t>
            </a:r>
            <a:r>
              <a:rPr lang="en-IN" sz="2000" dirty="0" err="1">
                <a:latin typeface="Nunito Sans" panose="020B0604020202020204" charset="0"/>
              </a:rPr>
              <a:t>arr</a:t>
            </a:r>
            <a:r>
              <a:rPr lang="en-IN" sz="2000" dirty="0">
                <a:latin typeface="Nunito Sans" panose="020B0604020202020204" charset="0"/>
              </a:rPr>
              <a:t>, n);</a:t>
            </a:r>
          </a:p>
          <a:p>
            <a:r>
              <a:rPr lang="en-IN" sz="2000" dirty="0">
                <a:latin typeface="Nunito Sans" panose="020B0604020202020204" charset="0"/>
              </a:rPr>
              <a:t>}</a:t>
            </a:r>
          </a:p>
          <a:p>
            <a:endParaRPr lang="en-IN" sz="2000" dirty="0">
              <a:latin typeface="Nunito Sans" panose="020B0604020202020204" charset="0"/>
            </a:endParaRPr>
          </a:p>
          <a:p>
            <a:r>
              <a:rPr lang="en-IN" sz="2000" dirty="0">
                <a:latin typeface="Nunito Sans" panose="020B0604020202020204" charset="0"/>
              </a:rPr>
              <a:t>int main()</a:t>
            </a:r>
          </a:p>
          <a:p>
            <a:r>
              <a:rPr lang="en-IN" sz="2000" dirty="0">
                <a:latin typeface="Nunito Sans" panose="020B0604020202020204" charset="0"/>
              </a:rPr>
              <a:t>{</a:t>
            </a:r>
          </a:p>
          <a:p>
            <a:r>
              <a:rPr lang="en-IN" sz="2000" dirty="0">
                <a:latin typeface="Nunito Sans" panose="020B0604020202020204" charset="0"/>
              </a:rPr>
              <a:t>     int n;</a:t>
            </a:r>
          </a:p>
          <a:p>
            <a:r>
              <a:rPr lang="en-IN" sz="2000" dirty="0">
                <a:latin typeface="Nunito Sans" panose="020B0604020202020204" charset="0"/>
              </a:rPr>
              <a:t>     </a:t>
            </a:r>
            <a:r>
              <a:rPr lang="en-IN" sz="2000" dirty="0" err="1">
                <a:latin typeface="Nunito Sans" panose="020B0604020202020204" charset="0"/>
              </a:rPr>
              <a:t>cin</a:t>
            </a:r>
            <a:r>
              <a:rPr lang="en-IN" sz="2000" dirty="0">
                <a:latin typeface="Nunito Sans" panose="020B0604020202020204" charset="0"/>
              </a:rPr>
              <a:t> &gt;&gt; n;</a:t>
            </a:r>
          </a:p>
          <a:p>
            <a:r>
              <a:rPr lang="en-IN" sz="2000" dirty="0">
                <a:latin typeface="Nunito Sans" panose="020B0604020202020204" charset="0"/>
              </a:rPr>
              <a:t>     </a:t>
            </a:r>
            <a:r>
              <a:rPr lang="en-IN" sz="2000" dirty="0" err="1">
                <a:latin typeface="Nunito Sans" panose="020B0604020202020204" charset="0"/>
              </a:rPr>
              <a:t>cout</a:t>
            </a:r>
            <a:r>
              <a:rPr lang="en-IN" sz="2000" dirty="0">
                <a:latin typeface="Nunito Sans" panose="020B0604020202020204" charset="0"/>
              </a:rPr>
              <a:t> &lt;&lt; fib(n);</a:t>
            </a:r>
          </a:p>
          <a:p>
            <a:r>
              <a:rPr lang="en-IN" sz="2000" dirty="0">
                <a:latin typeface="Nunito Sans" panose="020B0604020202020204" charset="0"/>
              </a:rPr>
              <a:t>     return 0;</a:t>
            </a:r>
          </a:p>
          <a:p>
            <a:r>
              <a:rPr lang="en-IN" sz="2000" dirty="0">
                <a:latin typeface="Nunito Sans" panose="020B0604020202020204" charset="0"/>
              </a:rPr>
              <a:t>}</a:t>
            </a:r>
          </a:p>
        </p:txBody>
      </p:sp>
    </p:spTree>
    <p:extLst>
      <p:ext uri="{BB962C8B-B14F-4D97-AF65-F5344CB8AC3E}">
        <p14:creationId xmlns:p14="http://schemas.microsoft.com/office/powerpoint/2010/main" val="286972552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Fibonacci using recursion</a:t>
            </a: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0" name="TextBox 29">
            <a:extLst>
              <a:ext uri="{FF2B5EF4-FFF2-40B4-BE49-F238E27FC236}">
                <a16:creationId xmlns:a16="http://schemas.microsoft.com/office/drawing/2014/main" id="{7C88F7C8-4EEC-4F0A-AF31-0893EBCE7655}"/>
              </a:ext>
            </a:extLst>
          </p:cNvPr>
          <p:cNvSpPr txBox="1"/>
          <p:nvPr/>
        </p:nvSpPr>
        <p:spPr>
          <a:xfrm>
            <a:off x="4852990" y="148503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5</a:t>
            </a:r>
            <a:r>
              <a:rPr lang="en-IN" sz="2500" dirty="0">
                <a:latin typeface="Nunito Sans" panose="020B0604020202020204" charset="0"/>
              </a:rPr>
              <a:t>)</a:t>
            </a:r>
          </a:p>
        </p:txBody>
      </p:sp>
      <p:sp>
        <p:nvSpPr>
          <p:cNvPr id="35" name="TextBox 34">
            <a:extLst>
              <a:ext uri="{FF2B5EF4-FFF2-40B4-BE49-F238E27FC236}">
                <a16:creationId xmlns:a16="http://schemas.microsoft.com/office/drawing/2014/main" id="{2571CF2F-0FDA-4783-B58C-D707F215290A}"/>
              </a:ext>
            </a:extLst>
          </p:cNvPr>
          <p:cNvSpPr txBox="1"/>
          <p:nvPr/>
        </p:nvSpPr>
        <p:spPr>
          <a:xfrm>
            <a:off x="2312670" y="2454761"/>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3</a:t>
            </a:r>
            <a:r>
              <a:rPr lang="en-IN" sz="2500" dirty="0">
                <a:latin typeface="Nunito Sans" panose="020B0604020202020204" charset="0"/>
              </a:rPr>
              <a:t>)</a:t>
            </a:r>
          </a:p>
        </p:txBody>
      </p:sp>
      <p:sp>
        <p:nvSpPr>
          <p:cNvPr id="36" name="TextBox 35">
            <a:extLst>
              <a:ext uri="{FF2B5EF4-FFF2-40B4-BE49-F238E27FC236}">
                <a16:creationId xmlns:a16="http://schemas.microsoft.com/office/drawing/2014/main" id="{D59ED152-C5D8-4FFE-9226-0D49582E1A59}"/>
              </a:ext>
            </a:extLst>
          </p:cNvPr>
          <p:cNvSpPr txBox="1"/>
          <p:nvPr/>
        </p:nvSpPr>
        <p:spPr>
          <a:xfrm>
            <a:off x="7391400" y="2454761"/>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4</a:t>
            </a:r>
            <a:r>
              <a:rPr lang="en-IN" sz="2500" dirty="0">
                <a:latin typeface="Nunito Sans" panose="020B0604020202020204" charset="0"/>
              </a:rPr>
              <a:t>)</a:t>
            </a:r>
          </a:p>
        </p:txBody>
      </p:sp>
      <p:sp>
        <p:nvSpPr>
          <p:cNvPr id="37" name="TextBox 36">
            <a:extLst>
              <a:ext uri="{FF2B5EF4-FFF2-40B4-BE49-F238E27FC236}">
                <a16:creationId xmlns:a16="http://schemas.microsoft.com/office/drawing/2014/main" id="{302D1506-ECF5-4FBF-B135-1DCE0D80C8D3}"/>
              </a:ext>
            </a:extLst>
          </p:cNvPr>
          <p:cNvSpPr txBox="1"/>
          <p:nvPr/>
        </p:nvSpPr>
        <p:spPr>
          <a:xfrm>
            <a:off x="1463042" y="3369161"/>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sp>
        <p:nvSpPr>
          <p:cNvPr id="38" name="TextBox 37">
            <a:extLst>
              <a:ext uri="{FF2B5EF4-FFF2-40B4-BE49-F238E27FC236}">
                <a16:creationId xmlns:a16="http://schemas.microsoft.com/office/drawing/2014/main" id="{108E4174-D9C0-4AFE-A076-E6A4CC4F2A2F}"/>
              </a:ext>
            </a:extLst>
          </p:cNvPr>
          <p:cNvSpPr txBox="1"/>
          <p:nvPr/>
        </p:nvSpPr>
        <p:spPr>
          <a:xfrm>
            <a:off x="3101342" y="3368884"/>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2</a:t>
            </a:r>
            <a:r>
              <a:rPr lang="en-IN" sz="2500" dirty="0">
                <a:latin typeface="Nunito Sans" panose="020B0604020202020204" charset="0"/>
              </a:rPr>
              <a:t>)</a:t>
            </a:r>
          </a:p>
        </p:txBody>
      </p:sp>
      <p:sp>
        <p:nvSpPr>
          <p:cNvPr id="39" name="TextBox 38">
            <a:extLst>
              <a:ext uri="{FF2B5EF4-FFF2-40B4-BE49-F238E27FC236}">
                <a16:creationId xmlns:a16="http://schemas.microsoft.com/office/drawing/2014/main" id="{9946A0FE-092D-4F18-B997-5BB8ACBB5B7D}"/>
              </a:ext>
            </a:extLst>
          </p:cNvPr>
          <p:cNvSpPr txBox="1"/>
          <p:nvPr/>
        </p:nvSpPr>
        <p:spPr>
          <a:xfrm>
            <a:off x="5867400" y="3368884"/>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2</a:t>
            </a:r>
            <a:r>
              <a:rPr lang="en-IN" sz="2500" dirty="0">
                <a:latin typeface="Nunito Sans" panose="020B0604020202020204" charset="0"/>
              </a:rPr>
              <a:t>)</a:t>
            </a:r>
          </a:p>
        </p:txBody>
      </p:sp>
      <p:sp>
        <p:nvSpPr>
          <p:cNvPr id="40" name="TextBox 39">
            <a:extLst>
              <a:ext uri="{FF2B5EF4-FFF2-40B4-BE49-F238E27FC236}">
                <a16:creationId xmlns:a16="http://schemas.microsoft.com/office/drawing/2014/main" id="{B1639F59-84C9-4D70-8FE4-C567A1E223C3}"/>
              </a:ext>
            </a:extLst>
          </p:cNvPr>
          <p:cNvSpPr txBox="1"/>
          <p:nvPr/>
        </p:nvSpPr>
        <p:spPr>
          <a:xfrm>
            <a:off x="8834120" y="3368884"/>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3</a:t>
            </a:r>
            <a:r>
              <a:rPr lang="en-IN" sz="2500" dirty="0">
                <a:latin typeface="Nunito Sans" panose="020B0604020202020204" charset="0"/>
              </a:rPr>
              <a:t>)</a:t>
            </a:r>
          </a:p>
        </p:txBody>
      </p:sp>
      <p:sp>
        <p:nvSpPr>
          <p:cNvPr id="43" name="TextBox 42">
            <a:extLst>
              <a:ext uri="{FF2B5EF4-FFF2-40B4-BE49-F238E27FC236}">
                <a16:creationId xmlns:a16="http://schemas.microsoft.com/office/drawing/2014/main" id="{B89644CE-BFDD-4842-86E3-0559242C8E74}"/>
              </a:ext>
            </a:extLst>
          </p:cNvPr>
          <p:cNvSpPr txBox="1"/>
          <p:nvPr/>
        </p:nvSpPr>
        <p:spPr>
          <a:xfrm>
            <a:off x="2273300" y="430341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0</a:t>
            </a:r>
            <a:r>
              <a:rPr lang="en-IN" sz="2500" dirty="0">
                <a:latin typeface="Nunito Sans" panose="020B0604020202020204" charset="0"/>
              </a:rPr>
              <a:t>)</a:t>
            </a:r>
          </a:p>
        </p:txBody>
      </p:sp>
      <p:sp>
        <p:nvSpPr>
          <p:cNvPr id="44" name="TextBox 43">
            <a:extLst>
              <a:ext uri="{FF2B5EF4-FFF2-40B4-BE49-F238E27FC236}">
                <a16:creationId xmlns:a16="http://schemas.microsoft.com/office/drawing/2014/main" id="{F5565A6E-F6AD-4C8D-B8F0-1370B0ABD4A4}"/>
              </a:ext>
            </a:extLst>
          </p:cNvPr>
          <p:cNvSpPr txBox="1"/>
          <p:nvPr/>
        </p:nvSpPr>
        <p:spPr>
          <a:xfrm>
            <a:off x="3886200" y="4303415"/>
            <a:ext cx="99060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2500" dirty="0">
                <a:latin typeface="Nunito Sans" panose="020B0604020202020204" charset="0"/>
              </a:rPr>
              <a:t>fib(</a:t>
            </a:r>
            <a:r>
              <a:rPr lang="en-IN" sz="2300" dirty="0">
                <a:latin typeface="Nunito Sans" panose="020B0604020202020204" charset="0"/>
              </a:rPr>
              <a:t>1</a:t>
            </a:r>
            <a:r>
              <a:rPr lang="en-IN" sz="2500" dirty="0">
                <a:latin typeface="Nunito Sans" panose="020B0604020202020204" charset="0"/>
              </a:rPr>
              <a:t>)</a:t>
            </a:r>
          </a:p>
        </p:txBody>
      </p:sp>
      <p:cxnSp>
        <p:nvCxnSpPr>
          <p:cNvPr id="49" name="Straight Arrow Connector 48">
            <a:extLst>
              <a:ext uri="{FF2B5EF4-FFF2-40B4-BE49-F238E27FC236}">
                <a16:creationId xmlns:a16="http://schemas.microsoft.com/office/drawing/2014/main" id="{3B3002E1-4294-4A4B-8E5B-B21598D67848}"/>
              </a:ext>
            </a:extLst>
          </p:cNvPr>
          <p:cNvCxnSpPr>
            <a:cxnSpLocks/>
          </p:cNvCxnSpPr>
          <p:nvPr/>
        </p:nvCxnSpPr>
        <p:spPr>
          <a:xfrm flipH="1">
            <a:off x="1929768" y="2931815"/>
            <a:ext cx="849628" cy="4373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Straight Arrow Connector 51">
            <a:extLst>
              <a:ext uri="{FF2B5EF4-FFF2-40B4-BE49-F238E27FC236}">
                <a16:creationId xmlns:a16="http://schemas.microsoft.com/office/drawing/2014/main" id="{5F7381F3-FD69-4225-92E3-3092CCC9A399}"/>
              </a:ext>
            </a:extLst>
          </p:cNvPr>
          <p:cNvCxnSpPr>
            <a:cxnSpLocks/>
          </p:cNvCxnSpPr>
          <p:nvPr/>
        </p:nvCxnSpPr>
        <p:spPr>
          <a:xfrm>
            <a:off x="2779396" y="2931815"/>
            <a:ext cx="788672" cy="4370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5" name="Straight Arrow Connector 54">
            <a:extLst>
              <a:ext uri="{FF2B5EF4-FFF2-40B4-BE49-F238E27FC236}">
                <a16:creationId xmlns:a16="http://schemas.microsoft.com/office/drawing/2014/main" id="{FFB8B86F-0EEF-45C6-BDEF-46F87AE60A8B}"/>
              </a:ext>
            </a:extLst>
          </p:cNvPr>
          <p:cNvCxnSpPr>
            <a:cxnSpLocks/>
            <a:stCxn id="30" idx="2"/>
            <a:endCxn id="35" idx="0"/>
          </p:cNvCxnSpPr>
          <p:nvPr/>
        </p:nvCxnSpPr>
        <p:spPr>
          <a:xfrm flipH="1">
            <a:off x="2807970" y="1962089"/>
            <a:ext cx="2540320" cy="4926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C74AE42D-A452-4072-8D66-9F3D44A08998}"/>
              </a:ext>
            </a:extLst>
          </p:cNvPr>
          <p:cNvCxnSpPr>
            <a:cxnSpLocks/>
            <a:stCxn id="30" idx="2"/>
            <a:endCxn id="36" idx="0"/>
          </p:cNvCxnSpPr>
          <p:nvPr/>
        </p:nvCxnSpPr>
        <p:spPr>
          <a:xfrm>
            <a:off x="5348290" y="1962089"/>
            <a:ext cx="2538410" cy="4926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9851CFB6-9A59-4E09-AB87-CD73E00A2326}"/>
              </a:ext>
            </a:extLst>
          </p:cNvPr>
          <p:cNvCxnSpPr>
            <a:cxnSpLocks/>
            <a:stCxn id="36" idx="2"/>
            <a:endCxn id="39" idx="0"/>
          </p:cNvCxnSpPr>
          <p:nvPr/>
        </p:nvCxnSpPr>
        <p:spPr>
          <a:xfrm flipH="1">
            <a:off x="6362700" y="2931815"/>
            <a:ext cx="1524000" cy="4370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5EE95503-E10C-4E90-BEEB-46692B32BCDD}"/>
              </a:ext>
            </a:extLst>
          </p:cNvPr>
          <p:cNvCxnSpPr>
            <a:cxnSpLocks/>
            <a:stCxn id="36" idx="2"/>
            <a:endCxn id="40" idx="0"/>
          </p:cNvCxnSpPr>
          <p:nvPr/>
        </p:nvCxnSpPr>
        <p:spPr>
          <a:xfrm>
            <a:off x="7886700" y="2931815"/>
            <a:ext cx="1442720" cy="4370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76F0F996-CFBC-44E5-9844-3938DDD40A94}"/>
              </a:ext>
            </a:extLst>
          </p:cNvPr>
          <p:cNvCxnSpPr>
            <a:cxnSpLocks/>
          </p:cNvCxnSpPr>
          <p:nvPr/>
        </p:nvCxnSpPr>
        <p:spPr>
          <a:xfrm flipH="1">
            <a:off x="2740026" y="3867656"/>
            <a:ext cx="833754" cy="4357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7774C320-83D8-47B0-9836-956F833CB937}"/>
              </a:ext>
            </a:extLst>
          </p:cNvPr>
          <p:cNvCxnSpPr>
            <a:cxnSpLocks/>
          </p:cNvCxnSpPr>
          <p:nvPr/>
        </p:nvCxnSpPr>
        <p:spPr>
          <a:xfrm>
            <a:off x="3573780" y="3867656"/>
            <a:ext cx="779146" cy="4357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0" name="TextBox 79">
            <a:extLst>
              <a:ext uri="{FF2B5EF4-FFF2-40B4-BE49-F238E27FC236}">
                <a16:creationId xmlns:a16="http://schemas.microsoft.com/office/drawing/2014/main" id="{C61099E4-4A2C-4655-B972-194439AA7DB5}"/>
              </a:ext>
            </a:extLst>
          </p:cNvPr>
          <p:cNvSpPr txBox="1"/>
          <p:nvPr/>
        </p:nvSpPr>
        <p:spPr>
          <a:xfrm>
            <a:off x="2269054" y="4302628"/>
            <a:ext cx="990600"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0</a:t>
            </a:r>
          </a:p>
        </p:txBody>
      </p:sp>
      <p:sp>
        <p:nvSpPr>
          <p:cNvPr id="81" name="TextBox 80">
            <a:extLst>
              <a:ext uri="{FF2B5EF4-FFF2-40B4-BE49-F238E27FC236}">
                <a16:creationId xmlns:a16="http://schemas.microsoft.com/office/drawing/2014/main" id="{96201C2F-98A4-4DFE-88DF-E9D878560375}"/>
              </a:ext>
            </a:extLst>
          </p:cNvPr>
          <p:cNvSpPr txBox="1"/>
          <p:nvPr/>
        </p:nvSpPr>
        <p:spPr>
          <a:xfrm>
            <a:off x="1464352" y="3371697"/>
            <a:ext cx="994088"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82" name="TextBox 81">
            <a:extLst>
              <a:ext uri="{FF2B5EF4-FFF2-40B4-BE49-F238E27FC236}">
                <a16:creationId xmlns:a16="http://schemas.microsoft.com/office/drawing/2014/main" id="{386E82CF-C846-4830-BE06-0D32D937E72B}"/>
              </a:ext>
            </a:extLst>
          </p:cNvPr>
          <p:cNvSpPr txBox="1"/>
          <p:nvPr/>
        </p:nvSpPr>
        <p:spPr>
          <a:xfrm>
            <a:off x="3387726" y="4303415"/>
            <a:ext cx="358142" cy="477054"/>
          </a:xfrm>
          <a:prstGeom prst="rect">
            <a:avLst/>
          </a:prstGeom>
          <a:noFill/>
        </p:spPr>
        <p:txBody>
          <a:bodyPr wrap="square" rtlCol="0">
            <a:spAutoFit/>
          </a:bodyPr>
          <a:lstStyle/>
          <a:p>
            <a:r>
              <a:rPr lang="en-IN" sz="2500" dirty="0"/>
              <a:t>+</a:t>
            </a:r>
          </a:p>
        </p:txBody>
      </p:sp>
      <p:sp>
        <p:nvSpPr>
          <p:cNvPr id="83" name="TextBox 82">
            <a:extLst>
              <a:ext uri="{FF2B5EF4-FFF2-40B4-BE49-F238E27FC236}">
                <a16:creationId xmlns:a16="http://schemas.microsoft.com/office/drawing/2014/main" id="{E74B961B-4EFA-4D52-957A-127A4ED9DEC5}"/>
              </a:ext>
            </a:extLst>
          </p:cNvPr>
          <p:cNvSpPr txBox="1"/>
          <p:nvPr/>
        </p:nvSpPr>
        <p:spPr>
          <a:xfrm>
            <a:off x="3878035" y="4296826"/>
            <a:ext cx="990600"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84" name="TextBox 83">
            <a:extLst>
              <a:ext uri="{FF2B5EF4-FFF2-40B4-BE49-F238E27FC236}">
                <a16:creationId xmlns:a16="http://schemas.microsoft.com/office/drawing/2014/main" id="{FBC46A55-B461-4427-A4DF-A7077B3A76E9}"/>
              </a:ext>
            </a:extLst>
          </p:cNvPr>
          <p:cNvSpPr txBox="1"/>
          <p:nvPr/>
        </p:nvSpPr>
        <p:spPr>
          <a:xfrm>
            <a:off x="2574447" y="3400016"/>
            <a:ext cx="358142" cy="477054"/>
          </a:xfrm>
          <a:prstGeom prst="rect">
            <a:avLst/>
          </a:prstGeom>
          <a:noFill/>
        </p:spPr>
        <p:txBody>
          <a:bodyPr wrap="square" rtlCol="0">
            <a:spAutoFit/>
          </a:bodyPr>
          <a:lstStyle/>
          <a:p>
            <a:r>
              <a:rPr lang="en-IN" sz="2500" dirty="0"/>
              <a:t>+</a:t>
            </a:r>
          </a:p>
        </p:txBody>
      </p:sp>
      <p:sp>
        <p:nvSpPr>
          <p:cNvPr id="86" name="TextBox 85">
            <a:extLst>
              <a:ext uri="{FF2B5EF4-FFF2-40B4-BE49-F238E27FC236}">
                <a16:creationId xmlns:a16="http://schemas.microsoft.com/office/drawing/2014/main" id="{A8208377-1591-4C44-A324-4EED91486649}"/>
              </a:ext>
            </a:extLst>
          </p:cNvPr>
          <p:cNvSpPr txBox="1"/>
          <p:nvPr/>
        </p:nvSpPr>
        <p:spPr>
          <a:xfrm>
            <a:off x="2312670" y="2448711"/>
            <a:ext cx="990600"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2</a:t>
            </a:r>
          </a:p>
        </p:txBody>
      </p:sp>
      <p:sp>
        <p:nvSpPr>
          <p:cNvPr id="113" name="TextBox 112">
            <a:extLst>
              <a:ext uri="{FF2B5EF4-FFF2-40B4-BE49-F238E27FC236}">
                <a16:creationId xmlns:a16="http://schemas.microsoft.com/office/drawing/2014/main" id="{6FC66C60-F320-4B09-B6A2-6E72E3AE77E2}"/>
              </a:ext>
            </a:extLst>
          </p:cNvPr>
          <p:cNvSpPr txBox="1"/>
          <p:nvPr/>
        </p:nvSpPr>
        <p:spPr>
          <a:xfrm>
            <a:off x="3097854" y="3377418"/>
            <a:ext cx="994088"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115" name="TextBox 114">
            <a:extLst>
              <a:ext uri="{FF2B5EF4-FFF2-40B4-BE49-F238E27FC236}">
                <a16:creationId xmlns:a16="http://schemas.microsoft.com/office/drawing/2014/main" id="{4E7091C2-860D-4A29-B34F-CEC10C154DA8}"/>
              </a:ext>
            </a:extLst>
          </p:cNvPr>
          <p:cNvSpPr txBox="1"/>
          <p:nvPr/>
        </p:nvSpPr>
        <p:spPr>
          <a:xfrm>
            <a:off x="5863912" y="3352311"/>
            <a:ext cx="994088" cy="524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1</a:t>
            </a:r>
          </a:p>
        </p:txBody>
      </p:sp>
      <p:sp>
        <p:nvSpPr>
          <p:cNvPr id="119" name="TextBox 118">
            <a:extLst>
              <a:ext uri="{FF2B5EF4-FFF2-40B4-BE49-F238E27FC236}">
                <a16:creationId xmlns:a16="http://schemas.microsoft.com/office/drawing/2014/main" id="{F3A51B4F-C110-4F72-BA42-0FF9A9B34D6B}"/>
              </a:ext>
            </a:extLst>
          </p:cNvPr>
          <p:cNvSpPr txBox="1"/>
          <p:nvPr/>
        </p:nvSpPr>
        <p:spPr>
          <a:xfrm>
            <a:off x="7666989" y="3367469"/>
            <a:ext cx="358142" cy="477054"/>
          </a:xfrm>
          <a:prstGeom prst="rect">
            <a:avLst/>
          </a:prstGeom>
          <a:noFill/>
        </p:spPr>
        <p:txBody>
          <a:bodyPr wrap="square" rtlCol="0">
            <a:spAutoFit/>
          </a:bodyPr>
          <a:lstStyle/>
          <a:p>
            <a:r>
              <a:rPr lang="en-IN" sz="2500" dirty="0"/>
              <a:t>+</a:t>
            </a:r>
          </a:p>
        </p:txBody>
      </p:sp>
      <p:sp>
        <p:nvSpPr>
          <p:cNvPr id="120" name="TextBox 119">
            <a:extLst>
              <a:ext uri="{FF2B5EF4-FFF2-40B4-BE49-F238E27FC236}">
                <a16:creationId xmlns:a16="http://schemas.microsoft.com/office/drawing/2014/main" id="{7A4DA1BF-AECE-4A09-94E3-782991C4CF73}"/>
              </a:ext>
            </a:extLst>
          </p:cNvPr>
          <p:cNvSpPr txBox="1"/>
          <p:nvPr/>
        </p:nvSpPr>
        <p:spPr>
          <a:xfrm>
            <a:off x="7387912" y="2434338"/>
            <a:ext cx="994088" cy="524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3</a:t>
            </a:r>
          </a:p>
        </p:txBody>
      </p:sp>
      <p:sp>
        <p:nvSpPr>
          <p:cNvPr id="121" name="TextBox 120">
            <a:extLst>
              <a:ext uri="{FF2B5EF4-FFF2-40B4-BE49-F238E27FC236}">
                <a16:creationId xmlns:a16="http://schemas.microsoft.com/office/drawing/2014/main" id="{3C8C936E-FDA7-4DCE-9DDB-CE5118610192}"/>
              </a:ext>
            </a:extLst>
          </p:cNvPr>
          <p:cNvSpPr txBox="1"/>
          <p:nvPr/>
        </p:nvSpPr>
        <p:spPr>
          <a:xfrm>
            <a:off x="5179697" y="2535008"/>
            <a:ext cx="358142" cy="477054"/>
          </a:xfrm>
          <a:prstGeom prst="rect">
            <a:avLst/>
          </a:prstGeom>
          <a:noFill/>
        </p:spPr>
        <p:txBody>
          <a:bodyPr wrap="square" rtlCol="0">
            <a:spAutoFit/>
          </a:bodyPr>
          <a:lstStyle/>
          <a:p>
            <a:r>
              <a:rPr lang="en-IN" sz="2500" dirty="0"/>
              <a:t>+</a:t>
            </a:r>
          </a:p>
        </p:txBody>
      </p:sp>
      <p:sp>
        <p:nvSpPr>
          <p:cNvPr id="122" name="TextBox 121">
            <a:extLst>
              <a:ext uri="{FF2B5EF4-FFF2-40B4-BE49-F238E27FC236}">
                <a16:creationId xmlns:a16="http://schemas.microsoft.com/office/drawing/2014/main" id="{832C37EA-6AA7-4EFE-AB4A-672055909116}"/>
              </a:ext>
            </a:extLst>
          </p:cNvPr>
          <p:cNvSpPr txBox="1"/>
          <p:nvPr/>
        </p:nvSpPr>
        <p:spPr>
          <a:xfrm>
            <a:off x="4843219" y="1479343"/>
            <a:ext cx="994088" cy="477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5</a:t>
            </a:r>
          </a:p>
        </p:txBody>
      </p:sp>
      <p:graphicFrame>
        <p:nvGraphicFramePr>
          <p:cNvPr id="2" name="Table 2">
            <a:extLst>
              <a:ext uri="{FF2B5EF4-FFF2-40B4-BE49-F238E27FC236}">
                <a16:creationId xmlns:a16="http://schemas.microsoft.com/office/drawing/2014/main" id="{9617C46F-8A0A-446D-990E-068542AA2C66}"/>
              </a:ext>
            </a:extLst>
          </p:cNvPr>
          <p:cNvGraphicFramePr>
            <a:graphicFrameLocks noGrp="1"/>
          </p:cNvGraphicFramePr>
          <p:nvPr/>
        </p:nvGraphicFramePr>
        <p:xfrm>
          <a:off x="1491987" y="5807945"/>
          <a:ext cx="4452726" cy="592855"/>
        </p:xfrm>
        <a:graphic>
          <a:graphicData uri="http://schemas.openxmlformats.org/drawingml/2006/table">
            <a:tbl>
              <a:tblPr firstRow="1" bandRow="1">
                <a:tableStyleId>{5940675A-B579-460E-94D1-54222C63F5DA}</a:tableStyleId>
              </a:tblPr>
              <a:tblGrid>
                <a:gridCol w="742121">
                  <a:extLst>
                    <a:ext uri="{9D8B030D-6E8A-4147-A177-3AD203B41FA5}">
                      <a16:colId xmlns:a16="http://schemas.microsoft.com/office/drawing/2014/main" val="2196988348"/>
                    </a:ext>
                  </a:extLst>
                </a:gridCol>
                <a:gridCol w="742121">
                  <a:extLst>
                    <a:ext uri="{9D8B030D-6E8A-4147-A177-3AD203B41FA5}">
                      <a16:colId xmlns:a16="http://schemas.microsoft.com/office/drawing/2014/main" val="3241029458"/>
                    </a:ext>
                  </a:extLst>
                </a:gridCol>
                <a:gridCol w="742121">
                  <a:extLst>
                    <a:ext uri="{9D8B030D-6E8A-4147-A177-3AD203B41FA5}">
                      <a16:colId xmlns:a16="http://schemas.microsoft.com/office/drawing/2014/main" val="220649474"/>
                    </a:ext>
                  </a:extLst>
                </a:gridCol>
                <a:gridCol w="742121">
                  <a:extLst>
                    <a:ext uri="{9D8B030D-6E8A-4147-A177-3AD203B41FA5}">
                      <a16:colId xmlns:a16="http://schemas.microsoft.com/office/drawing/2014/main" val="221551788"/>
                    </a:ext>
                  </a:extLst>
                </a:gridCol>
                <a:gridCol w="742121">
                  <a:extLst>
                    <a:ext uri="{9D8B030D-6E8A-4147-A177-3AD203B41FA5}">
                      <a16:colId xmlns:a16="http://schemas.microsoft.com/office/drawing/2014/main" val="1978179373"/>
                    </a:ext>
                  </a:extLst>
                </a:gridCol>
                <a:gridCol w="742121">
                  <a:extLst>
                    <a:ext uri="{9D8B030D-6E8A-4147-A177-3AD203B41FA5}">
                      <a16:colId xmlns:a16="http://schemas.microsoft.com/office/drawing/2014/main" val="1735720549"/>
                    </a:ext>
                  </a:extLst>
                </a:gridCol>
              </a:tblGrid>
              <a:tr h="592855">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-1</a:t>
                      </a:r>
                    </a:p>
                  </a:txBody>
                  <a:tcPr/>
                </a:tc>
                <a:extLst>
                  <a:ext uri="{0D108BD9-81ED-4DB2-BD59-A6C34878D82A}">
                    <a16:rowId xmlns:a16="http://schemas.microsoft.com/office/drawing/2014/main" val="1466305820"/>
                  </a:ext>
                </a:extLst>
              </a:tr>
            </a:tbl>
          </a:graphicData>
        </a:graphic>
      </p:graphicFrame>
      <p:sp>
        <p:nvSpPr>
          <p:cNvPr id="4" name="TextBox 3">
            <a:extLst>
              <a:ext uri="{FF2B5EF4-FFF2-40B4-BE49-F238E27FC236}">
                <a16:creationId xmlns:a16="http://schemas.microsoft.com/office/drawing/2014/main" id="{3C1E95A1-031F-40B6-9963-E0A73948D430}"/>
              </a:ext>
            </a:extLst>
          </p:cNvPr>
          <p:cNvSpPr txBox="1"/>
          <p:nvPr/>
        </p:nvSpPr>
        <p:spPr>
          <a:xfrm>
            <a:off x="838200" y="5791452"/>
            <a:ext cx="876300" cy="477054"/>
          </a:xfrm>
          <a:prstGeom prst="rect">
            <a:avLst/>
          </a:prstGeom>
          <a:noFill/>
        </p:spPr>
        <p:txBody>
          <a:bodyPr wrap="square" rtlCol="0">
            <a:spAutoFit/>
          </a:bodyPr>
          <a:lstStyle/>
          <a:p>
            <a:r>
              <a:rPr lang="en-IN" sz="2500" dirty="0" err="1"/>
              <a:t>arr</a:t>
            </a:r>
            <a:endParaRPr lang="en-IN" sz="2500" dirty="0"/>
          </a:p>
        </p:txBody>
      </p:sp>
      <p:graphicFrame>
        <p:nvGraphicFramePr>
          <p:cNvPr id="59" name="Table 2">
            <a:extLst>
              <a:ext uri="{FF2B5EF4-FFF2-40B4-BE49-F238E27FC236}">
                <a16:creationId xmlns:a16="http://schemas.microsoft.com/office/drawing/2014/main" id="{00EDC954-48B0-4D6D-AFE9-EB1EB44C2934}"/>
              </a:ext>
            </a:extLst>
          </p:cNvPr>
          <p:cNvGraphicFramePr>
            <a:graphicFrameLocks noGrp="1"/>
          </p:cNvGraphicFramePr>
          <p:nvPr/>
        </p:nvGraphicFramePr>
        <p:xfrm>
          <a:off x="1493383" y="5329392"/>
          <a:ext cx="4451436" cy="472440"/>
        </p:xfrm>
        <a:graphic>
          <a:graphicData uri="http://schemas.openxmlformats.org/drawingml/2006/table">
            <a:tbl>
              <a:tblPr firstRow="1" bandRow="1">
                <a:tableStyleId>{5940675A-B579-460E-94D1-54222C63F5DA}</a:tableStyleId>
              </a:tblPr>
              <a:tblGrid>
                <a:gridCol w="741906">
                  <a:extLst>
                    <a:ext uri="{9D8B030D-6E8A-4147-A177-3AD203B41FA5}">
                      <a16:colId xmlns:a16="http://schemas.microsoft.com/office/drawing/2014/main" val="2196988348"/>
                    </a:ext>
                  </a:extLst>
                </a:gridCol>
                <a:gridCol w="741906">
                  <a:extLst>
                    <a:ext uri="{9D8B030D-6E8A-4147-A177-3AD203B41FA5}">
                      <a16:colId xmlns:a16="http://schemas.microsoft.com/office/drawing/2014/main" val="3241029458"/>
                    </a:ext>
                  </a:extLst>
                </a:gridCol>
                <a:gridCol w="741906">
                  <a:extLst>
                    <a:ext uri="{9D8B030D-6E8A-4147-A177-3AD203B41FA5}">
                      <a16:colId xmlns:a16="http://schemas.microsoft.com/office/drawing/2014/main" val="220649474"/>
                    </a:ext>
                  </a:extLst>
                </a:gridCol>
                <a:gridCol w="741906">
                  <a:extLst>
                    <a:ext uri="{9D8B030D-6E8A-4147-A177-3AD203B41FA5}">
                      <a16:colId xmlns:a16="http://schemas.microsoft.com/office/drawing/2014/main" val="221551788"/>
                    </a:ext>
                  </a:extLst>
                </a:gridCol>
                <a:gridCol w="741906">
                  <a:extLst>
                    <a:ext uri="{9D8B030D-6E8A-4147-A177-3AD203B41FA5}">
                      <a16:colId xmlns:a16="http://schemas.microsoft.com/office/drawing/2014/main" val="1978179373"/>
                    </a:ext>
                  </a:extLst>
                </a:gridCol>
                <a:gridCol w="741906">
                  <a:extLst>
                    <a:ext uri="{9D8B030D-6E8A-4147-A177-3AD203B41FA5}">
                      <a16:colId xmlns:a16="http://schemas.microsoft.com/office/drawing/2014/main" val="1735720549"/>
                    </a:ext>
                  </a:extLst>
                </a:gridCol>
              </a:tblGrid>
              <a:tr h="457372">
                <a:tc>
                  <a:txBody>
                    <a:bodyPr/>
                    <a:lstStyle/>
                    <a:p>
                      <a:pPr algn="ctr"/>
                      <a:r>
                        <a:rPr lang="en-IN" sz="2500" dirty="0">
                          <a:latin typeface="Nunito Sans" panose="020B0604020202020204" charset="0"/>
                        </a:rPr>
                        <a:t>0</a:t>
                      </a:r>
                    </a:p>
                  </a:txBody>
                  <a:tcPr/>
                </a:tc>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2</a:t>
                      </a:r>
                    </a:p>
                  </a:txBody>
                  <a:tcPr/>
                </a:tc>
                <a:tc>
                  <a:txBody>
                    <a:bodyPr/>
                    <a:lstStyle/>
                    <a:p>
                      <a:pPr algn="ctr"/>
                      <a:r>
                        <a:rPr lang="en-IN" sz="2500" dirty="0">
                          <a:latin typeface="Nunito Sans" panose="020B0604020202020204" charset="0"/>
                        </a:rPr>
                        <a:t>3</a:t>
                      </a:r>
                    </a:p>
                  </a:txBody>
                  <a:tcPr/>
                </a:tc>
                <a:tc>
                  <a:txBody>
                    <a:bodyPr/>
                    <a:lstStyle/>
                    <a:p>
                      <a:pPr algn="ctr"/>
                      <a:r>
                        <a:rPr lang="en-IN" sz="2500" dirty="0">
                          <a:latin typeface="Nunito Sans" panose="020B0604020202020204" charset="0"/>
                        </a:rPr>
                        <a:t>4</a:t>
                      </a:r>
                    </a:p>
                  </a:txBody>
                  <a:tcPr/>
                </a:tc>
                <a:tc>
                  <a:txBody>
                    <a:bodyPr/>
                    <a:lstStyle/>
                    <a:p>
                      <a:pPr algn="ctr"/>
                      <a:r>
                        <a:rPr lang="en-IN" sz="2500" dirty="0">
                          <a:latin typeface="Nunito Sans" panose="020B0604020202020204" charset="0"/>
                        </a:rPr>
                        <a:t>5</a:t>
                      </a:r>
                    </a:p>
                  </a:txBody>
                  <a:tcPr/>
                </a:tc>
                <a:extLst>
                  <a:ext uri="{0D108BD9-81ED-4DB2-BD59-A6C34878D82A}">
                    <a16:rowId xmlns:a16="http://schemas.microsoft.com/office/drawing/2014/main" val="1466305820"/>
                  </a:ext>
                </a:extLst>
              </a:tr>
            </a:tbl>
          </a:graphicData>
        </a:graphic>
      </p:graphicFrame>
      <p:sp>
        <p:nvSpPr>
          <p:cNvPr id="5" name="Rectangle 4">
            <a:extLst>
              <a:ext uri="{FF2B5EF4-FFF2-40B4-BE49-F238E27FC236}">
                <a16:creationId xmlns:a16="http://schemas.microsoft.com/office/drawing/2014/main" id="{362592D0-816C-4ECB-BEEA-AEF525656D01}"/>
              </a:ext>
            </a:extLst>
          </p:cNvPr>
          <p:cNvSpPr/>
          <p:nvPr/>
        </p:nvSpPr>
        <p:spPr>
          <a:xfrm>
            <a:off x="2230494" y="5807945"/>
            <a:ext cx="776980"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1</a:t>
            </a:r>
            <a:endParaRPr lang="en-IN" sz="2500" dirty="0">
              <a:latin typeface="Nunito Sans" panose="020B0604020202020204" charset="0"/>
            </a:endParaRPr>
          </a:p>
        </p:txBody>
      </p:sp>
      <p:sp>
        <p:nvSpPr>
          <p:cNvPr id="60" name="Rectangle 59">
            <a:extLst>
              <a:ext uri="{FF2B5EF4-FFF2-40B4-BE49-F238E27FC236}">
                <a16:creationId xmlns:a16="http://schemas.microsoft.com/office/drawing/2014/main" id="{2F1AFE0F-79DD-47B2-BE5D-CC45DCE92470}"/>
              </a:ext>
            </a:extLst>
          </p:cNvPr>
          <p:cNvSpPr/>
          <p:nvPr/>
        </p:nvSpPr>
        <p:spPr>
          <a:xfrm>
            <a:off x="1491880" y="5807945"/>
            <a:ext cx="748673"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0</a:t>
            </a:r>
            <a:endParaRPr lang="en-IN" sz="2500" dirty="0">
              <a:latin typeface="Nunito Sans" panose="020B0604020202020204" charset="0"/>
            </a:endParaRPr>
          </a:p>
        </p:txBody>
      </p:sp>
      <p:sp>
        <p:nvSpPr>
          <p:cNvPr id="69" name="Rectangle 68">
            <a:extLst>
              <a:ext uri="{FF2B5EF4-FFF2-40B4-BE49-F238E27FC236}">
                <a16:creationId xmlns:a16="http://schemas.microsoft.com/office/drawing/2014/main" id="{CB478E2B-8476-421A-B585-7D49427382EC}"/>
              </a:ext>
            </a:extLst>
          </p:cNvPr>
          <p:cNvSpPr/>
          <p:nvPr/>
        </p:nvSpPr>
        <p:spPr>
          <a:xfrm>
            <a:off x="2979061" y="5807945"/>
            <a:ext cx="748673"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1</a:t>
            </a:r>
            <a:endParaRPr lang="en-IN" sz="2500" dirty="0">
              <a:latin typeface="Nunito Sans" panose="020B0604020202020204" charset="0"/>
            </a:endParaRPr>
          </a:p>
        </p:txBody>
      </p:sp>
      <p:sp>
        <p:nvSpPr>
          <p:cNvPr id="70" name="Rectangle 69">
            <a:extLst>
              <a:ext uri="{FF2B5EF4-FFF2-40B4-BE49-F238E27FC236}">
                <a16:creationId xmlns:a16="http://schemas.microsoft.com/office/drawing/2014/main" id="{E8D0D1DA-E0B6-471F-8B3E-CE49BE69B97C}"/>
              </a:ext>
            </a:extLst>
          </p:cNvPr>
          <p:cNvSpPr/>
          <p:nvPr/>
        </p:nvSpPr>
        <p:spPr>
          <a:xfrm>
            <a:off x="3723972" y="5810615"/>
            <a:ext cx="748673"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2</a:t>
            </a:r>
            <a:endParaRPr lang="en-IN" sz="2500" dirty="0">
              <a:latin typeface="Nunito Sans" panose="020B0604020202020204" charset="0"/>
            </a:endParaRPr>
          </a:p>
        </p:txBody>
      </p:sp>
      <p:sp>
        <p:nvSpPr>
          <p:cNvPr id="71" name="TextBox 70">
            <a:extLst>
              <a:ext uri="{FF2B5EF4-FFF2-40B4-BE49-F238E27FC236}">
                <a16:creationId xmlns:a16="http://schemas.microsoft.com/office/drawing/2014/main" id="{E93EE773-9DE7-469E-B166-1371B56D7289}"/>
              </a:ext>
            </a:extLst>
          </p:cNvPr>
          <p:cNvSpPr txBox="1"/>
          <p:nvPr/>
        </p:nvSpPr>
        <p:spPr>
          <a:xfrm>
            <a:off x="8834120" y="3374009"/>
            <a:ext cx="990600" cy="524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2500" dirty="0">
                <a:latin typeface="Nunito Sans" panose="020B0604020202020204" charset="0"/>
              </a:rPr>
              <a:t>2</a:t>
            </a:r>
          </a:p>
        </p:txBody>
      </p:sp>
      <p:sp>
        <p:nvSpPr>
          <p:cNvPr id="72" name="Rectangle 71">
            <a:extLst>
              <a:ext uri="{FF2B5EF4-FFF2-40B4-BE49-F238E27FC236}">
                <a16:creationId xmlns:a16="http://schemas.microsoft.com/office/drawing/2014/main" id="{E66E8DF6-9685-4C9F-9AFA-B45C5E855B1E}"/>
              </a:ext>
            </a:extLst>
          </p:cNvPr>
          <p:cNvSpPr/>
          <p:nvPr/>
        </p:nvSpPr>
        <p:spPr>
          <a:xfrm>
            <a:off x="4468883" y="5809280"/>
            <a:ext cx="748673"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3</a:t>
            </a:r>
            <a:endParaRPr lang="en-IN" sz="2500" dirty="0">
              <a:latin typeface="Nunito Sans" panose="020B0604020202020204" charset="0"/>
            </a:endParaRPr>
          </a:p>
        </p:txBody>
      </p:sp>
      <p:sp>
        <p:nvSpPr>
          <p:cNvPr id="73" name="Rectangle 72">
            <a:extLst>
              <a:ext uri="{FF2B5EF4-FFF2-40B4-BE49-F238E27FC236}">
                <a16:creationId xmlns:a16="http://schemas.microsoft.com/office/drawing/2014/main" id="{58219432-37F1-4ECA-9499-B65F8233A07C}"/>
              </a:ext>
            </a:extLst>
          </p:cNvPr>
          <p:cNvSpPr/>
          <p:nvPr/>
        </p:nvSpPr>
        <p:spPr>
          <a:xfrm>
            <a:off x="5203036" y="5809280"/>
            <a:ext cx="748673"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5</a:t>
            </a:r>
            <a:endParaRPr lang="en-IN" sz="2500" dirty="0">
              <a:latin typeface="Nunito Sans" panose="020B0604020202020204" charset="0"/>
            </a:endParaRPr>
          </a:p>
        </p:txBody>
      </p:sp>
    </p:spTree>
    <p:extLst>
      <p:ext uri="{BB962C8B-B14F-4D97-AF65-F5344CB8AC3E}">
        <p14:creationId xmlns:p14="http://schemas.microsoft.com/office/powerpoint/2010/main" val="41088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2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2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36" grpId="0" animBg="1"/>
      <p:bldP spid="37" grpId="0" animBg="1"/>
      <p:bldP spid="38" grpId="0" animBg="1"/>
      <p:bldP spid="39" grpId="0" animBg="1"/>
      <p:bldP spid="40" grpId="0" animBg="1"/>
      <p:bldP spid="43" grpId="0" animBg="1"/>
      <p:bldP spid="44" grpId="0" animBg="1"/>
      <p:bldP spid="80" grpId="0" animBg="1"/>
      <p:bldP spid="81" grpId="0" animBg="1"/>
      <p:bldP spid="82" grpId="0"/>
      <p:bldP spid="83" grpId="0" animBg="1"/>
      <p:bldP spid="84" grpId="0"/>
      <p:bldP spid="86" grpId="0" animBg="1"/>
      <p:bldP spid="113" grpId="0" animBg="1"/>
      <p:bldP spid="115" grpId="0" animBg="1"/>
      <p:bldP spid="119" grpId="0"/>
      <p:bldP spid="120" grpId="0" animBg="1"/>
      <p:bldP spid="121" grpId="0"/>
      <p:bldP spid="122" grpId="0" animBg="1"/>
      <p:bldP spid="5" grpId="0" animBg="1"/>
      <p:bldP spid="60" grpId="0" animBg="1"/>
      <p:bldP spid="69" grpId="0" animBg="1"/>
      <p:bldP spid="70" grpId="0" animBg="1"/>
      <p:bldP spid="71" grpId="0" animBg="1"/>
      <p:bldP spid="72" grpId="0" animBg="1"/>
      <p:bldP spid="73"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Fibonacci using dynamic programming</a:t>
            </a: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7" name="TextBox 16">
            <a:extLst>
              <a:ext uri="{FF2B5EF4-FFF2-40B4-BE49-F238E27FC236}">
                <a16:creationId xmlns:a16="http://schemas.microsoft.com/office/drawing/2014/main" id="{3A3C19C8-854B-4EE5-BBC1-C168DF3DBFFF}"/>
              </a:ext>
            </a:extLst>
          </p:cNvPr>
          <p:cNvSpPr txBox="1"/>
          <p:nvPr/>
        </p:nvSpPr>
        <p:spPr>
          <a:xfrm>
            <a:off x="1295400" y="1605365"/>
            <a:ext cx="3962400" cy="4401205"/>
          </a:xfrm>
          <a:prstGeom prst="rect">
            <a:avLst/>
          </a:prstGeom>
          <a:noFill/>
        </p:spPr>
        <p:txBody>
          <a:bodyPr wrap="square" rtlCol="0">
            <a:spAutoFit/>
          </a:bodyPr>
          <a:lstStyle/>
          <a:p>
            <a:r>
              <a:rPr lang="en-US" sz="2000" dirty="0">
                <a:latin typeface="Nunito Sans" panose="020B0604020202020204" charset="0"/>
              </a:rPr>
              <a:t>#include&lt;iostream&gt; </a:t>
            </a:r>
          </a:p>
          <a:p>
            <a:r>
              <a:rPr lang="en-US" sz="2000" dirty="0">
                <a:latin typeface="Nunito Sans" panose="020B0604020202020204" charset="0"/>
              </a:rPr>
              <a:t>using namespace std;</a:t>
            </a:r>
          </a:p>
          <a:p>
            <a:endParaRPr lang="en-US" sz="2000" dirty="0">
              <a:latin typeface="Nunito Sans" panose="020B0604020202020204" charset="0"/>
            </a:endParaRPr>
          </a:p>
          <a:p>
            <a:r>
              <a:rPr lang="en-US" sz="2000" dirty="0">
                <a:latin typeface="Nunito Sans" panose="020B0604020202020204" charset="0"/>
              </a:rPr>
              <a:t>int fib(int n) </a:t>
            </a:r>
          </a:p>
          <a:p>
            <a:r>
              <a:rPr lang="en-US" sz="2000" dirty="0">
                <a:latin typeface="Nunito Sans" panose="020B0604020202020204" charset="0"/>
              </a:rPr>
              <a:t>{ </a:t>
            </a:r>
          </a:p>
          <a:p>
            <a:r>
              <a:rPr lang="en-US" sz="2000" dirty="0">
                <a:latin typeface="Nunito Sans" panose="020B0604020202020204" charset="0"/>
              </a:rPr>
              <a:t>  int f[n+1]; </a:t>
            </a:r>
          </a:p>
          <a:p>
            <a:r>
              <a:rPr lang="en-US" sz="2000" dirty="0">
                <a:latin typeface="Nunito Sans" panose="020B0604020202020204" charset="0"/>
              </a:rPr>
              <a:t>  int </a:t>
            </a:r>
            <a:r>
              <a:rPr lang="en-US" sz="2000" dirty="0" err="1">
                <a:latin typeface="Nunito Sans" panose="020B0604020202020204" charset="0"/>
              </a:rPr>
              <a:t>i</a:t>
            </a:r>
            <a:r>
              <a:rPr lang="en-US" sz="2000" dirty="0">
                <a:latin typeface="Nunito Sans" panose="020B0604020202020204" charset="0"/>
              </a:rPr>
              <a:t>; </a:t>
            </a:r>
          </a:p>
          <a:p>
            <a:r>
              <a:rPr lang="en-US" sz="2000" dirty="0">
                <a:latin typeface="Nunito Sans" panose="020B0604020202020204" charset="0"/>
              </a:rPr>
              <a:t>  f[0] = 0;   f[1] = 1;  </a:t>
            </a:r>
          </a:p>
          <a:p>
            <a:endParaRPr lang="en-US" sz="2000" dirty="0">
              <a:latin typeface="Nunito Sans" panose="020B0604020202020204" charset="0"/>
            </a:endParaRPr>
          </a:p>
          <a:p>
            <a:r>
              <a:rPr lang="en-US" sz="2000" dirty="0">
                <a:latin typeface="Nunito Sans" panose="020B0604020202020204" charset="0"/>
              </a:rPr>
              <a:t>  for (</a:t>
            </a:r>
            <a:r>
              <a:rPr lang="en-US" sz="2000" dirty="0" err="1">
                <a:latin typeface="Nunito Sans" panose="020B0604020202020204" charset="0"/>
              </a:rPr>
              <a:t>i</a:t>
            </a:r>
            <a:r>
              <a:rPr lang="en-US" sz="2000" dirty="0">
                <a:latin typeface="Nunito Sans" panose="020B0604020202020204" charset="0"/>
              </a:rPr>
              <a:t> = 2; </a:t>
            </a:r>
            <a:r>
              <a:rPr lang="en-US" sz="2000" dirty="0" err="1">
                <a:latin typeface="Nunito Sans" panose="020B0604020202020204" charset="0"/>
              </a:rPr>
              <a:t>i</a:t>
            </a:r>
            <a:r>
              <a:rPr lang="en-US" sz="2000" dirty="0">
                <a:latin typeface="Nunito Sans" panose="020B0604020202020204" charset="0"/>
              </a:rPr>
              <a:t> &lt;= n; </a:t>
            </a:r>
            <a:r>
              <a:rPr lang="en-US" sz="2000" dirty="0" err="1">
                <a:latin typeface="Nunito Sans" panose="020B0604020202020204" charset="0"/>
              </a:rPr>
              <a:t>i</a:t>
            </a:r>
            <a:r>
              <a:rPr lang="en-US" sz="2000" dirty="0">
                <a:latin typeface="Nunito Sans" panose="020B0604020202020204" charset="0"/>
              </a:rPr>
              <a:t>++) </a:t>
            </a:r>
          </a:p>
          <a:p>
            <a:r>
              <a:rPr lang="en-US" sz="2000" dirty="0">
                <a:latin typeface="Nunito Sans" panose="020B0604020202020204" charset="0"/>
              </a:rPr>
              <a:t>      f[</a:t>
            </a:r>
            <a:r>
              <a:rPr lang="en-US" sz="2000" dirty="0" err="1">
                <a:latin typeface="Nunito Sans" panose="020B0604020202020204" charset="0"/>
              </a:rPr>
              <a:t>i</a:t>
            </a:r>
            <a:r>
              <a:rPr lang="en-US" sz="2000" dirty="0">
                <a:latin typeface="Nunito Sans" panose="020B0604020202020204" charset="0"/>
              </a:rPr>
              <a:t>] = f[i-1] + f[i-2]; </a:t>
            </a:r>
          </a:p>
          <a:p>
            <a:r>
              <a:rPr lang="en-US" sz="2000" dirty="0">
                <a:latin typeface="Nunito Sans" panose="020B0604020202020204" charset="0"/>
              </a:rPr>
              <a:t>  </a:t>
            </a:r>
          </a:p>
          <a:p>
            <a:r>
              <a:rPr lang="en-US" sz="2000" dirty="0">
                <a:latin typeface="Nunito Sans" panose="020B0604020202020204" charset="0"/>
              </a:rPr>
              <a:t>  return f[n]; </a:t>
            </a:r>
          </a:p>
          <a:p>
            <a:r>
              <a:rPr lang="en-US" sz="2000" dirty="0">
                <a:latin typeface="Nunito Sans" panose="020B0604020202020204" charset="0"/>
              </a:rPr>
              <a:t>}</a:t>
            </a:r>
          </a:p>
        </p:txBody>
      </p:sp>
      <p:sp>
        <p:nvSpPr>
          <p:cNvPr id="8" name="TextBox 7">
            <a:extLst>
              <a:ext uri="{FF2B5EF4-FFF2-40B4-BE49-F238E27FC236}">
                <a16:creationId xmlns:a16="http://schemas.microsoft.com/office/drawing/2014/main" id="{80112E77-CEAE-4E9D-B07C-8D93C63576D2}"/>
              </a:ext>
            </a:extLst>
          </p:cNvPr>
          <p:cNvSpPr txBox="1"/>
          <p:nvPr/>
        </p:nvSpPr>
        <p:spPr>
          <a:xfrm>
            <a:off x="6210036" y="1613433"/>
            <a:ext cx="3962400" cy="2246769"/>
          </a:xfrm>
          <a:prstGeom prst="rect">
            <a:avLst/>
          </a:prstGeom>
          <a:noFill/>
        </p:spPr>
        <p:txBody>
          <a:bodyPr wrap="square" rtlCol="0">
            <a:spAutoFit/>
          </a:bodyPr>
          <a:lstStyle/>
          <a:p>
            <a:r>
              <a:rPr lang="en-IN" sz="2000" dirty="0">
                <a:latin typeface="Nunito Sans" panose="020B0604020202020204" charset="0"/>
              </a:rPr>
              <a:t>int main () </a:t>
            </a:r>
          </a:p>
          <a:p>
            <a:r>
              <a:rPr lang="en-IN" sz="2000" dirty="0">
                <a:latin typeface="Nunito Sans" panose="020B0604020202020204" charset="0"/>
              </a:rPr>
              <a:t>{ </a:t>
            </a:r>
          </a:p>
          <a:p>
            <a:r>
              <a:rPr lang="en-IN" sz="2000" dirty="0">
                <a:latin typeface="Nunito Sans" panose="020B0604020202020204" charset="0"/>
              </a:rPr>
              <a:t>  int n;</a:t>
            </a:r>
          </a:p>
          <a:p>
            <a:r>
              <a:rPr lang="en-IN" sz="2000" dirty="0">
                <a:latin typeface="Nunito Sans" panose="020B0604020202020204" charset="0"/>
              </a:rPr>
              <a:t>  </a:t>
            </a:r>
            <a:r>
              <a:rPr lang="en-IN" sz="2000" dirty="0" err="1">
                <a:latin typeface="Nunito Sans" panose="020B0604020202020204" charset="0"/>
              </a:rPr>
              <a:t>cin</a:t>
            </a:r>
            <a:r>
              <a:rPr lang="en-IN" sz="2000" dirty="0">
                <a:latin typeface="Nunito Sans" panose="020B0604020202020204" charset="0"/>
              </a:rPr>
              <a:t> &gt;&gt; n;</a:t>
            </a:r>
          </a:p>
          <a:p>
            <a:r>
              <a:rPr lang="en-IN" sz="2000" dirty="0">
                <a:latin typeface="Nunito Sans" panose="020B0604020202020204" charset="0"/>
              </a:rPr>
              <a:t>  </a:t>
            </a:r>
            <a:r>
              <a:rPr lang="en-IN" sz="2000" dirty="0" err="1">
                <a:latin typeface="Nunito Sans" panose="020B0604020202020204" charset="0"/>
              </a:rPr>
              <a:t>cout</a:t>
            </a:r>
            <a:r>
              <a:rPr lang="en-IN" sz="2000" dirty="0">
                <a:latin typeface="Nunito Sans" panose="020B0604020202020204" charset="0"/>
              </a:rPr>
              <a:t> &lt;&lt; fib(n); </a:t>
            </a:r>
          </a:p>
          <a:p>
            <a:r>
              <a:rPr lang="en-IN" sz="2000" dirty="0">
                <a:latin typeface="Nunito Sans" panose="020B0604020202020204" charset="0"/>
              </a:rPr>
              <a:t>  return 0; </a:t>
            </a:r>
          </a:p>
          <a:p>
            <a:r>
              <a:rPr lang="en-IN" sz="2000" dirty="0">
                <a:latin typeface="Nunito Sans" panose="020B0604020202020204" charset="0"/>
              </a:rPr>
              <a:t>}</a:t>
            </a:r>
          </a:p>
        </p:txBody>
      </p:sp>
      <p:graphicFrame>
        <p:nvGraphicFramePr>
          <p:cNvPr id="9" name="Table 2">
            <a:extLst>
              <a:ext uri="{FF2B5EF4-FFF2-40B4-BE49-F238E27FC236}">
                <a16:creationId xmlns:a16="http://schemas.microsoft.com/office/drawing/2014/main" id="{AA375481-39F8-406E-B19F-F7BEF80F2B9E}"/>
              </a:ext>
            </a:extLst>
          </p:cNvPr>
          <p:cNvGraphicFramePr>
            <a:graphicFrameLocks noGrp="1"/>
          </p:cNvGraphicFramePr>
          <p:nvPr/>
        </p:nvGraphicFramePr>
        <p:xfrm>
          <a:off x="5823733" y="4898153"/>
          <a:ext cx="4452726" cy="592855"/>
        </p:xfrm>
        <a:graphic>
          <a:graphicData uri="http://schemas.openxmlformats.org/drawingml/2006/table">
            <a:tbl>
              <a:tblPr firstRow="1" bandRow="1">
                <a:tableStyleId>{5940675A-B579-460E-94D1-54222C63F5DA}</a:tableStyleId>
              </a:tblPr>
              <a:tblGrid>
                <a:gridCol w="742121">
                  <a:extLst>
                    <a:ext uri="{9D8B030D-6E8A-4147-A177-3AD203B41FA5}">
                      <a16:colId xmlns:a16="http://schemas.microsoft.com/office/drawing/2014/main" val="2196988348"/>
                    </a:ext>
                  </a:extLst>
                </a:gridCol>
                <a:gridCol w="742121">
                  <a:extLst>
                    <a:ext uri="{9D8B030D-6E8A-4147-A177-3AD203B41FA5}">
                      <a16:colId xmlns:a16="http://schemas.microsoft.com/office/drawing/2014/main" val="3241029458"/>
                    </a:ext>
                  </a:extLst>
                </a:gridCol>
                <a:gridCol w="742121">
                  <a:extLst>
                    <a:ext uri="{9D8B030D-6E8A-4147-A177-3AD203B41FA5}">
                      <a16:colId xmlns:a16="http://schemas.microsoft.com/office/drawing/2014/main" val="220649474"/>
                    </a:ext>
                  </a:extLst>
                </a:gridCol>
                <a:gridCol w="742121">
                  <a:extLst>
                    <a:ext uri="{9D8B030D-6E8A-4147-A177-3AD203B41FA5}">
                      <a16:colId xmlns:a16="http://schemas.microsoft.com/office/drawing/2014/main" val="221551788"/>
                    </a:ext>
                  </a:extLst>
                </a:gridCol>
                <a:gridCol w="742121">
                  <a:extLst>
                    <a:ext uri="{9D8B030D-6E8A-4147-A177-3AD203B41FA5}">
                      <a16:colId xmlns:a16="http://schemas.microsoft.com/office/drawing/2014/main" val="1978179373"/>
                    </a:ext>
                  </a:extLst>
                </a:gridCol>
                <a:gridCol w="742121">
                  <a:extLst>
                    <a:ext uri="{9D8B030D-6E8A-4147-A177-3AD203B41FA5}">
                      <a16:colId xmlns:a16="http://schemas.microsoft.com/office/drawing/2014/main" val="1735720549"/>
                    </a:ext>
                  </a:extLst>
                </a:gridCol>
              </a:tblGrid>
              <a:tr h="592855">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-1</a:t>
                      </a:r>
                    </a:p>
                  </a:txBody>
                  <a:tcPr/>
                </a:tc>
                <a:extLst>
                  <a:ext uri="{0D108BD9-81ED-4DB2-BD59-A6C34878D82A}">
                    <a16:rowId xmlns:a16="http://schemas.microsoft.com/office/drawing/2014/main" val="1466305820"/>
                  </a:ext>
                </a:extLst>
              </a:tr>
            </a:tbl>
          </a:graphicData>
        </a:graphic>
      </p:graphicFrame>
      <p:sp>
        <p:nvSpPr>
          <p:cNvPr id="11" name="TextBox 10">
            <a:extLst>
              <a:ext uri="{FF2B5EF4-FFF2-40B4-BE49-F238E27FC236}">
                <a16:creationId xmlns:a16="http://schemas.microsoft.com/office/drawing/2014/main" id="{326F4E1E-F00A-49F4-87E7-CE3752F62693}"/>
              </a:ext>
            </a:extLst>
          </p:cNvPr>
          <p:cNvSpPr txBox="1"/>
          <p:nvPr/>
        </p:nvSpPr>
        <p:spPr>
          <a:xfrm>
            <a:off x="5169946" y="4881660"/>
            <a:ext cx="876300" cy="477054"/>
          </a:xfrm>
          <a:prstGeom prst="rect">
            <a:avLst/>
          </a:prstGeom>
          <a:noFill/>
        </p:spPr>
        <p:txBody>
          <a:bodyPr wrap="square" rtlCol="0">
            <a:spAutoFit/>
          </a:bodyPr>
          <a:lstStyle/>
          <a:p>
            <a:r>
              <a:rPr lang="en-IN" sz="2500" dirty="0" err="1"/>
              <a:t>arr</a:t>
            </a:r>
            <a:endParaRPr lang="en-IN" sz="2500" dirty="0"/>
          </a:p>
        </p:txBody>
      </p:sp>
      <p:graphicFrame>
        <p:nvGraphicFramePr>
          <p:cNvPr id="12" name="Table 2">
            <a:extLst>
              <a:ext uri="{FF2B5EF4-FFF2-40B4-BE49-F238E27FC236}">
                <a16:creationId xmlns:a16="http://schemas.microsoft.com/office/drawing/2014/main" id="{A17CADE4-F95D-43D6-8DCB-D8EDEE4D0673}"/>
              </a:ext>
            </a:extLst>
          </p:cNvPr>
          <p:cNvGraphicFramePr>
            <a:graphicFrameLocks noGrp="1"/>
          </p:cNvGraphicFramePr>
          <p:nvPr/>
        </p:nvGraphicFramePr>
        <p:xfrm>
          <a:off x="5825129" y="4419600"/>
          <a:ext cx="4451436" cy="472440"/>
        </p:xfrm>
        <a:graphic>
          <a:graphicData uri="http://schemas.openxmlformats.org/drawingml/2006/table">
            <a:tbl>
              <a:tblPr firstRow="1" bandRow="1">
                <a:tableStyleId>{5940675A-B579-460E-94D1-54222C63F5DA}</a:tableStyleId>
              </a:tblPr>
              <a:tblGrid>
                <a:gridCol w="741906">
                  <a:extLst>
                    <a:ext uri="{9D8B030D-6E8A-4147-A177-3AD203B41FA5}">
                      <a16:colId xmlns:a16="http://schemas.microsoft.com/office/drawing/2014/main" val="2196988348"/>
                    </a:ext>
                  </a:extLst>
                </a:gridCol>
                <a:gridCol w="741906">
                  <a:extLst>
                    <a:ext uri="{9D8B030D-6E8A-4147-A177-3AD203B41FA5}">
                      <a16:colId xmlns:a16="http://schemas.microsoft.com/office/drawing/2014/main" val="3241029458"/>
                    </a:ext>
                  </a:extLst>
                </a:gridCol>
                <a:gridCol w="741906">
                  <a:extLst>
                    <a:ext uri="{9D8B030D-6E8A-4147-A177-3AD203B41FA5}">
                      <a16:colId xmlns:a16="http://schemas.microsoft.com/office/drawing/2014/main" val="220649474"/>
                    </a:ext>
                  </a:extLst>
                </a:gridCol>
                <a:gridCol w="741906">
                  <a:extLst>
                    <a:ext uri="{9D8B030D-6E8A-4147-A177-3AD203B41FA5}">
                      <a16:colId xmlns:a16="http://schemas.microsoft.com/office/drawing/2014/main" val="221551788"/>
                    </a:ext>
                  </a:extLst>
                </a:gridCol>
                <a:gridCol w="741906">
                  <a:extLst>
                    <a:ext uri="{9D8B030D-6E8A-4147-A177-3AD203B41FA5}">
                      <a16:colId xmlns:a16="http://schemas.microsoft.com/office/drawing/2014/main" val="1978179373"/>
                    </a:ext>
                  </a:extLst>
                </a:gridCol>
                <a:gridCol w="741906">
                  <a:extLst>
                    <a:ext uri="{9D8B030D-6E8A-4147-A177-3AD203B41FA5}">
                      <a16:colId xmlns:a16="http://schemas.microsoft.com/office/drawing/2014/main" val="1735720549"/>
                    </a:ext>
                  </a:extLst>
                </a:gridCol>
              </a:tblGrid>
              <a:tr h="457372">
                <a:tc>
                  <a:txBody>
                    <a:bodyPr/>
                    <a:lstStyle/>
                    <a:p>
                      <a:pPr algn="ctr"/>
                      <a:r>
                        <a:rPr lang="en-IN" sz="2500" dirty="0">
                          <a:latin typeface="Nunito Sans" panose="020B0604020202020204" charset="0"/>
                        </a:rPr>
                        <a:t>0</a:t>
                      </a:r>
                    </a:p>
                  </a:txBody>
                  <a:tcPr/>
                </a:tc>
                <a:tc>
                  <a:txBody>
                    <a:bodyPr/>
                    <a:lstStyle/>
                    <a:p>
                      <a:pPr algn="ctr"/>
                      <a:r>
                        <a:rPr lang="en-IN" sz="2500" dirty="0">
                          <a:latin typeface="Nunito Sans" panose="020B0604020202020204" charset="0"/>
                        </a:rPr>
                        <a:t>1</a:t>
                      </a:r>
                    </a:p>
                  </a:txBody>
                  <a:tcPr/>
                </a:tc>
                <a:tc>
                  <a:txBody>
                    <a:bodyPr/>
                    <a:lstStyle/>
                    <a:p>
                      <a:pPr algn="ctr"/>
                      <a:r>
                        <a:rPr lang="en-IN" sz="2500" dirty="0">
                          <a:latin typeface="Nunito Sans" panose="020B0604020202020204" charset="0"/>
                        </a:rPr>
                        <a:t>2</a:t>
                      </a:r>
                    </a:p>
                  </a:txBody>
                  <a:tcPr/>
                </a:tc>
                <a:tc>
                  <a:txBody>
                    <a:bodyPr/>
                    <a:lstStyle/>
                    <a:p>
                      <a:pPr algn="ctr"/>
                      <a:r>
                        <a:rPr lang="en-IN" sz="2500" dirty="0">
                          <a:latin typeface="Nunito Sans" panose="020B0604020202020204" charset="0"/>
                        </a:rPr>
                        <a:t>3</a:t>
                      </a:r>
                    </a:p>
                  </a:txBody>
                  <a:tcPr/>
                </a:tc>
                <a:tc>
                  <a:txBody>
                    <a:bodyPr/>
                    <a:lstStyle/>
                    <a:p>
                      <a:pPr algn="ctr"/>
                      <a:r>
                        <a:rPr lang="en-IN" sz="2500" dirty="0">
                          <a:latin typeface="Nunito Sans" panose="020B0604020202020204" charset="0"/>
                        </a:rPr>
                        <a:t>4</a:t>
                      </a:r>
                    </a:p>
                  </a:txBody>
                  <a:tcPr/>
                </a:tc>
                <a:tc>
                  <a:txBody>
                    <a:bodyPr/>
                    <a:lstStyle/>
                    <a:p>
                      <a:pPr algn="ctr"/>
                      <a:r>
                        <a:rPr lang="en-IN" sz="2500" dirty="0">
                          <a:latin typeface="Nunito Sans" panose="020B0604020202020204" charset="0"/>
                        </a:rPr>
                        <a:t>5</a:t>
                      </a:r>
                    </a:p>
                  </a:txBody>
                  <a:tcPr/>
                </a:tc>
                <a:extLst>
                  <a:ext uri="{0D108BD9-81ED-4DB2-BD59-A6C34878D82A}">
                    <a16:rowId xmlns:a16="http://schemas.microsoft.com/office/drawing/2014/main" val="1466305820"/>
                  </a:ext>
                </a:extLst>
              </a:tr>
            </a:tbl>
          </a:graphicData>
        </a:graphic>
      </p:graphicFrame>
      <p:sp>
        <p:nvSpPr>
          <p:cNvPr id="13" name="Rectangle 12">
            <a:extLst>
              <a:ext uri="{FF2B5EF4-FFF2-40B4-BE49-F238E27FC236}">
                <a16:creationId xmlns:a16="http://schemas.microsoft.com/office/drawing/2014/main" id="{1E0E0374-4007-45EC-87F4-1419E929798A}"/>
              </a:ext>
            </a:extLst>
          </p:cNvPr>
          <p:cNvSpPr/>
          <p:nvPr/>
        </p:nvSpPr>
        <p:spPr>
          <a:xfrm>
            <a:off x="6565785" y="4878936"/>
            <a:ext cx="776980"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1</a:t>
            </a:r>
            <a:endParaRPr lang="en-IN" sz="2500" dirty="0">
              <a:latin typeface="Nunito Sans" panose="020B0604020202020204" charset="0"/>
            </a:endParaRPr>
          </a:p>
        </p:txBody>
      </p:sp>
      <p:sp>
        <p:nvSpPr>
          <p:cNvPr id="14" name="Rectangle 13">
            <a:extLst>
              <a:ext uri="{FF2B5EF4-FFF2-40B4-BE49-F238E27FC236}">
                <a16:creationId xmlns:a16="http://schemas.microsoft.com/office/drawing/2014/main" id="{3D73A685-C901-4FF6-95EF-24881B0D794E}"/>
              </a:ext>
            </a:extLst>
          </p:cNvPr>
          <p:cNvSpPr/>
          <p:nvPr/>
        </p:nvSpPr>
        <p:spPr>
          <a:xfrm>
            <a:off x="5827171" y="4878936"/>
            <a:ext cx="748673"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0</a:t>
            </a:r>
            <a:endParaRPr lang="en-IN" sz="2500" dirty="0">
              <a:latin typeface="Nunito Sans" panose="020B0604020202020204" charset="0"/>
            </a:endParaRPr>
          </a:p>
        </p:txBody>
      </p:sp>
      <p:sp>
        <p:nvSpPr>
          <p:cNvPr id="15" name="Rectangle 14">
            <a:extLst>
              <a:ext uri="{FF2B5EF4-FFF2-40B4-BE49-F238E27FC236}">
                <a16:creationId xmlns:a16="http://schemas.microsoft.com/office/drawing/2014/main" id="{E94160A1-40D6-4522-9A1E-AEC32429C8DA}"/>
              </a:ext>
            </a:extLst>
          </p:cNvPr>
          <p:cNvSpPr/>
          <p:nvPr/>
        </p:nvSpPr>
        <p:spPr>
          <a:xfrm>
            <a:off x="7314352" y="4878936"/>
            <a:ext cx="748673"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1</a:t>
            </a:r>
            <a:endParaRPr lang="en-IN" sz="2500" dirty="0">
              <a:latin typeface="Nunito Sans" panose="020B0604020202020204" charset="0"/>
            </a:endParaRPr>
          </a:p>
        </p:txBody>
      </p:sp>
      <p:sp>
        <p:nvSpPr>
          <p:cNvPr id="16" name="Rectangle 15">
            <a:extLst>
              <a:ext uri="{FF2B5EF4-FFF2-40B4-BE49-F238E27FC236}">
                <a16:creationId xmlns:a16="http://schemas.microsoft.com/office/drawing/2014/main" id="{28C53965-ED45-443E-B230-F280B51B8AA3}"/>
              </a:ext>
            </a:extLst>
          </p:cNvPr>
          <p:cNvSpPr/>
          <p:nvPr/>
        </p:nvSpPr>
        <p:spPr>
          <a:xfrm>
            <a:off x="8059263" y="4881606"/>
            <a:ext cx="748673"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2</a:t>
            </a:r>
            <a:endParaRPr lang="en-IN" sz="2500" dirty="0">
              <a:latin typeface="Nunito Sans" panose="020B0604020202020204" charset="0"/>
            </a:endParaRPr>
          </a:p>
        </p:txBody>
      </p:sp>
      <p:sp>
        <p:nvSpPr>
          <p:cNvPr id="18" name="Rectangle 17">
            <a:extLst>
              <a:ext uri="{FF2B5EF4-FFF2-40B4-BE49-F238E27FC236}">
                <a16:creationId xmlns:a16="http://schemas.microsoft.com/office/drawing/2014/main" id="{44CF63FE-8B82-4BB6-A955-BE082832F821}"/>
              </a:ext>
            </a:extLst>
          </p:cNvPr>
          <p:cNvSpPr/>
          <p:nvPr/>
        </p:nvSpPr>
        <p:spPr>
          <a:xfrm>
            <a:off x="8804174" y="4880271"/>
            <a:ext cx="748673"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3</a:t>
            </a:r>
            <a:endParaRPr lang="en-IN" sz="2500" dirty="0">
              <a:latin typeface="Nunito Sans" panose="020B0604020202020204" charset="0"/>
            </a:endParaRPr>
          </a:p>
        </p:txBody>
      </p:sp>
      <p:sp>
        <p:nvSpPr>
          <p:cNvPr id="19" name="Rectangle 18">
            <a:extLst>
              <a:ext uri="{FF2B5EF4-FFF2-40B4-BE49-F238E27FC236}">
                <a16:creationId xmlns:a16="http://schemas.microsoft.com/office/drawing/2014/main" id="{094464EC-F695-4A0E-9A11-FB80E57BA0A7}"/>
              </a:ext>
            </a:extLst>
          </p:cNvPr>
          <p:cNvSpPr/>
          <p:nvPr/>
        </p:nvSpPr>
        <p:spPr>
          <a:xfrm>
            <a:off x="9538327" y="4880271"/>
            <a:ext cx="748673" cy="59285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Nunito Sans" panose="020B0604020202020204" charset="0"/>
              </a:rPr>
              <a:t>5</a:t>
            </a:r>
            <a:endParaRPr lang="en-IN" sz="2500" dirty="0">
              <a:latin typeface="Nunito Sans" panose="020B0604020202020204" charset="0"/>
            </a:endParaRPr>
          </a:p>
        </p:txBody>
      </p:sp>
    </p:spTree>
    <p:extLst>
      <p:ext uri="{BB962C8B-B14F-4D97-AF65-F5344CB8AC3E}">
        <p14:creationId xmlns:p14="http://schemas.microsoft.com/office/powerpoint/2010/main" val="109030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b="1" dirty="0">
                          <a:effectLst>
                            <a:glow rad="63500">
                              <a:schemeClr val="accent1">
                                <a:satMod val="175000"/>
                                <a:alpha val="40000"/>
                              </a:schemeClr>
                            </a:glow>
                          </a:effectLst>
                        </a:rPr>
                        <a:t>4050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4050</a:t>
                      </a:r>
                      <a:endParaRPr lang="en-US" sz="2700" b="1" dirty="0">
                        <a:ln>
                          <a:solidFill>
                            <a:schemeClr val="tx1"/>
                          </a:solidFill>
                        </a:ln>
                        <a:solidFill>
                          <a:srgbClr val="FF0000"/>
                        </a:solidFill>
                      </a:endParaRPr>
                    </a:p>
                  </a:txBody>
                  <a:tcPr marL="121920" marR="121920" marT="60960" marB="6096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7" name="Rectangle 6"/>
          <p:cNvSpPr/>
          <p:nvPr/>
        </p:nvSpPr>
        <p:spPr>
          <a:xfrm>
            <a:off x="4572000" y="0"/>
            <a:ext cx="5594096" cy="697627"/>
          </a:xfrm>
          <a:prstGeom prst="rect">
            <a:avLst/>
          </a:prstGeom>
        </p:spPr>
        <p:txBody>
          <a:bodyPr wrap="none" lIns="121917" tIns="60958" rIns="121917" bIns="60958">
            <a:spAutoFit/>
          </a:bodyPr>
          <a:lstStyle/>
          <a:p>
            <a:pPr algn="ctr"/>
            <a:r>
              <a:rPr lang="en-US" sz="3700" dirty="0"/>
              <a:t>Delete at the given position</a:t>
            </a:r>
          </a:p>
        </p:txBody>
      </p:sp>
      <p:sp>
        <p:nvSpPr>
          <p:cNvPr id="10" name="Rectangle 9"/>
          <p:cNvSpPr/>
          <p:nvPr/>
        </p:nvSpPr>
        <p:spPr>
          <a:xfrm>
            <a:off x="4572000" y="904557"/>
            <a:ext cx="5911612" cy="492438"/>
          </a:xfrm>
          <a:prstGeom prst="rect">
            <a:avLst/>
          </a:prstGeom>
        </p:spPr>
        <p:txBody>
          <a:bodyPr wrap="none" lIns="121917" tIns="60958" rIns="121917" bIns="60958">
            <a:spAutoFit/>
          </a:bodyPr>
          <a:lstStyle/>
          <a:p>
            <a:r>
              <a:rPr lang="en-US" sz="2400" dirty="0"/>
              <a:t>Let’s try to delete the node at the 3</a:t>
            </a:r>
            <a:r>
              <a:rPr lang="en-US" sz="2400" baseline="30000" dirty="0"/>
              <a:t>rd</a:t>
            </a:r>
            <a:r>
              <a:rPr lang="en-US" sz="2400" dirty="0"/>
              <a:t> position</a:t>
            </a:r>
          </a:p>
        </p:txBody>
      </p:sp>
      <p:sp>
        <p:nvSpPr>
          <p:cNvPr id="13" name="Rectangle 12"/>
          <p:cNvSpPr/>
          <p:nvPr/>
        </p:nvSpPr>
        <p:spPr>
          <a:xfrm>
            <a:off x="4978400" y="3429000"/>
            <a:ext cx="6096000" cy="914400"/>
          </a:xfrm>
          <a:prstGeom prst="rect">
            <a:avLst/>
          </a:prstGeom>
          <a:ln>
            <a:solidFill>
              <a:srgbClr val="0070C0"/>
            </a:solidFill>
          </a:ln>
          <a:effectLst>
            <a:glow rad="63500">
              <a:schemeClr val="accent5">
                <a:satMod val="175000"/>
                <a:alpha val="40000"/>
              </a:schemeClr>
            </a:glow>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r>
              <a:rPr lang="en-US" sz="3200" b="1" dirty="0">
                <a:solidFill>
                  <a:srgbClr val="FF0000"/>
                </a:solidFill>
              </a:rPr>
              <a:t>  Are we forgetting something?</a:t>
            </a:r>
            <a:endParaRPr lang="en-US" sz="2700" b="1" dirty="0">
              <a:ln>
                <a:solidFill>
                  <a:schemeClr val="tx1"/>
                </a:solidFill>
              </a:ln>
              <a:solidFill>
                <a:srgbClr val="FF0000"/>
              </a:solidFill>
            </a:endParaRPr>
          </a:p>
        </p:txBody>
      </p:sp>
      <p:sp>
        <p:nvSpPr>
          <p:cNvPr id="15" name="Rectangle 14"/>
          <p:cNvSpPr/>
          <p:nvPr/>
        </p:nvSpPr>
        <p:spPr>
          <a:xfrm>
            <a:off x="4978400" y="4700826"/>
            <a:ext cx="3499798" cy="861770"/>
          </a:xfrm>
          <a:prstGeom prst="rect">
            <a:avLst/>
          </a:prstGeom>
        </p:spPr>
        <p:txBody>
          <a:bodyPr wrap="none" lIns="121917" tIns="60958" rIns="121917" bIns="60958">
            <a:spAutoFit/>
          </a:bodyPr>
          <a:lstStyle/>
          <a:p>
            <a:pPr>
              <a:buFont typeface="Arial" pitchFamily="34" charset="0"/>
              <a:buChar char="•"/>
            </a:pPr>
            <a:r>
              <a:rPr lang="en-US" sz="2400" dirty="0"/>
              <a:t>Step 2. Free the memory.</a:t>
            </a:r>
          </a:p>
          <a:p>
            <a:pPr>
              <a:buFont typeface="Arial" pitchFamily="34" charset="0"/>
              <a:buChar char="•"/>
            </a:pPr>
            <a:endParaRPr lang="en-US" sz="2400" dirty="0"/>
          </a:p>
        </p:txBody>
      </p:sp>
      <p:sp>
        <p:nvSpPr>
          <p:cNvPr id="16" name="Rectangle 15"/>
          <p:cNvSpPr/>
          <p:nvPr/>
        </p:nvSpPr>
        <p:spPr>
          <a:xfrm>
            <a:off x="4978401" y="1397001"/>
            <a:ext cx="5674624" cy="861770"/>
          </a:xfrm>
          <a:prstGeom prst="rect">
            <a:avLst/>
          </a:prstGeom>
        </p:spPr>
        <p:txBody>
          <a:bodyPr wrap="none" lIns="121917" tIns="60958" rIns="121917" bIns="60958">
            <a:spAutoFit/>
          </a:bodyPr>
          <a:lstStyle/>
          <a:p>
            <a:pPr>
              <a:buFont typeface="Arial" pitchFamily="34" charset="0"/>
              <a:buChar char="•"/>
            </a:pPr>
            <a:r>
              <a:rPr lang="en-US" sz="2400" dirty="0"/>
              <a:t>Step 1. The address of 4</a:t>
            </a:r>
            <a:r>
              <a:rPr lang="en-US" sz="2400" baseline="30000" dirty="0"/>
              <a:t>th</a:t>
            </a:r>
            <a:r>
              <a:rPr lang="en-US" sz="2400" dirty="0"/>
              <a:t> node should be- </a:t>
            </a:r>
          </a:p>
          <a:p>
            <a:r>
              <a:rPr lang="en-US" sz="2400" dirty="0"/>
              <a:t>               stored in the 2</a:t>
            </a:r>
            <a:r>
              <a:rPr lang="en-US" sz="2400" baseline="30000" dirty="0"/>
              <a:t>nd</a:t>
            </a:r>
            <a:r>
              <a:rPr lang="en-US" sz="2400" dirty="0"/>
              <a:t> pointer of the list.</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a:latin typeface="Nunito Sans" panose="00000500000000000000" pitchFamily="2" charset="0"/>
              </a:rPr>
              <a:t>Longest Common Subsequence (LCS)</a:t>
            </a:r>
            <a:endParaRPr lang="en-US" sz="4500" b="1" dirty="0">
              <a:latin typeface="Nunito Sans" panose="00000500000000000000" pitchFamily="2" charset="0"/>
            </a:endParaRP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 name="Content Placeholder 2">
            <a:extLst>
              <a:ext uri="{FF2B5EF4-FFF2-40B4-BE49-F238E27FC236}">
                <a16:creationId xmlns:a16="http://schemas.microsoft.com/office/drawing/2014/main" id="{CE6EC088-43F9-4039-891A-2FC9B551E731}"/>
              </a:ext>
            </a:extLst>
          </p:cNvPr>
          <p:cNvSpPr>
            <a:spLocks noGrp="1"/>
          </p:cNvSpPr>
          <p:nvPr>
            <p:ph idx="1"/>
          </p:nvPr>
        </p:nvSpPr>
        <p:spPr/>
        <p:txBody>
          <a:bodyPr>
            <a:normAutofit/>
          </a:bodyPr>
          <a:lstStyle/>
          <a:p>
            <a:pPr marL="0" indent="0">
              <a:buNone/>
            </a:pPr>
            <a:r>
              <a:rPr lang="en-IN" sz="2500" b="1" dirty="0">
                <a:latin typeface="Nunito Sans" panose="020B0604020202020204" charset="0"/>
              </a:rPr>
              <a:t>Sample Input:</a:t>
            </a:r>
          </a:p>
          <a:p>
            <a:pPr marL="0" indent="0">
              <a:buNone/>
            </a:pPr>
            <a:endParaRPr lang="en-IN" sz="2500" dirty="0">
              <a:latin typeface="Nunito Sans" panose="020B0604020202020204" charset="0"/>
            </a:endParaRPr>
          </a:p>
          <a:p>
            <a:pPr marL="0" indent="0">
              <a:buNone/>
            </a:pPr>
            <a:endParaRPr lang="en-IN" sz="2500" dirty="0">
              <a:latin typeface="Nunito Sans" panose="020B0604020202020204" charset="0"/>
            </a:endParaRPr>
          </a:p>
          <a:p>
            <a:pPr marL="0" indent="0">
              <a:buNone/>
            </a:pPr>
            <a:endParaRPr lang="en-IN" sz="2500" dirty="0">
              <a:latin typeface="Nunito Sans" panose="020B0604020202020204" charset="0"/>
            </a:endParaRPr>
          </a:p>
          <a:p>
            <a:pPr marL="0" indent="0">
              <a:buNone/>
            </a:pPr>
            <a:endParaRPr lang="en-IN" sz="2500" dirty="0">
              <a:latin typeface="Nunito Sans" panose="020B0604020202020204" charset="0"/>
            </a:endParaRPr>
          </a:p>
          <a:p>
            <a:pPr marL="0" indent="0">
              <a:buNone/>
            </a:pPr>
            <a:endParaRPr lang="en-IN" sz="2500" dirty="0">
              <a:latin typeface="Nunito Sans" panose="020B0604020202020204" charset="0"/>
            </a:endParaRPr>
          </a:p>
          <a:p>
            <a:pPr marL="0" indent="0">
              <a:buNone/>
            </a:pPr>
            <a:r>
              <a:rPr lang="en-IN" sz="2500" b="1" dirty="0">
                <a:latin typeface="Nunito Sans" panose="020B0604020202020204" charset="0"/>
              </a:rPr>
              <a:t>Sample Output:</a:t>
            </a:r>
          </a:p>
          <a:p>
            <a:pPr marL="0" indent="0">
              <a:buNone/>
            </a:pPr>
            <a:endParaRPr lang="en-IN" sz="2500" dirty="0">
              <a:latin typeface="Nunito Sans" panose="020B0604020202020204" charset="0"/>
            </a:endParaRPr>
          </a:p>
        </p:txBody>
      </p:sp>
      <p:sp>
        <p:nvSpPr>
          <p:cNvPr id="4" name="Rectangle 3">
            <a:extLst>
              <a:ext uri="{FF2B5EF4-FFF2-40B4-BE49-F238E27FC236}">
                <a16:creationId xmlns:a16="http://schemas.microsoft.com/office/drawing/2014/main" id="{9645A2D9-8CFB-4917-A14F-6762DC60F91F}"/>
              </a:ext>
            </a:extLst>
          </p:cNvPr>
          <p:cNvSpPr/>
          <p:nvPr/>
        </p:nvSpPr>
        <p:spPr>
          <a:xfrm>
            <a:off x="762000" y="243209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a:t>
            </a:r>
          </a:p>
        </p:txBody>
      </p:sp>
      <p:sp>
        <p:nvSpPr>
          <p:cNvPr id="13" name="Rectangle 12">
            <a:extLst>
              <a:ext uri="{FF2B5EF4-FFF2-40B4-BE49-F238E27FC236}">
                <a16:creationId xmlns:a16="http://schemas.microsoft.com/office/drawing/2014/main" id="{F2DC4C45-7C8F-4E2A-A078-B8918DF61323}"/>
              </a:ext>
            </a:extLst>
          </p:cNvPr>
          <p:cNvSpPr/>
          <p:nvPr/>
        </p:nvSpPr>
        <p:spPr>
          <a:xfrm>
            <a:off x="1447800" y="243209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B</a:t>
            </a:r>
          </a:p>
        </p:txBody>
      </p:sp>
      <p:sp>
        <p:nvSpPr>
          <p:cNvPr id="14" name="Rectangle 13">
            <a:extLst>
              <a:ext uri="{FF2B5EF4-FFF2-40B4-BE49-F238E27FC236}">
                <a16:creationId xmlns:a16="http://schemas.microsoft.com/office/drawing/2014/main" id="{3BAE0C58-C39A-4E00-9F72-9167CCB155B6}"/>
              </a:ext>
            </a:extLst>
          </p:cNvPr>
          <p:cNvSpPr/>
          <p:nvPr/>
        </p:nvSpPr>
        <p:spPr>
          <a:xfrm>
            <a:off x="2133600" y="243209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C</a:t>
            </a:r>
          </a:p>
        </p:txBody>
      </p:sp>
      <p:sp>
        <p:nvSpPr>
          <p:cNvPr id="16" name="Rectangle 15">
            <a:extLst>
              <a:ext uri="{FF2B5EF4-FFF2-40B4-BE49-F238E27FC236}">
                <a16:creationId xmlns:a16="http://schemas.microsoft.com/office/drawing/2014/main" id="{3C7EFDBB-F856-41D2-82D0-E6F5489712F7}"/>
              </a:ext>
            </a:extLst>
          </p:cNvPr>
          <p:cNvSpPr/>
          <p:nvPr/>
        </p:nvSpPr>
        <p:spPr>
          <a:xfrm>
            <a:off x="2819400" y="243209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D</a:t>
            </a:r>
          </a:p>
        </p:txBody>
      </p:sp>
      <p:sp>
        <p:nvSpPr>
          <p:cNvPr id="19" name="Rectangle 18">
            <a:extLst>
              <a:ext uri="{FF2B5EF4-FFF2-40B4-BE49-F238E27FC236}">
                <a16:creationId xmlns:a16="http://schemas.microsoft.com/office/drawing/2014/main" id="{4FDC9059-6351-4315-A3F4-1889CD02CC88}"/>
              </a:ext>
            </a:extLst>
          </p:cNvPr>
          <p:cNvSpPr/>
          <p:nvPr/>
        </p:nvSpPr>
        <p:spPr>
          <a:xfrm>
            <a:off x="3505200" y="243209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G</a:t>
            </a:r>
          </a:p>
        </p:txBody>
      </p:sp>
      <p:sp>
        <p:nvSpPr>
          <p:cNvPr id="21" name="Rectangle 20">
            <a:extLst>
              <a:ext uri="{FF2B5EF4-FFF2-40B4-BE49-F238E27FC236}">
                <a16:creationId xmlns:a16="http://schemas.microsoft.com/office/drawing/2014/main" id="{40CDB278-994B-42D9-B749-BBE66B05E201}"/>
              </a:ext>
            </a:extLst>
          </p:cNvPr>
          <p:cNvSpPr/>
          <p:nvPr/>
        </p:nvSpPr>
        <p:spPr>
          <a:xfrm>
            <a:off x="4191000" y="243209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H</a:t>
            </a:r>
          </a:p>
        </p:txBody>
      </p:sp>
      <p:sp>
        <p:nvSpPr>
          <p:cNvPr id="22" name="Rectangle 21">
            <a:extLst>
              <a:ext uri="{FF2B5EF4-FFF2-40B4-BE49-F238E27FC236}">
                <a16:creationId xmlns:a16="http://schemas.microsoft.com/office/drawing/2014/main" id="{C75359B3-F665-4757-8D63-7F4859D6F952}"/>
              </a:ext>
            </a:extLst>
          </p:cNvPr>
          <p:cNvSpPr/>
          <p:nvPr/>
        </p:nvSpPr>
        <p:spPr>
          <a:xfrm>
            <a:off x="762000" y="34290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a:t>
            </a:r>
          </a:p>
        </p:txBody>
      </p:sp>
      <p:sp>
        <p:nvSpPr>
          <p:cNvPr id="23" name="Rectangle 22">
            <a:extLst>
              <a:ext uri="{FF2B5EF4-FFF2-40B4-BE49-F238E27FC236}">
                <a16:creationId xmlns:a16="http://schemas.microsoft.com/office/drawing/2014/main" id="{C5B24380-DF81-4941-A679-DC942B750213}"/>
              </a:ext>
            </a:extLst>
          </p:cNvPr>
          <p:cNvSpPr/>
          <p:nvPr/>
        </p:nvSpPr>
        <p:spPr>
          <a:xfrm>
            <a:off x="1447800" y="34290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E</a:t>
            </a:r>
          </a:p>
        </p:txBody>
      </p:sp>
      <p:sp>
        <p:nvSpPr>
          <p:cNvPr id="24" name="Rectangle 23">
            <a:extLst>
              <a:ext uri="{FF2B5EF4-FFF2-40B4-BE49-F238E27FC236}">
                <a16:creationId xmlns:a16="http://schemas.microsoft.com/office/drawing/2014/main" id="{4EF43D5D-0FE8-47C8-BD45-8E0C9CBA33A7}"/>
              </a:ext>
            </a:extLst>
          </p:cNvPr>
          <p:cNvSpPr/>
          <p:nvPr/>
        </p:nvSpPr>
        <p:spPr>
          <a:xfrm>
            <a:off x="2133600" y="34290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D</a:t>
            </a:r>
          </a:p>
        </p:txBody>
      </p:sp>
      <p:sp>
        <p:nvSpPr>
          <p:cNvPr id="25" name="Rectangle 24">
            <a:extLst>
              <a:ext uri="{FF2B5EF4-FFF2-40B4-BE49-F238E27FC236}">
                <a16:creationId xmlns:a16="http://schemas.microsoft.com/office/drawing/2014/main" id="{DDCC8FAE-C74E-4E80-A8E6-DD3ADB8C6B6C}"/>
              </a:ext>
            </a:extLst>
          </p:cNvPr>
          <p:cNvSpPr/>
          <p:nvPr/>
        </p:nvSpPr>
        <p:spPr>
          <a:xfrm>
            <a:off x="2819400" y="34290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26" name="Rectangle 25">
            <a:extLst>
              <a:ext uri="{FF2B5EF4-FFF2-40B4-BE49-F238E27FC236}">
                <a16:creationId xmlns:a16="http://schemas.microsoft.com/office/drawing/2014/main" id="{68B34239-2D59-42ED-AC41-D386323DB781}"/>
              </a:ext>
            </a:extLst>
          </p:cNvPr>
          <p:cNvSpPr/>
          <p:nvPr/>
        </p:nvSpPr>
        <p:spPr>
          <a:xfrm>
            <a:off x="3505200" y="34290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H</a:t>
            </a:r>
          </a:p>
        </p:txBody>
      </p:sp>
      <p:sp>
        <p:nvSpPr>
          <p:cNvPr id="27" name="Rectangle 26">
            <a:extLst>
              <a:ext uri="{FF2B5EF4-FFF2-40B4-BE49-F238E27FC236}">
                <a16:creationId xmlns:a16="http://schemas.microsoft.com/office/drawing/2014/main" id="{CDB528F7-3160-4785-9D1C-1FCD4633946D}"/>
              </a:ext>
            </a:extLst>
          </p:cNvPr>
          <p:cNvSpPr/>
          <p:nvPr/>
        </p:nvSpPr>
        <p:spPr>
          <a:xfrm>
            <a:off x="4191000" y="34290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R</a:t>
            </a:r>
          </a:p>
        </p:txBody>
      </p:sp>
      <p:sp>
        <p:nvSpPr>
          <p:cNvPr id="32" name="Rectangle 31">
            <a:extLst>
              <a:ext uri="{FF2B5EF4-FFF2-40B4-BE49-F238E27FC236}">
                <a16:creationId xmlns:a16="http://schemas.microsoft.com/office/drawing/2014/main" id="{250AAEF5-D434-4313-BC51-4A87D46BF56E}"/>
              </a:ext>
            </a:extLst>
          </p:cNvPr>
          <p:cNvSpPr/>
          <p:nvPr/>
        </p:nvSpPr>
        <p:spPr>
          <a:xfrm>
            <a:off x="762000" y="495299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a:t>
            </a:r>
          </a:p>
        </p:txBody>
      </p:sp>
      <p:sp>
        <p:nvSpPr>
          <p:cNvPr id="33" name="Rectangle 32">
            <a:extLst>
              <a:ext uri="{FF2B5EF4-FFF2-40B4-BE49-F238E27FC236}">
                <a16:creationId xmlns:a16="http://schemas.microsoft.com/office/drawing/2014/main" id="{1F4AC970-7C86-4790-9E5A-F7817964C0FC}"/>
              </a:ext>
            </a:extLst>
          </p:cNvPr>
          <p:cNvSpPr/>
          <p:nvPr/>
        </p:nvSpPr>
        <p:spPr>
          <a:xfrm>
            <a:off x="1447800" y="495299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D</a:t>
            </a:r>
          </a:p>
        </p:txBody>
      </p:sp>
      <p:sp>
        <p:nvSpPr>
          <p:cNvPr id="34" name="Rectangle 33">
            <a:extLst>
              <a:ext uri="{FF2B5EF4-FFF2-40B4-BE49-F238E27FC236}">
                <a16:creationId xmlns:a16="http://schemas.microsoft.com/office/drawing/2014/main" id="{31D55E29-31DE-444B-A9D3-9ACD0B989B6D}"/>
              </a:ext>
            </a:extLst>
          </p:cNvPr>
          <p:cNvSpPr/>
          <p:nvPr/>
        </p:nvSpPr>
        <p:spPr>
          <a:xfrm>
            <a:off x="2133600" y="495299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H</a:t>
            </a:r>
          </a:p>
        </p:txBody>
      </p:sp>
    </p:spTree>
    <p:extLst>
      <p:ext uri="{BB962C8B-B14F-4D97-AF65-F5344CB8AC3E}">
        <p14:creationId xmlns:p14="http://schemas.microsoft.com/office/powerpoint/2010/main" val="2228622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a:latin typeface="Nunito Sans" panose="00000500000000000000" pitchFamily="2" charset="0"/>
              </a:rPr>
              <a:t>Longest Common Subsequence (LCS)</a:t>
            </a:r>
            <a:endParaRPr lang="en-US" sz="4500" b="1" dirty="0">
              <a:latin typeface="Nunito Sans" panose="00000500000000000000" pitchFamily="2" charset="0"/>
            </a:endParaRPr>
          </a:p>
        </p:txBody>
      </p:sp>
      <p:sp>
        <p:nvSpPr>
          <p:cNvPr id="10" name="Rectangle 9">
            <a:extLst>
              <a:ext uri="{FF2B5EF4-FFF2-40B4-BE49-F238E27FC236}">
                <a16:creationId xmlns:a16="http://schemas.microsoft.com/office/drawing/2014/main" id="{3E767CAB-1FA5-494A-96EC-9E612067A695}"/>
              </a:ext>
            </a:extLst>
          </p:cNvPr>
          <p:cNvSpPr/>
          <p:nvPr/>
        </p:nvSpPr>
        <p:spPr>
          <a:xfrm>
            <a:off x="6096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17" name="Group 16">
            <a:extLst>
              <a:ext uri="{FF2B5EF4-FFF2-40B4-BE49-F238E27FC236}">
                <a16:creationId xmlns:a16="http://schemas.microsoft.com/office/drawing/2014/main" id="{92A927CB-A2B3-44D6-95D8-8A636828818C}"/>
              </a:ext>
            </a:extLst>
          </p:cNvPr>
          <p:cNvGrpSpPr/>
          <p:nvPr/>
        </p:nvGrpSpPr>
        <p:grpSpPr>
          <a:xfrm>
            <a:off x="2436619" y="1565475"/>
            <a:ext cx="5488181" cy="4870940"/>
            <a:chOff x="3198619" y="1600200"/>
            <a:chExt cx="5488181" cy="4870940"/>
          </a:xfrm>
        </p:grpSpPr>
        <p:grpSp>
          <p:nvGrpSpPr>
            <p:cNvPr id="8" name="Group 7">
              <a:extLst>
                <a:ext uri="{FF2B5EF4-FFF2-40B4-BE49-F238E27FC236}">
                  <a16:creationId xmlns:a16="http://schemas.microsoft.com/office/drawing/2014/main" id="{E6A59FFF-2258-40D5-A980-58E478D854E5}"/>
                </a:ext>
              </a:extLst>
            </p:cNvPr>
            <p:cNvGrpSpPr/>
            <p:nvPr/>
          </p:nvGrpSpPr>
          <p:grpSpPr>
            <a:xfrm>
              <a:off x="4572000" y="1600200"/>
              <a:ext cx="4114800" cy="609600"/>
              <a:chOff x="3886200" y="1981200"/>
              <a:chExt cx="4114800" cy="609600"/>
            </a:xfrm>
          </p:grpSpPr>
          <p:sp>
            <p:nvSpPr>
              <p:cNvPr id="28" name="Rectangle 27">
                <a:extLst>
                  <a:ext uri="{FF2B5EF4-FFF2-40B4-BE49-F238E27FC236}">
                    <a16:creationId xmlns:a16="http://schemas.microsoft.com/office/drawing/2014/main" id="{82315356-A3E8-46C8-818D-4D43B4A07C6F}"/>
                  </a:ext>
                </a:extLst>
              </p:cNvPr>
              <p:cNvSpPr/>
              <p:nvPr/>
            </p:nvSpPr>
            <p:spPr>
              <a:xfrm>
                <a:off x="3886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A</a:t>
                </a:r>
              </a:p>
            </p:txBody>
          </p:sp>
          <p:sp>
            <p:nvSpPr>
              <p:cNvPr id="29" name="Rectangle 28">
                <a:extLst>
                  <a:ext uri="{FF2B5EF4-FFF2-40B4-BE49-F238E27FC236}">
                    <a16:creationId xmlns:a16="http://schemas.microsoft.com/office/drawing/2014/main" id="{EF530B5C-E438-425E-8163-C4D7AFABACEE}"/>
                  </a:ext>
                </a:extLst>
              </p:cNvPr>
              <p:cNvSpPr/>
              <p:nvPr/>
            </p:nvSpPr>
            <p:spPr>
              <a:xfrm>
                <a:off x="45720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B</a:t>
                </a:r>
              </a:p>
            </p:txBody>
          </p:sp>
          <p:sp>
            <p:nvSpPr>
              <p:cNvPr id="30" name="Rectangle 29">
                <a:extLst>
                  <a:ext uri="{FF2B5EF4-FFF2-40B4-BE49-F238E27FC236}">
                    <a16:creationId xmlns:a16="http://schemas.microsoft.com/office/drawing/2014/main" id="{597BCD5F-895A-429E-9EE5-5B8B9EF768FE}"/>
                  </a:ext>
                </a:extLst>
              </p:cNvPr>
              <p:cNvSpPr/>
              <p:nvPr/>
            </p:nvSpPr>
            <p:spPr>
              <a:xfrm>
                <a:off x="52578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C</a:t>
                </a:r>
              </a:p>
            </p:txBody>
          </p:sp>
          <p:sp>
            <p:nvSpPr>
              <p:cNvPr id="31" name="Rectangle 30">
                <a:extLst>
                  <a:ext uri="{FF2B5EF4-FFF2-40B4-BE49-F238E27FC236}">
                    <a16:creationId xmlns:a16="http://schemas.microsoft.com/office/drawing/2014/main" id="{A9F3C252-0FA6-4675-85C5-B94EA4D4D448}"/>
                  </a:ext>
                </a:extLst>
              </p:cNvPr>
              <p:cNvSpPr/>
              <p:nvPr/>
            </p:nvSpPr>
            <p:spPr>
              <a:xfrm>
                <a:off x="59436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D</a:t>
                </a:r>
              </a:p>
            </p:txBody>
          </p:sp>
          <p:sp>
            <p:nvSpPr>
              <p:cNvPr id="35" name="Rectangle 34">
                <a:extLst>
                  <a:ext uri="{FF2B5EF4-FFF2-40B4-BE49-F238E27FC236}">
                    <a16:creationId xmlns:a16="http://schemas.microsoft.com/office/drawing/2014/main" id="{FFEF5ACE-CCFA-4451-9188-D3C66BBE6D79}"/>
                  </a:ext>
                </a:extLst>
              </p:cNvPr>
              <p:cNvSpPr/>
              <p:nvPr/>
            </p:nvSpPr>
            <p:spPr>
              <a:xfrm>
                <a:off x="66294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G</a:t>
                </a:r>
              </a:p>
            </p:txBody>
          </p:sp>
          <p:sp>
            <p:nvSpPr>
              <p:cNvPr id="36" name="Rectangle 35">
                <a:extLst>
                  <a:ext uri="{FF2B5EF4-FFF2-40B4-BE49-F238E27FC236}">
                    <a16:creationId xmlns:a16="http://schemas.microsoft.com/office/drawing/2014/main" id="{E282370A-3D40-4A1B-B08B-DEAD4F597886}"/>
                  </a:ext>
                </a:extLst>
              </p:cNvPr>
              <p:cNvSpPr/>
              <p:nvPr/>
            </p:nvSpPr>
            <p:spPr>
              <a:xfrm>
                <a:off x="7315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H</a:t>
                </a:r>
              </a:p>
            </p:txBody>
          </p:sp>
        </p:grpSp>
        <p:grpSp>
          <p:nvGrpSpPr>
            <p:cNvPr id="43" name="Group 42">
              <a:extLst>
                <a:ext uri="{FF2B5EF4-FFF2-40B4-BE49-F238E27FC236}">
                  <a16:creationId xmlns:a16="http://schemas.microsoft.com/office/drawing/2014/main" id="{D5CFA24A-0A4A-477B-AE33-0075003C56FE}"/>
                </a:ext>
              </a:extLst>
            </p:cNvPr>
            <p:cNvGrpSpPr/>
            <p:nvPr/>
          </p:nvGrpSpPr>
          <p:grpSpPr>
            <a:xfrm>
              <a:off x="4572000" y="2209800"/>
              <a:ext cx="4114800" cy="609600"/>
              <a:chOff x="3886200" y="1981200"/>
              <a:chExt cx="4114800" cy="609600"/>
            </a:xfrm>
          </p:grpSpPr>
          <p:sp>
            <p:nvSpPr>
              <p:cNvPr id="44" name="Rectangle 43">
                <a:extLst>
                  <a:ext uri="{FF2B5EF4-FFF2-40B4-BE49-F238E27FC236}">
                    <a16:creationId xmlns:a16="http://schemas.microsoft.com/office/drawing/2014/main" id="{D6AB895D-174F-46E5-8252-5B725C767515}"/>
                  </a:ext>
                </a:extLst>
              </p:cNvPr>
              <p:cNvSpPr/>
              <p:nvPr/>
            </p:nvSpPr>
            <p:spPr>
              <a:xfrm>
                <a:off x="3886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5" name="Rectangle 44">
                <a:extLst>
                  <a:ext uri="{FF2B5EF4-FFF2-40B4-BE49-F238E27FC236}">
                    <a16:creationId xmlns:a16="http://schemas.microsoft.com/office/drawing/2014/main" id="{4E531828-EF03-4F87-B486-979AEBB429F7}"/>
                  </a:ext>
                </a:extLst>
              </p:cNvPr>
              <p:cNvSpPr/>
              <p:nvPr/>
            </p:nvSpPr>
            <p:spPr>
              <a:xfrm>
                <a:off x="45720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6" name="Rectangle 45">
                <a:extLst>
                  <a:ext uri="{FF2B5EF4-FFF2-40B4-BE49-F238E27FC236}">
                    <a16:creationId xmlns:a16="http://schemas.microsoft.com/office/drawing/2014/main" id="{48DB0162-7536-4D5B-9427-B2A9B74ABCDB}"/>
                  </a:ext>
                </a:extLst>
              </p:cNvPr>
              <p:cNvSpPr/>
              <p:nvPr/>
            </p:nvSpPr>
            <p:spPr>
              <a:xfrm>
                <a:off x="52578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7" name="Rectangle 46">
                <a:extLst>
                  <a:ext uri="{FF2B5EF4-FFF2-40B4-BE49-F238E27FC236}">
                    <a16:creationId xmlns:a16="http://schemas.microsoft.com/office/drawing/2014/main" id="{2CB71FAA-7858-478A-B314-9FE15FEA9C23}"/>
                  </a:ext>
                </a:extLst>
              </p:cNvPr>
              <p:cNvSpPr/>
              <p:nvPr/>
            </p:nvSpPr>
            <p:spPr>
              <a:xfrm>
                <a:off x="59436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8" name="Rectangle 47">
                <a:extLst>
                  <a:ext uri="{FF2B5EF4-FFF2-40B4-BE49-F238E27FC236}">
                    <a16:creationId xmlns:a16="http://schemas.microsoft.com/office/drawing/2014/main" id="{2589051A-6EC2-4DAF-A5FF-9F5C60B0F898}"/>
                  </a:ext>
                </a:extLst>
              </p:cNvPr>
              <p:cNvSpPr/>
              <p:nvPr/>
            </p:nvSpPr>
            <p:spPr>
              <a:xfrm>
                <a:off x="66294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49" name="Rectangle 48">
                <a:extLst>
                  <a:ext uri="{FF2B5EF4-FFF2-40B4-BE49-F238E27FC236}">
                    <a16:creationId xmlns:a16="http://schemas.microsoft.com/office/drawing/2014/main" id="{DCA014DF-2A7E-4318-9284-082CA3CFE828}"/>
                  </a:ext>
                </a:extLst>
              </p:cNvPr>
              <p:cNvSpPr/>
              <p:nvPr/>
            </p:nvSpPr>
            <p:spPr>
              <a:xfrm>
                <a:off x="7315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grpSp>
        <p:grpSp>
          <p:nvGrpSpPr>
            <p:cNvPr id="50" name="Group 49">
              <a:extLst>
                <a:ext uri="{FF2B5EF4-FFF2-40B4-BE49-F238E27FC236}">
                  <a16:creationId xmlns:a16="http://schemas.microsoft.com/office/drawing/2014/main" id="{8ED0642F-2993-490D-A482-A39809C1ACAC}"/>
                </a:ext>
              </a:extLst>
            </p:cNvPr>
            <p:cNvGrpSpPr/>
            <p:nvPr/>
          </p:nvGrpSpPr>
          <p:grpSpPr>
            <a:xfrm>
              <a:off x="4572000" y="2819400"/>
              <a:ext cx="4114800" cy="609600"/>
              <a:chOff x="3886200" y="1981200"/>
              <a:chExt cx="4114800" cy="609600"/>
            </a:xfrm>
          </p:grpSpPr>
          <p:sp>
            <p:nvSpPr>
              <p:cNvPr id="51" name="Rectangle 50">
                <a:extLst>
                  <a:ext uri="{FF2B5EF4-FFF2-40B4-BE49-F238E27FC236}">
                    <a16:creationId xmlns:a16="http://schemas.microsoft.com/office/drawing/2014/main" id="{C6235076-553E-44A1-881D-548ECCF7F0EF}"/>
                  </a:ext>
                </a:extLst>
              </p:cNvPr>
              <p:cNvSpPr/>
              <p:nvPr/>
            </p:nvSpPr>
            <p:spPr>
              <a:xfrm>
                <a:off x="3886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2" name="Rectangle 51">
                <a:extLst>
                  <a:ext uri="{FF2B5EF4-FFF2-40B4-BE49-F238E27FC236}">
                    <a16:creationId xmlns:a16="http://schemas.microsoft.com/office/drawing/2014/main" id="{51EBF71F-2541-42A6-8DE3-1956D585C555}"/>
                  </a:ext>
                </a:extLst>
              </p:cNvPr>
              <p:cNvSpPr/>
              <p:nvPr/>
            </p:nvSpPr>
            <p:spPr>
              <a:xfrm>
                <a:off x="45720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3" name="Rectangle 52">
                <a:extLst>
                  <a:ext uri="{FF2B5EF4-FFF2-40B4-BE49-F238E27FC236}">
                    <a16:creationId xmlns:a16="http://schemas.microsoft.com/office/drawing/2014/main" id="{8720B132-003D-4937-96B4-3E4E53B1060B}"/>
                  </a:ext>
                </a:extLst>
              </p:cNvPr>
              <p:cNvSpPr/>
              <p:nvPr/>
            </p:nvSpPr>
            <p:spPr>
              <a:xfrm>
                <a:off x="52578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4" name="Rectangle 53">
                <a:extLst>
                  <a:ext uri="{FF2B5EF4-FFF2-40B4-BE49-F238E27FC236}">
                    <a16:creationId xmlns:a16="http://schemas.microsoft.com/office/drawing/2014/main" id="{05FF5A61-E2F9-4547-BA88-D48B7FE1B6BB}"/>
                  </a:ext>
                </a:extLst>
              </p:cNvPr>
              <p:cNvSpPr/>
              <p:nvPr/>
            </p:nvSpPr>
            <p:spPr>
              <a:xfrm>
                <a:off x="59436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5" name="Rectangle 54">
                <a:extLst>
                  <a:ext uri="{FF2B5EF4-FFF2-40B4-BE49-F238E27FC236}">
                    <a16:creationId xmlns:a16="http://schemas.microsoft.com/office/drawing/2014/main" id="{044BE828-7D74-4E40-82CE-75FAF39D7B44}"/>
                  </a:ext>
                </a:extLst>
              </p:cNvPr>
              <p:cNvSpPr/>
              <p:nvPr/>
            </p:nvSpPr>
            <p:spPr>
              <a:xfrm>
                <a:off x="66294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6" name="Rectangle 55">
                <a:extLst>
                  <a:ext uri="{FF2B5EF4-FFF2-40B4-BE49-F238E27FC236}">
                    <a16:creationId xmlns:a16="http://schemas.microsoft.com/office/drawing/2014/main" id="{E7421DB1-4569-4549-8122-FA3BE9887D31}"/>
                  </a:ext>
                </a:extLst>
              </p:cNvPr>
              <p:cNvSpPr/>
              <p:nvPr/>
            </p:nvSpPr>
            <p:spPr>
              <a:xfrm>
                <a:off x="7315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grpSp>
        <p:grpSp>
          <p:nvGrpSpPr>
            <p:cNvPr id="57" name="Group 56">
              <a:extLst>
                <a:ext uri="{FF2B5EF4-FFF2-40B4-BE49-F238E27FC236}">
                  <a16:creationId xmlns:a16="http://schemas.microsoft.com/office/drawing/2014/main" id="{B911B2A8-1F85-43E3-98D1-48872F2D2BAE}"/>
                </a:ext>
              </a:extLst>
            </p:cNvPr>
            <p:cNvGrpSpPr/>
            <p:nvPr/>
          </p:nvGrpSpPr>
          <p:grpSpPr>
            <a:xfrm>
              <a:off x="4572000" y="3429000"/>
              <a:ext cx="4114800" cy="609600"/>
              <a:chOff x="3886200" y="1981200"/>
              <a:chExt cx="4114800" cy="609600"/>
            </a:xfrm>
          </p:grpSpPr>
          <p:sp>
            <p:nvSpPr>
              <p:cNvPr id="58" name="Rectangle 57">
                <a:extLst>
                  <a:ext uri="{FF2B5EF4-FFF2-40B4-BE49-F238E27FC236}">
                    <a16:creationId xmlns:a16="http://schemas.microsoft.com/office/drawing/2014/main" id="{7B001429-2DA3-478D-879E-5CB3A9FF8C9E}"/>
                  </a:ext>
                </a:extLst>
              </p:cNvPr>
              <p:cNvSpPr/>
              <p:nvPr/>
            </p:nvSpPr>
            <p:spPr>
              <a:xfrm>
                <a:off x="3886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9" name="Rectangle 58">
                <a:extLst>
                  <a:ext uri="{FF2B5EF4-FFF2-40B4-BE49-F238E27FC236}">
                    <a16:creationId xmlns:a16="http://schemas.microsoft.com/office/drawing/2014/main" id="{80ACF32D-393A-4010-BB4E-7D239C00DE21}"/>
                  </a:ext>
                </a:extLst>
              </p:cNvPr>
              <p:cNvSpPr/>
              <p:nvPr/>
            </p:nvSpPr>
            <p:spPr>
              <a:xfrm>
                <a:off x="45720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0" name="Rectangle 59">
                <a:extLst>
                  <a:ext uri="{FF2B5EF4-FFF2-40B4-BE49-F238E27FC236}">
                    <a16:creationId xmlns:a16="http://schemas.microsoft.com/office/drawing/2014/main" id="{9CCF587D-DD7A-4CF4-AF8C-03FC82AF86FB}"/>
                  </a:ext>
                </a:extLst>
              </p:cNvPr>
              <p:cNvSpPr/>
              <p:nvPr/>
            </p:nvSpPr>
            <p:spPr>
              <a:xfrm>
                <a:off x="52578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1" name="Rectangle 60">
                <a:extLst>
                  <a:ext uri="{FF2B5EF4-FFF2-40B4-BE49-F238E27FC236}">
                    <a16:creationId xmlns:a16="http://schemas.microsoft.com/office/drawing/2014/main" id="{7C60C2AE-C156-4D0B-9E03-8132D9AB955A}"/>
                  </a:ext>
                </a:extLst>
              </p:cNvPr>
              <p:cNvSpPr/>
              <p:nvPr/>
            </p:nvSpPr>
            <p:spPr>
              <a:xfrm>
                <a:off x="59436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2" name="Rectangle 61">
                <a:extLst>
                  <a:ext uri="{FF2B5EF4-FFF2-40B4-BE49-F238E27FC236}">
                    <a16:creationId xmlns:a16="http://schemas.microsoft.com/office/drawing/2014/main" id="{47DF9ABD-1BB5-4A08-B683-38E8DBB65591}"/>
                  </a:ext>
                </a:extLst>
              </p:cNvPr>
              <p:cNvSpPr/>
              <p:nvPr/>
            </p:nvSpPr>
            <p:spPr>
              <a:xfrm>
                <a:off x="66294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3" name="Rectangle 62">
                <a:extLst>
                  <a:ext uri="{FF2B5EF4-FFF2-40B4-BE49-F238E27FC236}">
                    <a16:creationId xmlns:a16="http://schemas.microsoft.com/office/drawing/2014/main" id="{1885D585-D4CD-4ACC-8EAE-9218630004F4}"/>
                  </a:ext>
                </a:extLst>
              </p:cNvPr>
              <p:cNvSpPr/>
              <p:nvPr/>
            </p:nvSpPr>
            <p:spPr>
              <a:xfrm>
                <a:off x="7315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grpSp>
        <p:grpSp>
          <p:nvGrpSpPr>
            <p:cNvPr id="64" name="Group 63">
              <a:extLst>
                <a:ext uri="{FF2B5EF4-FFF2-40B4-BE49-F238E27FC236}">
                  <a16:creationId xmlns:a16="http://schemas.microsoft.com/office/drawing/2014/main" id="{FAB1A6EA-DF8A-44A4-8A6E-4DBB46EF3FB0}"/>
                </a:ext>
              </a:extLst>
            </p:cNvPr>
            <p:cNvGrpSpPr/>
            <p:nvPr/>
          </p:nvGrpSpPr>
          <p:grpSpPr>
            <a:xfrm>
              <a:off x="5257800" y="4038600"/>
              <a:ext cx="3429000" cy="609600"/>
              <a:chOff x="4572000" y="1981200"/>
              <a:chExt cx="3429000" cy="609600"/>
            </a:xfrm>
          </p:grpSpPr>
          <p:sp>
            <p:nvSpPr>
              <p:cNvPr id="66" name="Rectangle 65">
                <a:extLst>
                  <a:ext uri="{FF2B5EF4-FFF2-40B4-BE49-F238E27FC236}">
                    <a16:creationId xmlns:a16="http://schemas.microsoft.com/office/drawing/2014/main" id="{4BB97279-1E5E-4A14-A929-636B2DBDABA7}"/>
                  </a:ext>
                </a:extLst>
              </p:cNvPr>
              <p:cNvSpPr/>
              <p:nvPr/>
            </p:nvSpPr>
            <p:spPr>
              <a:xfrm>
                <a:off x="45720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7" name="Rectangle 66">
                <a:extLst>
                  <a:ext uri="{FF2B5EF4-FFF2-40B4-BE49-F238E27FC236}">
                    <a16:creationId xmlns:a16="http://schemas.microsoft.com/office/drawing/2014/main" id="{DC47C96C-CD7D-45D0-8B84-EFAD9D0A5CDA}"/>
                  </a:ext>
                </a:extLst>
              </p:cNvPr>
              <p:cNvSpPr/>
              <p:nvPr/>
            </p:nvSpPr>
            <p:spPr>
              <a:xfrm>
                <a:off x="5257800" y="1981200"/>
                <a:ext cx="687266"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9" name="Rectangle 68">
                <a:extLst>
                  <a:ext uri="{FF2B5EF4-FFF2-40B4-BE49-F238E27FC236}">
                    <a16:creationId xmlns:a16="http://schemas.microsoft.com/office/drawing/2014/main" id="{9FA8F8AB-8E9A-4B2D-BC7F-3F77A6EC6A0A}"/>
                  </a:ext>
                </a:extLst>
              </p:cNvPr>
              <p:cNvSpPr/>
              <p:nvPr/>
            </p:nvSpPr>
            <p:spPr>
              <a:xfrm>
                <a:off x="66294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0" name="Rectangle 69">
                <a:extLst>
                  <a:ext uri="{FF2B5EF4-FFF2-40B4-BE49-F238E27FC236}">
                    <a16:creationId xmlns:a16="http://schemas.microsoft.com/office/drawing/2014/main" id="{0FB226C6-0AB6-496B-8165-1A074B1076C6}"/>
                  </a:ext>
                </a:extLst>
              </p:cNvPr>
              <p:cNvSpPr/>
              <p:nvPr/>
            </p:nvSpPr>
            <p:spPr>
              <a:xfrm>
                <a:off x="7315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grpSp>
        <p:grpSp>
          <p:nvGrpSpPr>
            <p:cNvPr id="71" name="Group 70">
              <a:extLst>
                <a:ext uri="{FF2B5EF4-FFF2-40B4-BE49-F238E27FC236}">
                  <a16:creationId xmlns:a16="http://schemas.microsoft.com/office/drawing/2014/main" id="{104036A4-3CCF-444E-B66E-EBEAFF63A995}"/>
                </a:ext>
              </a:extLst>
            </p:cNvPr>
            <p:cNvGrpSpPr/>
            <p:nvPr/>
          </p:nvGrpSpPr>
          <p:grpSpPr>
            <a:xfrm>
              <a:off x="4572000" y="4637069"/>
              <a:ext cx="4113334" cy="609600"/>
              <a:chOff x="3886200" y="1981200"/>
              <a:chExt cx="4113334" cy="609600"/>
            </a:xfrm>
          </p:grpSpPr>
          <p:sp>
            <p:nvSpPr>
              <p:cNvPr id="72" name="Rectangle 71">
                <a:extLst>
                  <a:ext uri="{FF2B5EF4-FFF2-40B4-BE49-F238E27FC236}">
                    <a16:creationId xmlns:a16="http://schemas.microsoft.com/office/drawing/2014/main" id="{2B5102B4-A58B-4863-B6B6-79E0177BC791}"/>
                  </a:ext>
                </a:extLst>
              </p:cNvPr>
              <p:cNvSpPr/>
              <p:nvPr/>
            </p:nvSpPr>
            <p:spPr>
              <a:xfrm>
                <a:off x="3886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3" name="Rectangle 72">
                <a:extLst>
                  <a:ext uri="{FF2B5EF4-FFF2-40B4-BE49-F238E27FC236}">
                    <a16:creationId xmlns:a16="http://schemas.microsoft.com/office/drawing/2014/main" id="{93C05521-4DB3-499E-A37C-6902EDCB211B}"/>
                  </a:ext>
                </a:extLst>
              </p:cNvPr>
              <p:cNvSpPr/>
              <p:nvPr/>
            </p:nvSpPr>
            <p:spPr>
              <a:xfrm>
                <a:off x="45720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4" name="Rectangle 73">
                <a:extLst>
                  <a:ext uri="{FF2B5EF4-FFF2-40B4-BE49-F238E27FC236}">
                    <a16:creationId xmlns:a16="http://schemas.microsoft.com/office/drawing/2014/main" id="{6672EA54-584D-4573-AFD9-62668CCA7974}"/>
                  </a:ext>
                </a:extLst>
              </p:cNvPr>
              <p:cNvSpPr/>
              <p:nvPr/>
            </p:nvSpPr>
            <p:spPr>
              <a:xfrm>
                <a:off x="52578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5" name="Rectangle 74">
                <a:extLst>
                  <a:ext uri="{FF2B5EF4-FFF2-40B4-BE49-F238E27FC236}">
                    <a16:creationId xmlns:a16="http://schemas.microsoft.com/office/drawing/2014/main" id="{40C4F958-B594-4EEC-81B8-9FC832EE9580}"/>
                  </a:ext>
                </a:extLst>
              </p:cNvPr>
              <p:cNvSpPr/>
              <p:nvPr/>
            </p:nvSpPr>
            <p:spPr>
              <a:xfrm>
                <a:off x="5934380" y="1981200"/>
                <a:ext cx="6950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6" name="Rectangle 75">
                <a:extLst>
                  <a:ext uri="{FF2B5EF4-FFF2-40B4-BE49-F238E27FC236}">
                    <a16:creationId xmlns:a16="http://schemas.microsoft.com/office/drawing/2014/main" id="{1F052161-91DD-47D7-821D-7FAF9EA6E789}"/>
                  </a:ext>
                </a:extLst>
              </p:cNvPr>
              <p:cNvSpPr/>
              <p:nvPr/>
            </p:nvSpPr>
            <p:spPr>
              <a:xfrm>
                <a:off x="66294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7" name="Rectangle 76">
                <a:extLst>
                  <a:ext uri="{FF2B5EF4-FFF2-40B4-BE49-F238E27FC236}">
                    <a16:creationId xmlns:a16="http://schemas.microsoft.com/office/drawing/2014/main" id="{1BD420CB-F959-4A4F-83B8-F59089BCEE95}"/>
                  </a:ext>
                </a:extLst>
              </p:cNvPr>
              <p:cNvSpPr/>
              <p:nvPr/>
            </p:nvSpPr>
            <p:spPr>
              <a:xfrm>
                <a:off x="7315200" y="1981200"/>
                <a:ext cx="684334"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grpSp>
        <p:grpSp>
          <p:nvGrpSpPr>
            <p:cNvPr id="78" name="Group 77">
              <a:extLst>
                <a:ext uri="{FF2B5EF4-FFF2-40B4-BE49-F238E27FC236}">
                  <a16:creationId xmlns:a16="http://schemas.microsoft.com/office/drawing/2014/main" id="{1BA95066-FCB4-4AA6-953A-03889A46DF39}"/>
                </a:ext>
              </a:extLst>
            </p:cNvPr>
            <p:cNvGrpSpPr/>
            <p:nvPr/>
          </p:nvGrpSpPr>
          <p:grpSpPr>
            <a:xfrm>
              <a:off x="4572000" y="5246669"/>
              <a:ext cx="4114800" cy="609600"/>
              <a:chOff x="3886200" y="1981200"/>
              <a:chExt cx="4114800" cy="609600"/>
            </a:xfrm>
          </p:grpSpPr>
          <p:sp>
            <p:nvSpPr>
              <p:cNvPr id="79" name="Rectangle 78">
                <a:extLst>
                  <a:ext uri="{FF2B5EF4-FFF2-40B4-BE49-F238E27FC236}">
                    <a16:creationId xmlns:a16="http://schemas.microsoft.com/office/drawing/2014/main" id="{A9AE0A42-02D3-4C4F-B293-D23B61F72B70}"/>
                  </a:ext>
                </a:extLst>
              </p:cNvPr>
              <p:cNvSpPr/>
              <p:nvPr/>
            </p:nvSpPr>
            <p:spPr>
              <a:xfrm>
                <a:off x="3886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0" name="Rectangle 79">
                <a:extLst>
                  <a:ext uri="{FF2B5EF4-FFF2-40B4-BE49-F238E27FC236}">
                    <a16:creationId xmlns:a16="http://schemas.microsoft.com/office/drawing/2014/main" id="{E2336758-242E-4D99-A97F-74CB9DEDBE3B}"/>
                  </a:ext>
                </a:extLst>
              </p:cNvPr>
              <p:cNvSpPr/>
              <p:nvPr/>
            </p:nvSpPr>
            <p:spPr>
              <a:xfrm>
                <a:off x="45720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1" name="Rectangle 80">
                <a:extLst>
                  <a:ext uri="{FF2B5EF4-FFF2-40B4-BE49-F238E27FC236}">
                    <a16:creationId xmlns:a16="http://schemas.microsoft.com/office/drawing/2014/main" id="{2B2C9CE7-810A-47A4-A5CA-95F09CC633A4}"/>
                  </a:ext>
                </a:extLst>
              </p:cNvPr>
              <p:cNvSpPr/>
              <p:nvPr/>
            </p:nvSpPr>
            <p:spPr>
              <a:xfrm>
                <a:off x="52578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2" name="Rectangle 81">
                <a:extLst>
                  <a:ext uri="{FF2B5EF4-FFF2-40B4-BE49-F238E27FC236}">
                    <a16:creationId xmlns:a16="http://schemas.microsoft.com/office/drawing/2014/main" id="{7F8E2B27-48B0-449B-9D3D-A7A998BECCAD}"/>
                  </a:ext>
                </a:extLst>
              </p:cNvPr>
              <p:cNvSpPr/>
              <p:nvPr/>
            </p:nvSpPr>
            <p:spPr>
              <a:xfrm>
                <a:off x="59436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3" name="Rectangle 82">
                <a:extLst>
                  <a:ext uri="{FF2B5EF4-FFF2-40B4-BE49-F238E27FC236}">
                    <a16:creationId xmlns:a16="http://schemas.microsoft.com/office/drawing/2014/main" id="{2DB4EA01-4084-40EE-9998-CA2BE3001984}"/>
                  </a:ext>
                </a:extLst>
              </p:cNvPr>
              <p:cNvSpPr/>
              <p:nvPr/>
            </p:nvSpPr>
            <p:spPr>
              <a:xfrm>
                <a:off x="66294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4" name="Rectangle 83">
                <a:extLst>
                  <a:ext uri="{FF2B5EF4-FFF2-40B4-BE49-F238E27FC236}">
                    <a16:creationId xmlns:a16="http://schemas.microsoft.com/office/drawing/2014/main" id="{0E477CB8-FEF6-4D08-A8E4-65525237F6C9}"/>
                  </a:ext>
                </a:extLst>
              </p:cNvPr>
              <p:cNvSpPr/>
              <p:nvPr/>
            </p:nvSpPr>
            <p:spPr>
              <a:xfrm>
                <a:off x="7315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grpSp>
        <p:grpSp>
          <p:nvGrpSpPr>
            <p:cNvPr id="85" name="Group 84">
              <a:extLst>
                <a:ext uri="{FF2B5EF4-FFF2-40B4-BE49-F238E27FC236}">
                  <a16:creationId xmlns:a16="http://schemas.microsoft.com/office/drawing/2014/main" id="{BC0242D2-57F2-4E5A-9BD2-5871D18064E5}"/>
                </a:ext>
              </a:extLst>
            </p:cNvPr>
            <p:cNvGrpSpPr/>
            <p:nvPr/>
          </p:nvGrpSpPr>
          <p:grpSpPr>
            <a:xfrm>
              <a:off x="4572000" y="5856269"/>
              <a:ext cx="4114800" cy="609600"/>
              <a:chOff x="3886200" y="1981200"/>
              <a:chExt cx="4114800" cy="609600"/>
            </a:xfrm>
          </p:grpSpPr>
          <p:sp>
            <p:nvSpPr>
              <p:cNvPr id="86" name="Rectangle 85">
                <a:extLst>
                  <a:ext uri="{FF2B5EF4-FFF2-40B4-BE49-F238E27FC236}">
                    <a16:creationId xmlns:a16="http://schemas.microsoft.com/office/drawing/2014/main" id="{D2160E71-EA8A-451D-8843-740367918CE0}"/>
                  </a:ext>
                </a:extLst>
              </p:cNvPr>
              <p:cNvSpPr/>
              <p:nvPr/>
            </p:nvSpPr>
            <p:spPr>
              <a:xfrm>
                <a:off x="3886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7" name="Rectangle 86">
                <a:extLst>
                  <a:ext uri="{FF2B5EF4-FFF2-40B4-BE49-F238E27FC236}">
                    <a16:creationId xmlns:a16="http://schemas.microsoft.com/office/drawing/2014/main" id="{F5593600-2B6B-4919-AC2C-1C0398EBAB24}"/>
                  </a:ext>
                </a:extLst>
              </p:cNvPr>
              <p:cNvSpPr/>
              <p:nvPr/>
            </p:nvSpPr>
            <p:spPr>
              <a:xfrm>
                <a:off x="45720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8" name="Rectangle 87">
                <a:extLst>
                  <a:ext uri="{FF2B5EF4-FFF2-40B4-BE49-F238E27FC236}">
                    <a16:creationId xmlns:a16="http://schemas.microsoft.com/office/drawing/2014/main" id="{5FF382AC-F458-4F2F-A72F-8B3D92B9968E}"/>
                  </a:ext>
                </a:extLst>
              </p:cNvPr>
              <p:cNvSpPr/>
              <p:nvPr/>
            </p:nvSpPr>
            <p:spPr>
              <a:xfrm>
                <a:off x="52578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9" name="Rectangle 88">
                <a:extLst>
                  <a:ext uri="{FF2B5EF4-FFF2-40B4-BE49-F238E27FC236}">
                    <a16:creationId xmlns:a16="http://schemas.microsoft.com/office/drawing/2014/main" id="{C6AC298F-35E6-469A-AA81-326400B59F7F}"/>
                  </a:ext>
                </a:extLst>
              </p:cNvPr>
              <p:cNvSpPr/>
              <p:nvPr/>
            </p:nvSpPr>
            <p:spPr>
              <a:xfrm>
                <a:off x="59436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0" name="Rectangle 89">
                <a:extLst>
                  <a:ext uri="{FF2B5EF4-FFF2-40B4-BE49-F238E27FC236}">
                    <a16:creationId xmlns:a16="http://schemas.microsoft.com/office/drawing/2014/main" id="{3BD68EF9-BDFD-4D6B-94AD-8F09AFA4C741}"/>
                  </a:ext>
                </a:extLst>
              </p:cNvPr>
              <p:cNvSpPr/>
              <p:nvPr/>
            </p:nvSpPr>
            <p:spPr>
              <a:xfrm>
                <a:off x="66294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1" name="Rectangle 90">
                <a:extLst>
                  <a:ext uri="{FF2B5EF4-FFF2-40B4-BE49-F238E27FC236}">
                    <a16:creationId xmlns:a16="http://schemas.microsoft.com/office/drawing/2014/main" id="{C49A6993-5A7F-4683-8DBB-CC504B6BA673}"/>
                  </a:ext>
                </a:extLst>
              </p:cNvPr>
              <p:cNvSpPr/>
              <p:nvPr/>
            </p:nvSpPr>
            <p:spPr>
              <a:xfrm>
                <a:off x="7315200" y="1981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grpSp>
        <p:grpSp>
          <p:nvGrpSpPr>
            <p:cNvPr id="11" name="Group 10">
              <a:extLst>
                <a:ext uri="{FF2B5EF4-FFF2-40B4-BE49-F238E27FC236}">
                  <a16:creationId xmlns:a16="http://schemas.microsoft.com/office/drawing/2014/main" id="{3F44B349-5E45-4609-90C2-F68001D83B6C}"/>
                </a:ext>
              </a:extLst>
            </p:cNvPr>
            <p:cNvGrpSpPr/>
            <p:nvPr/>
          </p:nvGrpSpPr>
          <p:grpSpPr>
            <a:xfrm>
              <a:off x="3882011" y="1600200"/>
              <a:ext cx="686766" cy="4870940"/>
              <a:chOff x="4034411" y="1600200"/>
              <a:chExt cx="686766" cy="4870940"/>
            </a:xfrm>
          </p:grpSpPr>
          <p:sp>
            <p:nvSpPr>
              <p:cNvPr id="99" name="Rectangle 98">
                <a:extLst>
                  <a:ext uri="{FF2B5EF4-FFF2-40B4-BE49-F238E27FC236}">
                    <a16:creationId xmlns:a16="http://schemas.microsoft.com/office/drawing/2014/main" id="{432DE8AD-D7C1-4F5E-8360-EEA0846FD9D0}"/>
                  </a:ext>
                </a:extLst>
              </p:cNvPr>
              <p:cNvSpPr/>
              <p:nvPr/>
            </p:nvSpPr>
            <p:spPr>
              <a:xfrm>
                <a:off x="4035377" y="28194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100" name="Rectangle 99">
                <a:extLst>
                  <a:ext uri="{FF2B5EF4-FFF2-40B4-BE49-F238E27FC236}">
                    <a16:creationId xmlns:a16="http://schemas.microsoft.com/office/drawing/2014/main" id="{5586F7A9-F2F5-480E-AF16-5DA71EBE205B}"/>
                  </a:ext>
                </a:extLst>
              </p:cNvPr>
              <p:cNvSpPr/>
              <p:nvPr/>
            </p:nvSpPr>
            <p:spPr>
              <a:xfrm>
                <a:off x="4035377" y="34290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101" name="Rectangle 100">
                <a:extLst>
                  <a:ext uri="{FF2B5EF4-FFF2-40B4-BE49-F238E27FC236}">
                    <a16:creationId xmlns:a16="http://schemas.microsoft.com/office/drawing/2014/main" id="{44EA5D2D-2C3D-4E71-8E4F-E6FCC5BFC46D}"/>
                  </a:ext>
                </a:extLst>
              </p:cNvPr>
              <p:cNvSpPr/>
              <p:nvPr/>
            </p:nvSpPr>
            <p:spPr>
              <a:xfrm>
                <a:off x="4034411" y="402746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102" name="Rectangle 101">
                <a:extLst>
                  <a:ext uri="{FF2B5EF4-FFF2-40B4-BE49-F238E27FC236}">
                    <a16:creationId xmlns:a16="http://schemas.microsoft.com/office/drawing/2014/main" id="{C980EEA9-0A0A-4F7A-9DB4-8E3ECD39DD8D}"/>
                  </a:ext>
                </a:extLst>
              </p:cNvPr>
              <p:cNvSpPr/>
              <p:nvPr/>
            </p:nvSpPr>
            <p:spPr>
              <a:xfrm>
                <a:off x="4034411" y="4636625"/>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103" name="Rectangle 102">
                <a:extLst>
                  <a:ext uri="{FF2B5EF4-FFF2-40B4-BE49-F238E27FC236}">
                    <a16:creationId xmlns:a16="http://schemas.microsoft.com/office/drawing/2014/main" id="{D0F4634A-FC5F-4BA5-8772-E524E0BE4565}"/>
                  </a:ext>
                </a:extLst>
              </p:cNvPr>
              <p:cNvSpPr/>
              <p:nvPr/>
            </p:nvSpPr>
            <p:spPr>
              <a:xfrm>
                <a:off x="4035377" y="22098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104" name="Rectangle 103">
                <a:extLst>
                  <a:ext uri="{FF2B5EF4-FFF2-40B4-BE49-F238E27FC236}">
                    <a16:creationId xmlns:a16="http://schemas.microsoft.com/office/drawing/2014/main" id="{A8F9E464-D467-4F8C-981C-4436814291DE}"/>
                  </a:ext>
                </a:extLst>
              </p:cNvPr>
              <p:cNvSpPr/>
              <p:nvPr/>
            </p:nvSpPr>
            <p:spPr>
              <a:xfrm>
                <a:off x="4034411" y="5245781"/>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105" name="Rectangle 104">
                <a:extLst>
                  <a:ext uri="{FF2B5EF4-FFF2-40B4-BE49-F238E27FC236}">
                    <a16:creationId xmlns:a16="http://schemas.microsoft.com/office/drawing/2014/main" id="{5F7D4FEC-6A00-4DF2-9C37-7C45C873AC84}"/>
                  </a:ext>
                </a:extLst>
              </p:cNvPr>
              <p:cNvSpPr/>
              <p:nvPr/>
            </p:nvSpPr>
            <p:spPr>
              <a:xfrm>
                <a:off x="4034411" y="1600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t>
                </a:r>
              </a:p>
            </p:txBody>
          </p:sp>
          <p:sp>
            <p:nvSpPr>
              <p:cNvPr id="106" name="Rectangle 105">
                <a:extLst>
                  <a:ext uri="{FF2B5EF4-FFF2-40B4-BE49-F238E27FC236}">
                    <a16:creationId xmlns:a16="http://schemas.microsoft.com/office/drawing/2014/main" id="{AE1A1F49-B0CD-4104-9CA8-A0AEB6DDF611}"/>
                  </a:ext>
                </a:extLst>
              </p:cNvPr>
              <p:cNvSpPr/>
              <p:nvPr/>
            </p:nvSpPr>
            <p:spPr>
              <a:xfrm>
                <a:off x="4034411" y="586154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grpSp>
        <p:sp>
          <p:nvSpPr>
            <p:cNvPr id="143" name="Rectangle 142">
              <a:extLst>
                <a:ext uri="{FF2B5EF4-FFF2-40B4-BE49-F238E27FC236}">
                  <a16:creationId xmlns:a16="http://schemas.microsoft.com/office/drawing/2014/main" id="{B8950077-D09F-49EF-9CCF-AD55BC9D031C}"/>
                </a:ext>
              </a:extLst>
            </p:cNvPr>
            <p:cNvSpPr/>
            <p:nvPr/>
          </p:nvSpPr>
          <p:spPr>
            <a:xfrm>
              <a:off x="3200400" y="1604742"/>
              <a:ext cx="685800" cy="6067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err="1">
                  <a:latin typeface="Nunito Sans" panose="020B0604020202020204" charset="0"/>
                </a:rPr>
                <a:t>Lcs</a:t>
              </a:r>
              <a:endParaRPr lang="en-IN" sz="2500" dirty="0">
                <a:latin typeface="Nunito Sans" panose="020B0604020202020204" charset="0"/>
              </a:endParaRPr>
            </a:p>
          </p:txBody>
        </p:sp>
        <p:sp>
          <p:nvSpPr>
            <p:cNvPr id="144" name="Rectangle 143">
              <a:extLst>
                <a:ext uri="{FF2B5EF4-FFF2-40B4-BE49-F238E27FC236}">
                  <a16:creationId xmlns:a16="http://schemas.microsoft.com/office/drawing/2014/main" id="{4F1A1AEA-AD8E-4655-87EC-2A69744CD0EE}"/>
                </a:ext>
              </a:extLst>
            </p:cNvPr>
            <p:cNvSpPr/>
            <p:nvPr/>
          </p:nvSpPr>
          <p:spPr>
            <a:xfrm>
              <a:off x="3198619" y="2210070"/>
              <a:ext cx="697741" cy="616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t>
              </a:r>
            </a:p>
          </p:txBody>
        </p:sp>
        <p:sp>
          <p:nvSpPr>
            <p:cNvPr id="145" name="Rectangle 144">
              <a:extLst>
                <a:ext uri="{FF2B5EF4-FFF2-40B4-BE49-F238E27FC236}">
                  <a16:creationId xmlns:a16="http://schemas.microsoft.com/office/drawing/2014/main" id="{6E52B975-F9B8-43C9-A81D-8B9B55B0F0CA}"/>
                </a:ext>
              </a:extLst>
            </p:cNvPr>
            <p:cNvSpPr/>
            <p:nvPr/>
          </p:nvSpPr>
          <p:spPr>
            <a:xfrm>
              <a:off x="3202632" y="2821510"/>
              <a:ext cx="685800" cy="616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A</a:t>
              </a:r>
            </a:p>
          </p:txBody>
        </p:sp>
        <p:sp>
          <p:nvSpPr>
            <p:cNvPr id="146" name="Rectangle 145">
              <a:extLst>
                <a:ext uri="{FF2B5EF4-FFF2-40B4-BE49-F238E27FC236}">
                  <a16:creationId xmlns:a16="http://schemas.microsoft.com/office/drawing/2014/main" id="{2B343907-30CD-4E16-A73F-C1E7409C3FC1}"/>
                </a:ext>
              </a:extLst>
            </p:cNvPr>
            <p:cNvSpPr/>
            <p:nvPr/>
          </p:nvSpPr>
          <p:spPr>
            <a:xfrm>
              <a:off x="3202632" y="3422950"/>
              <a:ext cx="685800" cy="616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E</a:t>
              </a:r>
            </a:p>
          </p:txBody>
        </p:sp>
        <p:sp>
          <p:nvSpPr>
            <p:cNvPr id="148" name="Rectangle 147">
              <a:extLst>
                <a:ext uri="{FF2B5EF4-FFF2-40B4-BE49-F238E27FC236}">
                  <a16:creationId xmlns:a16="http://schemas.microsoft.com/office/drawing/2014/main" id="{207B9FE7-3A5B-4E3D-9154-A4B5387AD28F}"/>
                </a:ext>
              </a:extLst>
            </p:cNvPr>
            <p:cNvSpPr/>
            <p:nvPr/>
          </p:nvSpPr>
          <p:spPr>
            <a:xfrm>
              <a:off x="3205855" y="4027025"/>
              <a:ext cx="685800" cy="616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D</a:t>
              </a:r>
            </a:p>
          </p:txBody>
        </p:sp>
        <p:sp>
          <p:nvSpPr>
            <p:cNvPr id="150" name="Rectangle 149">
              <a:extLst>
                <a:ext uri="{FF2B5EF4-FFF2-40B4-BE49-F238E27FC236}">
                  <a16:creationId xmlns:a16="http://schemas.microsoft.com/office/drawing/2014/main" id="{29364D94-1475-43CC-8028-888375367EF8}"/>
                </a:ext>
              </a:extLst>
            </p:cNvPr>
            <p:cNvSpPr/>
            <p:nvPr/>
          </p:nvSpPr>
          <p:spPr>
            <a:xfrm>
              <a:off x="3207786" y="4641896"/>
              <a:ext cx="678414" cy="6034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F</a:t>
              </a:r>
            </a:p>
          </p:txBody>
        </p:sp>
        <p:sp>
          <p:nvSpPr>
            <p:cNvPr id="151" name="Rectangle 150">
              <a:extLst>
                <a:ext uri="{FF2B5EF4-FFF2-40B4-BE49-F238E27FC236}">
                  <a16:creationId xmlns:a16="http://schemas.microsoft.com/office/drawing/2014/main" id="{02949C1E-F90C-4DA0-9193-681BE4FA80AD}"/>
                </a:ext>
              </a:extLst>
            </p:cNvPr>
            <p:cNvSpPr/>
            <p:nvPr/>
          </p:nvSpPr>
          <p:spPr>
            <a:xfrm>
              <a:off x="3209548" y="5240365"/>
              <a:ext cx="678414" cy="616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H</a:t>
              </a:r>
            </a:p>
          </p:txBody>
        </p:sp>
        <p:sp>
          <p:nvSpPr>
            <p:cNvPr id="152" name="Rectangle 151">
              <a:extLst>
                <a:ext uri="{FF2B5EF4-FFF2-40B4-BE49-F238E27FC236}">
                  <a16:creationId xmlns:a16="http://schemas.microsoft.com/office/drawing/2014/main" id="{455B268D-B2AA-42AA-BA13-16AD109D5F54}"/>
                </a:ext>
              </a:extLst>
            </p:cNvPr>
            <p:cNvSpPr/>
            <p:nvPr/>
          </p:nvSpPr>
          <p:spPr>
            <a:xfrm>
              <a:off x="3209548" y="5852934"/>
              <a:ext cx="678414" cy="616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b="1" dirty="0">
                  <a:latin typeface="Nunito Sans" panose="020B0604020202020204" charset="0"/>
                </a:rPr>
                <a:t>R</a:t>
              </a:r>
            </a:p>
          </p:txBody>
        </p:sp>
      </p:grpSp>
      <p:sp>
        <p:nvSpPr>
          <p:cNvPr id="153" name="Rectangle 152">
            <a:extLst>
              <a:ext uri="{FF2B5EF4-FFF2-40B4-BE49-F238E27FC236}">
                <a16:creationId xmlns:a16="http://schemas.microsoft.com/office/drawing/2014/main" id="{A445C185-D8C5-47E6-9806-872C3C39D870}"/>
              </a:ext>
            </a:extLst>
          </p:cNvPr>
          <p:cNvSpPr/>
          <p:nvPr/>
        </p:nvSpPr>
        <p:spPr>
          <a:xfrm>
            <a:off x="3811552" y="2791356"/>
            <a:ext cx="679705" cy="596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55" name="Rectangle 154">
            <a:extLst>
              <a:ext uri="{FF2B5EF4-FFF2-40B4-BE49-F238E27FC236}">
                <a16:creationId xmlns:a16="http://schemas.microsoft.com/office/drawing/2014/main" id="{EDFBD3FC-FD0A-4F4B-B438-ED063F49E443}"/>
              </a:ext>
            </a:extLst>
          </p:cNvPr>
          <p:cNvSpPr/>
          <p:nvPr/>
        </p:nvSpPr>
        <p:spPr>
          <a:xfrm>
            <a:off x="4495474" y="2793953"/>
            <a:ext cx="694479" cy="596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56" name="Rectangle 155">
            <a:extLst>
              <a:ext uri="{FF2B5EF4-FFF2-40B4-BE49-F238E27FC236}">
                <a16:creationId xmlns:a16="http://schemas.microsoft.com/office/drawing/2014/main" id="{6C883F74-44F3-41DA-9D3E-1AAC9547795F}"/>
              </a:ext>
            </a:extLst>
          </p:cNvPr>
          <p:cNvSpPr/>
          <p:nvPr/>
        </p:nvSpPr>
        <p:spPr>
          <a:xfrm>
            <a:off x="5189953" y="2791355"/>
            <a:ext cx="685800" cy="6037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57" name="Rectangle 156">
            <a:extLst>
              <a:ext uri="{FF2B5EF4-FFF2-40B4-BE49-F238E27FC236}">
                <a16:creationId xmlns:a16="http://schemas.microsoft.com/office/drawing/2014/main" id="{54FF97E9-68BA-489C-8386-D92D49D82CB1}"/>
              </a:ext>
            </a:extLst>
          </p:cNvPr>
          <p:cNvSpPr/>
          <p:nvPr/>
        </p:nvSpPr>
        <p:spPr>
          <a:xfrm>
            <a:off x="5875427" y="2793189"/>
            <a:ext cx="677773" cy="6018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58" name="Rectangle 157">
            <a:extLst>
              <a:ext uri="{FF2B5EF4-FFF2-40B4-BE49-F238E27FC236}">
                <a16:creationId xmlns:a16="http://schemas.microsoft.com/office/drawing/2014/main" id="{F9D83284-4AFC-4F3C-A7F3-37851906EB5C}"/>
              </a:ext>
            </a:extLst>
          </p:cNvPr>
          <p:cNvSpPr/>
          <p:nvPr/>
        </p:nvSpPr>
        <p:spPr>
          <a:xfrm>
            <a:off x="6548120" y="2794053"/>
            <a:ext cx="686075" cy="599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59" name="Rectangle 158">
            <a:extLst>
              <a:ext uri="{FF2B5EF4-FFF2-40B4-BE49-F238E27FC236}">
                <a16:creationId xmlns:a16="http://schemas.microsoft.com/office/drawing/2014/main" id="{07476AE8-830F-430C-84A5-14DC67C52D21}"/>
              </a:ext>
            </a:extLst>
          </p:cNvPr>
          <p:cNvSpPr/>
          <p:nvPr/>
        </p:nvSpPr>
        <p:spPr>
          <a:xfrm>
            <a:off x="7231904" y="2792720"/>
            <a:ext cx="692896" cy="599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60" name="Rectangle 159">
            <a:extLst>
              <a:ext uri="{FF2B5EF4-FFF2-40B4-BE49-F238E27FC236}">
                <a16:creationId xmlns:a16="http://schemas.microsoft.com/office/drawing/2014/main" id="{92BCA941-E5EF-4E44-8D49-29808EED3C9C}"/>
              </a:ext>
            </a:extLst>
          </p:cNvPr>
          <p:cNvSpPr/>
          <p:nvPr/>
        </p:nvSpPr>
        <p:spPr>
          <a:xfrm>
            <a:off x="3807102" y="3389652"/>
            <a:ext cx="687732" cy="6154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61" name="Rectangle 160">
            <a:extLst>
              <a:ext uri="{FF2B5EF4-FFF2-40B4-BE49-F238E27FC236}">
                <a16:creationId xmlns:a16="http://schemas.microsoft.com/office/drawing/2014/main" id="{B3B374BA-3590-461E-93FA-FD2B648017D7}"/>
              </a:ext>
            </a:extLst>
          </p:cNvPr>
          <p:cNvSpPr/>
          <p:nvPr/>
        </p:nvSpPr>
        <p:spPr>
          <a:xfrm>
            <a:off x="4492902" y="3391979"/>
            <a:ext cx="695794" cy="6172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62" name="Rectangle 161">
            <a:extLst>
              <a:ext uri="{FF2B5EF4-FFF2-40B4-BE49-F238E27FC236}">
                <a16:creationId xmlns:a16="http://schemas.microsoft.com/office/drawing/2014/main" id="{67C22AD0-943B-4032-AD9C-82102A269E90}"/>
              </a:ext>
            </a:extLst>
          </p:cNvPr>
          <p:cNvSpPr/>
          <p:nvPr/>
        </p:nvSpPr>
        <p:spPr>
          <a:xfrm>
            <a:off x="5186667" y="3395856"/>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63" name="Rectangle 162">
            <a:extLst>
              <a:ext uri="{FF2B5EF4-FFF2-40B4-BE49-F238E27FC236}">
                <a16:creationId xmlns:a16="http://schemas.microsoft.com/office/drawing/2014/main" id="{D75C0C30-CCAF-46FB-937C-E5F99E4EA33E}"/>
              </a:ext>
            </a:extLst>
          </p:cNvPr>
          <p:cNvSpPr/>
          <p:nvPr/>
        </p:nvSpPr>
        <p:spPr>
          <a:xfrm>
            <a:off x="5871413" y="3394275"/>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64" name="Rectangle 163">
            <a:extLst>
              <a:ext uri="{FF2B5EF4-FFF2-40B4-BE49-F238E27FC236}">
                <a16:creationId xmlns:a16="http://schemas.microsoft.com/office/drawing/2014/main" id="{9C07DD07-E1C7-4E29-95B9-A8404B12A970}"/>
              </a:ext>
            </a:extLst>
          </p:cNvPr>
          <p:cNvSpPr/>
          <p:nvPr/>
        </p:nvSpPr>
        <p:spPr>
          <a:xfrm>
            <a:off x="6553462" y="3391861"/>
            <a:ext cx="681198" cy="6174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65" name="Rectangle 164">
            <a:extLst>
              <a:ext uri="{FF2B5EF4-FFF2-40B4-BE49-F238E27FC236}">
                <a16:creationId xmlns:a16="http://schemas.microsoft.com/office/drawing/2014/main" id="{F28D2D57-D6DC-4751-A151-7D0062B16E25}"/>
              </a:ext>
            </a:extLst>
          </p:cNvPr>
          <p:cNvSpPr/>
          <p:nvPr/>
        </p:nvSpPr>
        <p:spPr>
          <a:xfrm>
            <a:off x="7230646" y="3395139"/>
            <a:ext cx="694153"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66" name="Rectangle 165">
            <a:extLst>
              <a:ext uri="{FF2B5EF4-FFF2-40B4-BE49-F238E27FC236}">
                <a16:creationId xmlns:a16="http://schemas.microsoft.com/office/drawing/2014/main" id="{497A1C6F-86B9-4FB5-9C72-AC59A54B85B9}"/>
              </a:ext>
            </a:extLst>
          </p:cNvPr>
          <p:cNvSpPr/>
          <p:nvPr/>
        </p:nvSpPr>
        <p:spPr>
          <a:xfrm>
            <a:off x="3807422" y="4003875"/>
            <a:ext cx="687732" cy="6001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67" name="Rectangle 166">
            <a:extLst>
              <a:ext uri="{FF2B5EF4-FFF2-40B4-BE49-F238E27FC236}">
                <a16:creationId xmlns:a16="http://schemas.microsoft.com/office/drawing/2014/main" id="{FEAC42F7-752D-4851-9F4B-60BD87E8E48F}"/>
              </a:ext>
            </a:extLst>
          </p:cNvPr>
          <p:cNvSpPr/>
          <p:nvPr/>
        </p:nvSpPr>
        <p:spPr>
          <a:xfrm>
            <a:off x="4495334" y="4007393"/>
            <a:ext cx="687732" cy="5935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68" name="Rectangle 167">
            <a:extLst>
              <a:ext uri="{FF2B5EF4-FFF2-40B4-BE49-F238E27FC236}">
                <a16:creationId xmlns:a16="http://schemas.microsoft.com/office/drawing/2014/main" id="{FA278574-3898-4B34-894E-020E33B0A882}"/>
              </a:ext>
            </a:extLst>
          </p:cNvPr>
          <p:cNvSpPr/>
          <p:nvPr/>
        </p:nvSpPr>
        <p:spPr>
          <a:xfrm>
            <a:off x="5183799" y="4001054"/>
            <a:ext cx="685800" cy="6008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69" name="Rectangle 168">
            <a:extLst>
              <a:ext uri="{FF2B5EF4-FFF2-40B4-BE49-F238E27FC236}">
                <a16:creationId xmlns:a16="http://schemas.microsoft.com/office/drawing/2014/main" id="{23562D49-B40B-46A9-9C01-067BEE37A51D}"/>
              </a:ext>
            </a:extLst>
          </p:cNvPr>
          <p:cNvSpPr/>
          <p:nvPr/>
        </p:nvSpPr>
        <p:spPr>
          <a:xfrm>
            <a:off x="5874496" y="4009709"/>
            <a:ext cx="679437" cy="5948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72" name="Rectangle 171">
            <a:extLst>
              <a:ext uri="{FF2B5EF4-FFF2-40B4-BE49-F238E27FC236}">
                <a16:creationId xmlns:a16="http://schemas.microsoft.com/office/drawing/2014/main" id="{CA83D252-6B88-451E-AF2D-B45D459FB1CF}"/>
              </a:ext>
            </a:extLst>
          </p:cNvPr>
          <p:cNvSpPr/>
          <p:nvPr/>
        </p:nvSpPr>
        <p:spPr>
          <a:xfrm>
            <a:off x="6561554" y="4000763"/>
            <a:ext cx="679260" cy="601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73" name="Rectangle 172">
            <a:extLst>
              <a:ext uri="{FF2B5EF4-FFF2-40B4-BE49-F238E27FC236}">
                <a16:creationId xmlns:a16="http://schemas.microsoft.com/office/drawing/2014/main" id="{2A0D5446-7E33-492B-98D7-6BBE217F2074}"/>
              </a:ext>
            </a:extLst>
          </p:cNvPr>
          <p:cNvSpPr/>
          <p:nvPr/>
        </p:nvSpPr>
        <p:spPr>
          <a:xfrm>
            <a:off x="7239733" y="3997878"/>
            <a:ext cx="685065" cy="601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74" name="Rectangle 173">
            <a:extLst>
              <a:ext uri="{FF2B5EF4-FFF2-40B4-BE49-F238E27FC236}">
                <a16:creationId xmlns:a16="http://schemas.microsoft.com/office/drawing/2014/main" id="{9B63DD69-A9C0-4BE9-980E-4B8B63108A73}"/>
              </a:ext>
            </a:extLst>
          </p:cNvPr>
          <p:cNvSpPr/>
          <p:nvPr/>
        </p:nvSpPr>
        <p:spPr>
          <a:xfrm>
            <a:off x="3809504" y="4601388"/>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75" name="Rectangle 174">
            <a:extLst>
              <a:ext uri="{FF2B5EF4-FFF2-40B4-BE49-F238E27FC236}">
                <a16:creationId xmlns:a16="http://schemas.microsoft.com/office/drawing/2014/main" id="{28047026-2762-4924-8AE7-748FD69099A4}"/>
              </a:ext>
            </a:extLst>
          </p:cNvPr>
          <p:cNvSpPr/>
          <p:nvPr/>
        </p:nvSpPr>
        <p:spPr>
          <a:xfrm>
            <a:off x="4494934" y="4602344"/>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76" name="Rectangle 175">
            <a:extLst>
              <a:ext uri="{FF2B5EF4-FFF2-40B4-BE49-F238E27FC236}">
                <a16:creationId xmlns:a16="http://schemas.microsoft.com/office/drawing/2014/main" id="{5C10B539-951A-4E80-B74F-768FDBD1B8AB}"/>
              </a:ext>
            </a:extLst>
          </p:cNvPr>
          <p:cNvSpPr/>
          <p:nvPr/>
        </p:nvSpPr>
        <p:spPr>
          <a:xfrm>
            <a:off x="5180697" y="4602332"/>
            <a:ext cx="68269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77" name="Rectangle 176">
            <a:extLst>
              <a:ext uri="{FF2B5EF4-FFF2-40B4-BE49-F238E27FC236}">
                <a16:creationId xmlns:a16="http://schemas.microsoft.com/office/drawing/2014/main" id="{1995A30B-FB78-4053-A56A-E0C648C21948}"/>
              </a:ext>
            </a:extLst>
          </p:cNvPr>
          <p:cNvSpPr/>
          <p:nvPr/>
        </p:nvSpPr>
        <p:spPr>
          <a:xfrm>
            <a:off x="5862790" y="4601409"/>
            <a:ext cx="6950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78" name="Rectangle 177">
            <a:extLst>
              <a:ext uri="{FF2B5EF4-FFF2-40B4-BE49-F238E27FC236}">
                <a16:creationId xmlns:a16="http://schemas.microsoft.com/office/drawing/2014/main" id="{24A318B3-1196-4964-8209-6F5303F94F13}"/>
              </a:ext>
            </a:extLst>
          </p:cNvPr>
          <p:cNvSpPr/>
          <p:nvPr/>
        </p:nvSpPr>
        <p:spPr>
          <a:xfrm>
            <a:off x="6553674" y="4601388"/>
            <a:ext cx="68714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79" name="Rectangle 178">
            <a:extLst>
              <a:ext uri="{FF2B5EF4-FFF2-40B4-BE49-F238E27FC236}">
                <a16:creationId xmlns:a16="http://schemas.microsoft.com/office/drawing/2014/main" id="{5FC6BA85-3D3A-46B7-8472-0692258B7D12}"/>
              </a:ext>
            </a:extLst>
          </p:cNvPr>
          <p:cNvSpPr/>
          <p:nvPr/>
        </p:nvSpPr>
        <p:spPr>
          <a:xfrm>
            <a:off x="7239906" y="4599459"/>
            <a:ext cx="683428" cy="612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80" name="Rectangle 179">
            <a:extLst>
              <a:ext uri="{FF2B5EF4-FFF2-40B4-BE49-F238E27FC236}">
                <a16:creationId xmlns:a16="http://schemas.microsoft.com/office/drawing/2014/main" id="{F29C8F08-A7CC-465C-ADDF-6242C3D1D5BA}"/>
              </a:ext>
            </a:extLst>
          </p:cNvPr>
          <p:cNvSpPr/>
          <p:nvPr/>
        </p:nvSpPr>
        <p:spPr>
          <a:xfrm>
            <a:off x="3809563" y="5210988"/>
            <a:ext cx="681627"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81" name="Rectangle 180">
            <a:extLst>
              <a:ext uri="{FF2B5EF4-FFF2-40B4-BE49-F238E27FC236}">
                <a16:creationId xmlns:a16="http://schemas.microsoft.com/office/drawing/2014/main" id="{950E6A69-6A1D-449D-A524-DE54B689E636}"/>
              </a:ext>
            </a:extLst>
          </p:cNvPr>
          <p:cNvSpPr/>
          <p:nvPr/>
        </p:nvSpPr>
        <p:spPr>
          <a:xfrm>
            <a:off x="4496600" y="5207895"/>
            <a:ext cx="681627" cy="6187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82" name="Rectangle 181">
            <a:extLst>
              <a:ext uri="{FF2B5EF4-FFF2-40B4-BE49-F238E27FC236}">
                <a16:creationId xmlns:a16="http://schemas.microsoft.com/office/drawing/2014/main" id="{0B2EB049-35EA-46A6-AE58-422B97FCD358}"/>
              </a:ext>
            </a:extLst>
          </p:cNvPr>
          <p:cNvSpPr/>
          <p:nvPr/>
        </p:nvSpPr>
        <p:spPr>
          <a:xfrm>
            <a:off x="5176553" y="5209439"/>
            <a:ext cx="695457" cy="617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83" name="Rectangle 182">
            <a:extLst>
              <a:ext uri="{FF2B5EF4-FFF2-40B4-BE49-F238E27FC236}">
                <a16:creationId xmlns:a16="http://schemas.microsoft.com/office/drawing/2014/main" id="{0F2E599F-3045-4A02-A304-4A3CE9B22905}"/>
              </a:ext>
            </a:extLst>
          </p:cNvPr>
          <p:cNvSpPr/>
          <p:nvPr/>
        </p:nvSpPr>
        <p:spPr>
          <a:xfrm>
            <a:off x="5862790" y="5210675"/>
            <a:ext cx="6950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84" name="Rectangle 183">
            <a:extLst>
              <a:ext uri="{FF2B5EF4-FFF2-40B4-BE49-F238E27FC236}">
                <a16:creationId xmlns:a16="http://schemas.microsoft.com/office/drawing/2014/main" id="{48941ED8-0769-49C6-8BA5-D3B1AC3DE65C}"/>
              </a:ext>
            </a:extLst>
          </p:cNvPr>
          <p:cNvSpPr/>
          <p:nvPr/>
        </p:nvSpPr>
        <p:spPr>
          <a:xfrm>
            <a:off x="6553674" y="5209406"/>
            <a:ext cx="6950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85" name="Rectangle 184">
            <a:extLst>
              <a:ext uri="{FF2B5EF4-FFF2-40B4-BE49-F238E27FC236}">
                <a16:creationId xmlns:a16="http://schemas.microsoft.com/office/drawing/2014/main" id="{2E6CE68D-D45A-4232-9AA2-2DA0D77CDA8D}"/>
              </a:ext>
            </a:extLst>
          </p:cNvPr>
          <p:cNvSpPr/>
          <p:nvPr/>
        </p:nvSpPr>
        <p:spPr>
          <a:xfrm>
            <a:off x="7244624" y="5213086"/>
            <a:ext cx="675632"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187" name="Rectangle 186">
            <a:extLst>
              <a:ext uri="{FF2B5EF4-FFF2-40B4-BE49-F238E27FC236}">
                <a16:creationId xmlns:a16="http://schemas.microsoft.com/office/drawing/2014/main" id="{1B58CEC2-95D0-4F56-A0E6-7D1530B780E6}"/>
              </a:ext>
            </a:extLst>
          </p:cNvPr>
          <p:cNvSpPr/>
          <p:nvPr/>
        </p:nvSpPr>
        <p:spPr>
          <a:xfrm>
            <a:off x="3809562" y="5825484"/>
            <a:ext cx="681627"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88" name="Rectangle 187">
            <a:extLst>
              <a:ext uri="{FF2B5EF4-FFF2-40B4-BE49-F238E27FC236}">
                <a16:creationId xmlns:a16="http://schemas.microsoft.com/office/drawing/2014/main" id="{ED9D910B-8070-4449-AE56-A076B801DB75}"/>
              </a:ext>
            </a:extLst>
          </p:cNvPr>
          <p:cNvSpPr/>
          <p:nvPr/>
        </p:nvSpPr>
        <p:spPr>
          <a:xfrm>
            <a:off x="4491848" y="5824842"/>
            <a:ext cx="681627"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89" name="Rectangle 188">
            <a:extLst>
              <a:ext uri="{FF2B5EF4-FFF2-40B4-BE49-F238E27FC236}">
                <a16:creationId xmlns:a16="http://schemas.microsoft.com/office/drawing/2014/main" id="{826158E6-F318-4123-BE55-2D107B6645DC}"/>
              </a:ext>
            </a:extLst>
          </p:cNvPr>
          <p:cNvSpPr/>
          <p:nvPr/>
        </p:nvSpPr>
        <p:spPr>
          <a:xfrm>
            <a:off x="5173257" y="5826886"/>
            <a:ext cx="692329"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91" name="Rectangle 190">
            <a:extLst>
              <a:ext uri="{FF2B5EF4-FFF2-40B4-BE49-F238E27FC236}">
                <a16:creationId xmlns:a16="http://schemas.microsoft.com/office/drawing/2014/main" id="{CA47E173-6E9B-45C4-A7DD-4AB8B0B11AE0}"/>
              </a:ext>
            </a:extLst>
          </p:cNvPr>
          <p:cNvSpPr/>
          <p:nvPr/>
        </p:nvSpPr>
        <p:spPr>
          <a:xfrm>
            <a:off x="5866386" y="5820160"/>
            <a:ext cx="6950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92" name="Rectangle 191">
            <a:extLst>
              <a:ext uri="{FF2B5EF4-FFF2-40B4-BE49-F238E27FC236}">
                <a16:creationId xmlns:a16="http://schemas.microsoft.com/office/drawing/2014/main" id="{D34C06B5-88B2-48B0-A8CE-4BB16CC7409D}"/>
              </a:ext>
            </a:extLst>
          </p:cNvPr>
          <p:cNvSpPr/>
          <p:nvPr/>
        </p:nvSpPr>
        <p:spPr>
          <a:xfrm>
            <a:off x="6552198" y="5820018"/>
            <a:ext cx="6950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93" name="Rectangle 192">
            <a:extLst>
              <a:ext uri="{FF2B5EF4-FFF2-40B4-BE49-F238E27FC236}">
                <a16:creationId xmlns:a16="http://schemas.microsoft.com/office/drawing/2014/main" id="{756F0AF1-52F8-4A32-8642-E21425644015}"/>
              </a:ext>
            </a:extLst>
          </p:cNvPr>
          <p:cNvSpPr/>
          <p:nvPr/>
        </p:nvSpPr>
        <p:spPr>
          <a:xfrm>
            <a:off x="7249727" y="5826815"/>
            <a:ext cx="675632"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194" name="Rectangle 193">
            <a:extLst>
              <a:ext uri="{FF2B5EF4-FFF2-40B4-BE49-F238E27FC236}">
                <a16:creationId xmlns:a16="http://schemas.microsoft.com/office/drawing/2014/main" id="{FEEACCEF-8505-4C87-92D3-27EF0D93C0CA}"/>
              </a:ext>
            </a:extLst>
          </p:cNvPr>
          <p:cNvSpPr/>
          <p:nvPr/>
        </p:nvSpPr>
        <p:spPr>
          <a:xfrm>
            <a:off x="7247098" y="5824086"/>
            <a:ext cx="675632" cy="6096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3</a:t>
            </a:r>
          </a:p>
        </p:txBody>
      </p:sp>
      <p:sp>
        <p:nvSpPr>
          <p:cNvPr id="195" name="Rectangle 194">
            <a:extLst>
              <a:ext uri="{FF2B5EF4-FFF2-40B4-BE49-F238E27FC236}">
                <a16:creationId xmlns:a16="http://schemas.microsoft.com/office/drawing/2014/main" id="{AF0509EF-9AE1-4637-8E4A-26CB305DFF22}"/>
              </a:ext>
            </a:extLst>
          </p:cNvPr>
          <p:cNvSpPr/>
          <p:nvPr/>
        </p:nvSpPr>
        <p:spPr>
          <a:xfrm>
            <a:off x="7240814" y="5209149"/>
            <a:ext cx="682452" cy="6096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3</a:t>
            </a:r>
          </a:p>
        </p:txBody>
      </p:sp>
      <p:sp>
        <p:nvSpPr>
          <p:cNvPr id="196" name="Rectangle 195">
            <a:extLst>
              <a:ext uri="{FF2B5EF4-FFF2-40B4-BE49-F238E27FC236}">
                <a16:creationId xmlns:a16="http://schemas.microsoft.com/office/drawing/2014/main" id="{82348EA4-9C99-4948-A7BF-C9BE54644F61}"/>
              </a:ext>
            </a:extLst>
          </p:cNvPr>
          <p:cNvSpPr/>
          <p:nvPr/>
        </p:nvSpPr>
        <p:spPr>
          <a:xfrm>
            <a:off x="6546832" y="4599043"/>
            <a:ext cx="695215" cy="6096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2</a:t>
            </a:r>
          </a:p>
        </p:txBody>
      </p:sp>
      <p:sp>
        <p:nvSpPr>
          <p:cNvPr id="197" name="Rectangle 196">
            <a:extLst>
              <a:ext uri="{FF2B5EF4-FFF2-40B4-BE49-F238E27FC236}">
                <a16:creationId xmlns:a16="http://schemas.microsoft.com/office/drawing/2014/main" id="{176BC5E6-C974-4A9D-9166-6A83FF082286}"/>
              </a:ext>
            </a:extLst>
          </p:cNvPr>
          <p:cNvSpPr/>
          <p:nvPr/>
        </p:nvSpPr>
        <p:spPr>
          <a:xfrm>
            <a:off x="5869214" y="4600960"/>
            <a:ext cx="678521" cy="6096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2</a:t>
            </a:r>
          </a:p>
        </p:txBody>
      </p:sp>
      <p:sp>
        <p:nvSpPr>
          <p:cNvPr id="198" name="Rectangle 197">
            <a:extLst>
              <a:ext uri="{FF2B5EF4-FFF2-40B4-BE49-F238E27FC236}">
                <a16:creationId xmlns:a16="http://schemas.microsoft.com/office/drawing/2014/main" id="{74C31846-456D-4D1D-B343-D36C2B2CB6CD}"/>
              </a:ext>
            </a:extLst>
          </p:cNvPr>
          <p:cNvSpPr/>
          <p:nvPr/>
        </p:nvSpPr>
        <p:spPr>
          <a:xfrm>
            <a:off x="5868321" y="3989947"/>
            <a:ext cx="697110" cy="6096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2</a:t>
            </a:r>
          </a:p>
        </p:txBody>
      </p:sp>
      <p:sp>
        <p:nvSpPr>
          <p:cNvPr id="199" name="Rectangle 198">
            <a:extLst>
              <a:ext uri="{FF2B5EF4-FFF2-40B4-BE49-F238E27FC236}">
                <a16:creationId xmlns:a16="http://schemas.microsoft.com/office/drawing/2014/main" id="{01BDF4A6-7159-4040-9787-4F844C0AF636}"/>
              </a:ext>
            </a:extLst>
          </p:cNvPr>
          <p:cNvSpPr/>
          <p:nvPr/>
        </p:nvSpPr>
        <p:spPr>
          <a:xfrm>
            <a:off x="5191119" y="3388977"/>
            <a:ext cx="695020" cy="6096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200" name="Rectangle 199">
            <a:extLst>
              <a:ext uri="{FF2B5EF4-FFF2-40B4-BE49-F238E27FC236}">
                <a16:creationId xmlns:a16="http://schemas.microsoft.com/office/drawing/2014/main" id="{EA46F734-E591-4CBF-A4A8-66CD20550165}"/>
              </a:ext>
            </a:extLst>
          </p:cNvPr>
          <p:cNvSpPr/>
          <p:nvPr/>
        </p:nvSpPr>
        <p:spPr>
          <a:xfrm>
            <a:off x="4489441" y="2778773"/>
            <a:ext cx="695020" cy="6096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201" name="Rectangle 200">
            <a:extLst>
              <a:ext uri="{FF2B5EF4-FFF2-40B4-BE49-F238E27FC236}">
                <a16:creationId xmlns:a16="http://schemas.microsoft.com/office/drawing/2014/main" id="{805C9734-7759-4695-8B44-7CF814DA7CF0}"/>
              </a:ext>
            </a:extLst>
          </p:cNvPr>
          <p:cNvSpPr/>
          <p:nvPr/>
        </p:nvSpPr>
        <p:spPr>
          <a:xfrm>
            <a:off x="5189488" y="2798311"/>
            <a:ext cx="695020" cy="58446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202" name="Rectangle 201">
            <a:extLst>
              <a:ext uri="{FF2B5EF4-FFF2-40B4-BE49-F238E27FC236}">
                <a16:creationId xmlns:a16="http://schemas.microsoft.com/office/drawing/2014/main" id="{47CBCCE4-D346-4F48-B711-C8CD8C44F375}"/>
              </a:ext>
            </a:extLst>
          </p:cNvPr>
          <p:cNvSpPr/>
          <p:nvPr/>
        </p:nvSpPr>
        <p:spPr>
          <a:xfrm>
            <a:off x="3818352" y="2779466"/>
            <a:ext cx="681007" cy="609673"/>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203" name="Rectangle 202">
            <a:extLst>
              <a:ext uri="{FF2B5EF4-FFF2-40B4-BE49-F238E27FC236}">
                <a16:creationId xmlns:a16="http://schemas.microsoft.com/office/drawing/2014/main" id="{1C2609D7-1331-4605-B20A-E66092E8DFFA}"/>
              </a:ext>
            </a:extLst>
          </p:cNvPr>
          <p:cNvSpPr/>
          <p:nvPr/>
        </p:nvSpPr>
        <p:spPr>
          <a:xfrm>
            <a:off x="3130557" y="2184299"/>
            <a:ext cx="696551" cy="604999"/>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0</a:t>
            </a:r>
          </a:p>
        </p:txBody>
      </p:sp>
      <p:sp>
        <p:nvSpPr>
          <p:cNvPr id="204" name="Rectangle 203">
            <a:extLst>
              <a:ext uri="{FF2B5EF4-FFF2-40B4-BE49-F238E27FC236}">
                <a16:creationId xmlns:a16="http://schemas.microsoft.com/office/drawing/2014/main" id="{93555873-592F-44C7-BE53-62A2B3BA2AB6}"/>
              </a:ext>
            </a:extLst>
          </p:cNvPr>
          <p:cNvSpPr/>
          <p:nvPr/>
        </p:nvSpPr>
        <p:spPr>
          <a:xfrm>
            <a:off x="10331841" y="3622682"/>
            <a:ext cx="678414" cy="616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latin typeface="Nunito Sans" panose="020B0604020202020204" charset="0"/>
              </a:rPr>
              <a:t>H</a:t>
            </a:r>
          </a:p>
        </p:txBody>
      </p:sp>
      <p:sp>
        <p:nvSpPr>
          <p:cNvPr id="205" name="Rectangle 204">
            <a:extLst>
              <a:ext uri="{FF2B5EF4-FFF2-40B4-BE49-F238E27FC236}">
                <a16:creationId xmlns:a16="http://schemas.microsoft.com/office/drawing/2014/main" id="{D8AEABEE-3699-4AC4-B99E-F1F9AB361C0B}"/>
              </a:ext>
            </a:extLst>
          </p:cNvPr>
          <p:cNvSpPr/>
          <p:nvPr/>
        </p:nvSpPr>
        <p:spPr>
          <a:xfrm>
            <a:off x="9653276" y="3622682"/>
            <a:ext cx="685800" cy="616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latin typeface="Nunito Sans" panose="020B0604020202020204" charset="0"/>
              </a:rPr>
              <a:t>D</a:t>
            </a:r>
          </a:p>
        </p:txBody>
      </p:sp>
      <p:sp>
        <p:nvSpPr>
          <p:cNvPr id="206" name="Rectangle 205">
            <a:extLst>
              <a:ext uri="{FF2B5EF4-FFF2-40B4-BE49-F238E27FC236}">
                <a16:creationId xmlns:a16="http://schemas.microsoft.com/office/drawing/2014/main" id="{3CFADAA8-50E7-477F-AC2D-CE3C786FBD0C}"/>
              </a:ext>
            </a:extLst>
          </p:cNvPr>
          <p:cNvSpPr/>
          <p:nvPr/>
        </p:nvSpPr>
        <p:spPr>
          <a:xfrm>
            <a:off x="8963136" y="3622681"/>
            <a:ext cx="685800" cy="616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latin typeface="Nunito Sans" panose="020B0604020202020204" charset="0"/>
              </a:rPr>
              <a:t>A</a:t>
            </a:r>
          </a:p>
        </p:txBody>
      </p:sp>
      <p:sp>
        <p:nvSpPr>
          <p:cNvPr id="207" name="Rectangle: Rounded Corners 206">
            <a:extLst>
              <a:ext uri="{FF2B5EF4-FFF2-40B4-BE49-F238E27FC236}">
                <a16:creationId xmlns:a16="http://schemas.microsoft.com/office/drawing/2014/main" id="{DC71425C-0862-4890-BE08-6C4AE63DBB85}"/>
              </a:ext>
            </a:extLst>
          </p:cNvPr>
          <p:cNvSpPr/>
          <p:nvPr/>
        </p:nvSpPr>
        <p:spPr>
          <a:xfrm>
            <a:off x="8305800" y="2009534"/>
            <a:ext cx="3592526" cy="1249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latin typeface="Nunito Sans" panose="020B0604020202020204" charset="0"/>
              </a:rPr>
              <a:t>Length of longest common subsequence is 3</a:t>
            </a:r>
          </a:p>
        </p:txBody>
      </p:sp>
    </p:spTree>
    <p:extLst>
      <p:ext uri="{BB962C8B-B14F-4D97-AF65-F5344CB8AC3E}">
        <p14:creationId xmlns:p14="http://schemas.microsoft.com/office/powerpoint/2010/main" val="202969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7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7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7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7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7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7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7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8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8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8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8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8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8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8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9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92"/>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9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20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9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4"/>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96"/>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9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98"/>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0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99"/>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201"/>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20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202"/>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206"/>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7" grpId="0" animBg="1"/>
      <p:bldP spid="188" grpId="0" animBg="1"/>
      <p:bldP spid="189"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Longest Increasing Subsequence (LIS)</a:t>
            </a: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 name="Content Placeholder 2">
            <a:extLst>
              <a:ext uri="{FF2B5EF4-FFF2-40B4-BE49-F238E27FC236}">
                <a16:creationId xmlns:a16="http://schemas.microsoft.com/office/drawing/2014/main" id="{CE6EC088-43F9-4039-891A-2FC9B551E731}"/>
              </a:ext>
            </a:extLst>
          </p:cNvPr>
          <p:cNvSpPr>
            <a:spLocks noGrp="1"/>
          </p:cNvSpPr>
          <p:nvPr>
            <p:ph idx="1"/>
          </p:nvPr>
        </p:nvSpPr>
        <p:spPr/>
        <p:txBody>
          <a:bodyPr>
            <a:normAutofit/>
          </a:bodyPr>
          <a:lstStyle/>
          <a:p>
            <a:pPr marL="0" indent="0">
              <a:buNone/>
            </a:pPr>
            <a:r>
              <a:rPr lang="en-IN" sz="2500" b="1" dirty="0">
                <a:latin typeface="Nunito Sans" panose="020B0604020202020204" charset="0"/>
              </a:rPr>
              <a:t>Sample Input:</a:t>
            </a:r>
          </a:p>
          <a:p>
            <a:pPr marL="0" indent="0">
              <a:buNone/>
            </a:pPr>
            <a:endParaRPr lang="en-IN" sz="2500" dirty="0">
              <a:latin typeface="Nunito Sans" panose="020B0604020202020204" charset="0"/>
            </a:endParaRPr>
          </a:p>
          <a:p>
            <a:pPr marL="0" indent="0">
              <a:buNone/>
            </a:pPr>
            <a:endParaRPr lang="en-IN" sz="2500" dirty="0">
              <a:latin typeface="Nunito Sans" panose="020B0604020202020204" charset="0"/>
            </a:endParaRPr>
          </a:p>
          <a:p>
            <a:pPr marL="0" indent="0">
              <a:buNone/>
            </a:pPr>
            <a:endParaRPr lang="en-IN" sz="2500" dirty="0">
              <a:latin typeface="Nunito Sans" panose="020B0604020202020204" charset="0"/>
            </a:endParaRPr>
          </a:p>
          <a:p>
            <a:pPr marL="0" indent="0">
              <a:buNone/>
            </a:pPr>
            <a:r>
              <a:rPr lang="en-IN" sz="2500" b="1" dirty="0">
                <a:latin typeface="Nunito Sans" panose="020B0604020202020204" charset="0"/>
              </a:rPr>
              <a:t>Sample Output:</a:t>
            </a:r>
          </a:p>
          <a:p>
            <a:pPr marL="0" indent="0">
              <a:buNone/>
            </a:pPr>
            <a:r>
              <a:rPr lang="en-IN" sz="2500" dirty="0">
                <a:latin typeface="Nunito Sans" panose="020B0604020202020204" charset="0"/>
              </a:rPr>
              <a:t>5</a:t>
            </a:r>
          </a:p>
        </p:txBody>
      </p:sp>
      <p:sp>
        <p:nvSpPr>
          <p:cNvPr id="4" name="Rectangle 3">
            <a:extLst>
              <a:ext uri="{FF2B5EF4-FFF2-40B4-BE49-F238E27FC236}">
                <a16:creationId xmlns:a16="http://schemas.microsoft.com/office/drawing/2014/main" id="{9645A2D9-8CFB-4917-A14F-6762DC60F91F}"/>
              </a:ext>
            </a:extLst>
          </p:cNvPr>
          <p:cNvSpPr/>
          <p:nvPr/>
        </p:nvSpPr>
        <p:spPr>
          <a:xfrm>
            <a:off x="7620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13" name="Rectangle 12">
            <a:extLst>
              <a:ext uri="{FF2B5EF4-FFF2-40B4-BE49-F238E27FC236}">
                <a16:creationId xmlns:a16="http://schemas.microsoft.com/office/drawing/2014/main" id="{F2DC4C45-7C8F-4E2A-A078-B8918DF61323}"/>
              </a:ext>
            </a:extLst>
          </p:cNvPr>
          <p:cNvSpPr/>
          <p:nvPr/>
        </p:nvSpPr>
        <p:spPr>
          <a:xfrm>
            <a:off x="14478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17</a:t>
            </a:r>
          </a:p>
        </p:txBody>
      </p:sp>
      <p:sp>
        <p:nvSpPr>
          <p:cNvPr id="14" name="Rectangle 13">
            <a:extLst>
              <a:ext uri="{FF2B5EF4-FFF2-40B4-BE49-F238E27FC236}">
                <a16:creationId xmlns:a16="http://schemas.microsoft.com/office/drawing/2014/main" id="{3BAE0C58-C39A-4E00-9F72-9167CCB155B6}"/>
              </a:ext>
            </a:extLst>
          </p:cNvPr>
          <p:cNvSpPr/>
          <p:nvPr/>
        </p:nvSpPr>
        <p:spPr>
          <a:xfrm>
            <a:off x="21336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6</a:t>
            </a:r>
          </a:p>
        </p:txBody>
      </p:sp>
      <p:sp>
        <p:nvSpPr>
          <p:cNvPr id="16" name="Rectangle 15">
            <a:extLst>
              <a:ext uri="{FF2B5EF4-FFF2-40B4-BE49-F238E27FC236}">
                <a16:creationId xmlns:a16="http://schemas.microsoft.com/office/drawing/2014/main" id="{3C7EFDBB-F856-41D2-82D0-E6F5489712F7}"/>
              </a:ext>
            </a:extLst>
          </p:cNvPr>
          <p:cNvSpPr/>
          <p:nvPr/>
        </p:nvSpPr>
        <p:spPr>
          <a:xfrm>
            <a:off x="28194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25</a:t>
            </a:r>
          </a:p>
        </p:txBody>
      </p:sp>
      <p:sp>
        <p:nvSpPr>
          <p:cNvPr id="19" name="Rectangle 18">
            <a:extLst>
              <a:ext uri="{FF2B5EF4-FFF2-40B4-BE49-F238E27FC236}">
                <a16:creationId xmlns:a16="http://schemas.microsoft.com/office/drawing/2014/main" id="{4FDC9059-6351-4315-A3F4-1889CD02CC88}"/>
              </a:ext>
            </a:extLst>
          </p:cNvPr>
          <p:cNvSpPr/>
          <p:nvPr/>
        </p:nvSpPr>
        <p:spPr>
          <a:xfrm>
            <a:off x="35052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15</a:t>
            </a:r>
          </a:p>
        </p:txBody>
      </p:sp>
      <p:sp>
        <p:nvSpPr>
          <p:cNvPr id="21" name="Rectangle 20">
            <a:extLst>
              <a:ext uri="{FF2B5EF4-FFF2-40B4-BE49-F238E27FC236}">
                <a16:creationId xmlns:a16="http://schemas.microsoft.com/office/drawing/2014/main" id="{40CDB278-994B-42D9-B749-BBE66B05E201}"/>
              </a:ext>
            </a:extLst>
          </p:cNvPr>
          <p:cNvSpPr/>
          <p:nvPr/>
        </p:nvSpPr>
        <p:spPr>
          <a:xfrm>
            <a:off x="41910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45</a:t>
            </a:r>
          </a:p>
        </p:txBody>
      </p:sp>
      <p:sp>
        <p:nvSpPr>
          <p:cNvPr id="36" name="Rectangle 35">
            <a:extLst>
              <a:ext uri="{FF2B5EF4-FFF2-40B4-BE49-F238E27FC236}">
                <a16:creationId xmlns:a16="http://schemas.microsoft.com/office/drawing/2014/main" id="{3C13BA66-E061-4B93-95D0-A72FBDC26288}"/>
              </a:ext>
            </a:extLst>
          </p:cNvPr>
          <p:cNvSpPr/>
          <p:nvPr/>
        </p:nvSpPr>
        <p:spPr>
          <a:xfrm>
            <a:off x="48768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41</a:t>
            </a:r>
          </a:p>
        </p:txBody>
      </p:sp>
      <p:sp>
        <p:nvSpPr>
          <p:cNvPr id="37" name="Rectangle 36">
            <a:extLst>
              <a:ext uri="{FF2B5EF4-FFF2-40B4-BE49-F238E27FC236}">
                <a16:creationId xmlns:a16="http://schemas.microsoft.com/office/drawing/2014/main" id="{1E9C93F9-44AB-47B7-88EE-5501EA99EB94}"/>
              </a:ext>
            </a:extLst>
          </p:cNvPr>
          <p:cNvSpPr/>
          <p:nvPr/>
        </p:nvSpPr>
        <p:spPr>
          <a:xfrm>
            <a:off x="55626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54</a:t>
            </a:r>
          </a:p>
        </p:txBody>
      </p:sp>
    </p:spTree>
    <p:extLst>
      <p:ext uri="{BB962C8B-B14F-4D97-AF65-F5344CB8AC3E}">
        <p14:creationId xmlns:p14="http://schemas.microsoft.com/office/powerpoint/2010/main" val="27072013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2" name="Group 1">
            <a:extLst>
              <a:ext uri="{FF2B5EF4-FFF2-40B4-BE49-F238E27FC236}">
                <a16:creationId xmlns:a16="http://schemas.microsoft.com/office/drawing/2014/main" id="{66EA9C75-A79E-4399-A341-E030915EB535}"/>
              </a:ext>
            </a:extLst>
          </p:cNvPr>
          <p:cNvGrpSpPr/>
          <p:nvPr/>
        </p:nvGrpSpPr>
        <p:grpSpPr>
          <a:xfrm>
            <a:off x="1752600" y="1524000"/>
            <a:ext cx="8686800" cy="914400"/>
            <a:chOff x="762000" y="2362200"/>
            <a:chExt cx="5486400" cy="609600"/>
          </a:xfrm>
        </p:grpSpPr>
        <p:sp>
          <p:nvSpPr>
            <p:cNvPr id="3" name="Rectangle 2">
              <a:extLst>
                <a:ext uri="{FF2B5EF4-FFF2-40B4-BE49-F238E27FC236}">
                  <a16:creationId xmlns:a16="http://schemas.microsoft.com/office/drawing/2014/main" id="{B4AEFB83-B570-42C7-A59F-56A5EDFF0696}"/>
                </a:ext>
              </a:extLst>
            </p:cNvPr>
            <p:cNvSpPr/>
            <p:nvPr/>
          </p:nvSpPr>
          <p:spPr>
            <a:xfrm>
              <a:off x="7620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5" name="Rectangle 4">
              <a:extLst>
                <a:ext uri="{FF2B5EF4-FFF2-40B4-BE49-F238E27FC236}">
                  <a16:creationId xmlns:a16="http://schemas.microsoft.com/office/drawing/2014/main" id="{E836C698-84CC-4860-9B81-9C7E1463614C}"/>
                </a:ext>
              </a:extLst>
            </p:cNvPr>
            <p:cNvSpPr/>
            <p:nvPr/>
          </p:nvSpPr>
          <p:spPr>
            <a:xfrm>
              <a:off x="14478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17</a:t>
              </a:r>
            </a:p>
          </p:txBody>
        </p:sp>
        <p:sp>
          <p:nvSpPr>
            <p:cNvPr id="6" name="Rectangle 5">
              <a:extLst>
                <a:ext uri="{FF2B5EF4-FFF2-40B4-BE49-F238E27FC236}">
                  <a16:creationId xmlns:a16="http://schemas.microsoft.com/office/drawing/2014/main" id="{13694018-E59A-4917-9F47-02EF536368DA}"/>
                </a:ext>
              </a:extLst>
            </p:cNvPr>
            <p:cNvSpPr/>
            <p:nvPr/>
          </p:nvSpPr>
          <p:spPr>
            <a:xfrm>
              <a:off x="21336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6</a:t>
              </a:r>
            </a:p>
          </p:txBody>
        </p:sp>
        <p:sp>
          <p:nvSpPr>
            <p:cNvPr id="7" name="Rectangle 6">
              <a:extLst>
                <a:ext uri="{FF2B5EF4-FFF2-40B4-BE49-F238E27FC236}">
                  <a16:creationId xmlns:a16="http://schemas.microsoft.com/office/drawing/2014/main" id="{EB38FE78-2BAB-420B-9651-A80C8F1D931F}"/>
                </a:ext>
              </a:extLst>
            </p:cNvPr>
            <p:cNvSpPr/>
            <p:nvPr/>
          </p:nvSpPr>
          <p:spPr>
            <a:xfrm>
              <a:off x="28194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25</a:t>
              </a:r>
            </a:p>
          </p:txBody>
        </p:sp>
        <p:sp>
          <p:nvSpPr>
            <p:cNvPr id="8" name="Rectangle 7">
              <a:extLst>
                <a:ext uri="{FF2B5EF4-FFF2-40B4-BE49-F238E27FC236}">
                  <a16:creationId xmlns:a16="http://schemas.microsoft.com/office/drawing/2014/main" id="{40127B7C-07C3-4E57-B7CB-49A9555D5660}"/>
                </a:ext>
              </a:extLst>
            </p:cNvPr>
            <p:cNvSpPr/>
            <p:nvPr/>
          </p:nvSpPr>
          <p:spPr>
            <a:xfrm>
              <a:off x="35052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15</a:t>
              </a:r>
            </a:p>
          </p:txBody>
        </p:sp>
        <p:sp>
          <p:nvSpPr>
            <p:cNvPr id="9" name="Rectangle 8">
              <a:extLst>
                <a:ext uri="{FF2B5EF4-FFF2-40B4-BE49-F238E27FC236}">
                  <a16:creationId xmlns:a16="http://schemas.microsoft.com/office/drawing/2014/main" id="{7BA6B337-C313-4436-82E5-1EAF4ADC4CA0}"/>
                </a:ext>
              </a:extLst>
            </p:cNvPr>
            <p:cNvSpPr/>
            <p:nvPr/>
          </p:nvSpPr>
          <p:spPr>
            <a:xfrm>
              <a:off x="41910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45</a:t>
              </a:r>
            </a:p>
          </p:txBody>
        </p:sp>
        <p:sp>
          <p:nvSpPr>
            <p:cNvPr id="10" name="Rectangle 9">
              <a:extLst>
                <a:ext uri="{FF2B5EF4-FFF2-40B4-BE49-F238E27FC236}">
                  <a16:creationId xmlns:a16="http://schemas.microsoft.com/office/drawing/2014/main" id="{0C47B92F-08BC-41D9-8C32-B586AA36B8D9}"/>
                </a:ext>
              </a:extLst>
            </p:cNvPr>
            <p:cNvSpPr/>
            <p:nvPr/>
          </p:nvSpPr>
          <p:spPr>
            <a:xfrm>
              <a:off x="48768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41</a:t>
              </a:r>
            </a:p>
          </p:txBody>
        </p:sp>
        <p:sp>
          <p:nvSpPr>
            <p:cNvPr id="11" name="Rectangle 10">
              <a:extLst>
                <a:ext uri="{FF2B5EF4-FFF2-40B4-BE49-F238E27FC236}">
                  <a16:creationId xmlns:a16="http://schemas.microsoft.com/office/drawing/2014/main" id="{77E01056-7C24-4F3F-B3F4-08218ADEDDBD}"/>
                </a:ext>
              </a:extLst>
            </p:cNvPr>
            <p:cNvSpPr/>
            <p:nvPr/>
          </p:nvSpPr>
          <p:spPr>
            <a:xfrm>
              <a:off x="55626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54</a:t>
              </a:r>
            </a:p>
          </p:txBody>
        </p:sp>
      </p:grpSp>
      <p:cxnSp>
        <p:nvCxnSpPr>
          <p:cNvPr id="13" name="Straight Arrow Connector 12">
            <a:extLst>
              <a:ext uri="{FF2B5EF4-FFF2-40B4-BE49-F238E27FC236}">
                <a16:creationId xmlns:a16="http://schemas.microsoft.com/office/drawing/2014/main" id="{F31781CE-FC7B-4E4C-A562-2F5BEF386CFF}"/>
              </a:ext>
            </a:extLst>
          </p:cNvPr>
          <p:cNvCxnSpPr>
            <a:cxnSpLocks/>
          </p:cNvCxnSpPr>
          <p:nvPr/>
        </p:nvCxnSpPr>
        <p:spPr>
          <a:xfrm flipV="1">
            <a:off x="2270470" y="2514600"/>
            <a:ext cx="0" cy="969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5" name="Group 14">
            <a:extLst>
              <a:ext uri="{FF2B5EF4-FFF2-40B4-BE49-F238E27FC236}">
                <a16:creationId xmlns:a16="http://schemas.microsoft.com/office/drawing/2014/main" id="{16B580C5-AF8F-4161-BA0D-92520CCDAAA8}"/>
              </a:ext>
            </a:extLst>
          </p:cNvPr>
          <p:cNvGrpSpPr/>
          <p:nvPr/>
        </p:nvGrpSpPr>
        <p:grpSpPr>
          <a:xfrm>
            <a:off x="1752600" y="4191000"/>
            <a:ext cx="8686800" cy="685800"/>
            <a:chOff x="762000" y="2362200"/>
            <a:chExt cx="5486400" cy="609600"/>
          </a:xfrm>
        </p:grpSpPr>
        <p:sp>
          <p:nvSpPr>
            <p:cNvPr id="16" name="Rectangle 15">
              <a:extLst>
                <a:ext uri="{FF2B5EF4-FFF2-40B4-BE49-F238E27FC236}">
                  <a16:creationId xmlns:a16="http://schemas.microsoft.com/office/drawing/2014/main" id="{29D375FC-0877-45DF-9262-135A977EF8E8}"/>
                </a:ext>
              </a:extLst>
            </p:cNvPr>
            <p:cNvSpPr/>
            <p:nvPr/>
          </p:nvSpPr>
          <p:spPr>
            <a:xfrm>
              <a:off x="7620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7" name="Rectangle 16">
              <a:extLst>
                <a:ext uri="{FF2B5EF4-FFF2-40B4-BE49-F238E27FC236}">
                  <a16:creationId xmlns:a16="http://schemas.microsoft.com/office/drawing/2014/main" id="{06259866-DA08-488A-93B4-3822F830FC64}"/>
                </a:ext>
              </a:extLst>
            </p:cNvPr>
            <p:cNvSpPr/>
            <p:nvPr/>
          </p:nvSpPr>
          <p:spPr>
            <a:xfrm>
              <a:off x="14478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8" name="Rectangle 17">
              <a:extLst>
                <a:ext uri="{FF2B5EF4-FFF2-40B4-BE49-F238E27FC236}">
                  <a16:creationId xmlns:a16="http://schemas.microsoft.com/office/drawing/2014/main" id="{A2B7A5A3-A336-468A-8C5A-BA310C83D96D}"/>
                </a:ext>
              </a:extLst>
            </p:cNvPr>
            <p:cNvSpPr/>
            <p:nvPr/>
          </p:nvSpPr>
          <p:spPr>
            <a:xfrm>
              <a:off x="21336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9" name="Rectangle 18">
              <a:extLst>
                <a:ext uri="{FF2B5EF4-FFF2-40B4-BE49-F238E27FC236}">
                  <a16:creationId xmlns:a16="http://schemas.microsoft.com/office/drawing/2014/main" id="{3DFA1564-8766-49C0-B9BA-87AB2EDE1139}"/>
                </a:ext>
              </a:extLst>
            </p:cNvPr>
            <p:cNvSpPr/>
            <p:nvPr/>
          </p:nvSpPr>
          <p:spPr>
            <a:xfrm>
              <a:off x="28194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20" name="Rectangle 19">
              <a:extLst>
                <a:ext uri="{FF2B5EF4-FFF2-40B4-BE49-F238E27FC236}">
                  <a16:creationId xmlns:a16="http://schemas.microsoft.com/office/drawing/2014/main" id="{77A0207F-20C9-4B44-806A-54E84C520357}"/>
                </a:ext>
              </a:extLst>
            </p:cNvPr>
            <p:cNvSpPr/>
            <p:nvPr/>
          </p:nvSpPr>
          <p:spPr>
            <a:xfrm>
              <a:off x="35052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21" name="Rectangle 20">
              <a:extLst>
                <a:ext uri="{FF2B5EF4-FFF2-40B4-BE49-F238E27FC236}">
                  <a16:creationId xmlns:a16="http://schemas.microsoft.com/office/drawing/2014/main" id="{0FA4F16A-C753-47BF-99E7-49ACC0817B82}"/>
                </a:ext>
              </a:extLst>
            </p:cNvPr>
            <p:cNvSpPr/>
            <p:nvPr/>
          </p:nvSpPr>
          <p:spPr>
            <a:xfrm>
              <a:off x="41910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22" name="Rectangle 21">
              <a:extLst>
                <a:ext uri="{FF2B5EF4-FFF2-40B4-BE49-F238E27FC236}">
                  <a16:creationId xmlns:a16="http://schemas.microsoft.com/office/drawing/2014/main" id="{13606D58-3C2F-48B6-8E22-467D20A5C8F8}"/>
                </a:ext>
              </a:extLst>
            </p:cNvPr>
            <p:cNvSpPr/>
            <p:nvPr/>
          </p:nvSpPr>
          <p:spPr>
            <a:xfrm>
              <a:off x="48768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23" name="Rectangle 22">
              <a:extLst>
                <a:ext uri="{FF2B5EF4-FFF2-40B4-BE49-F238E27FC236}">
                  <a16:creationId xmlns:a16="http://schemas.microsoft.com/office/drawing/2014/main" id="{FC5024C1-379F-4349-B5E3-F9A242BB2416}"/>
                </a:ext>
              </a:extLst>
            </p:cNvPr>
            <p:cNvSpPr/>
            <p:nvPr/>
          </p:nvSpPr>
          <p:spPr>
            <a:xfrm>
              <a:off x="5562600" y="236220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grpSp>
      <p:sp>
        <p:nvSpPr>
          <p:cNvPr id="26" name="Rectangle 25">
            <a:extLst>
              <a:ext uri="{FF2B5EF4-FFF2-40B4-BE49-F238E27FC236}">
                <a16:creationId xmlns:a16="http://schemas.microsoft.com/office/drawing/2014/main" id="{1CED390D-A8CA-495D-8B63-87DD9759D7C3}"/>
              </a:ext>
            </a:extLst>
          </p:cNvPr>
          <p:cNvSpPr/>
          <p:nvPr/>
        </p:nvSpPr>
        <p:spPr>
          <a:xfrm>
            <a:off x="2838450" y="1524000"/>
            <a:ext cx="1085850" cy="914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17</a:t>
            </a:r>
          </a:p>
        </p:txBody>
      </p:sp>
      <p:sp>
        <p:nvSpPr>
          <p:cNvPr id="27" name="Rectangle 26">
            <a:extLst>
              <a:ext uri="{FF2B5EF4-FFF2-40B4-BE49-F238E27FC236}">
                <a16:creationId xmlns:a16="http://schemas.microsoft.com/office/drawing/2014/main" id="{E5FF54EE-9D78-4C35-8CB2-D50C6A742578}"/>
              </a:ext>
            </a:extLst>
          </p:cNvPr>
          <p:cNvSpPr/>
          <p:nvPr/>
        </p:nvSpPr>
        <p:spPr>
          <a:xfrm>
            <a:off x="2838450" y="4194048"/>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2</a:t>
            </a:r>
            <a:endParaRPr lang="en-IN" sz="2500" dirty="0">
              <a:latin typeface="Nunito Sans" panose="020B0604020202020204" charset="0"/>
            </a:endParaRPr>
          </a:p>
        </p:txBody>
      </p:sp>
      <p:sp>
        <p:nvSpPr>
          <p:cNvPr id="32" name="Rectangle 31">
            <a:extLst>
              <a:ext uri="{FF2B5EF4-FFF2-40B4-BE49-F238E27FC236}">
                <a16:creationId xmlns:a16="http://schemas.microsoft.com/office/drawing/2014/main" id="{1632055E-9A50-49E5-BFF9-1AC64116CBEF}"/>
              </a:ext>
            </a:extLst>
          </p:cNvPr>
          <p:cNvSpPr/>
          <p:nvPr/>
        </p:nvSpPr>
        <p:spPr>
          <a:xfrm>
            <a:off x="3924300" y="1524000"/>
            <a:ext cx="1085850" cy="914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6</a:t>
            </a:r>
          </a:p>
        </p:txBody>
      </p:sp>
      <p:cxnSp>
        <p:nvCxnSpPr>
          <p:cNvPr id="33" name="Straight Arrow Connector 32">
            <a:extLst>
              <a:ext uri="{FF2B5EF4-FFF2-40B4-BE49-F238E27FC236}">
                <a16:creationId xmlns:a16="http://schemas.microsoft.com/office/drawing/2014/main" id="{34AD9D91-C4ED-401D-B801-EA4135B81348}"/>
              </a:ext>
            </a:extLst>
          </p:cNvPr>
          <p:cNvCxnSpPr>
            <a:cxnSpLocks/>
          </p:cNvCxnSpPr>
          <p:nvPr/>
        </p:nvCxnSpPr>
        <p:spPr>
          <a:xfrm flipV="1">
            <a:off x="2270470" y="2514600"/>
            <a:ext cx="0" cy="969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3" name="Rectangle 42">
            <a:extLst>
              <a:ext uri="{FF2B5EF4-FFF2-40B4-BE49-F238E27FC236}">
                <a16:creationId xmlns:a16="http://schemas.microsoft.com/office/drawing/2014/main" id="{40B9DC2A-ADC4-4124-BD03-6ADCED559D13}"/>
              </a:ext>
            </a:extLst>
          </p:cNvPr>
          <p:cNvSpPr/>
          <p:nvPr/>
        </p:nvSpPr>
        <p:spPr>
          <a:xfrm>
            <a:off x="5010150" y="1524000"/>
            <a:ext cx="1085850" cy="914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25</a:t>
            </a:r>
          </a:p>
        </p:txBody>
      </p:sp>
      <p:cxnSp>
        <p:nvCxnSpPr>
          <p:cNvPr id="44" name="Straight Arrow Connector 43">
            <a:extLst>
              <a:ext uri="{FF2B5EF4-FFF2-40B4-BE49-F238E27FC236}">
                <a16:creationId xmlns:a16="http://schemas.microsoft.com/office/drawing/2014/main" id="{1A12ED4B-25A4-450A-A0FB-D74BE76878C4}"/>
              </a:ext>
            </a:extLst>
          </p:cNvPr>
          <p:cNvCxnSpPr>
            <a:cxnSpLocks/>
          </p:cNvCxnSpPr>
          <p:nvPr/>
        </p:nvCxnSpPr>
        <p:spPr>
          <a:xfrm flipV="1">
            <a:off x="2270470" y="2514600"/>
            <a:ext cx="0" cy="969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5" name="Rectangle 44">
            <a:extLst>
              <a:ext uri="{FF2B5EF4-FFF2-40B4-BE49-F238E27FC236}">
                <a16:creationId xmlns:a16="http://schemas.microsoft.com/office/drawing/2014/main" id="{D3C79E35-4A1B-42D4-8376-D5C49FA69C0E}"/>
              </a:ext>
            </a:extLst>
          </p:cNvPr>
          <p:cNvSpPr/>
          <p:nvPr/>
        </p:nvSpPr>
        <p:spPr>
          <a:xfrm>
            <a:off x="5010150" y="4191000"/>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2</a:t>
            </a:r>
            <a:endParaRPr lang="en-IN" sz="2500" dirty="0">
              <a:latin typeface="Nunito Sans" panose="020B0604020202020204" charset="0"/>
            </a:endParaRPr>
          </a:p>
        </p:txBody>
      </p:sp>
      <p:sp>
        <p:nvSpPr>
          <p:cNvPr id="46" name="Rectangle 45">
            <a:extLst>
              <a:ext uri="{FF2B5EF4-FFF2-40B4-BE49-F238E27FC236}">
                <a16:creationId xmlns:a16="http://schemas.microsoft.com/office/drawing/2014/main" id="{4986F2C7-F910-4694-AD20-6BEA942ACEF7}"/>
              </a:ext>
            </a:extLst>
          </p:cNvPr>
          <p:cNvSpPr/>
          <p:nvPr/>
        </p:nvSpPr>
        <p:spPr>
          <a:xfrm>
            <a:off x="5010150" y="4191000"/>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3</a:t>
            </a:r>
            <a:endParaRPr lang="en-IN" sz="2500" dirty="0">
              <a:latin typeface="Nunito Sans" panose="020B0604020202020204" charset="0"/>
            </a:endParaRPr>
          </a:p>
        </p:txBody>
      </p:sp>
      <p:sp>
        <p:nvSpPr>
          <p:cNvPr id="53" name="Rectangle 52">
            <a:extLst>
              <a:ext uri="{FF2B5EF4-FFF2-40B4-BE49-F238E27FC236}">
                <a16:creationId xmlns:a16="http://schemas.microsoft.com/office/drawing/2014/main" id="{40C6A2F0-3DE6-4FF7-94EF-A78B5B3B96E7}"/>
              </a:ext>
            </a:extLst>
          </p:cNvPr>
          <p:cNvSpPr/>
          <p:nvPr/>
        </p:nvSpPr>
        <p:spPr>
          <a:xfrm>
            <a:off x="6096000" y="1524000"/>
            <a:ext cx="1085850" cy="914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15</a:t>
            </a:r>
          </a:p>
        </p:txBody>
      </p:sp>
      <p:cxnSp>
        <p:nvCxnSpPr>
          <p:cNvPr id="54" name="Straight Arrow Connector 53">
            <a:extLst>
              <a:ext uri="{FF2B5EF4-FFF2-40B4-BE49-F238E27FC236}">
                <a16:creationId xmlns:a16="http://schemas.microsoft.com/office/drawing/2014/main" id="{2E2626EC-4F1E-444C-996B-EE0528454537}"/>
              </a:ext>
            </a:extLst>
          </p:cNvPr>
          <p:cNvCxnSpPr>
            <a:cxnSpLocks/>
          </p:cNvCxnSpPr>
          <p:nvPr/>
        </p:nvCxnSpPr>
        <p:spPr>
          <a:xfrm flipV="1">
            <a:off x="2270470" y="2514600"/>
            <a:ext cx="0" cy="969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6" name="Rectangle 55">
            <a:extLst>
              <a:ext uri="{FF2B5EF4-FFF2-40B4-BE49-F238E27FC236}">
                <a16:creationId xmlns:a16="http://schemas.microsoft.com/office/drawing/2014/main" id="{1B456F16-7179-4E9F-92BB-BBEC17A868AC}"/>
              </a:ext>
            </a:extLst>
          </p:cNvPr>
          <p:cNvSpPr/>
          <p:nvPr/>
        </p:nvSpPr>
        <p:spPr>
          <a:xfrm>
            <a:off x="6096000" y="4191000"/>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73" name="Rectangle 72">
            <a:extLst>
              <a:ext uri="{FF2B5EF4-FFF2-40B4-BE49-F238E27FC236}">
                <a16:creationId xmlns:a16="http://schemas.microsoft.com/office/drawing/2014/main" id="{7F8C9E6A-5065-4B72-B35C-BB3284BD6629}"/>
              </a:ext>
            </a:extLst>
          </p:cNvPr>
          <p:cNvSpPr/>
          <p:nvPr/>
        </p:nvSpPr>
        <p:spPr>
          <a:xfrm>
            <a:off x="7181850" y="1524000"/>
            <a:ext cx="1085850" cy="914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45</a:t>
            </a:r>
          </a:p>
        </p:txBody>
      </p:sp>
      <p:cxnSp>
        <p:nvCxnSpPr>
          <p:cNvPr id="74" name="Straight Arrow Connector 73">
            <a:extLst>
              <a:ext uri="{FF2B5EF4-FFF2-40B4-BE49-F238E27FC236}">
                <a16:creationId xmlns:a16="http://schemas.microsoft.com/office/drawing/2014/main" id="{717A0922-6042-4CB1-86EF-0AA8A4028F68}"/>
              </a:ext>
            </a:extLst>
          </p:cNvPr>
          <p:cNvCxnSpPr>
            <a:cxnSpLocks/>
          </p:cNvCxnSpPr>
          <p:nvPr/>
        </p:nvCxnSpPr>
        <p:spPr>
          <a:xfrm flipV="1">
            <a:off x="2270180" y="2514600"/>
            <a:ext cx="0" cy="969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6" name="Rectangle 75">
            <a:extLst>
              <a:ext uri="{FF2B5EF4-FFF2-40B4-BE49-F238E27FC236}">
                <a16:creationId xmlns:a16="http://schemas.microsoft.com/office/drawing/2014/main" id="{7F5899E6-E18A-492B-9001-488EB17C7FDC}"/>
              </a:ext>
            </a:extLst>
          </p:cNvPr>
          <p:cNvSpPr/>
          <p:nvPr/>
        </p:nvSpPr>
        <p:spPr>
          <a:xfrm>
            <a:off x="7181850" y="4191000"/>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2</a:t>
            </a:r>
            <a:endParaRPr lang="en-IN" sz="2500" dirty="0">
              <a:latin typeface="Nunito Sans" panose="020B0604020202020204" charset="0"/>
            </a:endParaRPr>
          </a:p>
        </p:txBody>
      </p:sp>
      <p:sp>
        <p:nvSpPr>
          <p:cNvPr id="77" name="Rectangle 76">
            <a:extLst>
              <a:ext uri="{FF2B5EF4-FFF2-40B4-BE49-F238E27FC236}">
                <a16:creationId xmlns:a16="http://schemas.microsoft.com/office/drawing/2014/main" id="{26F167A1-BAD6-4166-BD6F-37F790915E08}"/>
              </a:ext>
            </a:extLst>
          </p:cNvPr>
          <p:cNvSpPr/>
          <p:nvPr/>
        </p:nvSpPr>
        <p:spPr>
          <a:xfrm>
            <a:off x="7181850" y="4191000"/>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3</a:t>
            </a:r>
            <a:endParaRPr lang="en-IN" sz="2500" dirty="0">
              <a:latin typeface="Nunito Sans" panose="020B0604020202020204" charset="0"/>
            </a:endParaRPr>
          </a:p>
        </p:txBody>
      </p:sp>
      <p:sp>
        <p:nvSpPr>
          <p:cNvPr id="78" name="Rectangle 77">
            <a:extLst>
              <a:ext uri="{FF2B5EF4-FFF2-40B4-BE49-F238E27FC236}">
                <a16:creationId xmlns:a16="http://schemas.microsoft.com/office/drawing/2014/main" id="{184C60EA-C43F-4E74-B153-FEC40BE01E60}"/>
              </a:ext>
            </a:extLst>
          </p:cNvPr>
          <p:cNvSpPr/>
          <p:nvPr/>
        </p:nvSpPr>
        <p:spPr>
          <a:xfrm>
            <a:off x="7181850" y="4194048"/>
            <a:ext cx="1085850" cy="6776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4</a:t>
            </a:r>
            <a:endParaRPr lang="en-IN" sz="2500" dirty="0">
              <a:latin typeface="Nunito Sans" panose="020B0604020202020204" charset="0"/>
            </a:endParaRPr>
          </a:p>
        </p:txBody>
      </p:sp>
      <p:sp>
        <p:nvSpPr>
          <p:cNvPr id="87" name="Rectangle 86">
            <a:extLst>
              <a:ext uri="{FF2B5EF4-FFF2-40B4-BE49-F238E27FC236}">
                <a16:creationId xmlns:a16="http://schemas.microsoft.com/office/drawing/2014/main" id="{E41F60B8-D73F-4334-9964-FEF167A2AB02}"/>
              </a:ext>
            </a:extLst>
          </p:cNvPr>
          <p:cNvSpPr/>
          <p:nvPr/>
        </p:nvSpPr>
        <p:spPr>
          <a:xfrm>
            <a:off x="8267700" y="1524000"/>
            <a:ext cx="1085850" cy="914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41</a:t>
            </a:r>
          </a:p>
        </p:txBody>
      </p:sp>
      <p:cxnSp>
        <p:nvCxnSpPr>
          <p:cNvPr id="88" name="Straight Arrow Connector 87">
            <a:extLst>
              <a:ext uri="{FF2B5EF4-FFF2-40B4-BE49-F238E27FC236}">
                <a16:creationId xmlns:a16="http://schemas.microsoft.com/office/drawing/2014/main" id="{DB44A1F2-7DCC-423C-AB47-2287DDCE4B7D}"/>
              </a:ext>
            </a:extLst>
          </p:cNvPr>
          <p:cNvCxnSpPr>
            <a:cxnSpLocks/>
          </p:cNvCxnSpPr>
          <p:nvPr/>
        </p:nvCxnSpPr>
        <p:spPr>
          <a:xfrm flipV="1">
            <a:off x="2274680" y="2514600"/>
            <a:ext cx="0" cy="969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0" name="Rectangle 89">
            <a:extLst>
              <a:ext uri="{FF2B5EF4-FFF2-40B4-BE49-F238E27FC236}">
                <a16:creationId xmlns:a16="http://schemas.microsoft.com/office/drawing/2014/main" id="{B1D45548-A14C-499D-BD9D-146126133148}"/>
              </a:ext>
            </a:extLst>
          </p:cNvPr>
          <p:cNvSpPr/>
          <p:nvPr/>
        </p:nvSpPr>
        <p:spPr>
          <a:xfrm>
            <a:off x="8267700" y="4194048"/>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91" name="Rectangle 90">
            <a:extLst>
              <a:ext uri="{FF2B5EF4-FFF2-40B4-BE49-F238E27FC236}">
                <a16:creationId xmlns:a16="http://schemas.microsoft.com/office/drawing/2014/main" id="{D3FCC1C7-E16E-493A-A73C-3BAEF8DA6589}"/>
              </a:ext>
            </a:extLst>
          </p:cNvPr>
          <p:cNvSpPr/>
          <p:nvPr/>
        </p:nvSpPr>
        <p:spPr>
          <a:xfrm>
            <a:off x="8267700" y="4194048"/>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92" name="Rectangle 91">
            <a:extLst>
              <a:ext uri="{FF2B5EF4-FFF2-40B4-BE49-F238E27FC236}">
                <a16:creationId xmlns:a16="http://schemas.microsoft.com/office/drawing/2014/main" id="{A0759B8A-BF05-4758-91AD-A8BD9D795280}"/>
              </a:ext>
            </a:extLst>
          </p:cNvPr>
          <p:cNvSpPr/>
          <p:nvPr/>
        </p:nvSpPr>
        <p:spPr>
          <a:xfrm>
            <a:off x="8267700" y="4194048"/>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a:t>
            </a:r>
          </a:p>
        </p:txBody>
      </p:sp>
      <p:sp>
        <p:nvSpPr>
          <p:cNvPr id="97" name="Rectangle 96">
            <a:extLst>
              <a:ext uri="{FF2B5EF4-FFF2-40B4-BE49-F238E27FC236}">
                <a16:creationId xmlns:a16="http://schemas.microsoft.com/office/drawing/2014/main" id="{2A410356-DE3E-4455-AD25-2900308338DD}"/>
              </a:ext>
            </a:extLst>
          </p:cNvPr>
          <p:cNvSpPr/>
          <p:nvPr/>
        </p:nvSpPr>
        <p:spPr>
          <a:xfrm>
            <a:off x="9353550" y="1524000"/>
            <a:ext cx="1085850" cy="914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54</a:t>
            </a:r>
          </a:p>
        </p:txBody>
      </p:sp>
      <p:cxnSp>
        <p:nvCxnSpPr>
          <p:cNvPr id="98" name="Straight Arrow Connector 97">
            <a:extLst>
              <a:ext uri="{FF2B5EF4-FFF2-40B4-BE49-F238E27FC236}">
                <a16:creationId xmlns:a16="http://schemas.microsoft.com/office/drawing/2014/main" id="{4764306A-A79D-4859-9F7A-2B3812293973}"/>
              </a:ext>
            </a:extLst>
          </p:cNvPr>
          <p:cNvCxnSpPr>
            <a:cxnSpLocks/>
          </p:cNvCxnSpPr>
          <p:nvPr/>
        </p:nvCxnSpPr>
        <p:spPr>
          <a:xfrm flipV="1">
            <a:off x="2281720" y="2514600"/>
            <a:ext cx="0" cy="969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9" name="Rectangle 98">
            <a:extLst>
              <a:ext uri="{FF2B5EF4-FFF2-40B4-BE49-F238E27FC236}">
                <a16:creationId xmlns:a16="http://schemas.microsoft.com/office/drawing/2014/main" id="{9091A5BE-F1DB-49B2-9E7D-8C287F53A97D}"/>
              </a:ext>
            </a:extLst>
          </p:cNvPr>
          <p:cNvSpPr/>
          <p:nvPr/>
        </p:nvSpPr>
        <p:spPr>
          <a:xfrm>
            <a:off x="9344585" y="4194048"/>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00" name="Rectangle 99">
            <a:extLst>
              <a:ext uri="{FF2B5EF4-FFF2-40B4-BE49-F238E27FC236}">
                <a16:creationId xmlns:a16="http://schemas.microsoft.com/office/drawing/2014/main" id="{7629FE41-CFC3-46FC-850A-20D7978BF936}"/>
              </a:ext>
            </a:extLst>
          </p:cNvPr>
          <p:cNvSpPr/>
          <p:nvPr/>
        </p:nvSpPr>
        <p:spPr>
          <a:xfrm>
            <a:off x="9344585" y="4194048"/>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101" name="Rectangle 100">
            <a:extLst>
              <a:ext uri="{FF2B5EF4-FFF2-40B4-BE49-F238E27FC236}">
                <a16:creationId xmlns:a16="http://schemas.microsoft.com/office/drawing/2014/main" id="{DB14F74D-ADB1-42B0-B852-070292BE2863}"/>
              </a:ext>
            </a:extLst>
          </p:cNvPr>
          <p:cNvSpPr/>
          <p:nvPr/>
        </p:nvSpPr>
        <p:spPr>
          <a:xfrm>
            <a:off x="9346378" y="4194048"/>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a:t>
            </a:r>
          </a:p>
        </p:txBody>
      </p:sp>
      <p:sp>
        <p:nvSpPr>
          <p:cNvPr id="102" name="Rectangle 101">
            <a:extLst>
              <a:ext uri="{FF2B5EF4-FFF2-40B4-BE49-F238E27FC236}">
                <a16:creationId xmlns:a16="http://schemas.microsoft.com/office/drawing/2014/main" id="{3FE3F7DE-F8CD-4B4F-B0EA-878F549CCBA8}"/>
              </a:ext>
            </a:extLst>
          </p:cNvPr>
          <p:cNvSpPr/>
          <p:nvPr/>
        </p:nvSpPr>
        <p:spPr>
          <a:xfrm>
            <a:off x="9344585" y="4194048"/>
            <a:ext cx="108585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5</a:t>
            </a:r>
          </a:p>
        </p:txBody>
      </p:sp>
      <p:sp>
        <p:nvSpPr>
          <p:cNvPr id="107" name="TextBox 106">
            <a:extLst>
              <a:ext uri="{FF2B5EF4-FFF2-40B4-BE49-F238E27FC236}">
                <a16:creationId xmlns:a16="http://schemas.microsoft.com/office/drawing/2014/main" id="{BA6D5B3A-FA42-489A-9E71-25326875676B}"/>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Longest Increasing Subsequence (LIS)</a:t>
            </a:r>
          </a:p>
        </p:txBody>
      </p:sp>
      <p:sp>
        <p:nvSpPr>
          <p:cNvPr id="108" name="Rectangle: Rounded Corners 107">
            <a:extLst>
              <a:ext uri="{FF2B5EF4-FFF2-40B4-BE49-F238E27FC236}">
                <a16:creationId xmlns:a16="http://schemas.microsoft.com/office/drawing/2014/main" id="{D76DE1B2-444A-471C-B656-4B2640543905}"/>
              </a:ext>
            </a:extLst>
          </p:cNvPr>
          <p:cNvSpPr/>
          <p:nvPr/>
        </p:nvSpPr>
        <p:spPr>
          <a:xfrm>
            <a:off x="1752600" y="5423486"/>
            <a:ext cx="7086600" cy="890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latin typeface="Nunito Sans" panose="020B0604020202020204" charset="0"/>
              </a:rPr>
              <a:t>Length of longest increasing subsequence is 5</a:t>
            </a:r>
          </a:p>
        </p:txBody>
      </p:sp>
    </p:spTree>
    <p:extLst>
      <p:ext uri="{BB962C8B-B14F-4D97-AF65-F5344CB8AC3E}">
        <p14:creationId xmlns:p14="http://schemas.microsoft.com/office/powerpoint/2010/main" val="28585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2.08333E-6 1.48148E-6 L 0.08698 1.48148E-6 " pathEditMode="relative" rAng="0" ptsTypes="AA">
                                      <p:cBhvr>
                                        <p:cTn id="26" dur="2000" fill="hold"/>
                                        <p:tgtEl>
                                          <p:spTgt spid="13"/>
                                        </p:tgtEl>
                                        <p:attrNameLst>
                                          <p:attrName>ppt_x</p:attrName>
                                          <p:attrName>ppt_y</p:attrName>
                                        </p:attrNameLst>
                                      </p:cBhvr>
                                      <p:rCtr x="4349" y="0"/>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nodeType="clickEffect">
                                  <p:stCondLst>
                                    <p:cond delay="0"/>
                                  </p:stCondLst>
                                  <p:childTnLst>
                                    <p:animMotion origin="layout" path="M 2.08333E-6 1.48148E-6 L 0.08698 1.48148E-6 " pathEditMode="relative" rAng="0" ptsTypes="AA">
                                      <p:cBhvr>
                                        <p:cTn id="42" dur="2000" fill="hold"/>
                                        <p:tgtEl>
                                          <p:spTgt spid="33"/>
                                        </p:tgtEl>
                                        <p:attrNameLst>
                                          <p:attrName>ppt_x</p:attrName>
                                          <p:attrName>ppt_y</p:attrName>
                                        </p:attrNameLst>
                                      </p:cBhvr>
                                      <p:rCtr x="4349" y="0"/>
                                    </p:animMotion>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nodeType="clickEffect">
                                  <p:stCondLst>
                                    <p:cond delay="0"/>
                                  </p:stCondLst>
                                  <p:childTnLst>
                                    <p:animMotion origin="layout" path="M 0.08698 1.48148E-6 L 0.17969 1.48148E-6 " pathEditMode="relative" rAng="0" ptsTypes="AA">
                                      <p:cBhvr>
                                        <p:cTn id="46" dur="2000" fill="hold"/>
                                        <p:tgtEl>
                                          <p:spTgt spid="33"/>
                                        </p:tgtEl>
                                        <p:attrNameLst>
                                          <p:attrName>ppt_x</p:attrName>
                                          <p:attrName>ppt_y</p:attrName>
                                        </p:attrNameLst>
                                      </p:cBhvr>
                                      <p:rCtr x="4635" y="0"/>
                                    </p:animMotion>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nodeType="clickEffect">
                                  <p:stCondLst>
                                    <p:cond delay="0"/>
                                  </p:stCondLst>
                                  <p:childTnLst>
                                    <p:animMotion origin="layout" path="M 2.08333E-6 1.48148E-6 L 0.08698 1.48148E-6 " pathEditMode="relative" rAng="0" ptsTypes="AA">
                                      <p:cBhvr>
                                        <p:cTn id="66" dur="2000" fill="hold"/>
                                        <p:tgtEl>
                                          <p:spTgt spid="44"/>
                                        </p:tgtEl>
                                        <p:attrNameLst>
                                          <p:attrName>ppt_x</p:attrName>
                                          <p:attrName>ppt_y</p:attrName>
                                        </p:attrNameLst>
                                      </p:cBhvr>
                                      <p:rCtr x="4349" y="0"/>
                                    </p:animMotion>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nodeType="clickEffect">
                                  <p:stCondLst>
                                    <p:cond delay="0"/>
                                  </p:stCondLst>
                                  <p:childTnLst>
                                    <p:animMotion origin="layout" path="M 0.08698 1.48148E-6 L 0.17969 1.48148E-6 " pathEditMode="relative" rAng="0" ptsTypes="AA">
                                      <p:cBhvr>
                                        <p:cTn id="74" dur="2000" fill="hold"/>
                                        <p:tgtEl>
                                          <p:spTgt spid="44"/>
                                        </p:tgtEl>
                                        <p:attrNameLst>
                                          <p:attrName>ppt_x</p:attrName>
                                          <p:attrName>ppt_y</p:attrName>
                                        </p:attrNameLst>
                                      </p:cBhvr>
                                      <p:rCtr x="4635" y="0"/>
                                    </p:animMotion>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nodeType="clickEffect">
                                  <p:stCondLst>
                                    <p:cond delay="0"/>
                                  </p:stCondLst>
                                  <p:childTnLst>
                                    <p:animMotion origin="layout" path="M 0.17969 1.48148E-6 L 0.26823 1.48148E-6 " pathEditMode="relative" rAng="0" ptsTypes="AA">
                                      <p:cBhvr>
                                        <p:cTn id="78" dur="2000" fill="hold"/>
                                        <p:tgtEl>
                                          <p:spTgt spid="44"/>
                                        </p:tgtEl>
                                        <p:attrNameLst>
                                          <p:attrName>ppt_x</p:attrName>
                                          <p:attrName>ppt_y</p:attrName>
                                        </p:attrNameLst>
                                      </p:cBhvr>
                                      <p:rCtr x="4427" y="0"/>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4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3"/>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63" presetClass="path" presetSubtype="0" accel="50000" decel="50000" fill="hold" nodeType="clickEffect">
                                  <p:stCondLst>
                                    <p:cond delay="0"/>
                                  </p:stCondLst>
                                  <p:childTnLst>
                                    <p:animMotion origin="layout" path="M 2.08333E-6 1.48148E-6 L 0.08698 1.48148E-6 " pathEditMode="relative" rAng="0" ptsTypes="AA">
                                      <p:cBhvr>
                                        <p:cTn id="98" dur="2000" fill="hold"/>
                                        <p:tgtEl>
                                          <p:spTgt spid="54"/>
                                        </p:tgtEl>
                                        <p:attrNameLst>
                                          <p:attrName>ppt_x</p:attrName>
                                          <p:attrName>ppt_y</p:attrName>
                                        </p:attrNameLst>
                                      </p:cBhvr>
                                      <p:rCtr x="4349" y="0"/>
                                    </p:animMotion>
                                  </p:childTnLst>
                                </p:cTn>
                              </p:par>
                            </p:childTnLst>
                          </p:cTn>
                        </p:par>
                      </p:childTnLst>
                    </p:cTn>
                  </p:par>
                  <p:par>
                    <p:cTn id="99" fill="hold">
                      <p:stCondLst>
                        <p:cond delay="indefinite"/>
                      </p:stCondLst>
                      <p:childTnLst>
                        <p:par>
                          <p:cTn id="100" fill="hold">
                            <p:stCondLst>
                              <p:cond delay="0"/>
                            </p:stCondLst>
                            <p:childTnLst>
                              <p:par>
                                <p:cTn id="101" presetID="63" presetClass="path" presetSubtype="0" accel="50000" decel="50000" fill="hold" nodeType="clickEffect">
                                  <p:stCondLst>
                                    <p:cond delay="0"/>
                                  </p:stCondLst>
                                  <p:childTnLst>
                                    <p:animMotion origin="layout" path="M 0.08698 1.48148E-6 L 0.17969 1.48148E-6 " pathEditMode="relative" rAng="0" ptsTypes="AA">
                                      <p:cBhvr>
                                        <p:cTn id="102" dur="2000" fill="hold"/>
                                        <p:tgtEl>
                                          <p:spTgt spid="54"/>
                                        </p:tgtEl>
                                        <p:attrNameLst>
                                          <p:attrName>ppt_x</p:attrName>
                                          <p:attrName>ppt_y</p:attrName>
                                        </p:attrNameLst>
                                      </p:cBhvr>
                                      <p:rCtr x="4635" y="0"/>
                                    </p:animMotion>
                                  </p:childTnLst>
                                </p:cTn>
                              </p:par>
                            </p:childTnLst>
                          </p:cTn>
                        </p:par>
                      </p:childTnLst>
                    </p:cTn>
                  </p:par>
                  <p:par>
                    <p:cTn id="103" fill="hold">
                      <p:stCondLst>
                        <p:cond delay="indefinite"/>
                      </p:stCondLst>
                      <p:childTnLst>
                        <p:par>
                          <p:cTn id="104" fill="hold">
                            <p:stCondLst>
                              <p:cond delay="0"/>
                            </p:stCondLst>
                            <p:childTnLst>
                              <p:par>
                                <p:cTn id="105" presetID="63" presetClass="path" presetSubtype="0" accel="50000" decel="50000" fill="hold" nodeType="clickEffect">
                                  <p:stCondLst>
                                    <p:cond delay="0"/>
                                  </p:stCondLst>
                                  <p:childTnLst>
                                    <p:animMotion origin="layout" path="M 0.17969 1.48148E-6 L 0.26823 1.48148E-6 " pathEditMode="relative" rAng="0" ptsTypes="AA">
                                      <p:cBhvr>
                                        <p:cTn id="106" dur="2000" fill="hold"/>
                                        <p:tgtEl>
                                          <p:spTgt spid="54"/>
                                        </p:tgtEl>
                                        <p:attrNameLst>
                                          <p:attrName>ppt_x</p:attrName>
                                          <p:attrName>ppt_y</p:attrName>
                                        </p:attrNameLst>
                                      </p:cBhvr>
                                      <p:rCtr x="4427" y="0"/>
                                    </p:animMotion>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nodeType="clickEffect">
                                  <p:stCondLst>
                                    <p:cond delay="0"/>
                                  </p:stCondLst>
                                  <p:childTnLst>
                                    <p:animMotion origin="layout" path="M 0.26823 1.48148E-6 L 0.35794 1.48148E-6 " pathEditMode="relative" rAng="0" ptsTypes="AA">
                                      <p:cBhvr>
                                        <p:cTn id="110" dur="2000" fill="hold"/>
                                        <p:tgtEl>
                                          <p:spTgt spid="54"/>
                                        </p:tgtEl>
                                        <p:attrNameLst>
                                          <p:attrName>ppt_x</p:attrName>
                                          <p:attrName>ppt_y</p:attrName>
                                        </p:attrNameLst>
                                      </p:cBhvr>
                                      <p:rCtr x="4479" y="0"/>
                                    </p:animMotion>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5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3"/>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7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7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63" presetClass="path" presetSubtype="0" accel="50000" decel="50000" fill="hold" nodeType="clickEffect">
                                  <p:stCondLst>
                                    <p:cond delay="0"/>
                                  </p:stCondLst>
                                  <p:childTnLst>
                                    <p:animMotion origin="layout" path="M 2.08333E-6 1.48148E-6 L 0.08698 1.48148E-6 " pathEditMode="relative" rAng="0" ptsTypes="AA">
                                      <p:cBhvr>
                                        <p:cTn id="130" dur="2000" fill="hold"/>
                                        <p:tgtEl>
                                          <p:spTgt spid="74"/>
                                        </p:tgtEl>
                                        <p:attrNameLst>
                                          <p:attrName>ppt_x</p:attrName>
                                          <p:attrName>ppt_y</p:attrName>
                                        </p:attrNameLst>
                                      </p:cBhvr>
                                      <p:rCtr x="4349" y="0"/>
                                    </p:animMotion>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63" presetClass="path" presetSubtype="0" accel="50000" decel="50000" fill="hold" nodeType="clickEffect">
                                  <p:stCondLst>
                                    <p:cond delay="0"/>
                                  </p:stCondLst>
                                  <p:childTnLst>
                                    <p:animMotion origin="layout" path="M 0.08698 1.48148E-6 L 0.17969 1.48148E-6 " pathEditMode="relative" rAng="0" ptsTypes="AA">
                                      <p:cBhvr>
                                        <p:cTn id="138" dur="2000" fill="hold"/>
                                        <p:tgtEl>
                                          <p:spTgt spid="74"/>
                                        </p:tgtEl>
                                        <p:attrNameLst>
                                          <p:attrName>ppt_x</p:attrName>
                                          <p:attrName>ppt_y</p:attrName>
                                        </p:attrNameLst>
                                      </p:cBhvr>
                                      <p:rCtr x="4635" y="0"/>
                                    </p:animMotion>
                                  </p:childTnLst>
                                </p:cTn>
                              </p:par>
                            </p:childTnLst>
                          </p:cTn>
                        </p:par>
                      </p:childTnLst>
                    </p:cTn>
                  </p:par>
                  <p:par>
                    <p:cTn id="139" fill="hold">
                      <p:stCondLst>
                        <p:cond delay="indefinite"/>
                      </p:stCondLst>
                      <p:childTnLst>
                        <p:par>
                          <p:cTn id="140" fill="hold">
                            <p:stCondLst>
                              <p:cond delay="0"/>
                            </p:stCondLst>
                            <p:childTnLst>
                              <p:par>
                                <p:cTn id="141" presetID="63" presetClass="path" presetSubtype="0" accel="50000" decel="50000" fill="hold" nodeType="clickEffect">
                                  <p:stCondLst>
                                    <p:cond delay="0"/>
                                  </p:stCondLst>
                                  <p:childTnLst>
                                    <p:animMotion origin="layout" path="M 0.17969 1.48148E-6 L 0.26823 1.48148E-6 " pathEditMode="relative" rAng="0" ptsTypes="AA">
                                      <p:cBhvr>
                                        <p:cTn id="142" dur="2000" fill="hold"/>
                                        <p:tgtEl>
                                          <p:spTgt spid="74"/>
                                        </p:tgtEl>
                                        <p:attrNameLst>
                                          <p:attrName>ppt_x</p:attrName>
                                          <p:attrName>ppt_y</p:attrName>
                                        </p:attrNameLst>
                                      </p:cBhvr>
                                      <p:rCtr x="4427" y="0"/>
                                    </p:animMotion>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63" presetClass="path" presetSubtype="0" accel="50000" decel="50000" fill="hold" nodeType="clickEffect">
                                  <p:stCondLst>
                                    <p:cond delay="0"/>
                                  </p:stCondLst>
                                  <p:childTnLst>
                                    <p:animMotion origin="layout" path="M 0.26823 1.48148E-6 L 0.35794 1.48148E-6 " pathEditMode="relative" rAng="0" ptsTypes="AA">
                                      <p:cBhvr>
                                        <p:cTn id="150" dur="2000" fill="hold"/>
                                        <p:tgtEl>
                                          <p:spTgt spid="74"/>
                                        </p:tgtEl>
                                        <p:attrNameLst>
                                          <p:attrName>ppt_x</p:attrName>
                                          <p:attrName>ppt_y</p:attrName>
                                        </p:attrNameLst>
                                      </p:cBhvr>
                                      <p:rCtr x="4479" y="0"/>
                                    </p:animMotion>
                                  </p:childTnLst>
                                </p:cTn>
                              </p:par>
                            </p:childTnLst>
                          </p:cTn>
                        </p:par>
                      </p:childTnLst>
                    </p:cTn>
                  </p:par>
                  <p:par>
                    <p:cTn id="151" fill="hold">
                      <p:stCondLst>
                        <p:cond delay="indefinite"/>
                      </p:stCondLst>
                      <p:childTnLst>
                        <p:par>
                          <p:cTn id="152" fill="hold">
                            <p:stCondLst>
                              <p:cond delay="0"/>
                            </p:stCondLst>
                            <p:childTnLst>
                              <p:par>
                                <p:cTn id="153" presetID="63" presetClass="path" presetSubtype="0" accel="50000" decel="50000" fill="hold" nodeType="clickEffect">
                                  <p:stCondLst>
                                    <p:cond delay="0"/>
                                  </p:stCondLst>
                                  <p:childTnLst>
                                    <p:animMotion origin="layout" path="M 0.35795 1.48148E-6 L 0.44883 1.48148E-6 " pathEditMode="relative" rAng="0" ptsTypes="AA">
                                      <p:cBhvr>
                                        <p:cTn id="154" dur="2000" fill="hold"/>
                                        <p:tgtEl>
                                          <p:spTgt spid="74"/>
                                        </p:tgtEl>
                                        <p:attrNameLst>
                                          <p:attrName>ppt_x</p:attrName>
                                          <p:attrName>ppt_y</p:attrName>
                                        </p:attrNameLst>
                                      </p:cBhvr>
                                      <p:rCtr x="4375" y="0"/>
                                    </p:animMotion>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nodeType="clickEffect">
                                  <p:stCondLst>
                                    <p:cond delay="0"/>
                                  </p:stCondLst>
                                  <p:childTnLst>
                                    <p:set>
                                      <p:cBhvr>
                                        <p:cTn id="158" dur="1" fill="hold">
                                          <p:stCondLst>
                                            <p:cond delay="0"/>
                                          </p:stCondLst>
                                        </p:cTn>
                                        <p:tgtEl>
                                          <p:spTgt spid="74"/>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73"/>
                                        </p:tgtEl>
                                        <p:attrNameLst>
                                          <p:attrName>style.visibility</p:attrName>
                                        </p:attrNameLst>
                                      </p:cBhvr>
                                      <p:to>
                                        <p:strVal val="hidden"/>
                                      </p:to>
                                    </p:set>
                                  </p:childTnLst>
                                </p:cTn>
                              </p:par>
                              <p:par>
                                <p:cTn id="161" presetID="1" presetClass="entr" presetSubtype="0" fill="hold" grpId="0" nodeType="withEffect">
                                  <p:stCondLst>
                                    <p:cond delay="0"/>
                                  </p:stCondLst>
                                  <p:childTnLst>
                                    <p:set>
                                      <p:cBhvr>
                                        <p:cTn id="162" dur="1" fill="hold">
                                          <p:stCondLst>
                                            <p:cond delay="0"/>
                                          </p:stCondLst>
                                        </p:cTn>
                                        <p:tgtEl>
                                          <p:spTgt spid="87"/>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8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9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63" presetClass="path" presetSubtype="0" accel="50000" decel="50000" fill="hold" nodeType="clickEffect">
                                  <p:stCondLst>
                                    <p:cond delay="0"/>
                                  </p:stCondLst>
                                  <p:childTnLst>
                                    <p:animMotion origin="layout" path="M 1.45833E-6 1.48148E-6 L 0.08698 1.48148E-6 " pathEditMode="relative" rAng="0" ptsTypes="AA">
                                      <p:cBhvr>
                                        <p:cTn id="174" dur="2000" fill="hold"/>
                                        <p:tgtEl>
                                          <p:spTgt spid="88"/>
                                        </p:tgtEl>
                                        <p:attrNameLst>
                                          <p:attrName>ppt_x</p:attrName>
                                          <p:attrName>ppt_y</p:attrName>
                                        </p:attrNameLst>
                                      </p:cBhvr>
                                      <p:rCtr x="4349" y="0"/>
                                    </p:animMotion>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91"/>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63" presetClass="path" presetSubtype="0" accel="50000" decel="50000" fill="hold" nodeType="clickEffect">
                                  <p:stCondLst>
                                    <p:cond delay="0"/>
                                  </p:stCondLst>
                                  <p:childTnLst>
                                    <p:animMotion origin="layout" path="M 0.08698 1.48148E-6 L 0.17969 1.48148E-6 " pathEditMode="relative" rAng="0" ptsTypes="AA">
                                      <p:cBhvr>
                                        <p:cTn id="182" dur="2000" fill="hold"/>
                                        <p:tgtEl>
                                          <p:spTgt spid="88"/>
                                        </p:tgtEl>
                                        <p:attrNameLst>
                                          <p:attrName>ppt_x</p:attrName>
                                          <p:attrName>ppt_y</p:attrName>
                                        </p:attrNameLst>
                                      </p:cBhvr>
                                      <p:rCtr x="4635" y="0"/>
                                    </p:animMotion>
                                  </p:childTnLst>
                                </p:cTn>
                              </p:par>
                            </p:childTnLst>
                          </p:cTn>
                        </p:par>
                      </p:childTnLst>
                    </p:cTn>
                  </p:par>
                  <p:par>
                    <p:cTn id="183" fill="hold">
                      <p:stCondLst>
                        <p:cond delay="indefinite"/>
                      </p:stCondLst>
                      <p:childTnLst>
                        <p:par>
                          <p:cTn id="184" fill="hold">
                            <p:stCondLst>
                              <p:cond delay="0"/>
                            </p:stCondLst>
                            <p:childTnLst>
                              <p:par>
                                <p:cTn id="185" presetID="63" presetClass="path" presetSubtype="0" accel="50000" decel="50000" fill="hold" nodeType="clickEffect">
                                  <p:stCondLst>
                                    <p:cond delay="0"/>
                                  </p:stCondLst>
                                  <p:childTnLst>
                                    <p:animMotion origin="layout" path="M 0.17969 1.48148E-6 L 0.26823 1.48148E-6 " pathEditMode="relative" rAng="0" ptsTypes="AA">
                                      <p:cBhvr>
                                        <p:cTn id="186" dur="2000" fill="hold"/>
                                        <p:tgtEl>
                                          <p:spTgt spid="88"/>
                                        </p:tgtEl>
                                        <p:attrNameLst>
                                          <p:attrName>ppt_x</p:attrName>
                                          <p:attrName>ppt_y</p:attrName>
                                        </p:attrNameLst>
                                      </p:cBhvr>
                                      <p:rCtr x="4427" y="0"/>
                                    </p:animMotion>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92"/>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63" presetClass="path" presetSubtype="0" accel="50000" decel="50000" fill="hold" nodeType="clickEffect">
                                  <p:stCondLst>
                                    <p:cond delay="0"/>
                                  </p:stCondLst>
                                  <p:childTnLst>
                                    <p:animMotion origin="layout" path="M 0.26823 1.48148E-6 L 0.35794 1.48148E-6 " pathEditMode="relative" rAng="0" ptsTypes="AA">
                                      <p:cBhvr>
                                        <p:cTn id="194" dur="2000" fill="hold"/>
                                        <p:tgtEl>
                                          <p:spTgt spid="88"/>
                                        </p:tgtEl>
                                        <p:attrNameLst>
                                          <p:attrName>ppt_x</p:attrName>
                                          <p:attrName>ppt_y</p:attrName>
                                        </p:attrNameLst>
                                      </p:cBhvr>
                                      <p:rCtr x="4479" y="0"/>
                                    </p:animMotion>
                                  </p:childTnLst>
                                </p:cTn>
                              </p:par>
                            </p:childTnLst>
                          </p:cTn>
                        </p:par>
                      </p:childTnLst>
                    </p:cTn>
                  </p:par>
                  <p:par>
                    <p:cTn id="195" fill="hold">
                      <p:stCondLst>
                        <p:cond delay="indefinite"/>
                      </p:stCondLst>
                      <p:childTnLst>
                        <p:par>
                          <p:cTn id="196" fill="hold">
                            <p:stCondLst>
                              <p:cond delay="0"/>
                            </p:stCondLst>
                            <p:childTnLst>
                              <p:par>
                                <p:cTn id="197" presetID="63" presetClass="path" presetSubtype="0" accel="50000" decel="50000" fill="hold" nodeType="clickEffect">
                                  <p:stCondLst>
                                    <p:cond delay="0"/>
                                  </p:stCondLst>
                                  <p:childTnLst>
                                    <p:animMotion origin="layout" path="M 0.35794 1.48148E-6 L 0.44883 1.48148E-6 " pathEditMode="relative" rAng="0" ptsTypes="AA">
                                      <p:cBhvr>
                                        <p:cTn id="198" dur="2000" fill="hold"/>
                                        <p:tgtEl>
                                          <p:spTgt spid="88"/>
                                        </p:tgtEl>
                                        <p:attrNameLst>
                                          <p:attrName>ppt_x</p:attrName>
                                          <p:attrName>ppt_y</p:attrName>
                                        </p:attrNameLst>
                                      </p:cBhvr>
                                      <p:rCtr x="4544" y="0"/>
                                    </p:animMotion>
                                  </p:childTnLst>
                                </p:cTn>
                              </p:par>
                            </p:childTnLst>
                          </p:cTn>
                        </p:par>
                      </p:childTnLst>
                    </p:cTn>
                  </p:par>
                  <p:par>
                    <p:cTn id="199" fill="hold">
                      <p:stCondLst>
                        <p:cond delay="indefinite"/>
                      </p:stCondLst>
                      <p:childTnLst>
                        <p:par>
                          <p:cTn id="200" fill="hold">
                            <p:stCondLst>
                              <p:cond delay="0"/>
                            </p:stCondLst>
                            <p:childTnLst>
                              <p:par>
                                <p:cTn id="201" presetID="63" presetClass="path" presetSubtype="0" accel="50000" decel="50000" fill="hold" nodeType="clickEffect">
                                  <p:stCondLst>
                                    <p:cond delay="0"/>
                                  </p:stCondLst>
                                  <p:childTnLst>
                                    <p:animMotion origin="layout" path="M 0.44922 1.48148E-6 L 0.53502 1.48148E-6 " pathEditMode="relative" rAng="0" ptsTypes="AA">
                                      <p:cBhvr>
                                        <p:cTn id="202" dur="2000" fill="hold"/>
                                        <p:tgtEl>
                                          <p:spTgt spid="88"/>
                                        </p:tgtEl>
                                        <p:attrNameLst>
                                          <p:attrName>ppt_x</p:attrName>
                                          <p:attrName>ppt_y</p:attrName>
                                        </p:attrNameLst>
                                      </p:cBhvr>
                                      <p:rCtr x="4284" y="0"/>
                                    </p:animMotion>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nodeType="clickEffect">
                                  <p:stCondLst>
                                    <p:cond delay="0"/>
                                  </p:stCondLst>
                                  <p:childTnLst>
                                    <p:set>
                                      <p:cBhvr>
                                        <p:cTn id="206" dur="1" fill="hold">
                                          <p:stCondLst>
                                            <p:cond delay="0"/>
                                          </p:stCondLst>
                                        </p:cTn>
                                        <p:tgtEl>
                                          <p:spTgt spid="88"/>
                                        </p:tgtEl>
                                        <p:attrNameLst>
                                          <p:attrName>style.visibility</p:attrName>
                                        </p:attrNameLst>
                                      </p:cBhvr>
                                      <p:to>
                                        <p:strVal val="hidden"/>
                                      </p:to>
                                    </p:set>
                                  </p:childTnLst>
                                </p:cTn>
                              </p:par>
                              <p:par>
                                <p:cTn id="207" presetID="1" presetClass="exit" presetSubtype="0" fill="hold" grpId="1" nodeType="withEffect">
                                  <p:stCondLst>
                                    <p:cond delay="0"/>
                                  </p:stCondLst>
                                  <p:childTnLst>
                                    <p:set>
                                      <p:cBhvr>
                                        <p:cTn id="208" dur="1" fill="hold">
                                          <p:stCondLst>
                                            <p:cond delay="0"/>
                                          </p:stCondLst>
                                        </p:cTn>
                                        <p:tgtEl>
                                          <p:spTgt spid="87"/>
                                        </p:tgtEl>
                                        <p:attrNameLst>
                                          <p:attrName>style.visibility</p:attrName>
                                        </p:attrNameLst>
                                      </p:cBhvr>
                                      <p:to>
                                        <p:strVal val="hidden"/>
                                      </p:to>
                                    </p:set>
                                  </p:childTnLst>
                                </p:cTn>
                              </p:par>
                              <p:par>
                                <p:cTn id="209" presetID="1" presetClass="entr" presetSubtype="0" fill="hold" grpId="0"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98"/>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99"/>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63" presetClass="path" presetSubtype="0" accel="50000" decel="50000" fill="hold" nodeType="clickEffect">
                                  <p:stCondLst>
                                    <p:cond delay="0"/>
                                  </p:stCondLst>
                                  <p:childTnLst>
                                    <p:animMotion origin="layout" path="M 6.25E-7 1.48148E-6 L 0.08698 1.48148E-6 " pathEditMode="relative" rAng="0" ptsTypes="AA">
                                      <p:cBhvr>
                                        <p:cTn id="222" dur="2000" fill="hold"/>
                                        <p:tgtEl>
                                          <p:spTgt spid="98"/>
                                        </p:tgtEl>
                                        <p:attrNameLst>
                                          <p:attrName>ppt_x</p:attrName>
                                          <p:attrName>ppt_y</p:attrName>
                                        </p:attrNameLst>
                                      </p:cBhvr>
                                      <p:rCtr x="4349" y="0"/>
                                    </p:animMotion>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00"/>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63" presetClass="path" presetSubtype="0" accel="50000" decel="50000" fill="hold" nodeType="clickEffect">
                                  <p:stCondLst>
                                    <p:cond delay="0"/>
                                  </p:stCondLst>
                                  <p:childTnLst>
                                    <p:animMotion origin="layout" path="M 0.08698 1.48148E-6 L 0.17969 1.48148E-6 " pathEditMode="relative" rAng="0" ptsTypes="AA">
                                      <p:cBhvr>
                                        <p:cTn id="230" dur="2000" fill="hold"/>
                                        <p:tgtEl>
                                          <p:spTgt spid="98"/>
                                        </p:tgtEl>
                                        <p:attrNameLst>
                                          <p:attrName>ppt_x</p:attrName>
                                          <p:attrName>ppt_y</p:attrName>
                                        </p:attrNameLst>
                                      </p:cBhvr>
                                      <p:rCtr x="4635" y="0"/>
                                    </p:animMotion>
                                  </p:childTnLst>
                                </p:cTn>
                              </p:par>
                            </p:childTnLst>
                          </p:cTn>
                        </p:par>
                      </p:childTnLst>
                    </p:cTn>
                  </p:par>
                  <p:par>
                    <p:cTn id="231" fill="hold">
                      <p:stCondLst>
                        <p:cond delay="indefinite"/>
                      </p:stCondLst>
                      <p:childTnLst>
                        <p:par>
                          <p:cTn id="232" fill="hold">
                            <p:stCondLst>
                              <p:cond delay="0"/>
                            </p:stCondLst>
                            <p:childTnLst>
                              <p:par>
                                <p:cTn id="233" presetID="63" presetClass="path" presetSubtype="0" accel="50000" decel="50000" fill="hold" nodeType="clickEffect">
                                  <p:stCondLst>
                                    <p:cond delay="0"/>
                                  </p:stCondLst>
                                  <p:childTnLst>
                                    <p:animMotion origin="layout" path="M 0.17969 1.48148E-6 L 0.26823 1.48148E-6 " pathEditMode="relative" rAng="0" ptsTypes="AA">
                                      <p:cBhvr>
                                        <p:cTn id="234" dur="2000" fill="hold"/>
                                        <p:tgtEl>
                                          <p:spTgt spid="98"/>
                                        </p:tgtEl>
                                        <p:attrNameLst>
                                          <p:attrName>ppt_x</p:attrName>
                                          <p:attrName>ppt_y</p:attrName>
                                        </p:attrNameLst>
                                      </p:cBhvr>
                                      <p:rCtr x="4427" y="0"/>
                                    </p:animMotion>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0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63" presetClass="path" presetSubtype="0" accel="50000" decel="50000" fill="hold" nodeType="clickEffect">
                                  <p:stCondLst>
                                    <p:cond delay="0"/>
                                  </p:stCondLst>
                                  <p:childTnLst>
                                    <p:animMotion origin="layout" path="M 0.26823 1.48148E-6 L 0.35794 1.48148E-6 " pathEditMode="relative" rAng="0" ptsTypes="AA">
                                      <p:cBhvr>
                                        <p:cTn id="242" dur="2000" fill="hold"/>
                                        <p:tgtEl>
                                          <p:spTgt spid="98"/>
                                        </p:tgtEl>
                                        <p:attrNameLst>
                                          <p:attrName>ppt_x</p:attrName>
                                          <p:attrName>ppt_y</p:attrName>
                                        </p:attrNameLst>
                                      </p:cBhvr>
                                      <p:rCtr x="4479" y="0"/>
                                    </p:animMotion>
                                  </p:childTnLst>
                                </p:cTn>
                              </p:par>
                            </p:childTnLst>
                          </p:cTn>
                        </p:par>
                      </p:childTnLst>
                    </p:cTn>
                  </p:par>
                  <p:par>
                    <p:cTn id="243" fill="hold">
                      <p:stCondLst>
                        <p:cond delay="indefinite"/>
                      </p:stCondLst>
                      <p:childTnLst>
                        <p:par>
                          <p:cTn id="244" fill="hold">
                            <p:stCondLst>
                              <p:cond delay="0"/>
                            </p:stCondLst>
                            <p:childTnLst>
                              <p:par>
                                <p:cTn id="245" presetID="63" presetClass="path" presetSubtype="0" accel="50000" decel="50000" fill="hold" nodeType="clickEffect">
                                  <p:stCondLst>
                                    <p:cond delay="0"/>
                                  </p:stCondLst>
                                  <p:childTnLst>
                                    <p:animMotion origin="layout" path="M 0.35794 1.48148E-6 L 0.44883 1.48148E-6 " pathEditMode="relative" rAng="0" ptsTypes="AA">
                                      <p:cBhvr>
                                        <p:cTn id="246" dur="2000" fill="hold"/>
                                        <p:tgtEl>
                                          <p:spTgt spid="98"/>
                                        </p:tgtEl>
                                        <p:attrNameLst>
                                          <p:attrName>ppt_x</p:attrName>
                                          <p:attrName>ppt_y</p:attrName>
                                        </p:attrNameLst>
                                      </p:cBhvr>
                                      <p:rCtr x="4544" y="0"/>
                                    </p:animMotion>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102"/>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63" presetClass="path" presetSubtype="0" accel="50000" decel="50000" fill="hold" nodeType="clickEffect">
                                  <p:stCondLst>
                                    <p:cond delay="0"/>
                                  </p:stCondLst>
                                  <p:childTnLst>
                                    <p:animMotion origin="layout" path="M 0.44922 1.48148E-6 L 0.53503 1.48148E-6 " pathEditMode="relative" rAng="0" ptsTypes="AA">
                                      <p:cBhvr>
                                        <p:cTn id="254" dur="2000" fill="hold"/>
                                        <p:tgtEl>
                                          <p:spTgt spid="98"/>
                                        </p:tgtEl>
                                        <p:attrNameLst>
                                          <p:attrName>ppt_x</p:attrName>
                                          <p:attrName>ppt_y</p:attrName>
                                        </p:attrNameLst>
                                      </p:cBhvr>
                                      <p:rCtr x="4284" y="0"/>
                                    </p:animMotion>
                                  </p:childTnLst>
                                </p:cTn>
                              </p:par>
                            </p:childTnLst>
                          </p:cTn>
                        </p:par>
                      </p:childTnLst>
                    </p:cTn>
                  </p:par>
                  <p:par>
                    <p:cTn id="255" fill="hold">
                      <p:stCondLst>
                        <p:cond delay="indefinite"/>
                      </p:stCondLst>
                      <p:childTnLst>
                        <p:par>
                          <p:cTn id="256" fill="hold">
                            <p:stCondLst>
                              <p:cond delay="0"/>
                            </p:stCondLst>
                            <p:childTnLst>
                              <p:par>
                                <p:cTn id="257" presetID="63" presetClass="path" presetSubtype="0" accel="50000" decel="50000" fill="hold" nodeType="clickEffect">
                                  <p:stCondLst>
                                    <p:cond delay="0"/>
                                  </p:stCondLst>
                                  <p:childTnLst>
                                    <p:animMotion origin="layout" path="M 0.5345 1.48148E-6 L 0.62461 1.48148E-6 " pathEditMode="relative" rAng="0" ptsTypes="AA">
                                      <p:cBhvr>
                                        <p:cTn id="258" dur="2000" fill="hold"/>
                                        <p:tgtEl>
                                          <p:spTgt spid="98"/>
                                        </p:tgtEl>
                                        <p:attrNameLst>
                                          <p:attrName>ppt_x</p:attrName>
                                          <p:attrName>ppt_y</p:attrName>
                                        </p:attrNameLst>
                                      </p:cBhvr>
                                      <p:rCtr x="4505" y="0"/>
                                    </p:animMotion>
                                  </p:childTnLst>
                                </p:cTn>
                              </p:par>
                            </p:childTnLst>
                          </p:cTn>
                        </p:par>
                      </p:childTnLst>
                    </p:cTn>
                  </p:par>
                  <p:par>
                    <p:cTn id="259" fill="hold">
                      <p:stCondLst>
                        <p:cond delay="indefinite"/>
                      </p:stCondLst>
                      <p:childTnLst>
                        <p:par>
                          <p:cTn id="260" fill="hold">
                            <p:stCondLst>
                              <p:cond delay="0"/>
                            </p:stCondLst>
                            <p:childTnLst>
                              <p:par>
                                <p:cTn id="261" presetID="1" presetClass="exit" presetSubtype="0" fill="hold" nodeType="clickEffect">
                                  <p:stCondLst>
                                    <p:cond delay="0"/>
                                  </p:stCondLst>
                                  <p:childTnLst>
                                    <p:set>
                                      <p:cBhvr>
                                        <p:cTn id="262" dur="1" fill="hold">
                                          <p:stCondLst>
                                            <p:cond delay="0"/>
                                          </p:stCondLst>
                                        </p:cTn>
                                        <p:tgtEl>
                                          <p:spTgt spid="98"/>
                                        </p:tgtEl>
                                        <p:attrNameLst>
                                          <p:attrName>style.visibility</p:attrName>
                                        </p:attrNameLst>
                                      </p:cBhvr>
                                      <p:to>
                                        <p:strVal val="hidden"/>
                                      </p:to>
                                    </p:set>
                                  </p:childTnLst>
                                </p:cTn>
                              </p:par>
                              <p:par>
                                <p:cTn id="263" presetID="1" presetClass="exit" presetSubtype="0" fill="hold" grpId="1" nodeType="withEffect">
                                  <p:stCondLst>
                                    <p:cond delay="0"/>
                                  </p:stCondLst>
                                  <p:childTnLst>
                                    <p:set>
                                      <p:cBhvr>
                                        <p:cTn id="264" dur="1" fill="hold">
                                          <p:stCondLst>
                                            <p:cond delay="0"/>
                                          </p:stCondLst>
                                        </p:cTn>
                                        <p:tgtEl>
                                          <p:spTgt spid="97"/>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32" grpId="0" animBg="1"/>
      <p:bldP spid="32" grpId="1" animBg="1"/>
      <p:bldP spid="43" grpId="0" animBg="1"/>
      <p:bldP spid="43" grpId="1" animBg="1"/>
      <p:bldP spid="45" grpId="0" animBg="1"/>
      <p:bldP spid="46" grpId="0" animBg="1"/>
      <p:bldP spid="53" grpId="0" animBg="1"/>
      <p:bldP spid="53" grpId="1" animBg="1"/>
      <p:bldP spid="56" grpId="0" animBg="1"/>
      <p:bldP spid="73" grpId="0" animBg="1"/>
      <p:bldP spid="73" grpId="1" animBg="1"/>
      <p:bldP spid="76" grpId="0" animBg="1"/>
      <p:bldP spid="77" grpId="0" animBg="1"/>
      <p:bldP spid="78" grpId="0" animBg="1"/>
      <p:bldP spid="87" grpId="0" animBg="1"/>
      <p:bldP spid="87" grpId="1" animBg="1"/>
      <p:bldP spid="90" grpId="0" animBg="1"/>
      <p:bldP spid="91" grpId="0" animBg="1"/>
      <p:bldP spid="92" grpId="0" animBg="1"/>
      <p:bldP spid="97" grpId="0" animBg="1"/>
      <p:bldP spid="97" grpId="1" animBg="1"/>
      <p:bldP spid="99" grpId="0" animBg="1"/>
      <p:bldP spid="100" grpId="0" animBg="1"/>
      <p:bldP spid="101" grpId="0" animBg="1"/>
      <p:bldP spid="102" grpId="0" animBg="1"/>
      <p:bldP spid="108"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Subset Sum Problem</a:t>
            </a: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 name="Content Placeholder 2">
            <a:extLst>
              <a:ext uri="{FF2B5EF4-FFF2-40B4-BE49-F238E27FC236}">
                <a16:creationId xmlns:a16="http://schemas.microsoft.com/office/drawing/2014/main" id="{CE6EC088-43F9-4039-891A-2FC9B551E731}"/>
              </a:ext>
            </a:extLst>
          </p:cNvPr>
          <p:cNvSpPr>
            <a:spLocks noGrp="1"/>
          </p:cNvSpPr>
          <p:nvPr>
            <p:ph idx="1"/>
          </p:nvPr>
        </p:nvSpPr>
        <p:spPr/>
        <p:txBody>
          <a:bodyPr>
            <a:normAutofit/>
          </a:bodyPr>
          <a:lstStyle/>
          <a:p>
            <a:pPr marL="0" indent="0">
              <a:buNone/>
            </a:pPr>
            <a:r>
              <a:rPr lang="en-IN" sz="2500" b="1" dirty="0">
                <a:latin typeface="Nunito Sans" panose="020B0604020202020204" charset="0"/>
              </a:rPr>
              <a:t>Sample Input:</a:t>
            </a:r>
          </a:p>
          <a:p>
            <a:pPr marL="0" indent="0">
              <a:buNone/>
            </a:pPr>
            <a:r>
              <a:rPr lang="en-IN" sz="2500" dirty="0">
                <a:latin typeface="Nunito Sans" panose="020B0604020202020204" charset="0"/>
              </a:rPr>
              <a:t>5</a:t>
            </a:r>
          </a:p>
          <a:p>
            <a:pPr marL="0" indent="0">
              <a:buNone/>
            </a:pPr>
            <a:r>
              <a:rPr lang="en-IN" sz="2500" dirty="0">
                <a:latin typeface="Nunito Sans" panose="020B0604020202020204" charset="0"/>
              </a:rPr>
              <a:t>1 4 6 9 11</a:t>
            </a:r>
          </a:p>
          <a:p>
            <a:pPr marL="0" indent="0">
              <a:buNone/>
            </a:pPr>
            <a:r>
              <a:rPr lang="en-IN" sz="2500" dirty="0">
                <a:latin typeface="Nunito Sans" panose="020B0604020202020204" charset="0"/>
              </a:rPr>
              <a:t>13</a:t>
            </a:r>
          </a:p>
          <a:p>
            <a:pPr marL="0" indent="0">
              <a:buNone/>
            </a:pPr>
            <a:endParaRPr lang="en-IN" sz="2500" dirty="0">
              <a:latin typeface="Nunito Sans" panose="020B0604020202020204" charset="0"/>
            </a:endParaRPr>
          </a:p>
          <a:p>
            <a:pPr marL="0" indent="0">
              <a:buNone/>
            </a:pPr>
            <a:r>
              <a:rPr lang="en-IN" sz="2500" b="1" dirty="0">
                <a:latin typeface="Nunito Sans" panose="020B0604020202020204" charset="0"/>
              </a:rPr>
              <a:t>Sample Output:</a:t>
            </a:r>
          </a:p>
          <a:p>
            <a:pPr marL="0" indent="0">
              <a:buNone/>
            </a:pPr>
            <a:r>
              <a:rPr lang="en-IN" sz="2500" dirty="0">
                <a:latin typeface="Nunito Sans" panose="020B0604020202020204" charset="0"/>
              </a:rPr>
              <a:t>Found a subset with given sum</a:t>
            </a:r>
          </a:p>
        </p:txBody>
      </p:sp>
    </p:spTree>
    <p:extLst>
      <p:ext uri="{BB962C8B-B14F-4D97-AF65-F5344CB8AC3E}">
        <p14:creationId xmlns:p14="http://schemas.microsoft.com/office/powerpoint/2010/main" val="16605764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Subset Sum Problem</a:t>
            </a: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5" name="Group 4">
            <a:extLst>
              <a:ext uri="{FF2B5EF4-FFF2-40B4-BE49-F238E27FC236}">
                <a16:creationId xmlns:a16="http://schemas.microsoft.com/office/drawing/2014/main" id="{DA7F1CDA-CC98-4AA0-AF45-CD1C5D73D3D0}"/>
              </a:ext>
            </a:extLst>
          </p:cNvPr>
          <p:cNvGrpSpPr/>
          <p:nvPr/>
        </p:nvGrpSpPr>
        <p:grpSpPr>
          <a:xfrm>
            <a:off x="1826924" y="1984073"/>
            <a:ext cx="8002876" cy="3188776"/>
            <a:chOff x="1826670" y="1981200"/>
            <a:chExt cx="8002876" cy="3188776"/>
          </a:xfrm>
        </p:grpSpPr>
        <p:sp>
          <p:nvSpPr>
            <p:cNvPr id="8" name="Rectangle 7">
              <a:extLst>
                <a:ext uri="{FF2B5EF4-FFF2-40B4-BE49-F238E27FC236}">
                  <a16:creationId xmlns:a16="http://schemas.microsoft.com/office/drawing/2014/main" id="{A6FFB6C8-04E1-4B14-8829-130536DA377D}"/>
                </a:ext>
              </a:extLst>
            </p:cNvPr>
            <p:cNvSpPr/>
            <p:nvPr/>
          </p:nvSpPr>
          <p:spPr>
            <a:xfrm>
              <a:off x="18269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t>
              </a:r>
            </a:p>
          </p:txBody>
        </p:sp>
        <p:sp>
          <p:nvSpPr>
            <p:cNvPr id="11" name="Rectangle 10">
              <a:extLst>
                <a:ext uri="{FF2B5EF4-FFF2-40B4-BE49-F238E27FC236}">
                  <a16:creationId xmlns:a16="http://schemas.microsoft.com/office/drawing/2014/main" id="{C7A84590-8E24-4F83-9A87-374919259799}"/>
                </a:ext>
              </a:extLst>
            </p:cNvPr>
            <p:cNvSpPr/>
            <p:nvPr/>
          </p:nvSpPr>
          <p:spPr>
            <a:xfrm>
              <a:off x="2360323" y="1981200"/>
              <a:ext cx="535295"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12" name="Rectangle 11">
              <a:extLst>
                <a:ext uri="{FF2B5EF4-FFF2-40B4-BE49-F238E27FC236}">
                  <a16:creationId xmlns:a16="http://schemas.microsoft.com/office/drawing/2014/main" id="{1316BD1A-DBCA-4E8E-9C59-1920F9C56EC8}"/>
                </a:ext>
              </a:extLst>
            </p:cNvPr>
            <p:cNvSpPr/>
            <p:nvPr/>
          </p:nvSpPr>
          <p:spPr>
            <a:xfrm>
              <a:off x="2893724" y="1981200"/>
              <a:ext cx="533400" cy="5322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13" name="Rectangle 12">
              <a:extLst>
                <a:ext uri="{FF2B5EF4-FFF2-40B4-BE49-F238E27FC236}">
                  <a16:creationId xmlns:a16="http://schemas.microsoft.com/office/drawing/2014/main" id="{4322D8B5-DCB2-4EE2-B3AA-662449EC9983}"/>
                </a:ext>
              </a:extLst>
            </p:cNvPr>
            <p:cNvSpPr/>
            <p:nvPr/>
          </p:nvSpPr>
          <p:spPr>
            <a:xfrm>
              <a:off x="34271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4" name="Rectangle 13">
              <a:extLst>
                <a:ext uri="{FF2B5EF4-FFF2-40B4-BE49-F238E27FC236}">
                  <a16:creationId xmlns:a16="http://schemas.microsoft.com/office/drawing/2014/main" id="{8DA4D0F2-EEE6-454D-AB4A-83A5F327B4A8}"/>
                </a:ext>
              </a:extLst>
            </p:cNvPr>
            <p:cNvSpPr/>
            <p:nvPr/>
          </p:nvSpPr>
          <p:spPr>
            <a:xfrm>
              <a:off x="39605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15" name="Rectangle 14">
              <a:extLst>
                <a:ext uri="{FF2B5EF4-FFF2-40B4-BE49-F238E27FC236}">
                  <a16:creationId xmlns:a16="http://schemas.microsoft.com/office/drawing/2014/main" id="{FB0177DF-9A72-49D0-8B81-085B6E083EF7}"/>
                </a:ext>
              </a:extLst>
            </p:cNvPr>
            <p:cNvSpPr/>
            <p:nvPr/>
          </p:nvSpPr>
          <p:spPr>
            <a:xfrm>
              <a:off x="44939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a:t>
              </a:r>
            </a:p>
          </p:txBody>
        </p:sp>
        <p:sp>
          <p:nvSpPr>
            <p:cNvPr id="16" name="Rectangle 15">
              <a:extLst>
                <a:ext uri="{FF2B5EF4-FFF2-40B4-BE49-F238E27FC236}">
                  <a16:creationId xmlns:a16="http://schemas.microsoft.com/office/drawing/2014/main" id="{B17AD974-5910-477E-A2A7-4D1F1ED9C59C}"/>
                </a:ext>
              </a:extLst>
            </p:cNvPr>
            <p:cNvSpPr/>
            <p:nvPr/>
          </p:nvSpPr>
          <p:spPr>
            <a:xfrm>
              <a:off x="50273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5</a:t>
              </a:r>
            </a:p>
          </p:txBody>
        </p:sp>
        <p:sp>
          <p:nvSpPr>
            <p:cNvPr id="17" name="Rectangle 16">
              <a:extLst>
                <a:ext uri="{FF2B5EF4-FFF2-40B4-BE49-F238E27FC236}">
                  <a16:creationId xmlns:a16="http://schemas.microsoft.com/office/drawing/2014/main" id="{E46A0F1F-4691-42C2-8692-2D63000E4CBD}"/>
                </a:ext>
              </a:extLst>
            </p:cNvPr>
            <p:cNvSpPr/>
            <p:nvPr/>
          </p:nvSpPr>
          <p:spPr>
            <a:xfrm>
              <a:off x="55607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6</a:t>
              </a:r>
            </a:p>
          </p:txBody>
        </p:sp>
        <p:sp>
          <p:nvSpPr>
            <p:cNvPr id="18" name="Rectangle 17">
              <a:extLst>
                <a:ext uri="{FF2B5EF4-FFF2-40B4-BE49-F238E27FC236}">
                  <a16:creationId xmlns:a16="http://schemas.microsoft.com/office/drawing/2014/main" id="{B5786334-BF4E-4743-9601-56A841A3CAE6}"/>
                </a:ext>
              </a:extLst>
            </p:cNvPr>
            <p:cNvSpPr/>
            <p:nvPr/>
          </p:nvSpPr>
          <p:spPr>
            <a:xfrm>
              <a:off x="60941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19" name="Rectangle 18">
              <a:extLst>
                <a:ext uri="{FF2B5EF4-FFF2-40B4-BE49-F238E27FC236}">
                  <a16:creationId xmlns:a16="http://schemas.microsoft.com/office/drawing/2014/main" id="{62B4949C-3C93-43A2-A9A8-A9E23BA3BF0A}"/>
                </a:ext>
              </a:extLst>
            </p:cNvPr>
            <p:cNvSpPr/>
            <p:nvPr/>
          </p:nvSpPr>
          <p:spPr>
            <a:xfrm>
              <a:off x="66275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20" name="Rectangle 19">
              <a:extLst>
                <a:ext uri="{FF2B5EF4-FFF2-40B4-BE49-F238E27FC236}">
                  <a16:creationId xmlns:a16="http://schemas.microsoft.com/office/drawing/2014/main" id="{1E9C3A60-ACC6-479A-918C-01E2F96D2744}"/>
                </a:ext>
              </a:extLst>
            </p:cNvPr>
            <p:cNvSpPr/>
            <p:nvPr/>
          </p:nvSpPr>
          <p:spPr>
            <a:xfrm>
              <a:off x="71609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9</a:t>
              </a:r>
            </a:p>
          </p:txBody>
        </p:sp>
        <p:sp>
          <p:nvSpPr>
            <p:cNvPr id="21" name="Rectangle 20">
              <a:extLst>
                <a:ext uri="{FF2B5EF4-FFF2-40B4-BE49-F238E27FC236}">
                  <a16:creationId xmlns:a16="http://schemas.microsoft.com/office/drawing/2014/main" id="{FDD5BC94-97FC-4452-AC31-C3D19C0EAFA4}"/>
                </a:ext>
              </a:extLst>
            </p:cNvPr>
            <p:cNvSpPr/>
            <p:nvPr/>
          </p:nvSpPr>
          <p:spPr>
            <a:xfrm>
              <a:off x="7694578"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10</a:t>
              </a:r>
            </a:p>
          </p:txBody>
        </p:sp>
        <p:sp>
          <p:nvSpPr>
            <p:cNvPr id="22" name="Rectangle 21">
              <a:extLst>
                <a:ext uri="{FF2B5EF4-FFF2-40B4-BE49-F238E27FC236}">
                  <a16:creationId xmlns:a16="http://schemas.microsoft.com/office/drawing/2014/main" id="{CFAB6109-A50B-4D24-A19D-BF84DCA53250}"/>
                </a:ext>
              </a:extLst>
            </p:cNvPr>
            <p:cNvSpPr/>
            <p:nvPr/>
          </p:nvSpPr>
          <p:spPr>
            <a:xfrm>
              <a:off x="8226786"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11</a:t>
              </a:r>
            </a:p>
          </p:txBody>
        </p:sp>
        <p:sp>
          <p:nvSpPr>
            <p:cNvPr id="37" name="Rectangle 36">
              <a:extLst>
                <a:ext uri="{FF2B5EF4-FFF2-40B4-BE49-F238E27FC236}">
                  <a16:creationId xmlns:a16="http://schemas.microsoft.com/office/drawing/2014/main" id="{1805C686-83C0-4BB5-9F82-030653C3ACD3}"/>
                </a:ext>
              </a:extLst>
            </p:cNvPr>
            <p:cNvSpPr/>
            <p:nvPr/>
          </p:nvSpPr>
          <p:spPr>
            <a:xfrm>
              <a:off x="8764641"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12</a:t>
              </a:r>
            </a:p>
          </p:txBody>
        </p:sp>
        <p:sp>
          <p:nvSpPr>
            <p:cNvPr id="39" name="Rectangle 38">
              <a:extLst>
                <a:ext uri="{FF2B5EF4-FFF2-40B4-BE49-F238E27FC236}">
                  <a16:creationId xmlns:a16="http://schemas.microsoft.com/office/drawing/2014/main" id="{30EF0273-DFD0-497B-A5EE-90AE1DD103DC}"/>
                </a:ext>
              </a:extLst>
            </p:cNvPr>
            <p:cNvSpPr/>
            <p:nvPr/>
          </p:nvSpPr>
          <p:spPr>
            <a:xfrm>
              <a:off x="9296400" y="1981200"/>
              <a:ext cx="52806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200" dirty="0">
                  <a:latin typeface="Nunito Sans" panose="020B0604020202020204" charset="0"/>
                </a:rPr>
                <a:t>13</a:t>
              </a:r>
            </a:p>
          </p:txBody>
        </p:sp>
        <p:sp>
          <p:nvSpPr>
            <p:cNvPr id="40" name="Rectangle 39">
              <a:extLst>
                <a:ext uri="{FF2B5EF4-FFF2-40B4-BE49-F238E27FC236}">
                  <a16:creationId xmlns:a16="http://schemas.microsoft.com/office/drawing/2014/main" id="{6CF17277-77FE-4698-9F55-C803747CB53F}"/>
                </a:ext>
              </a:extLst>
            </p:cNvPr>
            <p:cNvSpPr/>
            <p:nvPr/>
          </p:nvSpPr>
          <p:spPr>
            <a:xfrm>
              <a:off x="18269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41" name="Rectangle 40">
              <a:extLst>
                <a:ext uri="{FF2B5EF4-FFF2-40B4-BE49-F238E27FC236}">
                  <a16:creationId xmlns:a16="http://schemas.microsoft.com/office/drawing/2014/main" id="{B7BCA4C7-FEFC-40DF-9767-8AD6603F01DC}"/>
                </a:ext>
              </a:extLst>
            </p:cNvPr>
            <p:cNvSpPr/>
            <p:nvPr/>
          </p:nvSpPr>
          <p:spPr>
            <a:xfrm>
              <a:off x="23603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2" name="Rectangle 41">
              <a:extLst>
                <a:ext uri="{FF2B5EF4-FFF2-40B4-BE49-F238E27FC236}">
                  <a16:creationId xmlns:a16="http://schemas.microsoft.com/office/drawing/2014/main" id="{E0F3855F-4639-491F-A05B-E7DD9213706D}"/>
                </a:ext>
              </a:extLst>
            </p:cNvPr>
            <p:cNvSpPr/>
            <p:nvPr/>
          </p:nvSpPr>
          <p:spPr>
            <a:xfrm>
              <a:off x="2893724" y="2513440"/>
              <a:ext cx="533400" cy="5345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3" name="Rectangle 42">
              <a:extLst>
                <a:ext uri="{FF2B5EF4-FFF2-40B4-BE49-F238E27FC236}">
                  <a16:creationId xmlns:a16="http://schemas.microsoft.com/office/drawing/2014/main" id="{AFF3B6A8-4621-435F-BEAF-82CA2DD67196}"/>
                </a:ext>
              </a:extLst>
            </p:cNvPr>
            <p:cNvSpPr/>
            <p:nvPr/>
          </p:nvSpPr>
          <p:spPr>
            <a:xfrm>
              <a:off x="34271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4" name="Rectangle 43">
              <a:extLst>
                <a:ext uri="{FF2B5EF4-FFF2-40B4-BE49-F238E27FC236}">
                  <a16:creationId xmlns:a16="http://schemas.microsoft.com/office/drawing/2014/main" id="{845B12DB-72AA-4904-B785-BF87C63C0CB4}"/>
                </a:ext>
              </a:extLst>
            </p:cNvPr>
            <p:cNvSpPr/>
            <p:nvPr/>
          </p:nvSpPr>
          <p:spPr>
            <a:xfrm>
              <a:off x="39605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5" name="Rectangle 44">
              <a:extLst>
                <a:ext uri="{FF2B5EF4-FFF2-40B4-BE49-F238E27FC236}">
                  <a16:creationId xmlns:a16="http://schemas.microsoft.com/office/drawing/2014/main" id="{B0F422C2-7499-4E39-B832-8DCDCEAFB381}"/>
                </a:ext>
              </a:extLst>
            </p:cNvPr>
            <p:cNvSpPr/>
            <p:nvPr/>
          </p:nvSpPr>
          <p:spPr>
            <a:xfrm>
              <a:off x="44939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6" name="Rectangle 45">
              <a:extLst>
                <a:ext uri="{FF2B5EF4-FFF2-40B4-BE49-F238E27FC236}">
                  <a16:creationId xmlns:a16="http://schemas.microsoft.com/office/drawing/2014/main" id="{1CADEC8A-2109-4C8C-B613-7C1115DB587D}"/>
                </a:ext>
              </a:extLst>
            </p:cNvPr>
            <p:cNvSpPr/>
            <p:nvPr/>
          </p:nvSpPr>
          <p:spPr>
            <a:xfrm>
              <a:off x="50273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7" name="Rectangle 46">
              <a:extLst>
                <a:ext uri="{FF2B5EF4-FFF2-40B4-BE49-F238E27FC236}">
                  <a16:creationId xmlns:a16="http://schemas.microsoft.com/office/drawing/2014/main" id="{953E164C-BEBB-48FD-B6D2-B21BAC49B2A2}"/>
                </a:ext>
              </a:extLst>
            </p:cNvPr>
            <p:cNvSpPr/>
            <p:nvPr/>
          </p:nvSpPr>
          <p:spPr>
            <a:xfrm>
              <a:off x="55607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8" name="Rectangle 47">
              <a:extLst>
                <a:ext uri="{FF2B5EF4-FFF2-40B4-BE49-F238E27FC236}">
                  <a16:creationId xmlns:a16="http://schemas.microsoft.com/office/drawing/2014/main" id="{5B13AD8C-D829-48E7-B92E-8F7D3E3A7BC8}"/>
                </a:ext>
              </a:extLst>
            </p:cNvPr>
            <p:cNvSpPr/>
            <p:nvPr/>
          </p:nvSpPr>
          <p:spPr>
            <a:xfrm>
              <a:off x="60941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9" name="Rectangle 48">
              <a:extLst>
                <a:ext uri="{FF2B5EF4-FFF2-40B4-BE49-F238E27FC236}">
                  <a16:creationId xmlns:a16="http://schemas.microsoft.com/office/drawing/2014/main" id="{AD12D7E1-A1DD-45F4-9502-B1673F01AB44}"/>
                </a:ext>
              </a:extLst>
            </p:cNvPr>
            <p:cNvSpPr/>
            <p:nvPr/>
          </p:nvSpPr>
          <p:spPr>
            <a:xfrm>
              <a:off x="66275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0" name="Rectangle 49">
              <a:extLst>
                <a:ext uri="{FF2B5EF4-FFF2-40B4-BE49-F238E27FC236}">
                  <a16:creationId xmlns:a16="http://schemas.microsoft.com/office/drawing/2014/main" id="{C6DB832F-4B65-4649-86FF-F1DB7351D9A0}"/>
                </a:ext>
              </a:extLst>
            </p:cNvPr>
            <p:cNvSpPr/>
            <p:nvPr/>
          </p:nvSpPr>
          <p:spPr>
            <a:xfrm>
              <a:off x="71609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1" name="Rectangle 50">
              <a:extLst>
                <a:ext uri="{FF2B5EF4-FFF2-40B4-BE49-F238E27FC236}">
                  <a16:creationId xmlns:a16="http://schemas.microsoft.com/office/drawing/2014/main" id="{E20BFCBC-0DFF-4CAE-A425-BF2C8555EE5F}"/>
                </a:ext>
              </a:extLst>
            </p:cNvPr>
            <p:cNvSpPr/>
            <p:nvPr/>
          </p:nvSpPr>
          <p:spPr>
            <a:xfrm>
              <a:off x="76945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52" name="Rectangle 51">
              <a:extLst>
                <a:ext uri="{FF2B5EF4-FFF2-40B4-BE49-F238E27FC236}">
                  <a16:creationId xmlns:a16="http://schemas.microsoft.com/office/drawing/2014/main" id="{C53FAA62-2A81-42F0-B708-F86044A51EFE}"/>
                </a:ext>
              </a:extLst>
            </p:cNvPr>
            <p:cNvSpPr/>
            <p:nvPr/>
          </p:nvSpPr>
          <p:spPr>
            <a:xfrm>
              <a:off x="8226786"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53" name="Rectangle 52">
              <a:extLst>
                <a:ext uri="{FF2B5EF4-FFF2-40B4-BE49-F238E27FC236}">
                  <a16:creationId xmlns:a16="http://schemas.microsoft.com/office/drawing/2014/main" id="{6E7350CA-21F0-4E50-A050-D82B6BB890E9}"/>
                </a:ext>
              </a:extLst>
            </p:cNvPr>
            <p:cNvSpPr/>
            <p:nvPr/>
          </p:nvSpPr>
          <p:spPr>
            <a:xfrm>
              <a:off x="8764641"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54" name="Rectangle 53">
              <a:extLst>
                <a:ext uri="{FF2B5EF4-FFF2-40B4-BE49-F238E27FC236}">
                  <a16:creationId xmlns:a16="http://schemas.microsoft.com/office/drawing/2014/main" id="{D3449F47-EF7A-43DE-A857-40D05B59FD52}"/>
                </a:ext>
              </a:extLst>
            </p:cNvPr>
            <p:cNvSpPr/>
            <p:nvPr/>
          </p:nvSpPr>
          <p:spPr>
            <a:xfrm>
              <a:off x="9291320" y="2514600"/>
              <a:ext cx="53822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55" name="Rectangle 54">
              <a:extLst>
                <a:ext uri="{FF2B5EF4-FFF2-40B4-BE49-F238E27FC236}">
                  <a16:creationId xmlns:a16="http://schemas.microsoft.com/office/drawing/2014/main" id="{CCBAD09C-F477-4BEC-8650-D376352EEA13}"/>
                </a:ext>
              </a:extLst>
            </p:cNvPr>
            <p:cNvSpPr/>
            <p:nvPr/>
          </p:nvSpPr>
          <p:spPr>
            <a:xfrm>
              <a:off x="18269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a:t>
              </a:r>
            </a:p>
          </p:txBody>
        </p:sp>
        <p:sp>
          <p:nvSpPr>
            <p:cNvPr id="56" name="Rectangle 55">
              <a:extLst>
                <a:ext uri="{FF2B5EF4-FFF2-40B4-BE49-F238E27FC236}">
                  <a16:creationId xmlns:a16="http://schemas.microsoft.com/office/drawing/2014/main" id="{8B90CBF2-5720-4CCB-BDFC-21BD9780D55A}"/>
                </a:ext>
              </a:extLst>
            </p:cNvPr>
            <p:cNvSpPr/>
            <p:nvPr/>
          </p:nvSpPr>
          <p:spPr>
            <a:xfrm>
              <a:off x="23603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7" name="Rectangle 56">
              <a:extLst>
                <a:ext uri="{FF2B5EF4-FFF2-40B4-BE49-F238E27FC236}">
                  <a16:creationId xmlns:a16="http://schemas.microsoft.com/office/drawing/2014/main" id="{EBA6EFD1-3FA8-40DB-B115-E89320C26E4F}"/>
                </a:ext>
              </a:extLst>
            </p:cNvPr>
            <p:cNvSpPr/>
            <p:nvPr/>
          </p:nvSpPr>
          <p:spPr>
            <a:xfrm>
              <a:off x="28937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8" name="Rectangle 57">
              <a:extLst>
                <a:ext uri="{FF2B5EF4-FFF2-40B4-BE49-F238E27FC236}">
                  <a16:creationId xmlns:a16="http://schemas.microsoft.com/office/drawing/2014/main" id="{E21C198E-47CA-4A68-BB77-5DA3DB460BE3}"/>
                </a:ext>
              </a:extLst>
            </p:cNvPr>
            <p:cNvSpPr/>
            <p:nvPr/>
          </p:nvSpPr>
          <p:spPr>
            <a:xfrm>
              <a:off x="34271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9" name="Rectangle 58">
              <a:extLst>
                <a:ext uri="{FF2B5EF4-FFF2-40B4-BE49-F238E27FC236}">
                  <a16:creationId xmlns:a16="http://schemas.microsoft.com/office/drawing/2014/main" id="{7BCFE6B1-96C1-4967-A3FB-C76279EE39E0}"/>
                </a:ext>
              </a:extLst>
            </p:cNvPr>
            <p:cNvSpPr/>
            <p:nvPr/>
          </p:nvSpPr>
          <p:spPr>
            <a:xfrm>
              <a:off x="39605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0" name="Rectangle 59">
              <a:extLst>
                <a:ext uri="{FF2B5EF4-FFF2-40B4-BE49-F238E27FC236}">
                  <a16:creationId xmlns:a16="http://schemas.microsoft.com/office/drawing/2014/main" id="{752CC2D6-E7D0-4034-8541-D2FB8786D524}"/>
                </a:ext>
              </a:extLst>
            </p:cNvPr>
            <p:cNvSpPr/>
            <p:nvPr/>
          </p:nvSpPr>
          <p:spPr>
            <a:xfrm>
              <a:off x="44939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1" name="Rectangle 60">
              <a:extLst>
                <a:ext uri="{FF2B5EF4-FFF2-40B4-BE49-F238E27FC236}">
                  <a16:creationId xmlns:a16="http://schemas.microsoft.com/office/drawing/2014/main" id="{DC68203C-8393-4DF6-97F5-F50BE7999CD5}"/>
                </a:ext>
              </a:extLst>
            </p:cNvPr>
            <p:cNvSpPr/>
            <p:nvPr/>
          </p:nvSpPr>
          <p:spPr>
            <a:xfrm>
              <a:off x="50273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2" name="Rectangle 61">
              <a:extLst>
                <a:ext uri="{FF2B5EF4-FFF2-40B4-BE49-F238E27FC236}">
                  <a16:creationId xmlns:a16="http://schemas.microsoft.com/office/drawing/2014/main" id="{BCF76E6F-A133-44D4-B18F-63F7728365BD}"/>
                </a:ext>
              </a:extLst>
            </p:cNvPr>
            <p:cNvSpPr/>
            <p:nvPr/>
          </p:nvSpPr>
          <p:spPr>
            <a:xfrm>
              <a:off x="55607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3" name="Rectangle 62">
              <a:extLst>
                <a:ext uri="{FF2B5EF4-FFF2-40B4-BE49-F238E27FC236}">
                  <a16:creationId xmlns:a16="http://schemas.microsoft.com/office/drawing/2014/main" id="{898C4F95-8A6A-4054-967B-0FE40BEA55DA}"/>
                </a:ext>
              </a:extLst>
            </p:cNvPr>
            <p:cNvSpPr/>
            <p:nvPr/>
          </p:nvSpPr>
          <p:spPr>
            <a:xfrm>
              <a:off x="60941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4" name="Rectangle 63">
              <a:extLst>
                <a:ext uri="{FF2B5EF4-FFF2-40B4-BE49-F238E27FC236}">
                  <a16:creationId xmlns:a16="http://schemas.microsoft.com/office/drawing/2014/main" id="{24EC1B0B-A9CC-4590-B115-A4D2FFC7AF14}"/>
                </a:ext>
              </a:extLst>
            </p:cNvPr>
            <p:cNvSpPr/>
            <p:nvPr/>
          </p:nvSpPr>
          <p:spPr>
            <a:xfrm>
              <a:off x="6631314" y="3047756"/>
              <a:ext cx="52961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5" name="Rectangle 64">
              <a:extLst>
                <a:ext uri="{FF2B5EF4-FFF2-40B4-BE49-F238E27FC236}">
                  <a16:creationId xmlns:a16="http://schemas.microsoft.com/office/drawing/2014/main" id="{582216FD-0B9B-4672-BA82-BB9C95251C02}"/>
                </a:ext>
              </a:extLst>
            </p:cNvPr>
            <p:cNvSpPr/>
            <p:nvPr/>
          </p:nvSpPr>
          <p:spPr>
            <a:xfrm>
              <a:off x="71609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6" name="Rectangle 65">
              <a:extLst>
                <a:ext uri="{FF2B5EF4-FFF2-40B4-BE49-F238E27FC236}">
                  <a16:creationId xmlns:a16="http://schemas.microsoft.com/office/drawing/2014/main" id="{BC001E3F-09DF-4FDC-BFEF-CA0B294C8B9F}"/>
                </a:ext>
              </a:extLst>
            </p:cNvPr>
            <p:cNvSpPr/>
            <p:nvPr/>
          </p:nvSpPr>
          <p:spPr>
            <a:xfrm>
              <a:off x="76945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67" name="Rectangle 66">
              <a:extLst>
                <a:ext uri="{FF2B5EF4-FFF2-40B4-BE49-F238E27FC236}">
                  <a16:creationId xmlns:a16="http://schemas.microsoft.com/office/drawing/2014/main" id="{BBD8FD47-50AB-4629-8802-230A3177DE75}"/>
                </a:ext>
              </a:extLst>
            </p:cNvPr>
            <p:cNvSpPr/>
            <p:nvPr/>
          </p:nvSpPr>
          <p:spPr>
            <a:xfrm>
              <a:off x="8226786"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68" name="Rectangle 67">
              <a:extLst>
                <a:ext uri="{FF2B5EF4-FFF2-40B4-BE49-F238E27FC236}">
                  <a16:creationId xmlns:a16="http://schemas.microsoft.com/office/drawing/2014/main" id="{BFF5401D-9A2C-40D0-80AF-49ACC2A7C6FB}"/>
                </a:ext>
              </a:extLst>
            </p:cNvPr>
            <p:cNvSpPr/>
            <p:nvPr/>
          </p:nvSpPr>
          <p:spPr>
            <a:xfrm>
              <a:off x="8764641"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69" name="Rectangle 68">
              <a:extLst>
                <a:ext uri="{FF2B5EF4-FFF2-40B4-BE49-F238E27FC236}">
                  <a16:creationId xmlns:a16="http://schemas.microsoft.com/office/drawing/2014/main" id="{B18EE5E9-4A9F-477A-B30A-A82F891CCC61}"/>
                </a:ext>
              </a:extLst>
            </p:cNvPr>
            <p:cNvSpPr/>
            <p:nvPr/>
          </p:nvSpPr>
          <p:spPr>
            <a:xfrm>
              <a:off x="9296400" y="3047756"/>
              <a:ext cx="52806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200" dirty="0">
                <a:latin typeface="Nunito Sans" panose="020B0604020202020204" charset="0"/>
              </a:endParaRPr>
            </a:p>
          </p:txBody>
        </p:sp>
        <p:sp>
          <p:nvSpPr>
            <p:cNvPr id="70" name="Rectangle 69">
              <a:extLst>
                <a:ext uri="{FF2B5EF4-FFF2-40B4-BE49-F238E27FC236}">
                  <a16:creationId xmlns:a16="http://schemas.microsoft.com/office/drawing/2014/main" id="{87CB6FB5-4FB1-440E-9FAF-95C0901ABE81}"/>
                </a:ext>
              </a:extLst>
            </p:cNvPr>
            <p:cNvSpPr/>
            <p:nvPr/>
          </p:nvSpPr>
          <p:spPr>
            <a:xfrm>
              <a:off x="18266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6</a:t>
              </a:r>
            </a:p>
          </p:txBody>
        </p:sp>
        <p:sp>
          <p:nvSpPr>
            <p:cNvPr id="71" name="Rectangle 70">
              <a:extLst>
                <a:ext uri="{FF2B5EF4-FFF2-40B4-BE49-F238E27FC236}">
                  <a16:creationId xmlns:a16="http://schemas.microsoft.com/office/drawing/2014/main" id="{C80DBFC1-074B-4F7C-9BB0-8EFB3BA4184C}"/>
                </a:ext>
              </a:extLst>
            </p:cNvPr>
            <p:cNvSpPr/>
            <p:nvPr/>
          </p:nvSpPr>
          <p:spPr>
            <a:xfrm>
              <a:off x="23600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2" name="Rectangle 71">
              <a:extLst>
                <a:ext uri="{FF2B5EF4-FFF2-40B4-BE49-F238E27FC236}">
                  <a16:creationId xmlns:a16="http://schemas.microsoft.com/office/drawing/2014/main" id="{8555D551-7359-45DD-A48B-126FC8A2D22C}"/>
                </a:ext>
              </a:extLst>
            </p:cNvPr>
            <p:cNvSpPr/>
            <p:nvPr/>
          </p:nvSpPr>
          <p:spPr>
            <a:xfrm>
              <a:off x="28934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3" name="Rectangle 72">
              <a:extLst>
                <a:ext uri="{FF2B5EF4-FFF2-40B4-BE49-F238E27FC236}">
                  <a16:creationId xmlns:a16="http://schemas.microsoft.com/office/drawing/2014/main" id="{CEA34E02-6206-4D9C-846A-1E31C05583B7}"/>
                </a:ext>
              </a:extLst>
            </p:cNvPr>
            <p:cNvSpPr/>
            <p:nvPr/>
          </p:nvSpPr>
          <p:spPr>
            <a:xfrm>
              <a:off x="3434938" y="3581828"/>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4" name="Rectangle 73">
              <a:extLst>
                <a:ext uri="{FF2B5EF4-FFF2-40B4-BE49-F238E27FC236}">
                  <a16:creationId xmlns:a16="http://schemas.microsoft.com/office/drawing/2014/main" id="{11B107A1-85E8-462E-A5D7-AFF1B573CCC7}"/>
                </a:ext>
              </a:extLst>
            </p:cNvPr>
            <p:cNvSpPr/>
            <p:nvPr/>
          </p:nvSpPr>
          <p:spPr>
            <a:xfrm>
              <a:off x="39602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5" name="Rectangle 74">
              <a:extLst>
                <a:ext uri="{FF2B5EF4-FFF2-40B4-BE49-F238E27FC236}">
                  <a16:creationId xmlns:a16="http://schemas.microsoft.com/office/drawing/2014/main" id="{D9007548-2FCC-4248-9E8D-51DDA5EE1ED2}"/>
                </a:ext>
              </a:extLst>
            </p:cNvPr>
            <p:cNvSpPr/>
            <p:nvPr/>
          </p:nvSpPr>
          <p:spPr>
            <a:xfrm>
              <a:off x="44936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6" name="Rectangle 75">
              <a:extLst>
                <a:ext uri="{FF2B5EF4-FFF2-40B4-BE49-F238E27FC236}">
                  <a16:creationId xmlns:a16="http://schemas.microsoft.com/office/drawing/2014/main" id="{68AEC508-75CD-4989-A69C-AEF774163495}"/>
                </a:ext>
              </a:extLst>
            </p:cNvPr>
            <p:cNvSpPr/>
            <p:nvPr/>
          </p:nvSpPr>
          <p:spPr>
            <a:xfrm>
              <a:off x="50270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7" name="Rectangle 76">
              <a:extLst>
                <a:ext uri="{FF2B5EF4-FFF2-40B4-BE49-F238E27FC236}">
                  <a16:creationId xmlns:a16="http://schemas.microsoft.com/office/drawing/2014/main" id="{30392251-D8C5-4B16-BEC1-B209A2EC00FD}"/>
                </a:ext>
              </a:extLst>
            </p:cNvPr>
            <p:cNvSpPr/>
            <p:nvPr/>
          </p:nvSpPr>
          <p:spPr>
            <a:xfrm>
              <a:off x="55604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8" name="Rectangle 77">
              <a:extLst>
                <a:ext uri="{FF2B5EF4-FFF2-40B4-BE49-F238E27FC236}">
                  <a16:creationId xmlns:a16="http://schemas.microsoft.com/office/drawing/2014/main" id="{4E4883B4-23BD-4DB3-8E31-2861B9EA195C}"/>
                </a:ext>
              </a:extLst>
            </p:cNvPr>
            <p:cNvSpPr/>
            <p:nvPr/>
          </p:nvSpPr>
          <p:spPr>
            <a:xfrm>
              <a:off x="60938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9" name="Rectangle 78">
              <a:extLst>
                <a:ext uri="{FF2B5EF4-FFF2-40B4-BE49-F238E27FC236}">
                  <a16:creationId xmlns:a16="http://schemas.microsoft.com/office/drawing/2014/main" id="{841B08C5-A843-4F17-AA97-BAE68E18CA53}"/>
                </a:ext>
              </a:extLst>
            </p:cNvPr>
            <p:cNvSpPr/>
            <p:nvPr/>
          </p:nvSpPr>
          <p:spPr>
            <a:xfrm>
              <a:off x="66272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0" name="Rectangle 79">
              <a:extLst>
                <a:ext uri="{FF2B5EF4-FFF2-40B4-BE49-F238E27FC236}">
                  <a16:creationId xmlns:a16="http://schemas.microsoft.com/office/drawing/2014/main" id="{02BF093D-A7D9-4826-956E-60A2D3E2A344}"/>
                </a:ext>
              </a:extLst>
            </p:cNvPr>
            <p:cNvSpPr/>
            <p:nvPr/>
          </p:nvSpPr>
          <p:spPr>
            <a:xfrm>
              <a:off x="71606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1" name="Rectangle 80">
              <a:extLst>
                <a:ext uri="{FF2B5EF4-FFF2-40B4-BE49-F238E27FC236}">
                  <a16:creationId xmlns:a16="http://schemas.microsoft.com/office/drawing/2014/main" id="{280F0242-4C9E-459E-864F-9EF6279B8D71}"/>
                </a:ext>
              </a:extLst>
            </p:cNvPr>
            <p:cNvSpPr/>
            <p:nvPr/>
          </p:nvSpPr>
          <p:spPr>
            <a:xfrm>
              <a:off x="76943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82" name="Rectangle 81">
              <a:extLst>
                <a:ext uri="{FF2B5EF4-FFF2-40B4-BE49-F238E27FC236}">
                  <a16:creationId xmlns:a16="http://schemas.microsoft.com/office/drawing/2014/main" id="{7384A357-0244-4329-9EEB-8759FF86438B}"/>
                </a:ext>
              </a:extLst>
            </p:cNvPr>
            <p:cNvSpPr/>
            <p:nvPr/>
          </p:nvSpPr>
          <p:spPr>
            <a:xfrm>
              <a:off x="8226532"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83" name="Rectangle 82">
              <a:extLst>
                <a:ext uri="{FF2B5EF4-FFF2-40B4-BE49-F238E27FC236}">
                  <a16:creationId xmlns:a16="http://schemas.microsoft.com/office/drawing/2014/main" id="{C4EEE035-1A4B-4879-BB02-A461B0F8AD89}"/>
                </a:ext>
              </a:extLst>
            </p:cNvPr>
            <p:cNvSpPr/>
            <p:nvPr/>
          </p:nvSpPr>
          <p:spPr>
            <a:xfrm>
              <a:off x="8764387"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84" name="Rectangle 83">
              <a:extLst>
                <a:ext uri="{FF2B5EF4-FFF2-40B4-BE49-F238E27FC236}">
                  <a16:creationId xmlns:a16="http://schemas.microsoft.com/office/drawing/2014/main" id="{09706ED4-B6D7-4DE2-B143-04835F911E13}"/>
                </a:ext>
              </a:extLst>
            </p:cNvPr>
            <p:cNvSpPr/>
            <p:nvPr/>
          </p:nvSpPr>
          <p:spPr>
            <a:xfrm>
              <a:off x="9296146" y="3576504"/>
              <a:ext cx="533400" cy="5378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85" name="Rectangle 84">
              <a:extLst>
                <a:ext uri="{FF2B5EF4-FFF2-40B4-BE49-F238E27FC236}">
                  <a16:creationId xmlns:a16="http://schemas.microsoft.com/office/drawing/2014/main" id="{CC472844-ECE8-4FAB-BAF9-6C16A98D884A}"/>
                </a:ext>
              </a:extLst>
            </p:cNvPr>
            <p:cNvSpPr/>
            <p:nvPr/>
          </p:nvSpPr>
          <p:spPr>
            <a:xfrm>
              <a:off x="18266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9</a:t>
              </a:r>
            </a:p>
          </p:txBody>
        </p:sp>
        <p:sp>
          <p:nvSpPr>
            <p:cNvPr id="86" name="Rectangle 85">
              <a:extLst>
                <a:ext uri="{FF2B5EF4-FFF2-40B4-BE49-F238E27FC236}">
                  <a16:creationId xmlns:a16="http://schemas.microsoft.com/office/drawing/2014/main" id="{329D1702-9C61-41CC-B253-4B9D3559579E}"/>
                </a:ext>
              </a:extLst>
            </p:cNvPr>
            <p:cNvSpPr/>
            <p:nvPr/>
          </p:nvSpPr>
          <p:spPr>
            <a:xfrm>
              <a:off x="23600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7" name="Rectangle 86">
              <a:extLst>
                <a:ext uri="{FF2B5EF4-FFF2-40B4-BE49-F238E27FC236}">
                  <a16:creationId xmlns:a16="http://schemas.microsoft.com/office/drawing/2014/main" id="{1F943131-BB0E-4EF3-A5E2-EE21CE580575}"/>
                </a:ext>
              </a:extLst>
            </p:cNvPr>
            <p:cNvSpPr/>
            <p:nvPr/>
          </p:nvSpPr>
          <p:spPr>
            <a:xfrm>
              <a:off x="28934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8" name="Rectangle 87">
              <a:extLst>
                <a:ext uri="{FF2B5EF4-FFF2-40B4-BE49-F238E27FC236}">
                  <a16:creationId xmlns:a16="http://schemas.microsoft.com/office/drawing/2014/main" id="{EE520E69-E574-4CC9-BA7E-55DF602B5DD6}"/>
                </a:ext>
              </a:extLst>
            </p:cNvPr>
            <p:cNvSpPr/>
            <p:nvPr/>
          </p:nvSpPr>
          <p:spPr>
            <a:xfrm>
              <a:off x="34268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9" name="Rectangle 88">
              <a:extLst>
                <a:ext uri="{FF2B5EF4-FFF2-40B4-BE49-F238E27FC236}">
                  <a16:creationId xmlns:a16="http://schemas.microsoft.com/office/drawing/2014/main" id="{19D9F99E-DBA8-47B5-ADF0-25E8D9040130}"/>
                </a:ext>
              </a:extLst>
            </p:cNvPr>
            <p:cNvSpPr/>
            <p:nvPr/>
          </p:nvSpPr>
          <p:spPr>
            <a:xfrm>
              <a:off x="39602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0" name="Rectangle 89">
              <a:extLst>
                <a:ext uri="{FF2B5EF4-FFF2-40B4-BE49-F238E27FC236}">
                  <a16:creationId xmlns:a16="http://schemas.microsoft.com/office/drawing/2014/main" id="{FA88424F-AE8E-4E56-9176-CD7404B1DD75}"/>
                </a:ext>
              </a:extLst>
            </p:cNvPr>
            <p:cNvSpPr/>
            <p:nvPr/>
          </p:nvSpPr>
          <p:spPr>
            <a:xfrm>
              <a:off x="44936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1" name="Rectangle 90">
              <a:extLst>
                <a:ext uri="{FF2B5EF4-FFF2-40B4-BE49-F238E27FC236}">
                  <a16:creationId xmlns:a16="http://schemas.microsoft.com/office/drawing/2014/main" id="{8C92D0B3-534E-4417-A3A8-9CDDFDBDC6D6}"/>
                </a:ext>
              </a:extLst>
            </p:cNvPr>
            <p:cNvSpPr/>
            <p:nvPr/>
          </p:nvSpPr>
          <p:spPr>
            <a:xfrm>
              <a:off x="50270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2" name="Rectangle 91">
              <a:extLst>
                <a:ext uri="{FF2B5EF4-FFF2-40B4-BE49-F238E27FC236}">
                  <a16:creationId xmlns:a16="http://schemas.microsoft.com/office/drawing/2014/main" id="{7E0FA5C2-DED9-440E-9994-33A7AF35CF4F}"/>
                </a:ext>
              </a:extLst>
            </p:cNvPr>
            <p:cNvSpPr/>
            <p:nvPr/>
          </p:nvSpPr>
          <p:spPr>
            <a:xfrm>
              <a:off x="55604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3" name="Rectangle 92">
              <a:extLst>
                <a:ext uri="{FF2B5EF4-FFF2-40B4-BE49-F238E27FC236}">
                  <a16:creationId xmlns:a16="http://schemas.microsoft.com/office/drawing/2014/main" id="{3392D744-75A9-4B30-B4BF-99F3B10254CF}"/>
                </a:ext>
              </a:extLst>
            </p:cNvPr>
            <p:cNvSpPr/>
            <p:nvPr/>
          </p:nvSpPr>
          <p:spPr>
            <a:xfrm>
              <a:off x="60938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4" name="Rectangle 93">
              <a:extLst>
                <a:ext uri="{FF2B5EF4-FFF2-40B4-BE49-F238E27FC236}">
                  <a16:creationId xmlns:a16="http://schemas.microsoft.com/office/drawing/2014/main" id="{DE59F1ED-BDA4-4A90-A8C5-3B45CE032BE7}"/>
                </a:ext>
              </a:extLst>
            </p:cNvPr>
            <p:cNvSpPr/>
            <p:nvPr/>
          </p:nvSpPr>
          <p:spPr>
            <a:xfrm>
              <a:off x="66272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5" name="Rectangle 94">
              <a:extLst>
                <a:ext uri="{FF2B5EF4-FFF2-40B4-BE49-F238E27FC236}">
                  <a16:creationId xmlns:a16="http://schemas.microsoft.com/office/drawing/2014/main" id="{76541623-C3CC-400C-932D-C7A5251AB1AE}"/>
                </a:ext>
              </a:extLst>
            </p:cNvPr>
            <p:cNvSpPr/>
            <p:nvPr/>
          </p:nvSpPr>
          <p:spPr>
            <a:xfrm>
              <a:off x="71606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6" name="Rectangle 95">
              <a:extLst>
                <a:ext uri="{FF2B5EF4-FFF2-40B4-BE49-F238E27FC236}">
                  <a16:creationId xmlns:a16="http://schemas.microsoft.com/office/drawing/2014/main" id="{A22059AF-D4ED-43D6-A1FD-504AD99CFE7C}"/>
                </a:ext>
              </a:extLst>
            </p:cNvPr>
            <p:cNvSpPr/>
            <p:nvPr/>
          </p:nvSpPr>
          <p:spPr>
            <a:xfrm>
              <a:off x="76943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97" name="Rectangle 96">
              <a:extLst>
                <a:ext uri="{FF2B5EF4-FFF2-40B4-BE49-F238E27FC236}">
                  <a16:creationId xmlns:a16="http://schemas.microsoft.com/office/drawing/2014/main" id="{C7A5EFCA-415F-4823-BA80-C33FEEBD89DB}"/>
                </a:ext>
              </a:extLst>
            </p:cNvPr>
            <p:cNvSpPr/>
            <p:nvPr/>
          </p:nvSpPr>
          <p:spPr>
            <a:xfrm>
              <a:off x="8226532"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98" name="Rectangle 97">
              <a:extLst>
                <a:ext uri="{FF2B5EF4-FFF2-40B4-BE49-F238E27FC236}">
                  <a16:creationId xmlns:a16="http://schemas.microsoft.com/office/drawing/2014/main" id="{E788A3CB-03F6-41D5-9E6F-44FCE300BB39}"/>
                </a:ext>
              </a:extLst>
            </p:cNvPr>
            <p:cNvSpPr/>
            <p:nvPr/>
          </p:nvSpPr>
          <p:spPr>
            <a:xfrm>
              <a:off x="8764387"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99" name="Rectangle 98">
              <a:extLst>
                <a:ext uri="{FF2B5EF4-FFF2-40B4-BE49-F238E27FC236}">
                  <a16:creationId xmlns:a16="http://schemas.microsoft.com/office/drawing/2014/main" id="{67CBDC60-4B1F-4C2B-8FC0-C76293B11CB6}"/>
                </a:ext>
              </a:extLst>
            </p:cNvPr>
            <p:cNvSpPr/>
            <p:nvPr/>
          </p:nvSpPr>
          <p:spPr>
            <a:xfrm>
              <a:off x="9296146"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115" name="Rectangle 114">
              <a:extLst>
                <a:ext uri="{FF2B5EF4-FFF2-40B4-BE49-F238E27FC236}">
                  <a16:creationId xmlns:a16="http://schemas.microsoft.com/office/drawing/2014/main" id="{E6B72B77-37CC-4335-AE64-6D195E619CED}"/>
                </a:ext>
              </a:extLst>
            </p:cNvPr>
            <p:cNvSpPr/>
            <p:nvPr/>
          </p:nvSpPr>
          <p:spPr>
            <a:xfrm>
              <a:off x="1826670"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11</a:t>
              </a:r>
            </a:p>
          </p:txBody>
        </p:sp>
        <p:sp>
          <p:nvSpPr>
            <p:cNvPr id="116" name="Rectangle 115">
              <a:extLst>
                <a:ext uri="{FF2B5EF4-FFF2-40B4-BE49-F238E27FC236}">
                  <a16:creationId xmlns:a16="http://schemas.microsoft.com/office/drawing/2014/main" id="{8E1B6013-ADAF-4566-B932-A3C0EE061482}"/>
                </a:ext>
              </a:extLst>
            </p:cNvPr>
            <p:cNvSpPr/>
            <p:nvPr/>
          </p:nvSpPr>
          <p:spPr>
            <a:xfrm>
              <a:off x="2360070"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117" name="Rectangle 116">
              <a:extLst>
                <a:ext uri="{FF2B5EF4-FFF2-40B4-BE49-F238E27FC236}">
                  <a16:creationId xmlns:a16="http://schemas.microsoft.com/office/drawing/2014/main" id="{412D2626-D752-41B7-BDF8-D138CB3FF4FB}"/>
                </a:ext>
              </a:extLst>
            </p:cNvPr>
            <p:cNvSpPr/>
            <p:nvPr/>
          </p:nvSpPr>
          <p:spPr>
            <a:xfrm>
              <a:off x="2893470"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118" name="Rectangle 117">
              <a:extLst>
                <a:ext uri="{FF2B5EF4-FFF2-40B4-BE49-F238E27FC236}">
                  <a16:creationId xmlns:a16="http://schemas.microsoft.com/office/drawing/2014/main" id="{24D2725A-11C3-43F1-8A29-0490BC97515C}"/>
                </a:ext>
              </a:extLst>
            </p:cNvPr>
            <p:cNvSpPr/>
            <p:nvPr/>
          </p:nvSpPr>
          <p:spPr>
            <a:xfrm>
              <a:off x="3426870"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119" name="Rectangle 118">
              <a:extLst>
                <a:ext uri="{FF2B5EF4-FFF2-40B4-BE49-F238E27FC236}">
                  <a16:creationId xmlns:a16="http://schemas.microsoft.com/office/drawing/2014/main" id="{E9F9AE3D-D609-4C7C-B524-61550C9DFFE1}"/>
                </a:ext>
              </a:extLst>
            </p:cNvPr>
            <p:cNvSpPr/>
            <p:nvPr/>
          </p:nvSpPr>
          <p:spPr>
            <a:xfrm>
              <a:off x="3960270"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120" name="Rectangle 119">
              <a:extLst>
                <a:ext uri="{FF2B5EF4-FFF2-40B4-BE49-F238E27FC236}">
                  <a16:creationId xmlns:a16="http://schemas.microsoft.com/office/drawing/2014/main" id="{E131EFE4-D10E-4A0A-98A9-A76E42041C71}"/>
                </a:ext>
              </a:extLst>
            </p:cNvPr>
            <p:cNvSpPr/>
            <p:nvPr/>
          </p:nvSpPr>
          <p:spPr>
            <a:xfrm>
              <a:off x="4493670"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121" name="Rectangle 120">
              <a:extLst>
                <a:ext uri="{FF2B5EF4-FFF2-40B4-BE49-F238E27FC236}">
                  <a16:creationId xmlns:a16="http://schemas.microsoft.com/office/drawing/2014/main" id="{2179AF30-E8A1-4708-A905-D5777962AE0E}"/>
                </a:ext>
              </a:extLst>
            </p:cNvPr>
            <p:cNvSpPr/>
            <p:nvPr/>
          </p:nvSpPr>
          <p:spPr>
            <a:xfrm>
              <a:off x="5027070"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122" name="Rectangle 121">
              <a:extLst>
                <a:ext uri="{FF2B5EF4-FFF2-40B4-BE49-F238E27FC236}">
                  <a16:creationId xmlns:a16="http://schemas.microsoft.com/office/drawing/2014/main" id="{CD1E5A88-A889-4802-9CCA-D9631019020D}"/>
                </a:ext>
              </a:extLst>
            </p:cNvPr>
            <p:cNvSpPr/>
            <p:nvPr/>
          </p:nvSpPr>
          <p:spPr>
            <a:xfrm>
              <a:off x="5560470"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123" name="Rectangle 122">
              <a:extLst>
                <a:ext uri="{FF2B5EF4-FFF2-40B4-BE49-F238E27FC236}">
                  <a16:creationId xmlns:a16="http://schemas.microsoft.com/office/drawing/2014/main" id="{D3FA30B1-A6C4-44CD-9ACA-AC0724697E05}"/>
                </a:ext>
              </a:extLst>
            </p:cNvPr>
            <p:cNvSpPr/>
            <p:nvPr/>
          </p:nvSpPr>
          <p:spPr>
            <a:xfrm>
              <a:off x="6093870"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124" name="Rectangle 123">
              <a:extLst>
                <a:ext uri="{FF2B5EF4-FFF2-40B4-BE49-F238E27FC236}">
                  <a16:creationId xmlns:a16="http://schemas.microsoft.com/office/drawing/2014/main" id="{3F7D5BD1-E6C4-413B-9B97-16837775358B}"/>
                </a:ext>
              </a:extLst>
            </p:cNvPr>
            <p:cNvSpPr/>
            <p:nvPr/>
          </p:nvSpPr>
          <p:spPr>
            <a:xfrm>
              <a:off x="6627270"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125" name="Rectangle 124">
              <a:extLst>
                <a:ext uri="{FF2B5EF4-FFF2-40B4-BE49-F238E27FC236}">
                  <a16:creationId xmlns:a16="http://schemas.microsoft.com/office/drawing/2014/main" id="{75FEFDA7-AB69-4F13-847A-A37D72EC0644}"/>
                </a:ext>
              </a:extLst>
            </p:cNvPr>
            <p:cNvSpPr/>
            <p:nvPr/>
          </p:nvSpPr>
          <p:spPr>
            <a:xfrm>
              <a:off x="7160670"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126" name="Rectangle 125">
              <a:extLst>
                <a:ext uri="{FF2B5EF4-FFF2-40B4-BE49-F238E27FC236}">
                  <a16:creationId xmlns:a16="http://schemas.microsoft.com/office/drawing/2014/main" id="{3F10CB7D-8762-4970-83E1-954B97377247}"/>
                </a:ext>
              </a:extLst>
            </p:cNvPr>
            <p:cNvSpPr/>
            <p:nvPr/>
          </p:nvSpPr>
          <p:spPr>
            <a:xfrm>
              <a:off x="76943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127" name="Rectangle 126">
              <a:extLst>
                <a:ext uri="{FF2B5EF4-FFF2-40B4-BE49-F238E27FC236}">
                  <a16:creationId xmlns:a16="http://schemas.microsoft.com/office/drawing/2014/main" id="{EE6AD7A1-2551-43C7-BE70-19437769A278}"/>
                </a:ext>
              </a:extLst>
            </p:cNvPr>
            <p:cNvSpPr/>
            <p:nvPr/>
          </p:nvSpPr>
          <p:spPr>
            <a:xfrm>
              <a:off x="8226532"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128" name="Rectangle 127">
              <a:extLst>
                <a:ext uri="{FF2B5EF4-FFF2-40B4-BE49-F238E27FC236}">
                  <a16:creationId xmlns:a16="http://schemas.microsoft.com/office/drawing/2014/main" id="{9894B0CF-5A67-4DE8-8E55-BED74FDD7018}"/>
                </a:ext>
              </a:extLst>
            </p:cNvPr>
            <p:cNvSpPr/>
            <p:nvPr/>
          </p:nvSpPr>
          <p:spPr>
            <a:xfrm>
              <a:off x="8764387"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129" name="Rectangle 128">
              <a:extLst>
                <a:ext uri="{FF2B5EF4-FFF2-40B4-BE49-F238E27FC236}">
                  <a16:creationId xmlns:a16="http://schemas.microsoft.com/office/drawing/2014/main" id="{9B1451AE-1454-4371-B086-DA577B2DDE5A}"/>
                </a:ext>
              </a:extLst>
            </p:cNvPr>
            <p:cNvSpPr/>
            <p:nvPr/>
          </p:nvSpPr>
          <p:spPr>
            <a:xfrm>
              <a:off x="9296146"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grpSp>
      <p:sp>
        <p:nvSpPr>
          <p:cNvPr id="396" name="Rectangle 395">
            <a:extLst>
              <a:ext uri="{FF2B5EF4-FFF2-40B4-BE49-F238E27FC236}">
                <a16:creationId xmlns:a16="http://schemas.microsoft.com/office/drawing/2014/main" id="{7BEA5377-E659-49DB-BC36-38531E307A4A}"/>
              </a:ext>
            </a:extLst>
          </p:cNvPr>
          <p:cNvSpPr/>
          <p:nvPr/>
        </p:nvSpPr>
        <p:spPr>
          <a:xfrm>
            <a:off x="1828800"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t>
            </a:r>
          </a:p>
        </p:txBody>
      </p:sp>
      <p:sp>
        <p:nvSpPr>
          <p:cNvPr id="397" name="Rectangle 396">
            <a:extLst>
              <a:ext uri="{FF2B5EF4-FFF2-40B4-BE49-F238E27FC236}">
                <a16:creationId xmlns:a16="http://schemas.microsoft.com/office/drawing/2014/main" id="{691E6818-6C4D-4210-AFE4-5662547D976C}"/>
              </a:ext>
            </a:extLst>
          </p:cNvPr>
          <p:cNvSpPr/>
          <p:nvPr/>
        </p:nvSpPr>
        <p:spPr>
          <a:xfrm>
            <a:off x="2360577" y="1981200"/>
            <a:ext cx="535295"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398" name="Rectangle 397">
            <a:extLst>
              <a:ext uri="{FF2B5EF4-FFF2-40B4-BE49-F238E27FC236}">
                <a16:creationId xmlns:a16="http://schemas.microsoft.com/office/drawing/2014/main" id="{35FCB480-889A-4330-AA69-88423F78CBBD}"/>
              </a:ext>
            </a:extLst>
          </p:cNvPr>
          <p:cNvSpPr/>
          <p:nvPr/>
        </p:nvSpPr>
        <p:spPr>
          <a:xfrm>
            <a:off x="2893978" y="1981200"/>
            <a:ext cx="533400" cy="5322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399" name="Rectangle 398">
            <a:extLst>
              <a:ext uri="{FF2B5EF4-FFF2-40B4-BE49-F238E27FC236}">
                <a16:creationId xmlns:a16="http://schemas.microsoft.com/office/drawing/2014/main" id="{062B3424-67B9-4E8B-A292-EA6A006CC16E}"/>
              </a:ext>
            </a:extLst>
          </p:cNvPr>
          <p:cNvSpPr/>
          <p:nvPr/>
        </p:nvSpPr>
        <p:spPr>
          <a:xfrm>
            <a:off x="3427378"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400" name="Rectangle 399">
            <a:extLst>
              <a:ext uri="{FF2B5EF4-FFF2-40B4-BE49-F238E27FC236}">
                <a16:creationId xmlns:a16="http://schemas.microsoft.com/office/drawing/2014/main" id="{6931CEB9-040C-4044-A7B9-DFD2DE7609B1}"/>
              </a:ext>
            </a:extLst>
          </p:cNvPr>
          <p:cNvSpPr/>
          <p:nvPr/>
        </p:nvSpPr>
        <p:spPr>
          <a:xfrm>
            <a:off x="3960778"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401" name="Rectangle 400">
            <a:extLst>
              <a:ext uri="{FF2B5EF4-FFF2-40B4-BE49-F238E27FC236}">
                <a16:creationId xmlns:a16="http://schemas.microsoft.com/office/drawing/2014/main" id="{5D3D6106-D4EA-4E34-B168-8102A54B2D93}"/>
              </a:ext>
            </a:extLst>
          </p:cNvPr>
          <p:cNvSpPr/>
          <p:nvPr/>
        </p:nvSpPr>
        <p:spPr>
          <a:xfrm>
            <a:off x="4494178"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a:t>
            </a:r>
          </a:p>
        </p:txBody>
      </p:sp>
      <p:sp>
        <p:nvSpPr>
          <p:cNvPr id="402" name="Rectangle 401">
            <a:extLst>
              <a:ext uri="{FF2B5EF4-FFF2-40B4-BE49-F238E27FC236}">
                <a16:creationId xmlns:a16="http://schemas.microsoft.com/office/drawing/2014/main" id="{CD524BC4-859F-4D35-9FB3-72A9753E7E33}"/>
              </a:ext>
            </a:extLst>
          </p:cNvPr>
          <p:cNvSpPr/>
          <p:nvPr/>
        </p:nvSpPr>
        <p:spPr>
          <a:xfrm>
            <a:off x="5027578"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5</a:t>
            </a:r>
          </a:p>
        </p:txBody>
      </p:sp>
      <p:sp>
        <p:nvSpPr>
          <p:cNvPr id="403" name="Rectangle 402">
            <a:extLst>
              <a:ext uri="{FF2B5EF4-FFF2-40B4-BE49-F238E27FC236}">
                <a16:creationId xmlns:a16="http://schemas.microsoft.com/office/drawing/2014/main" id="{BDF58CEC-88D0-4A9F-9F6D-D4543D7CDFDA}"/>
              </a:ext>
            </a:extLst>
          </p:cNvPr>
          <p:cNvSpPr/>
          <p:nvPr/>
        </p:nvSpPr>
        <p:spPr>
          <a:xfrm>
            <a:off x="5560978"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6</a:t>
            </a:r>
          </a:p>
        </p:txBody>
      </p:sp>
      <p:sp>
        <p:nvSpPr>
          <p:cNvPr id="404" name="Rectangle 403">
            <a:extLst>
              <a:ext uri="{FF2B5EF4-FFF2-40B4-BE49-F238E27FC236}">
                <a16:creationId xmlns:a16="http://schemas.microsoft.com/office/drawing/2014/main" id="{521FE285-25D8-408C-A419-96FF9E80D69B}"/>
              </a:ext>
            </a:extLst>
          </p:cNvPr>
          <p:cNvSpPr/>
          <p:nvPr/>
        </p:nvSpPr>
        <p:spPr>
          <a:xfrm>
            <a:off x="6094378"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405" name="Rectangle 404">
            <a:extLst>
              <a:ext uri="{FF2B5EF4-FFF2-40B4-BE49-F238E27FC236}">
                <a16:creationId xmlns:a16="http://schemas.microsoft.com/office/drawing/2014/main" id="{8E815517-F4EE-4F95-872E-4A75063BD162}"/>
              </a:ext>
            </a:extLst>
          </p:cNvPr>
          <p:cNvSpPr/>
          <p:nvPr/>
        </p:nvSpPr>
        <p:spPr>
          <a:xfrm>
            <a:off x="6627778"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8</a:t>
            </a:r>
          </a:p>
        </p:txBody>
      </p:sp>
      <p:sp>
        <p:nvSpPr>
          <p:cNvPr id="406" name="Rectangle 405">
            <a:extLst>
              <a:ext uri="{FF2B5EF4-FFF2-40B4-BE49-F238E27FC236}">
                <a16:creationId xmlns:a16="http://schemas.microsoft.com/office/drawing/2014/main" id="{D26EB6EB-9E73-445C-8B29-5333192036E2}"/>
              </a:ext>
            </a:extLst>
          </p:cNvPr>
          <p:cNvSpPr/>
          <p:nvPr/>
        </p:nvSpPr>
        <p:spPr>
          <a:xfrm>
            <a:off x="7161178"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9</a:t>
            </a:r>
          </a:p>
        </p:txBody>
      </p:sp>
      <p:sp>
        <p:nvSpPr>
          <p:cNvPr id="407" name="Rectangle 406">
            <a:extLst>
              <a:ext uri="{FF2B5EF4-FFF2-40B4-BE49-F238E27FC236}">
                <a16:creationId xmlns:a16="http://schemas.microsoft.com/office/drawing/2014/main" id="{0D66AA08-923C-4C46-86C1-5820AB0BC30D}"/>
              </a:ext>
            </a:extLst>
          </p:cNvPr>
          <p:cNvSpPr/>
          <p:nvPr/>
        </p:nvSpPr>
        <p:spPr>
          <a:xfrm>
            <a:off x="7694832"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10</a:t>
            </a:r>
          </a:p>
        </p:txBody>
      </p:sp>
      <p:sp>
        <p:nvSpPr>
          <p:cNvPr id="408" name="Rectangle 407">
            <a:extLst>
              <a:ext uri="{FF2B5EF4-FFF2-40B4-BE49-F238E27FC236}">
                <a16:creationId xmlns:a16="http://schemas.microsoft.com/office/drawing/2014/main" id="{542ADCA0-3B3E-4C21-8138-CFFD01377693}"/>
              </a:ext>
            </a:extLst>
          </p:cNvPr>
          <p:cNvSpPr/>
          <p:nvPr/>
        </p:nvSpPr>
        <p:spPr>
          <a:xfrm>
            <a:off x="8227040"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11</a:t>
            </a:r>
          </a:p>
        </p:txBody>
      </p:sp>
      <p:sp>
        <p:nvSpPr>
          <p:cNvPr id="409" name="Rectangle 408">
            <a:extLst>
              <a:ext uri="{FF2B5EF4-FFF2-40B4-BE49-F238E27FC236}">
                <a16:creationId xmlns:a16="http://schemas.microsoft.com/office/drawing/2014/main" id="{7B7D578D-149D-497C-9441-3669D10FE509}"/>
              </a:ext>
            </a:extLst>
          </p:cNvPr>
          <p:cNvSpPr/>
          <p:nvPr/>
        </p:nvSpPr>
        <p:spPr>
          <a:xfrm>
            <a:off x="8754137"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12</a:t>
            </a:r>
          </a:p>
        </p:txBody>
      </p:sp>
      <p:sp>
        <p:nvSpPr>
          <p:cNvPr id="410" name="Rectangle 409">
            <a:extLst>
              <a:ext uri="{FF2B5EF4-FFF2-40B4-BE49-F238E27FC236}">
                <a16:creationId xmlns:a16="http://schemas.microsoft.com/office/drawing/2014/main" id="{A3D8D1D8-CF11-4811-BC00-CAC732F7D920}"/>
              </a:ext>
            </a:extLst>
          </p:cNvPr>
          <p:cNvSpPr/>
          <p:nvPr/>
        </p:nvSpPr>
        <p:spPr>
          <a:xfrm>
            <a:off x="9285896" y="1981200"/>
            <a:ext cx="541364"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200" dirty="0">
                <a:latin typeface="Nunito Sans" panose="020B0604020202020204" charset="0"/>
              </a:rPr>
              <a:t>13</a:t>
            </a:r>
          </a:p>
        </p:txBody>
      </p:sp>
      <p:sp>
        <p:nvSpPr>
          <p:cNvPr id="411" name="Rectangle 410">
            <a:extLst>
              <a:ext uri="{FF2B5EF4-FFF2-40B4-BE49-F238E27FC236}">
                <a16:creationId xmlns:a16="http://schemas.microsoft.com/office/drawing/2014/main" id="{18702F65-9B20-4EE3-9A84-C0F2DB045966}"/>
              </a:ext>
            </a:extLst>
          </p:cNvPr>
          <p:cNvSpPr/>
          <p:nvPr/>
        </p:nvSpPr>
        <p:spPr>
          <a:xfrm>
            <a:off x="18271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412" name="Rectangle 411">
            <a:extLst>
              <a:ext uri="{FF2B5EF4-FFF2-40B4-BE49-F238E27FC236}">
                <a16:creationId xmlns:a16="http://schemas.microsoft.com/office/drawing/2014/main" id="{0C7A3709-9B47-487B-8266-98D814767041}"/>
              </a:ext>
            </a:extLst>
          </p:cNvPr>
          <p:cNvSpPr/>
          <p:nvPr/>
        </p:nvSpPr>
        <p:spPr>
          <a:xfrm>
            <a:off x="23605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13" name="Rectangle 412">
            <a:extLst>
              <a:ext uri="{FF2B5EF4-FFF2-40B4-BE49-F238E27FC236}">
                <a16:creationId xmlns:a16="http://schemas.microsoft.com/office/drawing/2014/main" id="{33CB44D3-B854-4CE3-84F8-EF26E460250B}"/>
              </a:ext>
            </a:extLst>
          </p:cNvPr>
          <p:cNvSpPr/>
          <p:nvPr/>
        </p:nvSpPr>
        <p:spPr>
          <a:xfrm>
            <a:off x="2893978" y="2513440"/>
            <a:ext cx="533400" cy="5345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14" name="Rectangle 413">
            <a:extLst>
              <a:ext uri="{FF2B5EF4-FFF2-40B4-BE49-F238E27FC236}">
                <a16:creationId xmlns:a16="http://schemas.microsoft.com/office/drawing/2014/main" id="{8601519A-88E8-48D5-B032-220F7EE11563}"/>
              </a:ext>
            </a:extLst>
          </p:cNvPr>
          <p:cNvSpPr/>
          <p:nvPr/>
        </p:nvSpPr>
        <p:spPr>
          <a:xfrm>
            <a:off x="34273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15" name="Rectangle 414">
            <a:extLst>
              <a:ext uri="{FF2B5EF4-FFF2-40B4-BE49-F238E27FC236}">
                <a16:creationId xmlns:a16="http://schemas.microsoft.com/office/drawing/2014/main" id="{6BF0F723-D243-465A-A087-EB13FDA94318}"/>
              </a:ext>
            </a:extLst>
          </p:cNvPr>
          <p:cNvSpPr/>
          <p:nvPr/>
        </p:nvSpPr>
        <p:spPr>
          <a:xfrm>
            <a:off x="39607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16" name="Rectangle 415">
            <a:extLst>
              <a:ext uri="{FF2B5EF4-FFF2-40B4-BE49-F238E27FC236}">
                <a16:creationId xmlns:a16="http://schemas.microsoft.com/office/drawing/2014/main" id="{7CB17476-04CD-4FE0-B584-EEF35AEE5589}"/>
              </a:ext>
            </a:extLst>
          </p:cNvPr>
          <p:cNvSpPr/>
          <p:nvPr/>
        </p:nvSpPr>
        <p:spPr>
          <a:xfrm>
            <a:off x="44941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17" name="Rectangle 416">
            <a:extLst>
              <a:ext uri="{FF2B5EF4-FFF2-40B4-BE49-F238E27FC236}">
                <a16:creationId xmlns:a16="http://schemas.microsoft.com/office/drawing/2014/main" id="{04555B6E-4CBC-43DA-9F61-C570B4B3050A}"/>
              </a:ext>
            </a:extLst>
          </p:cNvPr>
          <p:cNvSpPr/>
          <p:nvPr/>
        </p:nvSpPr>
        <p:spPr>
          <a:xfrm>
            <a:off x="50275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18" name="Rectangle 417">
            <a:extLst>
              <a:ext uri="{FF2B5EF4-FFF2-40B4-BE49-F238E27FC236}">
                <a16:creationId xmlns:a16="http://schemas.microsoft.com/office/drawing/2014/main" id="{BE8EC7DC-BF02-45DD-A4A9-5C1570A0660A}"/>
              </a:ext>
            </a:extLst>
          </p:cNvPr>
          <p:cNvSpPr/>
          <p:nvPr/>
        </p:nvSpPr>
        <p:spPr>
          <a:xfrm>
            <a:off x="55609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19" name="Rectangle 418">
            <a:extLst>
              <a:ext uri="{FF2B5EF4-FFF2-40B4-BE49-F238E27FC236}">
                <a16:creationId xmlns:a16="http://schemas.microsoft.com/office/drawing/2014/main" id="{370749A8-9367-427B-B772-D314900FF063}"/>
              </a:ext>
            </a:extLst>
          </p:cNvPr>
          <p:cNvSpPr/>
          <p:nvPr/>
        </p:nvSpPr>
        <p:spPr>
          <a:xfrm>
            <a:off x="60943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20" name="Rectangle 419">
            <a:extLst>
              <a:ext uri="{FF2B5EF4-FFF2-40B4-BE49-F238E27FC236}">
                <a16:creationId xmlns:a16="http://schemas.microsoft.com/office/drawing/2014/main" id="{DDD475EC-9651-4AE2-B072-8602DF35832F}"/>
              </a:ext>
            </a:extLst>
          </p:cNvPr>
          <p:cNvSpPr/>
          <p:nvPr/>
        </p:nvSpPr>
        <p:spPr>
          <a:xfrm>
            <a:off x="66277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21" name="Rectangle 420">
            <a:extLst>
              <a:ext uri="{FF2B5EF4-FFF2-40B4-BE49-F238E27FC236}">
                <a16:creationId xmlns:a16="http://schemas.microsoft.com/office/drawing/2014/main" id="{346BDD46-4AAA-4B52-9B69-36577C006D40}"/>
              </a:ext>
            </a:extLst>
          </p:cNvPr>
          <p:cNvSpPr/>
          <p:nvPr/>
        </p:nvSpPr>
        <p:spPr>
          <a:xfrm>
            <a:off x="71611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22" name="Rectangle 421">
            <a:extLst>
              <a:ext uri="{FF2B5EF4-FFF2-40B4-BE49-F238E27FC236}">
                <a16:creationId xmlns:a16="http://schemas.microsoft.com/office/drawing/2014/main" id="{BBAB7140-B33E-4DF2-9DD2-32682291C239}"/>
              </a:ext>
            </a:extLst>
          </p:cNvPr>
          <p:cNvSpPr/>
          <p:nvPr/>
        </p:nvSpPr>
        <p:spPr>
          <a:xfrm>
            <a:off x="7694832"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F</a:t>
            </a:r>
          </a:p>
        </p:txBody>
      </p:sp>
      <p:sp>
        <p:nvSpPr>
          <p:cNvPr id="423" name="Rectangle 422">
            <a:extLst>
              <a:ext uri="{FF2B5EF4-FFF2-40B4-BE49-F238E27FC236}">
                <a16:creationId xmlns:a16="http://schemas.microsoft.com/office/drawing/2014/main" id="{E1367AE3-C2C0-4834-A483-133D81CBB641}"/>
              </a:ext>
            </a:extLst>
          </p:cNvPr>
          <p:cNvSpPr/>
          <p:nvPr/>
        </p:nvSpPr>
        <p:spPr>
          <a:xfrm>
            <a:off x="8227040"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F</a:t>
            </a:r>
          </a:p>
        </p:txBody>
      </p:sp>
      <p:sp>
        <p:nvSpPr>
          <p:cNvPr id="424" name="Rectangle 423">
            <a:extLst>
              <a:ext uri="{FF2B5EF4-FFF2-40B4-BE49-F238E27FC236}">
                <a16:creationId xmlns:a16="http://schemas.microsoft.com/office/drawing/2014/main" id="{118155DD-A13E-4C51-B7EC-FC352DA42153}"/>
              </a:ext>
            </a:extLst>
          </p:cNvPr>
          <p:cNvSpPr/>
          <p:nvPr/>
        </p:nvSpPr>
        <p:spPr>
          <a:xfrm>
            <a:off x="8754137"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F</a:t>
            </a:r>
          </a:p>
        </p:txBody>
      </p:sp>
      <p:sp>
        <p:nvSpPr>
          <p:cNvPr id="425" name="Rectangle 424">
            <a:extLst>
              <a:ext uri="{FF2B5EF4-FFF2-40B4-BE49-F238E27FC236}">
                <a16:creationId xmlns:a16="http://schemas.microsoft.com/office/drawing/2014/main" id="{E60CB7FE-2A36-4B9E-A3A2-E85581E29A00}"/>
              </a:ext>
            </a:extLst>
          </p:cNvPr>
          <p:cNvSpPr/>
          <p:nvPr/>
        </p:nvSpPr>
        <p:spPr>
          <a:xfrm>
            <a:off x="9288182" y="2514600"/>
            <a:ext cx="541364"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F</a:t>
            </a:r>
          </a:p>
        </p:txBody>
      </p:sp>
      <p:sp>
        <p:nvSpPr>
          <p:cNvPr id="426" name="Rectangle 425">
            <a:extLst>
              <a:ext uri="{FF2B5EF4-FFF2-40B4-BE49-F238E27FC236}">
                <a16:creationId xmlns:a16="http://schemas.microsoft.com/office/drawing/2014/main" id="{38E5C574-E6C1-4289-838B-95FCA6BFCC02}"/>
              </a:ext>
            </a:extLst>
          </p:cNvPr>
          <p:cNvSpPr/>
          <p:nvPr/>
        </p:nvSpPr>
        <p:spPr>
          <a:xfrm>
            <a:off x="18271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a:t>
            </a:r>
          </a:p>
        </p:txBody>
      </p:sp>
      <p:sp>
        <p:nvSpPr>
          <p:cNvPr id="427" name="Rectangle 426">
            <a:extLst>
              <a:ext uri="{FF2B5EF4-FFF2-40B4-BE49-F238E27FC236}">
                <a16:creationId xmlns:a16="http://schemas.microsoft.com/office/drawing/2014/main" id="{3375D8BD-6026-4656-B41A-3762C4223BE7}"/>
              </a:ext>
            </a:extLst>
          </p:cNvPr>
          <p:cNvSpPr/>
          <p:nvPr/>
        </p:nvSpPr>
        <p:spPr>
          <a:xfrm>
            <a:off x="23605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28" name="Rectangle 427">
            <a:extLst>
              <a:ext uri="{FF2B5EF4-FFF2-40B4-BE49-F238E27FC236}">
                <a16:creationId xmlns:a16="http://schemas.microsoft.com/office/drawing/2014/main" id="{405D6BCA-AB56-402B-A2BA-53DDB913A906}"/>
              </a:ext>
            </a:extLst>
          </p:cNvPr>
          <p:cNvSpPr/>
          <p:nvPr/>
        </p:nvSpPr>
        <p:spPr>
          <a:xfrm>
            <a:off x="28939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29" name="Rectangle 428">
            <a:extLst>
              <a:ext uri="{FF2B5EF4-FFF2-40B4-BE49-F238E27FC236}">
                <a16:creationId xmlns:a16="http://schemas.microsoft.com/office/drawing/2014/main" id="{56981E68-BC29-48C4-89E3-743334432716}"/>
              </a:ext>
            </a:extLst>
          </p:cNvPr>
          <p:cNvSpPr/>
          <p:nvPr/>
        </p:nvSpPr>
        <p:spPr>
          <a:xfrm>
            <a:off x="34273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30" name="Rectangle 429">
            <a:extLst>
              <a:ext uri="{FF2B5EF4-FFF2-40B4-BE49-F238E27FC236}">
                <a16:creationId xmlns:a16="http://schemas.microsoft.com/office/drawing/2014/main" id="{AF520B31-BC5E-4351-91F4-6AFF6E99B1E8}"/>
              </a:ext>
            </a:extLst>
          </p:cNvPr>
          <p:cNvSpPr/>
          <p:nvPr/>
        </p:nvSpPr>
        <p:spPr>
          <a:xfrm>
            <a:off x="39607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31" name="Rectangle 430">
            <a:extLst>
              <a:ext uri="{FF2B5EF4-FFF2-40B4-BE49-F238E27FC236}">
                <a16:creationId xmlns:a16="http://schemas.microsoft.com/office/drawing/2014/main" id="{3A464E85-BD19-4A50-9EDE-77491F969DD6}"/>
              </a:ext>
            </a:extLst>
          </p:cNvPr>
          <p:cNvSpPr/>
          <p:nvPr/>
        </p:nvSpPr>
        <p:spPr>
          <a:xfrm>
            <a:off x="44941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32" name="Rectangle 431">
            <a:extLst>
              <a:ext uri="{FF2B5EF4-FFF2-40B4-BE49-F238E27FC236}">
                <a16:creationId xmlns:a16="http://schemas.microsoft.com/office/drawing/2014/main" id="{7F3238B3-C0C0-44AC-9C95-BEDAF3367C42}"/>
              </a:ext>
            </a:extLst>
          </p:cNvPr>
          <p:cNvSpPr/>
          <p:nvPr/>
        </p:nvSpPr>
        <p:spPr>
          <a:xfrm>
            <a:off x="50275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33" name="Rectangle 432">
            <a:extLst>
              <a:ext uri="{FF2B5EF4-FFF2-40B4-BE49-F238E27FC236}">
                <a16:creationId xmlns:a16="http://schemas.microsoft.com/office/drawing/2014/main" id="{CC28F131-F8D1-4E41-89A7-C18FC86F84DF}"/>
              </a:ext>
            </a:extLst>
          </p:cNvPr>
          <p:cNvSpPr/>
          <p:nvPr/>
        </p:nvSpPr>
        <p:spPr>
          <a:xfrm>
            <a:off x="55609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34" name="Rectangle 433">
            <a:extLst>
              <a:ext uri="{FF2B5EF4-FFF2-40B4-BE49-F238E27FC236}">
                <a16:creationId xmlns:a16="http://schemas.microsoft.com/office/drawing/2014/main" id="{94AC40B4-0F21-49BD-AB1C-70FF4399B5A4}"/>
              </a:ext>
            </a:extLst>
          </p:cNvPr>
          <p:cNvSpPr/>
          <p:nvPr/>
        </p:nvSpPr>
        <p:spPr>
          <a:xfrm>
            <a:off x="60943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35" name="Rectangle 434">
            <a:extLst>
              <a:ext uri="{FF2B5EF4-FFF2-40B4-BE49-F238E27FC236}">
                <a16:creationId xmlns:a16="http://schemas.microsoft.com/office/drawing/2014/main" id="{D86D7FD2-12C8-426C-A3ED-8D09D055232E}"/>
              </a:ext>
            </a:extLst>
          </p:cNvPr>
          <p:cNvSpPr/>
          <p:nvPr/>
        </p:nvSpPr>
        <p:spPr>
          <a:xfrm>
            <a:off x="6621407" y="3047756"/>
            <a:ext cx="546237"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36" name="Rectangle 435">
            <a:extLst>
              <a:ext uri="{FF2B5EF4-FFF2-40B4-BE49-F238E27FC236}">
                <a16:creationId xmlns:a16="http://schemas.microsoft.com/office/drawing/2014/main" id="{555EDBF1-3DB9-41EC-A8C6-3CCDDA30EA95}"/>
              </a:ext>
            </a:extLst>
          </p:cNvPr>
          <p:cNvSpPr/>
          <p:nvPr/>
        </p:nvSpPr>
        <p:spPr>
          <a:xfrm>
            <a:off x="71611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37" name="Rectangle 436">
            <a:extLst>
              <a:ext uri="{FF2B5EF4-FFF2-40B4-BE49-F238E27FC236}">
                <a16:creationId xmlns:a16="http://schemas.microsoft.com/office/drawing/2014/main" id="{528BDD79-6889-43EE-ADB7-748F26E88792}"/>
              </a:ext>
            </a:extLst>
          </p:cNvPr>
          <p:cNvSpPr/>
          <p:nvPr/>
        </p:nvSpPr>
        <p:spPr>
          <a:xfrm>
            <a:off x="7694832"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F</a:t>
            </a:r>
          </a:p>
        </p:txBody>
      </p:sp>
      <p:sp>
        <p:nvSpPr>
          <p:cNvPr id="438" name="Rectangle 437">
            <a:extLst>
              <a:ext uri="{FF2B5EF4-FFF2-40B4-BE49-F238E27FC236}">
                <a16:creationId xmlns:a16="http://schemas.microsoft.com/office/drawing/2014/main" id="{C9F1290D-CC5E-4CA3-A1AE-A357E01B6051}"/>
              </a:ext>
            </a:extLst>
          </p:cNvPr>
          <p:cNvSpPr/>
          <p:nvPr/>
        </p:nvSpPr>
        <p:spPr>
          <a:xfrm>
            <a:off x="8227040"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F</a:t>
            </a:r>
          </a:p>
        </p:txBody>
      </p:sp>
      <p:sp>
        <p:nvSpPr>
          <p:cNvPr id="439" name="Rectangle 438">
            <a:extLst>
              <a:ext uri="{FF2B5EF4-FFF2-40B4-BE49-F238E27FC236}">
                <a16:creationId xmlns:a16="http://schemas.microsoft.com/office/drawing/2014/main" id="{68301F36-E09E-4821-AF10-9B6720B9A503}"/>
              </a:ext>
            </a:extLst>
          </p:cNvPr>
          <p:cNvSpPr/>
          <p:nvPr/>
        </p:nvSpPr>
        <p:spPr>
          <a:xfrm>
            <a:off x="8754137"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F</a:t>
            </a:r>
          </a:p>
        </p:txBody>
      </p:sp>
      <p:sp>
        <p:nvSpPr>
          <p:cNvPr id="440" name="Rectangle 439">
            <a:extLst>
              <a:ext uri="{FF2B5EF4-FFF2-40B4-BE49-F238E27FC236}">
                <a16:creationId xmlns:a16="http://schemas.microsoft.com/office/drawing/2014/main" id="{538A077E-1EE2-4E6A-BF5F-BC03438FB188}"/>
              </a:ext>
            </a:extLst>
          </p:cNvPr>
          <p:cNvSpPr/>
          <p:nvPr/>
        </p:nvSpPr>
        <p:spPr>
          <a:xfrm>
            <a:off x="9285896" y="3047756"/>
            <a:ext cx="541364"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200" dirty="0">
                <a:latin typeface="Nunito Sans" panose="020B0604020202020204" charset="0"/>
              </a:rPr>
              <a:t>F</a:t>
            </a:r>
          </a:p>
        </p:txBody>
      </p:sp>
      <p:sp>
        <p:nvSpPr>
          <p:cNvPr id="441" name="Rectangle 440">
            <a:extLst>
              <a:ext uri="{FF2B5EF4-FFF2-40B4-BE49-F238E27FC236}">
                <a16:creationId xmlns:a16="http://schemas.microsoft.com/office/drawing/2014/main" id="{9028F418-994A-476E-B579-077C4EAD7A91}"/>
              </a:ext>
            </a:extLst>
          </p:cNvPr>
          <p:cNvSpPr/>
          <p:nvPr/>
        </p:nvSpPr>
        <p:spPr>
          <a:xfrm>
            <a:off x="18269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6</a:t>
            </a:r>
          </a:p>
        </p:txBody>
      </p:sp>
      <p:sp>
        <p:nvSpPr>
          <p:cNvPr id="442" name="Rectangle 441">
            <a:extLst>
              <a:ext uri="{FF2B5EF4-FFF2-40B4-BE49-F238E27FC236}">
                <a16:creationId xmlns:a16="http://schemas.microsoft.com/office/drawing/2014/main" id="{827999DB-4164-4538-A6AE-15E65963F84C}"/>
              </a:ext>
            </a:extLst>
          </p:cNvPr>
          <p:cNvSpPr/>
          <p:nvPr/>
        </p:nvSpPr>
        <p:spPr>
          <a:xfrm>
            <a:off x="23603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43" name="Rectangle 442">
            <a:extLst>
              <a:ext uri="{FF2B5EF4-FFF2-40B4-BE49-F238E27FC236}">
                <a16:creationId xmlns:a16="http://schemas.microsoft.com/office/drawing/2014/main" id="{A46845B8-C689-4645-87F6-EF63EC21AEDE}"/>
              </a:ext>
            </a:extLst>
          </p:cNvPr>
          <p:cNvSpPr/>
          <p:nvPr/>
        </p:nvSpPr>
        <p:spPr>
          <a:xfrm>
            <a:off x="28937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44" name="Rectangle 443">
            <a:extLst>
              <a:ext uri="{FF2B5EF4-FFF2-40B4-BE49-F238E27FC236}">
                <a16:creationId xmlns:a16="http://schemas.microsoft.com/office/drawing/2014/main" id="{BDC20998-8ACD-4E71-9950-2A912E963F9E}"/>
              </a:ext>
            </a:extLst>
          </p:cNvPr>
          <p:cNvSpPr/>
          <p:nvPr/>
        </p:nvSpPr>
        <p:spPr>
          <a:xfrm>
            <a:off x="3425032" y="3571668"/>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45" name="Rectangle 444">
            <a:extLst>
              <a:ext uri="{FF2B5EF4-FFF2-40B4-BE49-F238E27FC236}">
                <a16:creationId xmlns:a16="http://schemas.microsoft.com/office/drawing/2014/main" id="{C6D85E83-1D0F-464F-A6C9-B75EA4F5FE2F}"/>
              </a:ext>
            </a:extLst>
          </p:cNvPr>
          <p:cNvSpPr/>
          <p:nvPr/>
        </p:nvSpPr>
        <p:spPr>
          <a:xfrm>
            <a:off x="39605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46" name="Rectangle 445">
            <a:extLst>
              <a:ext uri="{FF2B5EF4-FFF2-40B4-BE49-F238E27FC236}">
                <a16:creationId xmlns:a16="http://schemas.microsoft.com/office/drawing/2014/main" id="{61685C05-707D-47D2-8A54-91572CE5028E}"/>
              </a:ext>
            </a:extLst>
          </p:cNvPr>
          <p:cNvSpPr/>
          <p:nvPr/>
        </p:nvSpPr>
        <p:spPr>
          <a:xfrm>
            <a:off x="44939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47" name="Rectangle 446">
            <a:extLst>
              <a:ext uri="{FF2B5EF4-FFF2-40B4-BE49-F238E27FC236}">
                <a16:creationId xmlns:a16="http://schemas.microsoft.com/office/drawing/2014/main" id="{F8F9EB28-607C-4769-8016-70E997A6DBF2}"/>
              </a:ext>
            </a:extLst>
          </p:cNvPr>
          <p:cNvSpPr/>
          <p:nvPr/>
        </p:nvSpPr>
        <p:spPr>
          <a:xfrm>
            <a:off x="50273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48" name="Rectangle 447">
            <a:extLst>
              <a:ext uri="{FF2B5EF4-FFF2-40B4-BE49-F238E27FC236}">
                <a16:creationId xmlns:a16="http://schemas.microsoft.com/office/drawing/2014/main" id="{AB5641FB-A4F5-41DF-BA3C-37C94FE90C16}"/>
              </a:ext>
            </a:extLst>
          </p:cNvPr>
          <p:cNvSpPr/>
          <p:nvPr/>
        </p:nvSpPr>
        <p:spPr>
          <a:xfrm>
            <a:off x="55607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49" name="Rectangle 448">
            <a:extLst>
              <a:ext uri="{FF2B5EF4-FFF2-40B4-BE49-F238E27FC236}">
                <a16:creationId xmlns:a16="http://schemas.microsoft.com/office/drawing/2014/main" id="{68FA930C-15C4-4F6A-8C28-189CE0AC2C7B}"/>
              </a:ext>
            </a:extLst>
          </p:cNvPr>
          <p:cNvSpPr/>
          <p:nvPr/>
        </p:nvSpPr>
        <p:spPr>
          <a:xfrm>
            <a:off x="60941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50" name="Rectangle 449">
            <a:extLst>
              <a:ext uri="{FF2B5EF4-FFF2-40B4-BE49-F238E27FC236}">
                <a16:creationId xmlns:a16="http://schemas.microsoft.com/office/drawing/2014/main" id="{D95FF88D-F7FE-4A7A-89CA-204110B94554}"/>
              </a:ext>
            </a:extLst>
          </p:cNvPr>
          <p:cNvSpPr/>
          <p:nvPr/>
        </p:nvSpPr>
        <p:spPr>
          <a:xfrm>
            <a:off x="66275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51" name="Rectangle 450">
            <a:extLst>
              <a:ext uri="{FF2B5EF4-FFF2-40B4-BE49-F238E27FC236}">
                <a16:creationId xmlns:a16="http://schemas.microsoft.com/office/drawing/2014/main" id="{B191D4C2-FD99-4746-BAF8-530D72B24558}"/>
              </a:ext>
            </a:extLst>
          </p:cNvPr>
          <p:cNvSpPr/>
          <p:nvPr/>
        </p:nvSpPr>
        <p:spPr>
          <a:xfrm>
            <a:off x="71609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52" name="Rectangle 451">
            <a:extLst>
              <a:ext uri="{FF2B5EF4-FFF2-40B4-BE49-F238E27FC236}">
                <a16:creationId xmlns:a16="http://schemas.microsoft.com/office/drawing/2014/main" id="{D8B2E0A6-E63C-4704-9C5F-BE21851D5F01}"/>
              </a:ext>
            </a:extLst>
          </p:cNvPr>
          <p:cNvSpPr/>
          <p:nvPr/>
        </p:nvSpPr>
        <p:spPr>
          <a:xfrm>
            <a:off x="7694578"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T</a:t>
            </a:r>
          </a:p>
        </p:txBody>
      </p:sp>
      <p:sp>
        <p:nvSpPr>
          <p:cNvPr id="453" name="Rectangle 452">
            <a:extLst>
              <a:ext uri="{FF2B5EF4-FFF2-40B4-BE49-F238E27FC236}">
                <a16:creationId xmlns:a16="http://schemas.microsoft.com/office/drawing/2014/main" id="{8490E708-146F-4F6C-BE50-4C552B9D275C}"/>
              </a:ext>
            </a:extLst>
          </p:cNvPr>
          <p:cNvSpPr/>
          <p:nvPr/>
        </p:nvSpPr>
        <p:spPr>
          <a:xfrm>
            <a:off x="8226786"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T</a:t>
            </a:r>
          </a:p>
        </p:txBody>
      </p:sp>
      <p:sp>
        <p:nvSpPr>
          <p:cNvPr id="454" name="Rectangle 453">
            <a:extLst>
              <a:ext uri="{FF2B5EF4-FFF2-40B4-BE49-F238E27FC236}">
                <a16:creationId xmlns:a16="http://schemas.microsoft.com/office/drawing/2014/main" id="{7E61A287-0DDE-4A35-A8F1-72308907D102}"/>
              </a:ext>
            </a:extLst>
          </p:cNvPr>
          <p:cNvSpPr/>
          <p:nvPr/>
        </p:nvSpPr>
        <p:spPr>
          <a:xfrm>
            <a:off x="8753883"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F</a:t>
            </a:r>
          </a:p>
        </p:txBody>
      </p:sp>
      <p:sp>
        <p:nvSpPr>
          <p:cNvPr id="455" name="Rectangle 454">
            <a:extLst>
              <a:ext uri="{FF2B5EF4-FFF2-40B4-BE49-F238E27FC236}">
                <a16:creationId xmlns:a16="http://schemas.microsoft.com/office/drawing/2014/main" id="{CF497229-A112-46A0-AD4F-5901EAF3A731}"/>
              </a:ext>
            </a:extLst>
          </p:cNvPr>
          <p:cNvSpPr/>
          <p:nvPr/>
        </p:nvSpPr>
        <p:spPr>
          <a:xfrm>
            <a:off x="9285641" y="3576504"/>
            <a:ext cx="541362" cy="5378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F</a:t>
            </a:r>
          </a:p>
        </p:txBody>
      </p:sp>
      <p:sp>
        <p:nvSpPr>
          <p:cNvPr id="456" name="Rectangle 455">
            <a:extLst>
              <a:ext uri="{FF2B5EF4-FFF2-40B4-BE49-F238E27FC236}">
                <a16:creationId xmlns:a16="http://schemas.microsoft.com/office/drawing/2014/main" id="{5ACED431-1B11-493D-9AB6-BB89357A0442}"/>
              </a:ext>
            </a:extLst>
          </p:cNvPr>
          <p:cNvSpPr/>
          <p:nvPr/>
        </p:nvSpPr>
        <p:spPr>
          <a:xfrm>
            <a:off x="18269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9</a:t>
            </a:r>
          </a:p>
        </p:txBody>
      </p:sp>
      <p:sp>
        <p:nvSpPr>
          <p:cNvPr id="457" name="Rectangle 456">
            <a:extLst>
              <a:ext uri="{FF2B5EF4-FFF2-40B4-BE49-F238E27FC236}">
                <a16:creationId xmlns:a16="http://schemas.microsoft.com/office/drawing/2014/main" id="{F74A5162-4C6D-4E7A-85F5-B39A7F12B87E}"/>
              </a:ext>
            </a:extLst>
          </p:cNvPr>
          <p:cNvSpPr/>
          <p:nvPr/>
        </p:nvSpPr>
        <p:spPr>
          <a:xfrm>
            <a:off x="23603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58" name="Rectangle 457">
            <a:extLst>
              <a:ext uri="{FF2B5EF4-FFF2-40B4-BE49-F238E27FC236}">
                <a16:creationId xmlns:a16="http://schemas.microsoft.com/office/drawing/2014/main" id="{FF5FCA23-EA99-485D-B8DF-F287C0213575}"/>
              </a:ext>
            </a:extLst>
          </p:cNvPr>
          <p:cNvSpPr/>
          <p:nvPr/>
        </p:nvSpPr>
        <p:spPr>
          <a:xfrm>
            <a:off x="28937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59" name="Rectangle 458">
            <a:extLst>
              <a:ext uri="{FF2B5EF4-FFF2-40B4-BE49-F238E27FC236}">
                <a16:creationId xmlns:a16="http://schemas.microsoft.com/office/drawing/2014/main" id="{E6CABCA4-8601-4821-98EF-91C4483F94EB}"/>
              </a:ext>
            </a:extLst>
          </p:cNvPr>
          <p:cNvSpPr/>
          <p:nvPr/>
        </p:nvSpPr>
        <p:spPr>
          <a:xfrm>
            <a:off x="34271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60" name="Rectangle 459">
            <a:extLst>
              <a:ext uri="{FF2B5EF4-FFF2-40B4-BE49-F238E27FC236}">
                <a16:creationId xmlns:a16="http://schemas.microsoft.com/office/drawing/2014/main" id="{AC3FACA1-A6E7-4CB5-AF1B-4B00B0E666F9}"/>
              </a:ext>
            </a:extLst>
          </p:cNvPr>
          <p:cNvSpPr/>
          <p:nvPr/>
        </p:nvSpPr>
        <p:spPr>
          <a:xfrm>
            <a:off x="39605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61" name="Rectangle 460">
            <a:extLst>
              <a:ext uri="{FF2B5EF4-FFF2-40B4-BE49-F238E27FC236}">
                <a16:creationId xmlns:a16="http://schemas.microsoft.com/office/drawing/2014/main" id="{7C41C354-AA26-48D8-9BFC-A265BD7E69A2}"/>
              </a:ext>
            </a:extLst>
          </p:cNvPr>
          <p:cNvSpPr/>
          <p:nvPr/>
        </p:nvSpPr>
        <p:spPr>
          <a:xfrm>
            <a:off x="44939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62" name="Rectangle 461">
            <a:extLst>
              <a:ext uri="{FF2B5EF4-FFF2-40B4-BE49-F238E27FC236}">
                <a16:creationId xmlns:a16="http://schemas.microsoft.com/office/drawing/2014/main" id="{CE0A4E14-8340-40EF-B504-C32534B5DE92}"/>
              </a:ext>
            </a:extLst>
          </p:cNvPr>
          <p:cNvSpPr/>
          <p:nvPr/>
        </p:nvSpPr>
        <p:spPr>
          <a:xfrm>
            <a:off x="50273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63" name="Rectangle 462">
            <a:extLst>
              <a:ext uri="{FF2B5EF4-FFF2-40B4-BE49-F238E27FC236}">
                <a16:creationId xmlns:a16="http://schemas.microsoft.com/office/drawing/2014/main" id="{E5477DCF-72CC-4F84-A745-E242A9072C20}"/>
              </a:ext>
            </a:extLst>
          </p:cNvPr>
          <p:cNvSpPr/>
          <p:nvPr/>
        </p:nvSpPr>
        <p:spPr>
          <a:xfrm>
            <a:off x="55607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64" name="Rectangle 463">
            <a:extLst>
              <a:ext uri="{FF2B5EF4-FFF2-40B4-BE49-F238E27FC236}">
                <a16:creationId xmlns:a16="http://schemas.microsoft.com/office/drawing/2014/main" id="{495071FB-0C5F-4E06-B14E-BBB8C234ABAC}"/>
              </a:ext>
            </a:extLst>
          </p:cNvPr>
          <p:cNvSpPr/>
          <p:nvPr/>
        </p:nvSpPr>
        <p:spPr>
          <a:xfrm>
            <a:off x="60941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65" name="Rectangle 464">
            <a:extLst>
              <a:ext uri="{FF2B5EF4-FFF2-40B4-BE49-F238E27FC236}">
                <a16:creationId xmlns:a16="http://schemas.microsoft.com/office/drawing/2014/main" id="{BE7431FE-698B-4EB5-A512-B395289DBD54}"/>
              </a:ext>
            </a:extLst>
          </p:cNvPr>
          <p:cNvSpPr/>
          <p:nvPr/>
        </p:nvSpPr>
        <p:spPr>
          <a:xfrm>
            <a:off x="66275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66" name="Rectangle 465">
            <a:extLst>
              <a:ext uri="{FF2B5EF4-FFF2-40B4-BE49-F238E27FC236}">
                <a16:creationId xmlns:a16="http://schemas.microsoft.com/office/drawing/2014/main" id="{7DFF6C51-2F95-477D-96C3-59330A1F3DFB}"/>
              </a:ext>
            </a:extLst>
          </p:cNvPr>
          <p:cNvSpPr/>
          <p:nvPr/>
        </p:nvSpPr>
        <p:spPr>
          <a:xfrm>
            <a:off x="71609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67" name="Rectangle 466">
            <a:extLst>
              <a:ext uri="{FF2B5EF4-FFF2-40B4-BE49-F238E27FC236}">
                <a16:creationId xmlns:a16="http://schemas.microsoft.com/office/drawing/2014/main" id="{18336516-599D-46F9-868C-D7A407FB8D08}"/>
              </a:ext>
            </a:extLst>
          </p:cNvPr>
          <p:cNvSpPr/>
          <p:nvPr/>
        </p:nvSpPr>
        <p:spPr>
          <a:xfrm>
            <a:off x="7694578"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T</a:t>
            </a:r>
          </a:p>
        </p:txBody>
      </p:sp>
      <p:sp>
        <p:nvSpPr>
          <p:cNvPr id="468" name="Rectangle 467">
            <a:extLst>
              <a:ext uri="{FF2B5EF4-FFF2-40B4-BE49-F238E27FC236}">
                <a16:creationId xmlns:a16="http://schemas.microsoft.com/office/drawing/2014/main" id="{1742B18D-B1E6-4F26-93A3-3B8DC85C67A9}"/>
              </a:ext>
            </a:extLst>
          </p:cNvPr>
          <p:cNvSpPr/>
          <p:nvPr/>
        </p:nvSpPr>
        <p:spPr>
          <a:xfrm>
            <a:off x="8226786"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T</a:t>
            </a:r>
          </a:p>
        </p:txBody>
      </p:sp>
      <p:sp>
        <p:nvSpPr>
          <p:cNvPr id="469" name="Rectangle 468">
            <a:extLst>
              <a:ext uri="{FF2B5EF4-FFF2-40B4-BE49-F238E27FC236}">
                <a16:creationId xmlns:a16="http://schemas.microsoft.com/office/drawing/2014/main" id="{16EC5BB2-48E0-40A0-B152-E5A25D522D44}"/>
              </a:ext>
            </a:extLst>
          </p:cNvPr>
          <p:cNvSpPr/>
          <p:nvPr/>
        </p:nvSpPr>
        <p:spPr>
          <a:xfrm>
            <a:off x="8753883"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F</a:t>
            </a:r>
          </a:p>
        </p:txBody>
      </p:sp>
      <p:sp>
        <p:nvSpPr>
          <p:cNvPr id="470" name="Rectangle 469">
            <a:extLst>
              <a:ext uri="{FF2B5EF4-FFF2-40B4-BE49-F238E27FC236}">
                <a16:creationId xmlns:a16="http://schemas.microsoft.com/office/drawing/2014/main" id="{E191191A-33AC-4D89-BC4F-9B95B8A0F299}"/>
              </a:ext>
            </a:extLst>
          </p:cNvPr>
          <p:cNvSpPr/>
          <p:nvPr/>
        </p:nvSpPr>
        <p:spPr>
          <a:xfrm>
            <a:off x="9285642" y="4103664"/>
            <a:ext cx="541362"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T</a:t>
            </a:r>
          </a:p>
        </p:txBody>
      </p:sp>
      <p:sp>
        <p:nvSpPr>
          <p:cNvPr id="471" name="Rectangle 470">
            <a:extLst>
              <a:ext uri="{FF2B5EF4-FFF2-40B4-BE49-F238E27FC236}">
                <a16:creationId xmlns:a16="http://schemas.microsoft.com/office/drawing/2014/main" id="{75FEA4F1-0326-4720-85C2-29EBDD3485EF}"/>
              </a:ext>
            </a:extLst>
          </p:cNvPr>
          <p:cNvSpPr/>
          <p:nvPr/>
        </p:nvSpPr>
        <p:spPr>
          <a:xfrm>
            <a:off x="18269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11</a:t>
            </a:r>
          </a:p>
        </p:txBody>
      </p:sp>
      <p:sp>
        <p:nvSpPr>
          <p:cNvPr id="472" name="Rectangle 471">
            <a:extLst>
              <a:ext uri="{FF2B5EF4-FFF2-40B4-BE49-F238E27FC236}">
                <a16:creationId xmlns:a16="http://schemas.microsoft.com/office/drawing/2014/main" id="{FBA2F1EF-093F-4261-950C-C67CF9FF7E60}"/>
              </a:ext>
            </a:extLst>
          </p:cNvPr>
          <p:cNvSpPr/>
          <p:nvPr/>
        </p:nvSpPr>
        <p:spPr>
          <a:xfrm>
            <a:off x="23603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73" name="Rectangle 472">
            <a:extLst>
              <a:ext uri="{FF2B5EF4-FFF2-40B4-BE49-F238E27FC236}">
                <a16:creationId xmlns:a16="http://schemas.microsoft.com/office/drawing/2014/main" id="{19F8AD98-1802-46C9-B02F-3A03FE3450BA}"/>
              </a:ext>
            </a:extLst>
          </p:cNvPr>
          <p:cNvSpPr/>
          <p:nvPr/>
        </p:nvSpPr>
        <p:spPr>
          <a:xfrm>
            <a:off x="28937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74" name="Rectangle 473">
            <a:extLst>
              <a:ext uri="{FF2B5EF4-FFF2-40B4-BE49-F238E27FC236}">
                <a16:creationId xmlns:a16="http://schemas.microsoft.com/office/drawing/2014/main" id="{09766670-1216-4E7C-B245-F7AC61F503B1}"/>
              </a:ext>
            </a:extLst>
          </p:cNvPr>
          <p:cNvSpPr/>
          <p:nvPr/>
        </p:nvSpPr>
        <p:spPr>
          <a:xfrm>
            <a:off x="34271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75" name="Rectangle 474">
            <a:extLst>
              <a:ext uri="{FF2B5EF4-FFF2-40B4-BE49-F238E27FC236}">
                <a16:creationId xmlns:a16="http://schemas.microsoft.com/office/drawing/2014/main" id="{B6280E0D-A77C-443C-B0DF-C7CB58F5B35C}"/>
              </a:ext>
            </a:extLst>
          </p:cNvPr>
          <p:cNvSpPr/>
          <p:nvPr/>
        </p:nvSpPr>
        <p:spPr>
          <a:xfrm>
            <a:off x="39605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76" name="Rectangle 475">
            <a:extLst>
              <a:ext uri="{FF2B5EF4-FFF2-40B4-BE49-F238E27FC236}">
                <a16:creationId xmlns:a16="http://schemas.microsoft.com/office/drawing/2014/main" id="{6C0DA352-C24A-4EB2-8E0A-07B4D68EA616}"/>
              </a:ext>
            </a:extLst>
          </p:cNvPr>
          <p:cNvSpPr/>
          <p:nvPr/>
        </p:nvSpPr>
        <p:spPr>
          <a:xfrm>
            <a:off x="44939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77" name="Rectangle 476">
            <a:extLst>
              <a:ext uri="{FF2B5EF4-FFF2-40B4-BE49-F238E27FC236}">
                <a16:creationId xmlns:a16="http://schemas.microsoft.com/office/drawing/2014/main" id="{5A376335-040E-4198-9C60-D5568FBD1ECB}"/>
              </a:ext>
            </a:extLst>
          </p:cNvPr>
          <p:cNvSpPr/>
          <p:nvPr/>
        </p:nvSpPr>
        <p:spPr>
          <a:xfrm>
            <a:off x="50273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78" name="Rectangle 477">
            <a:extLst>
              <a:ext uri="{FF2B5EF4-FFF2-40B4-BE49-F238E27FC236}">
                <a16:creationId xmlns:a16="http://schemas.microsoft.com/office/drawing/2014/main" id="{131868BE-A829-44E7-B798-EEEE1CA4175B}"/>
              </a:ext>
            </a:extLst>
          </p:cNvPr>
          <p:cNvSpPr/>
          <p:nvPr/>
        </p:nvSpPr>
        <p:spPr>
          <a:xfrm>
            <a:off x="55607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79" name="Rectangle 478">
            <a:extLst>
              <a:ext uri="{FF2B5EF4-FFF2-40B4-BE49-F238E27FC236}">
                <a16:creationId xmlns:a16="http://schemas.microsoft.com/office/drawing/2014/main" id="{12D34365-9A64-41CD-B0A9-3FCC6C0E739B}"/>
              </a:ext>
            </a:extLst>
          </p:cNvPr>
          <p:cNvSpPr/>
          <p:nvPr/>
        </p:nvSpPr>
        <p:spPr>
          <a:xfrm>
            <a:off x="60941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80" name="Rectangle 479">
            <a:extLst>
              <a:ext uri="{FF2B5EF4-FFF2-40B4-BE49-F238E27FC236}">
                <a16:creationId xmlns:a16="http://schemas.microsoft.com/office/drawing/2014/main" id="{5775F096-BDC5-4A7C-B13A-4E30C297102A}"/>
              </a:ext>
            </a:extLst>
          </p:cNvPr>
          <p:cNvSpPr/>
          <p:nvPr/>
        </p:nvSpPr>
        <p:spPr>
          <a:xfrm>
            <a:off x="66275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F</a:t>
            </a:r>
          </a:p>
        </p:txBody>
      </p:sp>
      <p:sp>
        <p:nvSpPr>
          <p:cNvPr id="481" name="Rectangle 480">
            <a:extLst>
              <a:ext uri="{FF2B5EF4-FFF2-40B4-BE49-F238E27FC236}">
                <a16:creationId xmlns:a16="http://schemas.microsoft.com/office/drawing/2014/main" id="{9AA501FE-2548-436D-9BA3-0C410B2B8C24}"/>
              </a:ext>
            </a:extLst>
          </p:cNvPr>
          <p:cNvSpPr/>
          <p:nvPr/>
        </p:nvSpPr>
        <p:spPr>
          <a:xfrm>
            <a:off x="7160924"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482" name="Rectangle 481">
            <a:extLst>
              <a:ext uri="{FF2B5EF4-FFF2-40B4-BE49-F238E27FC236}">
                <a16:creationId xmlns:a16="http://schemas.microsoft.com/office/drawing/2014/main" id="{A7A95CA1-E7CD-4A4D-84FF-B208C185B1FF}"/>
              </a:ext>
            </a:extLst>
          </p:cNvPr>
          <p:cNvSpPr/>
          <p:nvPr/>
        </p:nvSpPr>
        <p:spPr>
          <a:xfrm>
            <a:off x="7694578"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T</a:t>
            </a:r>
          </a:p>
        </p:txBody>
      </p:sp>
      <p:sp>
        <p:nvSpPr>
          <p:cNvPr id="483" name="Rectangle 482">
            <a:extLst>
              <a:ext uri="{FF2B5EF4-FFF2-40B4-BE49-F238E27FC236}">
                <a16:creationId xmlns:a16="http://schemas.microsoft.com/office/drawing/2014/main" id="{C3A3796C-14BE-47D7-A13C-9EF51C80D9AB}"/>
              </a:ext>
            </a:extLst>
          </p:cNvPr>
          <p:cNvSpPr/>
          <p:nvPr/>
        </p:nvSpPr>
        <p:spPr>
          <a:xfrm>
            <a:off x="8226786"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T</a:t>
            </a:r>
          </a:p>
        </p:txBody>
      </p:sp>
      <p:sp>
        <p:nvSpPr>
          <p:cNvPr id="484" name="Rectangle 483">
            <a:extLst>
              <a:ext uri="{FF2B5EF4-FFF2-40B4-BE49-F238E27FC236}">
                <a16:creationId xmlns:a16="http://schemas.microsoft.com/office/drawing/2014/main" id="{D3848AFD-5066-40B6-BB58-1030F39569F3}"/>
              </a:ext>
            </a:extLst>
          </p:cNvPr>
          <p:cNvSpPr/>
          <p:nvPr/>
        </p:nvSpPr>
        <p:spPr>
          <a:xfrm>
            <a:off x="8753883" y="463657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T</a:t>
            </a:r>
          </a:p>
        </p:txBody>
      </p:sp>
      <p:sp>
        <p:nvSpPr>
          <p:cNvPr id="485" name="Rectangle 484">
            <a:extLst>
              <a:ext uri="{FF2B5EF4-FFF2-40B4-BE49-F238E27FC236}">
                <a16:creationId xmlns:a16="http://schemas.microsoft.com/office/drawing/2014/main" id="{99239A06-BA28-49BD-BE17-E97951BC7E30}"/>
              </a:ext>
            </a:extLst>
          </p:cNvPr>
          <p:cNvSpPr/>
          <p:nvPr/>
        </p:nvSpPr>
        <p:spPr>
          <a:xfrm>
            <a:off x="9285642" y="4636576"/>
            <a:ext cx="53822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T</a:t>
            </a:r>
          </a:p>
        </p:txBody>
      </p:sp>
      <p:sp>
        <p:nvSpPr>
          <p:cNvPr id="495" name="Rectangle 494">
            <a:extLst>
              <a:ext uri="{FF2B5EF4-FFF2-40B4-BE49-F238E27FC236}">
                <a16:creationId xmlns:a16="http://schemas.microsoft.com/office/drawing/2014/main" id="{A5B0E385-F51B-4806-A41B-1B23DAC9760D}"/>
              </a:ext>
            </a:extLst>
          </p:cNvPr>
          <p:cNvSpPr/>
          <p:nvPr/>
        </p:nvSpPr>
        <p:spPr>
          <a:xfrm>
            <a:off x="9285642" y="4636576"/>
            <a:ext cx="538226" cy="533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300" dirty="0">
                <a:latin typeface="Nunito Sans" panose="020B0604020202020204" charset="0"/>
              </a:rPr>
              <a:t>T</a:t>
            </a:r>
          </a:p>
        </p:txBody>
      </p:sp>
      <p:sp>
        <p:nvSpPr>
          <p:cNvPr id="496" name="Rectangle 495">
            <a:extLst>
              <a:ext uri="{FF2B5EF4-FFF2-40B4-BE49-F238E27FC236}">
                <a16:creationId xmlns:a16="http://schemas.microsoft.com/office/drawing/2014/main" id="{7B371EDD-7F79-4CD5-9904-A95DBB9CE82A}"/>
              </a:ext>
            </a:extLst>
          </p:cNvPr>
          <p:cNvSpPr/>
          <p:nvPr/>
        </p:nvSpPr>
        <p:spPr>
          <a:xfrm>
            <a:off x="9285642" y="4101212"/>
            <a:ext cx="538226" cy="533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300" dirty="0">
                <a:latin typeface="Nunito Sans" panose="020B0604020202020204" charset="0"/>
              </a:rPr>
              <a:t>T</a:t>
            </a:r>
          </a:p>
        </p:txBody>
      </p:sp>
      <p:sp>
        <p:nvSpPr>
          <p:cNvPr id="497" name="Rectangle 496">
            <a:extLst>
              <a:ext uri="{FF2B5EF4-FFF2-40B4-BE49-F238E27FC236}">
                <a16:creationId xmlns:a16="http://schemas.microsoft.com/office/drawing/2014/main" id="{68BFF7D0-AF6B-4064-99BC-6B831B2ECD6F}"/>
              </a:ext>
            </a:extLst>
          </p:cNvPr>
          <p:cNvSpPr/>
          <p:nvPr/>
        </p:nvSpPr>
        <p:spPr>
          <a:xfrm>
            <a:off x="4488455" y="3566231"/>
            <a:ext cx="538226" cy="533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300" dirty="0">
                <a:latin typeface="Nunito Sans" panose="020B0604020202020204" charset="0"/>
              </a:rPr>
              <a:t>T</a:t>
            </a:r>
          </a:p>
        </p:txBody>
      </p:sp>
      <p:sp>
        <p:nvSpPr>
          <p:cNvPr id="498" name="Rectangle 497">
            <a:extLst>
              <a:ext uri="{FF2B5EF4-FFF2-40B4-BE49-F238E27FC236}">
                <a16:creationId xmlns:a16="http://schemas.microsoft.com/office/drawing/2014/main" id="{886E8909-09DC-457B-AA46-8F03AB56DD21}"/>
              </a:ext>
            </a:extLst>
          </p:cNvPr>
          <p:cNvSpPr/>
          <p:nvPr/>
        </p:nvSpPr>
        <p:spPr>
          <a:xfrm>
            <a:off x="6625111" y="5439061"/>
            <a:ext cx="538226" cy="533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00" dirty="0">
                <a:latin typeface="Nunito Sans" panose="020B0604020202020204" charset="0"/>
              </a:rPr>
              <a:t>9</a:t>
            </a:r>
          </a:p>
        </p:txBody>
      </p:sp>
      <p:sp>
        <p:nvSpPr>
          <p:cNvPr id="499" name="Rectangle 498">
            <a:extLst>
              <a:ext uri="{FF2B5EF4-FFF2-40B4-BE49-F238E27FC236}">
                <a16:creationId xmlns:a16="http://schemas.microsoft.com/office/drawing/2014/main" id="{BCCF499A-FC4E-4000-81E7-50BB6C81C170}"/>
              </a:ext>
            </a:extLst>
          </p:cNvPr>
          <p:cNvSpPr/>
          <p:nvPr/>
        </p:nvSpPr>
        <p:spPr>
          <a:xfrm>
            <a:off x="4488278" y="3040868"/>
            <a:ext cx="538226" cy="533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300" dirty="0">
                <a:latin typeface="Nunito Sans" panose="020B0604020202020204" charset="0"/>
              </a:rPr>
              <a:t>T</a:t>
            </a:r>
          </a:p>
        </p:txBody>
      </p:sp>
      <p:sp>
        <p:nvSpPr>
          <p:cNvPr id="500" name="Rectangle 499">
            <a:extLst>
              <a:ext uri="{FF2B5EF4-FFF2-40B4-BE49-F238E27FC236}">
                <a16:creationId xmlns:a16="http://schemas.microsoft.com/office/drawing/2014/main" id="{A03048C0-0680-4719-8FAE-7697370DE1C6}"/>
              </a:ext>
            </a:extLst>
          </p:cNvPr>
          <p:cNvSpPr/>
          <p:nvPr/>
        </p:nvSpPr>
        <p:spPr>
          <a:xfrm>
            <a:off x="5560724" y="5439061"/>
            <a:ext cx="538226" cy="533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00" dirty="0">
                <a:latin typeface="Nunito Sans" panose="020B0604020202020204" charset="0"/>
              </a:rPr>
              <a:t>4</a:t>
            </a:r>
          </a:p>
        </p:txBody>
      </p:sp>
      <p:sp>
        <p:nvSpPr>
          <p:cNvPr id="501" name="Rectangle 500">
            <a:extLst>
              <a:ext uri="{FF2B5EF4-FFF2-40B4-BE49-F238E27FC236}">
                <a16:creationId xmlns:a16="http://schemas.microsoft.com/office/drawing/2014/main" id="{4F81A791-1CDB-4731-AA45-E82B3F99ACE5}"/>
              </a:ext>
            </a:extLst>
          </p:cNvPr>
          <p:cNvSpPr/>
          <p:nvPr/>
        </p:nvSpPr>
        <p:spPr>
          <a:xfrm>
            <a:off x="2359535" y="2510835"/>
            <a:ext cx="538226" cy="533400"/>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300" dirty="0">
                <a:latin typeface="Nunito Sans" panose="020B0604020202020204" charset="0"/>
              </a:rPr>
              <a:t>T</a:t>
            </a:r>
          </a:p>
        </p:txBody>
      </p:sp>
    </p:spTree>
    <p:extLst>
      <p:ext uri="{BB962C8B-B14F-4D97-AF65-F5344CB8AC3E}">
        <p14:creationId xmlns:p14="http://schemas.microsoft.com/office/powerpoint/2010/main" val="417101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3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3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3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3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3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3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3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3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4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4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4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4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4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44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4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449"/>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45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51"/>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452"/>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45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45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45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458"/>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459"/>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460"/>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461"/>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462"/>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463"/>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464"/>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465"/>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466"/>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467"/>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468"/>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469"/>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7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473"/>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74"/>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475"/>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76"/>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477"/>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7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479"/>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80"/>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481"/>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82"/>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483"/>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84"/>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485"/>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95"/>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496"/>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9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497"/>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grpId="0" nodeType="clickEffect">
                                  <p:stCondLst>
                                    <p:cond delay="0"/>
                                  </p:stCondLst>
                                  <p:childTnLst>
                                    <p:set>
                                      <p:cBhvr>
                                        <p:cTn id="306" dur="1" fill="hold">
                                          <p:stCondLst>
                                            <p:cond delay="0"/>
                                          </p:stCondLst>
                                        </p:cTn>
                                        <p:tgtEl>
                                          <p:spTgt spid="500"/>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95" grpId="0" animBg="1"/>
      <p:bldP spid="496" grpId="0" animBg="1"/>
      <p:bldP spid="497" grpId="0" animBg="1"/>
      <p:bldP spid="498" grpId="0" animBg="1"/>
      <p:bldP spid="499" grpId="0" animBg="1"/>
      <p:bldP spid="500" grpId="0" animBg="1"/>
      <p:bldP spid="501"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Edit Distance</a:t>
            </a: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 name="Content Placeholder 2">
            <a:extLst>
              <a:ext uri="{FF2B5EF4-FFF2-40B4-BE49-F238E27FC236}">
                <a16:creationId xmlns:a16="http://schemas.microsoft.com/office/drawing/2014/main" id="{CE6EC088-43F9-4039-891A-2FC9B551E731}"/>
              </a:ext>
            </a:extLst>
          </p:cNvPr>
          <p:cNvSpPr>
            <a:spLocks noGrp="1"/>
          </p:cNvSpPr>
          <p:nvPr>
            <p:ph idx="1"/>
          </p:nvPr>
        </p:nvSpPr>
        <p:spPr/>
        <p:txBody>
          <a:bodyPr>
            <a:normAutofit/>
          </a:bodyPr>
          <a:lstStyle/>
          <a:p>
            <a:pPr marL="0" indent="0">
              <a:buNone/>
            </a:pPr>
            <a:r>
              <a:rPr lang="en-IN" sz="2500" b="1" dirty="0">
                <a:latin typeface="Nunito Sans" panose="020B0604020202020204" charset="0"/>
              </a:rPr>
              <a:t>Sample Input:</a:t>
            </a:r>
          </a:p>
          <a:p>
            <a:pPr marL="0" indent="0">
              <a:buNone/>
            </a:pPr>
            <a:endParaRPr lang="en-IN" sz="2500" b="1" dirty="0">
              <a:latin typeface="Nunito Sans" panose="020B0604020202020204" charset="0"/>
            </a:endParaRPr>
          </a:p>
          <a:p>
            <a:pPr marL="0" indent="0">
              <a:buNone/>
            </a:pPr>
            <a:endParaRPr lang="en-IN" sz="2500" b="1" dirty="0">
              <a:latin typeface="Nunito Sans" panose="020B0604020202020204" charset="0"/>
            </a:endParaRPr>
          </a:p>
          <a:p>
            <a:pPr marL="0" indent="0">
              <a:buNone/>
            </a:pPr>
            <a:endParaRPr lang="en-IN" sz="2500" b="1" dirty="0">
              <a:latin typeface="Nunito Sans" panose="020B0604020202020204" charset="0"/>
            </a:endParaRPr>
          </a:p>
          <a:p>
            <a:pPr marL="0" indent="0">
              <a:buNone/>
            </a:pPr>
            <a:endParaRPr lang="en-IN" sz="2500" dirty="0">
              <a:latin typeface="Nunito Sans" panose="020B0604020202020204" charset="0"/>
            </a:endParaRPr>
          </a:p>
          <a:p>
            <a:pPr marL="0" indent="0">
              <a:buNone/>
            </a:pPr>
            <a:endParaRPr lang="en-IN" sz="2500" b="1" dirty="0">
              <a:latin typeface="Nunito Sans" panose="020B0604020202020204" charset="0"/>
            </a:endParaRPr>
          </a:p>
          <a:p>
            <a:pPr marL="0" indent="0">
              <a:buNone/>
            </a:pPr>
            <a:r>
              <a:rPr lang="en-IN" sz="2500" b="1" dirty="0">
                <a:latin typeface="Nunito Sans" panose="020B0604020202020204" charset="0"/>
              </a:rPr>
              <a:t>Sample Output:</a:t>
            </a:r>
          </a:p>
          <a:p>
            <a:pPr marL="0" indent="0">
              <a:buNone/>
            </a:pPr>
            <a:r>
              <a:rPr lang="en-IN" sz="2500" dirty="0">
                <a:latin typeface="Nunito Sans" panose="020B0604020202020204" charset="0"/>
              </a:rPr>
              <a:t>3</a:t>
            </a:r>
          </a:p>
        </p:txBody>
      </p:sp>
      <p:grpSp>
        <p:nvGrpSpPr>
          <p:cNvPr id="8" name="Group 7">
            <a:extLst>
              <a:ext uri="{FF2B5EF4-FFF2-40B4-BE49-F238E27FC236}">
                <a16:creationId xmlns:a16="http://schemas.microsoft.com/office/drawing/2014/main" id="{890177F9-D82C-453A-966D-84041BAB5D11}"/>
              </a:ext>
            </a:extLst>
          </p:cNvPr>
          <p:cNvGrpSpPr/>
          <p:nvPr/>
        </p:nvGrpSpPr>
        <p:grpSpPr>
          <a:xfrm>
            <a:off x="766969" y="2209800"/>
            <a:ext cx="3400839" cy="533400"/>
            <a:chOff x="3810000" y="2209800"/>
            <a:chExt cx="3400839" cy="533400"/>
          </a:xfrm>
        </p:grpSpPr>
        <p:sp>
          <p:nvSpPr>
            <p:cNvPr id="9" name="Rectangle 8">
              <a:extLst>
                <a:ext uri="{FF2B5EF4-FFF2-40B4-BE49-F238E27FC236}">
                  <a16:creationId xmlns:a16="http://schemas.microsoft.com/office/drawing/2014/main" id="{DEC9D8F0-E896-4C10-9C65-6952B8684BFC}"/>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S</a:t>
              </a:r>
            </a:p>
          </p:txBody>
        </p:sp>
        <p:sp>
          <p:nvSpPr>
            <p:cNvPr id="11" name="Rectangle 10">
              <a:extLst>
                <a:ext uri="{FF2B5EF4-FFF2-40B4-BE49-F238E27FC236}">
                  <a16:creationId xmlns:a16="http://schemas.microsoft.com/office/drawing/2014/main" id="{6F2354D4-C945-4579-9E29-DDF0CE896824}"/>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T</a:t>
              </a:r>
            </a:p>
          </p:txBody>
        </p:sp>
        <p:sp>
          <p:nvSpPr>
            <p:cNvPr id="12" name="Rectangle 11">
              <a:extLst>
                <a:ext uri="{FF2B5EF4-FFF2-40B4-BE49-F238E27FC236}">
                  <a16:creationId xmlns:a16="http://schemas.microsoft.com/office/drawing/2014/main" id="{D19D7EC0-B69B-4F6F-B00F-E769622BFBC8}"/>
                </a:ext>
              </a:extLst>
            </p:cNvPr>
            <p:cNvSpPr/>
            <p:nvPr/>
          </p:nvSpPr>
          <p:spPr>
            <a:xfrm>
              <a:off x="5173317"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P</a:t>
              </a:r>
            </a:p>
          </p:txBody>
        </p:sp>
        <p:sp>
          <p:nvSpPr>
            <p:cNvPr id="13" name="Rectangle 12">
              <a:extLst>
                <a:ext uri="{FF2B5EF4-FFF2-40B4-BE49-F238E27FC236}">
                  <a16:creationId xmlns:a16="http://schemas.microsoft.com/office/drawing/2014/main" id="{94C0392C-F9C8-48F3-86DA-5D16F10E069A}"/>
                </a:ext>
              </a:extLst>
            </p:cNvPr>
            <p:cNvSpPr/>
            <p:nvPr/>
          </p:nvSpPr>
          <p:spPr>
            <a:xfrm>
              <a:off x="5854148"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O</a:t>
              </a:r>
            </a:p>
          </p:txBody>
        </p:sp>
        <p:sp>
          <p:nvSpPr>
            <p:cNvPr id="14" name="Rectangle 13">
              <a:extLst>
                <a:ext uri="{FF2B5EF4-FFF2-40B4-BE49-F238E27FC236}">
                  <a16:creationId xmlns:a16="http://schemas.microsoft.com/office/drawing/2014/main" id="{AC37DE53-70BA-42C8-9B36-8FBFC740D634}"/>
                </a:ext>
              </a:extLst>
            </p:cNvPr>
            <p:cNvSpPr/>
            <p:nvPr/>
          </p:nvSpPr>
          <p:spPr>
            <a:xfrm>
              <a:off x="6525039"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R</a:t>
              </a:r>
            </a:p>
          </p:txBody>
        </p:sp>
      </p:grpSp>
      <p:sp>
        <p:nvSpPr>
          <p:cNvPr id="17" name="Rectangle 16">
            <a:extLst>
              <a:ext uri="{FF2B5EF4-FFF2-40B4-BE49-F238E27FC236}">
                <a16:creationId xmlns:a16="http://schemas.microsoft.com/office/drawing/2014/main" id="{6144E8A9-7F5A-4CF8-A144-F9F2E6C6EFBF}"/>
              </a:ext>
            </a:extLst>
          </p:cNvPr>
          <p:cNvSpPr/>
          <p:nvPr/>
        </p:nvSpPr>
        <p:spPr>
          <a:xfrm>
            <a:off x="762000" y="3284709"/>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O</a:t>
            </a:r>
          </a:p>
        </p:txBody>
      </p:sp>
      <p:sp>
        <p:nvSpPr>
          <p:cNvPr id="18" name="Rectangle 17">
            <a:extLst>
              <a:ext uri="{FF2B5EF4-FFF2-40B4-BE49-F238E27FC236}">
                <a16:creationId xmlns:a16="http://schemas.microsoft.com/office/drawing/2014/main" id="{F27F9AB2-C719-4AF3-8A83-FF3F37DE7CB1}"/>
              </a:ext>
            </a:extLst>
          </p:cNvPr>
          <p:cNvSpPr/>
          <p:nvPr/>
        </p:nvSpPr>
        <p:spPr>
          <a:xfrm>
            <a:off x="1444486" y="3284709"/>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T</a:t>
            </a:r>
          </a:p>
        </p:txBody>
      </p:sp>
      <p:sp>
        <p:nvSpPr>
          <p:cNvPr id="19" name="Rectangle 18">
            <a:extLst>
              <a:ext uri="{FF2B5EF4-FFF2-40B4-BE49-F238E27FC236}">
                <a16:creationId xmlns:a16="http://schemas.microsoft.com/office/drawing/2014/main" id="{19F153EC-3667-4728-9034-16370E9C7FC6}"/>
              </a:ext>
            </a:extLst>
          </p:cNvPr>
          <p:cNvSpPr/>
          <p:nvPr/>
        </p:nvSpPr>
        <p:spPr>
          <a:xfrm>
            <a:off x="2125317" y="3284709"/>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P</a:t>
            </a:r>
          </a:p>
        </p:txBody>
      </p:sp>
      <p:sp>
        <p:nvSpPr>
          <p:cNvPr id="20" name="Rectangle 19">
            <a:extLst>
              <a:ext uri="{FF2B5EF4-FFF2-40B4-BE49-F238E27FC236}">
                <a16:creationId xmlns:a16="http://schemas.microsoft.com/office/drawing/2014/main" id="{E504387A-16D0-44F4-B2AF-CA85DCC9A7A4}"/>
              </a:ext>
            </a:extLst>
          </p:cNvPr>
          <p:cNvSpPr/>
          <p:nvPr/>
        </p:nvSpPr>
        <p:spPr>
          <a:xfrm>
            <a:off x="2816086" y="3284709"/>
            <a:ext cx="685800" cy="538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latin typeface="Nunito Sans" panose="020B0604020202020204" charset="0"/>
              </a:rPr>
              <a:t>X</a:t>
            </a:r>
          </a:p>
        </p:txBody>
      </p:sp>
    </p:spTree>
    <p:extLst>
      <p:ext uri="{BB962C8B-B14F-4D97-AF65-F5344CB8AC3E}">
        <p14:creationId xmlns:p14="http://schemas.microsoft.com/office/powerpoint/2010/main" val="31320587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Edit Distance</a:t>
            </a: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pSp>
        <p:nvGrpSpPr>
          <p:cNvPr id="2" name="Group 1">
            <a:extLst>
              <a:ext uri="{FF2B5EF4-FFF2-40B4-BE49-F238E27FC236}">
                <a16:creationId xmlns:a16="http://schemas.microsoft.com/office/drawing/2014/main" id="{7250AFF5-92A8-4148-B971-FEC48CC7A4B4}"/>
              </a:ext>
            </a:extLst>
          </p:cNvPr>
          <p:cNvGrpSpPr/>
          <p:nvPr/>
        </p:nvGrpSpPr>
        <p:grpSpPr>
          <a:xfrm>
            <a:off x="2590800" y="1905000"/>
            <a:ext cx="4800600" cy="3628317"/>
            <a:chOff x="3429000" y="2187389"/>
            <a:chExt cx="4800600" cy="3628317"/>
          </a:xfrm>
        </p:grpSpPr>
        <p:sp>
          <p:nvSpPr>
            <p:cNvPr id="26" name="Rectangle 25">
              <a:extLst>
                <a:ext uri="{FF2B5EF4-FFF2-40B4-BE49-F238E27FC236}">
                  <a16:creationId xmlns:a16="http://schemas.microsoft.com/office/drawing/2014/main" id="{8BB9595C-043B-44C6-B941-659F339122FC}"/>
                </a:ext>
              </a:extLst>
            </p:cNvPr>
            <p:cNvSpPr/>
            <p:nvPr/>
          </p:nvSpPr>
          <p:spPr>
            <a:xfrm>
              <a:off x="4114800" y="21873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t>
              </a:r>
            </a:p>
          </p:txBody>
        </p:sp>
        <p:sp>
          <p:nvSpPr>
            <p:cNvPr id="27" name="Rectangle 26">
              <a:extLst>
                <a:ext uri="{FF2B5EF4-FFF2-40B4-BE49-F238E27FC236}">
                  <a16:creationId xmlns:a16="http://schemas.microsoft.com/office/drawing/2014/main" id="{A28A3C77-94CC-4FED-A133-1A83486E59CF}"/>
                </a:ext>
              </a:extLst>
            </p:cNvPr>
            <p:cNvSpPr/>
            <p:nvPr/>
          </p:nvSpPr>
          <p:spPr>
            <a:xfrm>
              <a:off x="4800600" y="21873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S</a:t>
              </a:r>
            </a:p>
          </p:txBody>
        </p:sp>
        <p:sp>
          <p:nvSpPr>
            <p:cNvPr id="28" name="Rectangle 27">
              <a:extLst>
                <a:ext uri="{FF2B5EF4-FFF2-40B4-BE49-F238E27FC236}">
                  <a16:creationId xmlns:a16="http://schemas.microsoft.com/office/drawing/2014/main" id="{F6C10145-E7D2-4008-A714-239FB6519BD8}"/>
                </a:ext>
              </a:extLst>
            </p:cNvPr>
            <p:cNvSpPr/>
            <p:nvPr/>
          </p:nvSpPr>
          <p:spPr>
            <a:xfrm>
              <a:off x="5486400" y="21873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29" name="Rectangle 28">
              <a:extLst>
                <a:ext uri="{FF2B5EF4-FFF2-40B4-BE49-F238E27FC236}">
                  <a16:creationId xmlns:a16="http://schemas.microsoft.com/office/drawing/2014/main" id="{3F0F615B-FF49-4200-8F48-385E1FDA9A71}"/>
                </a:ext>
              </a:extLst>
            </p:cNvPr>
            <p:cNvSpPr/>
            <p:nvPr/>
          </p:nvSpPr>
          <p:spPr>
            <a:xfrm>
              <a:off x="6172200" y="21873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P</a:t>
              </a:r>
            </a:p>
          </p:txBody>
        </p:sp>
        <p:sp>
          <p:nvSpPr>
            <p:cNvPr id="30" name="Rectangle 29">
              <a:extLst>
                <a:ext uri="{FF2B5EF4-FFF2-40B4-BE49-F238E27FC236}">
                  <a16:creationId xmlns:a16="http://schemas.microsoft.com/office/drawing/2014/main" id="{9B7DFB7A-5B98-4B97-97AB-05E36B88C599}"/>
                </a:ext>
              </a:extLst>
            </p:cNvPr>
            <p:cNvSpPr/>
            <p:nvPr/>
          </p:nvSpPr>
          <p:spPr>
            <a:xfrm>
              <a:off x="6858000" y="21873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O</a:t>
              </a:r>
            </a:p>
          </p:txBody>
        </p:sp>
        <p:sp>
          <p:nvSpPr>
            <p:cNvPr id="31" name="Rectangle 30">
              <a:extLst>
                <a:ext uri="{FF2B5EF4-FFF2-40B4-BE49-F238E27FC236}">
                  <a16:creationId xmlns:a16="http://schemas.microsoft.com/office/drawing/2014/main" id="{C2DEADED-2DBD-4B4F-BAF4-B50459377F01}"/>
                </a:ext>
              </a:extLst>
            </p:cNvPr>
            <p:cNvSpPr/>
            <p:nvPr/>
          </p:nvSpPr>
          <p:spPr>
            <a:xfrm>
              <a:off x="7543800" y="21873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R</a:t>
              </a:r>
            </a:p>
          </p:txBody>
        </p:sp>
        <p:sp>
          <p:nvSpPr>
            <p:cNvPr id="32" name="Rectangle 31">
              <a:extLst>
                <a:ext uri="{FF2B5EF4-FFF2-40B4-BE49-F238E27FC236}">
                  <a16:creationId xmlns:a16="http://schemas.microsoft.com/office/drawing/2014/main" id="{76679E08-0A28-4DBF-993D-2EA7D5FF5C40}"/>
                </a:ext>
              </a:extLst>
            </p:cNvPr>
            <p:cNvSpPr/>
            <p:nvPr/>
          </p:nvSpPr>
          <p:spPr>
            <a:xfrm>
              <a:off x="3429000" y="21873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ED</a:t>
              </a:r>
            </a:p>
          </p:txBody>
        </p:sp>
        <p:sp>
          <p:nvSpPr>
            <p:cNvPr id="34" name="Rectangle 33">
              <a:extLst>
                <a:ext uri="{FF2B5EF4-FFF2-40B4-BE49-F238E27FC236}">
                  <a16:creationId xmlns:a16="http://schemas.microsoft.com/office/drawing/2014/main" id="{A1C96B2B-B432-4DD0-BCA2-F27FD61065C4}"/>
                </a:ext>
              </a:extLst>
            </p:cNvPr>
            <p:cNvSpPr/>
            <p:nvPr/>
          </p:nvSpPr>
          <p:spPr>
            <a:xfrm>
              <a:off x="4114800" y="27969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35" name="Rectangle 34">
              <a:extLst>
                <a:ext uri="{FF2B5EF4-FFF2-40B4-BE49-F238E27FC236}">
                  <a16:creationId xmlns:a16="http://schemas.microsoft.com/office/drawing/2014/main" id="{EDB85DF8-8E02-4572-B449-DCF9649AB8E5}"/>
                </a:ext>
              </a:extLst>
            </p:cNvPr>
            <p:cNvSpPr/>
            <p:nvPr/>
          </p:nvSpPr>
          <p:spPr>
            <a:xfrm>
              <a:off x="4800600" y="27969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39" name="Rectangle 38">
              <a:extLst>
                <a:ext uri="{FF2B5EF4-FFF2-40B4-BE49-F238E27FC236}">
                  <a16:creationId xmlns:a16="http://schemas.microsoft.com/office/drawing/2014/main" id="{51C1DC10-0B47-4763-916A-B43EB8168053}"/>
                </a:ext>
              </a:extLst>
            </p:cNvPr>
            <p:cNvSpPr/>
            <p:nvPr/>
          </p:nvSpPr>
          <p:spPr>
            <a:xfrm>
              <a:off x="6172200" y="27969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0" name="Rectangle 39">
              <a:extLst>
                <a:ext uri="{FF2B5EF4-FFF2-40B4-BE49-F238E27FC236}">
                  <a16:creationId xmlns:a16="http://schemas.microsoft.com/office/drawing/2014/main" id="{F5C257E8-FE5F-4FDB-B689-6E427C49FA98}"/>
                </a:ext>
              </a:extLst>
            </p:cNvPr>
            <p:cNvSpPr/>
            <p:nvPr/>
          </p:nvSpPr>
          <p:spPr>
            <a:xfrm>
              <a:off x="6858000" y="27969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1" name="Rectangle 40">
              <a:extLst>
                <a:ext uri="{FF2B5EF4-FFF2-40B4-BE49-F238E27FC236}">
                  <a16:creationId xmlns:a16="http://schemas.microsoft.com/office/drawing/2014/main" id="{F5B68F31-8F3D-45D3-8C16-E189B71DF5F4}"/>
                </a:ext>
              </a:extLst>
            </p:cNvPr>
            <p:cNvSpPr/>
            <p:nvPr/>
          </p:nvSpPr>
          <p:spPr>
            <a:xfrm>
              <a:off x="7543800" y="27969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2" name="Rectangle 41">
              <a:extLst>
                <a:ext uri="{FF2B5EF4-FFF2-40B4-BE49-F238E27FC236}">
                  <a16:creationId xmlns:a16="http://schemas.microsoft.com/office/drawing/2014/main" id="{EF1A6039-7BFB-4496-A002-1FFB37FF4279}"/>
                </a:ext>
              </a:extLst>
            </p:cNvPr>
            <p:cNvSpPr/>
            <p:nvPr/>
          </p:nvSpPr>
          <p:spPr>
            <a:xfrm>
              <a:off x="3429000" y="279698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a:t>
              </a:r>
            </a:p>
          </p:txBody>
        </p:sp>
        <p:sp>
          <p:nvSpPr>
            <p:cNvPr id="44" name="Rectangle 43">
              <a:extLst>
                <a:ext uri="{FF2B5EF4-FFF2-40B4-BE49-F238E27FC236}">
                  <a16:creationId xmlns:a16="http://schemas.microsoft.com/office/drawing/2014/main" id="{BB10D6C3-E493-4539-8EC4-4C56DF1C358C}"/>
                </a:ext>
              </a:extLst>
            </p:cNvPr>
            <p:cNvSpPr/>
            <p:nvPr/>
          </p:nvSpPr>
          <p:spPr>
            <a:xfrm>
              <a:off x="4114800" y="340631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5" name="Rectangle 44">
              <a:extLst>
                <a:ext uri="{FF2B5EF4-FFF2-40B4-BE49-F238E27FC236}">
                  <a16:creationId xmlns:a16="http://schemas.microsoft.com/office/drawing/2014/main" id="{FA063CD4-380E-421C-859E-BC11CC59139A}"/>
                </a:ext>
              </a:extLst>
            </p:cNvPr>
            <p:cNvSpPr/>
            <p:nvPr/>
          </p:nvSpPr>
          <p:spPr>
            <a:xfrm>
              <a:off x="4800600" y="340631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6" name="Rectangle 45">
              <a:extLst>
                <a:ext uri="{FF2B5EF4-FFF2-40B4-BE49-F238E27FC236}">
                  <a16:creationId xmlns:a16="http://schemas.microsoft.com/office/drawing/2014/main" id="{B16CFB87-9BCE-4A92-BEDB-F4C141747851}"/>
                </a:ext>
              </a:extLst>
            </p:cNvPr>
            <p:cNvSpPr/>
            <p:nvPr/>
          </p:nvSpPr>
          <p:spPr>
            <a:xfrm>
              <a:off x="5486400" y="340631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7" name="Rectangle 46">
              <a:extLst>
                <a:ext uri="{FF2B5EF4-FFF2-40B4-BE49-F238E27FC236}">
                  <a16:creationId xmlns:a16="http://schemas.microsoft.com/office/drawing/2014/main" id="{65BC65A4-C0A0-47E6-85FF-57A1E8377A16}"/>
                </a:ext>
              </a:extLst>
            </p:cNvPr>
            <p:cNvSpPr/>
            <p:nvPr/>
          </p:nvSpPr>
          <p:spPr>
            <a:xfrm>
              <a:off x="6172200" y="340631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8" name="Rectangle 47">
              <a:extLst>
                <a:ext uri="{FF2B5EF4-FFF2-40B4-BE49-F238E27FC236}">
                  <a16:creationId xmlns:a16="http://schemas.microsoft.com/office/drawing/2014/main" id="{F268F195-FE56-47A0-B8D0-B5A37D29E838}"/>
                </a:ext>
              </a:extLst>
            </p:cNvPr>
            <p:cNvSpPr/>
            <p:nvPr/>
          </p:nvSpPr>
          <p:spPr>
            <a:xfrm>
              <a:off x="6858000" y="3406310"/>
              <a:ext cx="685800" cy="586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9" name="Rectangle 48">
              <a:extLst>
                <a:ext uri="{FF2B5EF4-FFF2-40B4-BE49-F238E27FC236}">
                  <a16:creationId xmlns:a16="http://schemas.microsoft.com/office/drawing/2014/main" id="{6E9AC54C-E2C1-40B5-9526-50FB9D841EA1}"/>
                </a:ext>
              </a:extLst>
            </p:cNvPr>
            <p:cNvSpPr/>
            <p:nvPr/>
          </p:nvSpPr>
          <p:spPr>
            <a:xfrm>
              <a:off x="7543800" y="340631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0" name="Rectangle 49">
              <a:extLst>
                <a:ext uri="{FF2B5EF4-FFF2-40B4-BE49-F238E27FC236}">
                  <a16:creationId xmlns:a16="http://schemas.microsoft.com/office/drawing/2014/main" id="{78201F35-17A1-4BD3-BD7A-6A8FFDA1737C}"/>
                </a:ext>
              </a:extLst>
            </p:cNvPr>
            <p:cNvSpPr/>
            <p:nvPr/>
          </p:nvSpPr>
          <p:spPr>
            <a:xfrm>
              <a:off x="3429000" y="3406310"/>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O</a:t>
              </a:r>
            </a:p>
          </p:txBody>
        </p:sp>
        <p:sp>
          <p:nvSpPr>
            <p:cNvPr id="52" name="Rectangle 51">
              <a:extLst>
                <a:ext uri="{FF2B5EF4-FFF2-40B4-BE49-F238E27FC236}">
                  <a16:creationId xmlns:a16="http://schemas.microsoft.com/office/drawing/2014/main" id="{0B3D9353-CAF9-4AFC-BB8A-932A6C577FC7}"/>
                </a:ext>
              </a:extLst>
            </p:cNvPr>
            <p:cNvSpPr/>
            <p:nvPr/>
          </p:nvSpPr>
          <p:spPr>
            <a:xfrm>
              <a:off x="4114800" y="3993777"/>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3" name="Rectangle 52">
              <a:extLst>
                <a:ext uri="{FF2B5EF4-FFF2-40B4-BE49-F238E27FC236}">
                  <a16:creationId xmlns:a16="http://schemas.microsoft.com/office/drawing/2014/main" id="{500E03DB-8F22-47EB-9E8F-E24505E1DBF5}"/>
                </a:ext>
              </a:extLst>
            </p:cNvPr>
            <p:cNvSpPr/>
            <p:nvPr/>
          </p:nvSpPr>
          <p:spPr>
            <a:xfrm>
              <a:off x="4800600" y="3993777"/>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4" name="Rectangle 53">
              <a:extLst>
                <a:ext uri="{FF2B5EF4-FFF2-40B4-BE49-F238E27FC236}">
                  <a16:creationId xmlns:a16="http://schemas.microsoft.com/office/drawing/2014/main" id="{832EFA7F-45AC-4CE4-80AA-7CC64928DCBB}"/>
                </a:ext>
              </a:extLst>
            </p:cNvPr>
            <p:cNvSpPr/>
            <p:nvPr/>
          </p:nvSpPr>
          <p:spPr>
            <a:xfrm>
              <a:off x="5486400" y="3993777"/>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5" name="Rectangle 54">
              <a:extLst>
                <a:ext uri="{FF2B5EF4-FFF2-40B4-BE49-F238E27FC236}">
                  <a16:creationId xmlns:a16="http://schemas.microsoft.com/office/drawing/2014/main" id="{32851D95-9D8E-4393-8E5F-6B8C6A13D3CB}"/>
                </a:ext>
              </a:extLst>
            </p:cNvPr>
            <p:cNvSpPr/>
            <p:nvPr/>
          </p:nvSpPr>
          <p:spPr>
            <a:xfrm>
              <a:off x="6172200" y="3993777"/>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6" name="Rectangle 55">
              <a:extLst>
                <a:ext uri="{FF2B5EF4-FFF2-40B4-BE49-F238E27FC236}">
                  <a16:creationId xmlns:a16="http://schemas.microsoft.com/office/drawing/2014/main" id="{7B995DB1-6B93-47C6-AFC7-A1971CA66399}"/>
                </a:ext>
              </a:extLst>
            </p:cNvPr>
            <p:cNvSpPr/>
            <p:nvPr/>
          </p:nvSpPr>
          <p:spPr>
            <a:xfrm>
              <a:off x="6858000" y="3993777"/>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7" name="Rectangle 56">
              <a:extLst>
                <a:ext uri="{FF2B5EF4-FFF2-40B4-BE49-F238E27FC236}">
                  <a16:creationId xmlns:a16="http://schemas.microsoft.com/office/drawing/2014/main" id="{BD4E95F4-93AC-46D2-B4E7-AC8AF1A671BF}"/>
                </a:ext>
              </a:extLst>
            </p:cNvPr>
            <p:cNvSpPr/>
            <p:nvPr/>
          </p:nvSpPr>
          <p:spPr>
            <a:xfrm>
              <a:off x="7543800" y="3993777"/>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8" name="Rectangle 57">
              <a:extLst>
                <a:ext uri="{FF2B5EF4-FFF2-40B4-BE49-F238E27FC236}">
                  <a16:creationId xmlns:a16="http://schemas.microsoft.com/office/drawing/2014/main" id="{A333B1AC-3A36-45F0-98EC-C94E64620EA1}"/>
                </a:ext>
              </a:extLst>
            </p:cNvPr>
            <p:cNvSpPr/>
            <p:nvPr/>
          </p:nvSpPr>
          <p:spPr>
            <a:xfrm>
              <a:off x="3429000" y="3993777"/>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T</a:t>
              </a:r>
            </a:p>
          </p:txBody>
        </p:sp>
        <p:sp>
          <p:nvSpPr>
            <p:cNvPr id="60" name="Rectangle 59">
              <a:extLst>
                <a:ext uri="{FF2B5EF4-FFF2-40B4-BE49-F238E27FC236}">
                  <a16:creationId xmlns:a16="http://schemas.microsoft.com/office/drawing/2014/main" id="{D5858C3F-15F4-4D54-B853-6CA6EBCD5681}"/>
                </a:ext>
              </a:extLst>
            </p:cNvPr>
            <p:cNvSpPr/>
            <p:nvPr/>
          </p:nvSpPr>
          <p:spPr>
            <a:xfrm>
              <a:off x="4114800" y="4600081"/>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1" name="Rectangle 60">
              <a:extLst>
                <a:ext uri="{FF2B5EF4-FFF2-40B4-BE49-F238E27FC236}">
                  <a16:creationId xmlns:a16="http://schemas.microsoft.com/office/drawing/2014/main" id="{3546131C-47F1-46FD-8CA3-F6DFC42C1ED8}"/>
                </a:ext>
              </a:extLst>
            </p:cNvPr>
            <p:cNvSpPr/>
            <p:nvPr/>
          </p:nvSpPr>
          <p:spPr>
            <a:xfrm>
              <a:off x="4800600" y="4600081"/>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2" name="Rectangle 61">
              <a:extLst>
                <a:ext uri="{FF2B5EF4-FFF2-40B4-BE49-F238E27FC236}">
                  <a16:creationId xmlns:a16="http://schemas.microsoft.com/office/drawing/2014/main" id="{88773B1A-071F-4B3E-BD64-496567B0374E}"/>
                </a:ext>
              </a:extLst>
            </p:cNvPr>
            <p:cNvSpPr/>
            <p:nvPr/>
          </p:nvSpPr>
          <p:spPr>
            <a:xfrm>
              <a:off x="5481619" y="4600081"/>
              <a:ext cx="690581"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3" name="Rectangle 62">
              <a:extLst>
                <a:ext uri="{FF2B5EF4-FFF2-40B4-BE49-F238E27FC236}">
                  <a16:creationId xmlns:a16="http://schemas.microsoft.com/office/drawing/2014/main" id="{90EE96DE-0352-4378-A955-223744913504}"/>
                </a:ext>
              </a:extLst>
            </p:cNvPr>
            <p:cNvSpPr/>
            <p:nvPr/>
          </p:nvSpPr>
          <p:spPr>
            <a:xfrm>
              <a:off x="6172200" y="4600081"/>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4" name="Rectangle 63">
              <a:extLst>
                <a:ext uri="{FF2B5EF4-FFF2-40B4-BE49-F238E27FC236}">
                  <a16:creationId xmlns:a16="http://schemas.microsoft.com/office/drawing/2014/main" id="{D25BA3D4-AB44-40FB-A2E5-85EED997ED0A}"/>
                </a:ext>
              </a:extLst>
            </p:cNvPr>
            <p:cNvSpPr/>
            <p:nvPr/>
          </p:nvSpPr>
          <p:spPr>
            <a:xfrm>
              <a:off x="6858000" y="4600081"/>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5" name="Rectangle 64">
              <a:extLst>
                <a:ext uri="{FF2B5EF4-FFF2-40B4-BE49-F238E27FC236}">
                  <a16:creationId xmlns:a16="http://schemas.microsoft.com/office/drawing/2014/main" id="{7008FBBF-37F3-4544-929F-14E748449122}"/>
                </a:ext>
              </a:extLst>
            </p:cNvPr>
            <p:cNvSpPr/>
            <p:nvPr/>
          </p:nvSpPr>
          <p:spPr>
            <a:xfrm>
              <a:off x="7543800" y="4600081"/>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6" name="Rectangle 65">
              <a:extLst>
                <a:ext uri="{FF2B5EF4-FFF2-40B4-BE49-F238E27FC236}">
                  <a16:creationId xmlns:a16="http://schemas.microsoft.com/office/drawing/2014/main" id="{9D2BE151-6FE9-4DC1-AB94-3B0DF4225FF3}"/>
                </a:ext>
              </a:extLst>
            </p:cNvPr>
            <p:cNvSpPr/>
            <p:nvPr/>
          </p:nvSpPr>
          <p:spPr>
            <a:xfrm>
              <a:off x="3429000" y="4600081"/>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P</a:t>
              </a:r>
            </a:p>
          </p:txBody>
        </p:sp>
        <p:sp>
          <p:nvSpPr>
            <p:cNvPr id="76" name="Rectangle 75">
              <a:extLst>
                <a:ext uri="{FF2B5EF4-FFF2-40B4-BE49-F238E27FC236}">
                  <a16:creationId xmlns:a16="http://schemas.microsoft.com/office/drawing/2014/main" id="{04A103C0-1BFD-4FF0-B253-BFEB9BAE8587}"/>
                </a:ext>
              </a:extLst>
            </p:cNvPr>
            <p:cNvSpPr/>
            <p:nvPr/>
          </p:nvSpPr>
          <p:spPr>
            <a:xfrm>
              <a:off x="4114800" y="5206106"/>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7" name="Rectangle 76">
              <a:extLst>
                <a:ext uri="{FF2B5EF4-FFF2-40B4-BE49-F238E27FC236}">
                  <a16:creationId xmlns:a16="http://schemas.microsoft.com/office/drawing/2014/main" id="{BB6E2512-7D55-4EB9-B740-9ED1A548B8E6}"/>
                </a:ext>
              </a:extLst>
            </p:cNvPr>
            <p:cNvSpPr/>
            <p:nvPr/>
          </p:nvSpPr>
          <p:spPr>
            <a:xfrm>
              <a:off x="4800600" y="5206106"/>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8" name="Rectangle 77">
              <a:extLst>
                <a:ext uri="{FF2B5EF4-FFF2-40B4-BE49-F238E27FC236}">
                  <a16:creationId xmlns:a16="http://schemas.microsoft.com/office/drawing/2014/main" id="{D1EFE42A-7C6E-41AD-88D1-AFDF66EEAD00}"/>
                </a:ext>
              </a:extLst>
            </p:cNvPr>
            <p:cNvSpPr/>
            <p:nvPr/>
          </p:nvSpPr>
          <p:spPr>
            <a:xfrm>
              <a:off x="5482934" y="5206106"/>
              <a:ext cx="689266"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9" name="Rectangle 78">
              <a:extLst>
                <a:ext uri="{FF2B5EF4-FFF2-40B4-BE49-F238E27FC236}">
                  <a16:creationId xmlns:a16="http://schemas.microsoft.com/office/drawing/2014/main" id="{BF0D4074-78E9-4AA9-A122-331EE39205B1}"/>
                </a:ext>
              </a:extLst>
            </p:cNvPr>
            <p:cNvSpPr/>
            <p:nvPr/>
          </p:nvSpPr>
          <p:spPr>
            <a:xfrm>
              <a:off x="6172200" y="5206106"/>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0" name="Rectangle 79">
              <a:extLst>
                <a:ext uri="{FF2B5EF4-FFF2-40B4-BE49-F238E27FC236}">
                  <a16:creationId xmlns:a16="http://schemas.microsoft.com/office/drawing/2014/main" id="{0F9A92FB-7E84-45C5-B82D-AD9D09E040C9}"/>
                </a:ext>
              </a:extLst>
            </p:cNvPr>
            <p:cNvSpPr/>
            <p:nvPr/>
          </p:nvSpPr>
          <p:spPr>
            <a:xfrm>
              <a:off x="6858000" y="5206106"/>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1" name="Rectangle 80">
              <a:extLst>
                <a:ext uri="{FF2B5EF4-FFF2-40B4-BE49-F238E27FC236}">
                  <a16:creationId xmlns:a16="http://schemas.microsoft.com/office/drawing/2014/main" id="{FF3D3053-6E0C-4A6B-A96F-D76B33A8AF5A}"/>
                </a:ext>
              </a:extLst>
            </p:cNvPr>
            <p:cNvSpPr/>
            <p:nvPr/>
          </p:nvSpPr>
          <p:spPr>
            <a:xfrm>
              <a:off x="7543800" y="5206106"/>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2" name="Rectangle 81">
              <a:extLst>
                <a:ext uri="{FF2B5EF4-FFF2-40B4-BE49-F238E27FC236}">
                  <a16:creationId xmlns:a16="http://schemas.microsoft.com/office/drawing/2014/main" id="{39DF4388-D048-45BD-BD49-FB00E02F92E2}"/>
                </a:ext>
              </a:extLst>
            </p:cNvPr>
            <p:cNvSpPr/>
            <p:nvPr/>
          </p:nvSpPr>
          <p:spPr>
            <a:xfrm>
              <a:off x="3429000" y="5206106"/>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X</a:t>
              </a:r>
            </a:p>
          </p:txBody>
        </p:sp>
      </p:grpSp>
      <p:sp>
        <p:nvSpPr>
          <p:cNvPr id="51" name="Rectangle 50">
            <a:extLst>
              <a:ext uri="{FF2B5EF4-FFF2-40B4-BE49-F238E27FC236}">
                <a16:creationId xmlns:a16="http://schemas.microsoft.com/office/drawing/2014/main" id="{4445CFE4-C6BA-4A5A-8E6A-48AE08081D3C}"/>
              </a:ext>
            </a:extLst>
          </p:cNvPr>
          <p:cNvSpPr/>
          <p:nvPr/>
        </p:nvSpPr>
        <p:spPr>
          <a:xfrm>
            <a:off x="3276600" y="2516721"/>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0</a:t>
            </a:r>
          </a:p>
        </p:txBody>
      </p:sp>
      <p:sp>
        <p:nvSpPr>
          <p:cNvPr id="59" name="Rectangle 58">
            <a:extLst>
              <a:ext uri="{FF2B5EF4-FFF2-40B4-BE49-F238E27FC236}">
                <a16:creationId xmlns:a16="http://schemas.microsoft.com/office/drawing/2014/main" id="{05954FB8-AE00-471A-B147-35CB4FBA429D}"/>
              </a:ext>
            </a:extLst>
          </p:cNvPr>
          <p:cNvSpPr/>
          <p:nvPr/>
        </p:nvSpPr>
        <p:spPr>
          <a:xfrm>
            <a:off x="3276600" y="3126142"/>
            <a:ext cx="685800" cy="588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67" name="Rectangle 66">
            <a:extLst>
              <a:ext uri="{FF2B5EF4-FFF2-40B4-BE49-F238E27FC236}">
                <a16:creationId xmlns:a16="http://schemas.microsoft.com/office/drawing/2014/main" id="{B3256F80-EF18-4E0F-BEE2-F576C15E7673}"/>
              </a:ext>
            </a:extLst>
          </p:cNvPr>
          <p:cNvSpPr/>
          <p:nvPr/>
        </p:nvSpPr>
        <p:spPr>
          <a:xfrm>
            <a:off x="3276600" y="3711388"/>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68" name="Rectangle 67">
            <a:extLst>
              <a:ext uri="{FF2B5EF4-FFF2-40B4-BE49-F238E27FC236}">
                <a16:creationId xmlns:a16="http://schemas.microsoft.com/office/drawing/2014/main" id="{8B284B8C-C7E1-45D1-9F71-748E95CA1949}"/>
              </a:ext>
            </a:extLst>
          </p:cNvPr>
          <p:cNvSpPr/>
          <p:nvPr/>
        </p:nvSpPr>
        <p:spPr>
          <a:xfrm>
            <a:off x="3276600" y="4317692"/>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69" name="Rectangle 68">
            <a:extLst>
              <a:ext uri="{FF2B5EF4-FFF2-40B4-BE49-F238E27FC236}">
                <a16:creationId xmlns:a16="http://schemas.microsoft.com/office/drawing/2014/main" id="{D81BB141-4A5A-4243-AE5F-4F1F23BCCE3E}"/>
              </a:ext>
            </a:extLst>
          </p:cNvPr>
          <p:cNvSpPr/>
          <p:nvPr/>
        </p:nvSpPr>
        <p:spPr>
          <a:xfrm>
            <a:off x="3276600" y="4923717"/>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a:t>
            </a:r>
          </a:p>
        </p:txBody>
      </p:sp>
      <p:sp>
        <p:nvSpPr>
          <p:cNvPr id="70" name="Rectangle 69">
            <a:extLst>
              <a:ext uri="{FF2B5EF4-FFF2-40B4-BE49-F238E27FC236}">
                <a16:creationId xmlns:a16="http://schemas.microsoft.com/office/drawing/2014/main" id="{35A88905-33F8-4E59-9A30-E7601A53FFE9}"/>
              </a:ext>
            </a:extLst>
          </p:cNvPr>
          <p:cNvSpPr/>
          <p:nvPr/>
        </p:nvSpPr>
        <p:spPr>
          <a:xfrm>
            <a:off x="3962400" y="2514743"/>
            <a:ext cx="685800" cy="609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71" name="Rectangle 70">
            <a:extLst>
              <a:ext uri="{FF2B5EF4-FFF2-40B4-BE49-F238E27FC236}">
                <a16:creationId xmlns:a16="http://schemas.microsoft.com/office/drawing/2014/main" id="{72AAEB4E-B46D-437F-89DC-451919EC81D8}"/>
              </a:ext>
            </a:extLst>
          </p:cNvPr>
          <p:cNvSpPr/>
          <p:nvPr/>
        </p:nvSpPr>
        <p:spPr>
          <a:xfrm>
            <a:off x="4648200" y="2513124"/>
            <a:ext cx="685800" cy="6106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72" name="Rectangle 71">
            <a:extLst>
              <a:ext uri="{FF2B5EF4-FFF2-40B4-BE49-F238E27FC236}">
                <a16:creationId xmlns:a16="http://schemas.microsoft.com/office/drawing/2014/main" id="{628C7DE5-42BC-4904-97C4-A820DB233AB2}"/>
              </a:ext>
            </a:extLst>
          </p:cNvPr>
          <p:cNvSpPr/>
          <p:nvPr/>
        </p:nvSpPr>
        <p:spPr>
          <a:xfrm>
            <a:off x="5334000" y="2513734"/>
            <a:ext cx="685800" cy="6100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73" name="Rectangle 72">
            <a:extLst>
              <a:ext uri="{FF2B5EF4-FFF2-40B4-BE49-F238E27FC236}">
                <a16:creationId xmlns:a16="http://schemas.microsoft.com/office/drawing/2014/main" id="{6B588431-46A5-4289-B68F-2A577860DD0D}"/>
              </a:ext>
            </a:extLst>
          </p:cNvPr>
          <p:cNvSpPr/>
          <p:nvPr/>
        </p:nvSpPr>
        <p:spPr>
          <a:xfrm>
            <a:off x="6019800" y="2516721"/>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a:t>
            </a:r>
          </a:p>
        </p:txBody>
      </p:sp>
      <p:sp>
        <p:nvSpPr>
          <p:cNvPr id="74" name="Rectangle 73">
            <a:extLst>
              <a:ext uri="{FF2B5EF4-FFF2-40B4-BE49-F238E27FC236}">
                <a16:creationId xmlns:a16="http://schemas.microsoft.com/office/drawing/2014/main" id="{F8DC6335-3930-4423-AFC3-DCBC98925065}"/>
              </a:ext>
            </a:extLst>
          </p:cNvPr>
          <p:cNvSpPr/>
          <p:nvPr/>
        </p:nvSpPr>
        <p:spPr>
          <a:xfrm>
            <a:off x="6705600" y="2517239"/>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5</a:t>
            </a:r>
          </a:p>
        </p:txBody>
      </p:sp>
      <p:sp>
        <p:nvSpPr>
          <p:cNvPr id="75" name="Rectangle 74">
            <a:extLst>
              <a:ext uri="{FF2B5EF4-FFF2-40B4-BE49-F238E27FC236}">
                <a16:creationId xmlns:a16="http://schemas.microsoft.com/office/drawing/2014/main" id="{035511D9-67EB-446E-85E4-C05F554F881D}"/>
              </a:ext>
            </a:extLst>
          </p:cNvPr>
          <p:cNvSpPr/>
          <p:nvPr/>
        </p:nvSpPr>
        <p:spPr>
          <a:xfrm>
            <a:off x="3962400" y="3124132"/>
            <a:ext cx="685800" cy="5838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83" name="Rectangle 82">
            <a:extLst>
              <a:ext uri="{FF2B5EF4-FFF2-40B4-BE49-F238E27FC236}">
                <a16:creationId xmlns:a16="http://schemas.microsoft.com/office/drawing/2014/main" id="{54F01514-677F-495C-BE44-C6574FC60657}"/>
              </a:ext>
            </a:extLst>
          </p:cNvPr>
          <p:cNvSpPr/>
          <p:nvPr/>
        </p:nvSpPr>
        <p:spPr>
          <a:xfrm>
            <a:off x="4648200" y="3119968"/>
            <a:ext cx="685800" cy="587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84" name="Rectangle 83">
            <a:extLst>
              <a:ext uri="{FF2B5EF4-FFF2-40B4-BE49-F238E27FC236}">
                <a16:creationId xmlns:a16="http://schemas.microsoft.com/office/drawing/2014/main" id="{A6B65400-A1E0-423F-9A46-981B7D99F134}"/>
              </a:ext>
            </a:extLst>
          </p:cNvPr>
          <p:cNvSpPr/>
          <p:nvPr/>
        </p:nvSpPr>
        <p:spPr>
          <a:xfrm>
            <a:off x="5333402" y="3123213"/>
            <a:ext cx="685800" cy="5847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85" name="Rectangle 84">
            <a:extLst>
              <a:ext uri="{FF2B5EF4-FFF2-40B4-BE49-F238E27FC236}">
                <a16:creationId xmlns:a16="http://schemas.microsoft.com/office/drawing/2014/main" id="{7508F829-99AF-4D4E-989A-9B8973EA2ABC}"/>
              </a:ext>
            </a:extLst>
          </p:cNvPr>
          <p:cNvSpPr/>
          <p:nvPr/>
        </p:nvSpPr>
        <p:spPr>
          <a:xfrm>
            <a:off x="6019501" y="3122931"/>
            <a:ext cx="685800" cy="591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86" name="Rectangle 85">
            <a:extLst>
              <a:ext uri="{FF2B5EF4-FFF2-40B4-BE49-F238E27FC236}">
                <a16:creationId xmlns:a16="http://schemas.microsoft.com/office/drawing/2014/main" id="{EA57A6BF-A272-45D5-AF77-5F7EF4B93640}"/>
              </a:ext>
            </a:extLst>
          </p:cNvPr>
          <p:cNvSpPr/>
          <p:nvPr/>
        </p:nvSpPr>
        <p:spPr>
          <a:xfrm>
            <a:off x="6705600" y="3126750"/>
            <a:ext cx="685800" cy="5879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a:t>
            </a:r>
          </a:p>
        </p:txBody>
      </p:sp>
      <p:sp>
        <p:nvSpPr>
          <p:cNvPr id="87" name="Rectangle 86">
            <a:extLst>
              <a:ext uri="{FF2B5EF4-FFF2-40B4-BE49-F238E27FC236}">
                <a16:creationId xmlns:a16="http://schemas.microsoft.com/office/drawing/2014/main" id="{C4E657E6-E9F8-43BF-A093-62871FBFEF35}"/>
              </a:ext>
            </a:extLst>
          </p:cNvPr>
          <p:cNvSpPr/>
          <p:nvPr/>
        </p:nvSpPr>
        <p:spPr>
          <a:xfrm>
            <a:off x="3961802" y="3706162"/>
            <a:ext cx="685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88" name="Rectangle 87">
            <a:extLst>
              <a:ext uri="{FF2B5EF4-FFF2-40B4-BE49-F238E27FC236}">
                <a16:creationId xmlns:a16="http://schemas.microsoft.com/office/drawing/2014/main" id="{AB401C68-1669-45F9-AC96-C7CD90BB659B}"/>
              </a:ext>
            </a:extLst>
          </p:cNvPr>
          <p:cNvSpPr/>
          <p:nvPr/>
        </p:nvSpPr>
        <p:spPr>
          <a:xfrm>
            <a:off x="4646107" y="3711320"/>
            <a:ext cx="685800" cy="6044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89" name="Rectangle 88">
            <a:extLst>
              <a:ext uri="{FF2B5EF4-FFF2-40B4-BE49-F238E27FC236}">
                <a16:creationId xmlns:a16="http://schemas.microsoft.com/office/drawing/2014/main" id="{38822846-1A1E-4049-B253-92C271A62094}"/>
              </a:ext>
            </a:extLst>
          </p:cNvPr>
          <p:cNvSpPr/>
          <p:nvPr/>
        </p:nvSpPr>
        <p:spPr>
          <a:xfrm>
            <a:off x="5332655" y="3708555"/>
            <a:ext cx="685800" cy="6087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90" name="Rectangle 89">
            <a:extLst>
              <a:ext uri="{FF2B5EF4-FFF2-40B4-BE49-F238E27FC236}">
                <a16:creationId xmlns:a16="http://schemas.microsoft.com/office/drawing/2014/main" id="{FD6B0920-BB23-4171-A16C-F3082729967F}"/>
              </a:ext>
            </a:extLst>
          </p:cNvPr>
          <p:cNvSpPr/>
          <p:nvPr/>
        </p:nvSpPr>
        <p:spPr>
          <a:xfrm>
            <a:off x="6013704" y="3715072"/>
            <a:ext cx="694286" cy="599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91" name="Rectangle 90">
            <a:extLst>
              <a:ext uri="{FF2B5EF4-FFF2-40B4-BE49-F238E27FC236}">
                <a16:creationId xmlns:a16="http://schemas.microsoft.com/office/drawing/2014/main" id="{00641D6D-9911-4BD1-8FD4-667229C8F566}"/>
              </a:ext>
            </a:extLst>
          </p:cNvPr>
          <p:cNvSpPr/>
          <p:nvPr/>
        </p:nvSpPr>
        <p:spPr>
          <a:xfrm>
            <a:off x="6703209" y="3714496"/>
            <a:ext cx="690582" cy="603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a:t>
            </a:r>
          </a:p>
        </p:txBody>
      </p:sp>
      <p:sp>
        <p:nvSpPr>
          <p:cNvPr id="92" name="Rectangle 91">
            <a:extLst>
              <a:ext uri="{FF2B5EF4-FFF2-40B4-BE49-F238E27FC236}">
                <a16:creationId xmlns:a16="http://schemas.microsoft.com/office/drawing/2014/main" id="{D31BB110-5D68-4311-82FB-CD9A51E86DA7}"/>
              </a:ext>
            </a:extLst>
          </p:cNvPr>
          <p:cNvSpPr/>
          <p:nvPr/>
        </p:nvSpPr>
        <p:spPr>
          <a:xfrm>
            <a:off x="3963715" y="4317725"/>
            <a:ext cx="679704"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93" name="Rectangle 92">
            <a:extLst>
              <a:ext uri="{FF2B5EF4-FFF2-40B4-BE49-F238E27FC236}">
                <a16:creationId xmlns:a16="http://schemas.microsoft.com/office/drawing/2014/main" id="{12AE2C7D-03EF-4F5B-9DAE-D9D511D0E690}"/>
              </a:ext>
            </a:extLst>
          </p:cNvPr>
          <p:cNvSpPr/>
          <p:nvPr/>
        </p:nvSpPr>
        <p:spPr>
          <a:xfrm>
            <a:off x="4647602" y="4315905"/>
            <a:ext cx="689086"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94" name="Rectangle 93">
            <a:extLst>
              <a:ext uri="{FF2B5EF4-FFF2-40B4-BE49-F238E27FC236}">
                <a16:creationId xmlns:a16="http://schemas.microsoft.com/office/drawing/2014/main" id="{9A4E5D03-9512-4942-9F06-82C2C727966E}"/>
              </a:ext>
            </a:extLst>
          </p:cNvPr>
          <p:cNvSpPr/>
          <p:nvPr/>
        </p:nvSpPr>
        <p:spPr>
          <a:xfrm>
            <a:off x="5334537" y="4313940"/>
            <a:ext cx="685800" cy="611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95" name="Rectangle 94">
            <a:extLst>
              <a:ext uri="{FF2B5EF4-FFF2-40B4-BE49-F238E27FC236}">
                <a16:creationId xmlns:a16="http://schemas.microsoft.com/office/drawing/2014/main" id="{0E497DC2-0FCA-4BF9-9106-C67173814D24}"/>
              </a:ext>
            </a:extLst>
          </p:cNvPr>
          <p:cNvSpPr/>
          <p:nvPr/>
        </p:nvSpPr>
        <p:spPr>
          <a:xfrm>
            <a:off x="6031753" y="4315906"/>
            <a:ext cx="685800" cy="609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96" name="Rectangle 95">
            <a:extLst>
              <a:ext uri="{FF2B5EF4-FFF2-40B4-BE49-F238E27FC236}">
                <a16:creationId xmlns:a16="http://schemas.microsoft.com/office/drawing/2014/main" id="{6C507F46-BECB-4975-AEA5-58AFE6564C2E}"/>
              </a:ext>
            </a:extLst>
          </p:cNvPr>
          <p:cNvSpPr/>
          <p:nvPr/>
        </p:nvSpPr>
        <p:spPr>
          <a:xfrm>
            <a:off x="6708289" y="4312279"/>
            <a:ext cx="688190" cy="613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97" name="Rectangle 96">
            <a:extLst>
              <a:ext uri="{FF2B5EF4-FFF2-40B4-BE49-F238E27FC236}">
                <a16:creationId xmlns:a16="http://schemas.microsoft.com/office/drawing/2014/main" id="{7F4470DA-51B3-4C3C-B628-5E45D195CFAC}"/>
              </a:ext>
            </a:extLst>
          </p:cNvPr>
          <p:cNvSpPr/>
          <p:nvPr/>
        </p:nvSpPr>
        <p:spPr>
          <a:xfrm>
            <a:off x="3964732" y="4924978"/>
            <a:ext cx="680002"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4</a:t>
            </a:r>
          </a:p>
        </p:txBody>
      </p:sp>
      <p:sp>
        <p:nvSpPr>
          <p:cNvPr id="98" name="Rectangle 97">
            <a:extLst>
              <a:ext uri="{FF2B5EF4-FFF2-40B4-BE49-F238E27FC236}">
                <a16:creationId xmlns:a16="http://schemas.microsoft.com/office/drawing/2014/main" id="{91A3BD10-5F37-4292-BFB7-915FEB7CBF1D}"/>
              </a:ext>
            </a:extLst>
          </p:cNvPr>
          <p:cNvSpPr/>
          <p:nvPr/>
        </p:nvSpPr>
        <p:spPr>
          <a:xfrm>
            <a:off x="4644733" y="4922755"/>
            <a:ext cx="690461"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99" name="Rectangle 98">
            <a:extLst>
              <a:ext uri="{FF2B5EF4-FFF2-40B4-BE49-F238E27FC236}">
                <a16:creationId xmlns:a16="http://schemas.microsoft.com/office/drawing/2014/main" id="{03F158CD-C622-4D51-A2E5-C8A01605A963}"/>
              </a:ext>
            </a:extLst>
          </p:cNvPr>
          <p:cNvSpPr/>
          <p:nvPr/>
        </p:nvSpPr>
        <p:spPr>
          <a:xfrm>
            <a:off x="5331786" y="4922982"/>
            <a:ext cx="689086"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00" name="Rectangle 99">
            <a:extLst>
              <a:ext uri="{FF2B5EF4-FFF2-40B4-BE49-F238E27FC236}">
                <a16:creationId xmlns:a16="http://schemas.microsoft.com/office/drawing/2014/main" id="{9ACB5FDC-8050-4BD7-82AD-2EFA91868DED}"/>
              </a:ext>
            </a:extLst>
          </p:cNvPr>
          <p:cNvSpPr/>
          <p:nvPr/>
        </p:nvSpPr>
        <p:spPr>
          <a:xfrm>
            <a:off x="6019202" y="4922755"/>
            <a:ext cx="689086"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2</a:t>
            </a:r>
          </a:p>
        </p:txBody>
      </p:sp>
      <p:sp>
        <p:nvSpPr>
          <p:cNvPr id="101" name="Rectangle 100">
            <a:extLst>
              <a:ext uri="{FF2B5EF4-FFF2-40B4-BE49-F238E27FC236}">
                <a16:creationId xmlns:a16="http://schemas.microsoft.com/office/drawing/2014/main" id="{FA9AC7A3-E24F-4889-A830-41964810EF52}"/>
              </a:ext>
            </a:extLst>
          </p:cNvPr>
          <p:cNvSpPr/>
          <p:nvPr/>
        </p:nvSpPr>
        <p:spPr>
          <a:xfrm>
            <a:off x="6708288" y="4924518"/>
            <a:ext cx="688190" cy="6095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3</a:t>
            </a:r>
          </a:p>
        </p:txBody>
      </p:sp>
      <p:sp>
        <p:nvSpPr>
          <p:cNvPr id="102" name="Rectangle 101">
            <a:extLst>
              <a:ext uri="{FF2B5EF4-FFF2-40B4-BE49-F238E27FC236}">
                <a16:creationId xmlns:a16="http://schemas.microsoft.com/office/drawing/2014/main" id="{13EC4134-C234-47B5-BE62-3C49F2DDFB06}"/>
              </a:ext>
            </a:extLst>
          </p:cNvPr>
          <p:cNvSpPr/>
          <p:nvPr/>
        </p:nvSpPr>
        <p:spPr>
          <a:xfrm>
            <a:off x="6714590" y="4929998"/>
            <a:ext cx="688190" cy="609533"/>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3</a:t>
            </a:r>
          </a:p>
        </p:txBody>
      </p:sp>
      <p:sp>
        <p:nvSpPr>
          <p:cNvPr id="103" name="Rectangle 102">
            <a:extLst>
              <a:ext uri="{FF2B5EF4-FFF2-40B4-BE49-F238E27FC236}">
                <a16:creationId xmlns:a16="http://schemas.microsoft.com/office/drawing/2014/main" id="{6BD157BE-59EF-41E1-869A-873CBF92D199}"/>
              </a:ext>
            </a:extLst>
          </p:cNvPr>
          <p:cNvSpPr/>
          <p:nvPr/>
        </p:nvSpPr>
        <p:spPr>
          <a:xfrm>
            <a:off x="6026348" y="4929997"/>
            <a:ext cx="688190" cy="609533"/>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2</a:t>
            </a:r>
          </a:p>
        </p:txBody>
      </p:sp>
      <p:sp>
        <p:nvSpPr>
          <p:cNvPr id="104" name="Rectangle 103">
            <a:extLst>
              <a:ext uri="{FF2B5EF4-FFF2-40B4-BE49-F238E27FC236}">
                <a16:creationId xmlns:a16="http://schemas.microsoft.com/office/drawing/2014/main" id="{F6D55668-1D67-4293-808E-B27F8AF993D8}"/>
              </a:ext>
            </a:extLst>
          </p:cNvPr>
          <p:cNvSpPr/>
          <p:nvPr/>
        </p:nvSpPr>
        <p:spPr>
          <a:xfrm>
            <a:off x="5332206" y="4314803"/>
            <a:ext cx="688190" cy="609533"/>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105" name="Rectangle 104">
            <a:extLst>
              <a:ext uri="{FF2B5EF4-FFF2-40B4-BE49-F238E27FC236}">
                <a16:creationId xmlns:a16="http://schemas.microsoft.com/office/drawing/2014/main" id="{6C5E9D57-FE2F-4207-9169-1F30EEF2B575}"/>
              </a:ext>
            </a:extLst>
          </p:cNvPr>
          <p:cNvSpPr/>
          <p:nvPr/>
        </p:nvSpPr>
        <p:spPr>
          <a:xfrm>
            <a:off x="4645037" y="3714027"/>
            <a:ext cx="688190" cy="609533"/>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106" name="Rectangle 105">
            <a:extLst>
              <a:ext uri="{FF2B5EF4-FFF2-40B4-BE49-F238E27FC236}">
                <a16:creationId xmlns:a16="http://schemas.microsoft.com/office/drawing/2014/main" id="{F2936B02-92F8-41AF-95F8-915E5DF1F324}"/>
              </a:ext>
            </a:extLst>
          </p:cNvPr>
          <p:cNvSpPr/>
          <p:nvPr/>
        </p:nvSpPr>
        <p:spPr>
          <a:xfrm>
            <a:off x="3960160" y="3116580"/>
            <a:ext cx="688190" cy="588599"/>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1</a:t>
            </a:r>
          </a:p>
        </p:txBody>
      </p:sp>
      <p:sp>
        <p:nvSpPr>
          <p:cNvPr id="107" name="Rectangle 106">
            <a:extLst>
              <a:ext uri="{FF2B5EF4-FFF2-40B4-BE49-F238E27FC236}">
                <a16:creationId xmlns:a16="http://schemas.microsoft.com/office/drawing/2014/main" id="{66ADF0F0-ACFD-484C-83A4-E6A36E821A64}"/>
              </a:ext>
            </a:extLst>
          </p:cNvPr>
          <p:cNvSpPr/>
          <p:nvPr/>
        </p:nvSpPr>
        <p:spPr>
          <a:xfrm>
            <a:off x="3279377" y="2516340"/>
            <a:ext cx="688190" cy="609533"/>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500" dirty="0">
                <a:latin typeface="Nunito Sans" panose="020B0604020202020204" charset="0"/>
              </a:rPr>
              <a:t>0</a:t>
            </a:r>
          </a:p>
        </p:txBody>
      </p:sp>
      <p:sp>
        <p:nvSpPr>
          <p:cNvPr id="108" name="Rectangle: Rounded Corners 107">
            <a:extLst>
              <a:ext uri="{FF2B5EF4-FFF2-40B4-BE49-F238E27FC236}">
                <a16:creationId xmlns:a16="http://schemas.microsoft.com/office/drawing/2014/main" id="{AEEFA1EA-79C1-4688-A4D6-EF634B5BE7D6}"/>
              </a:ext>
            </a:extLst>
          </p:cNvPr>
          <p:cNvSpPr/>
          <p:nvPr/>
        </p:nvSpPr>
        <p:spPr>
          <a:xfrm>
            <a:off x="8153400" y="3259741"/>
            <a:ext cx="3190741" cy="890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latin typeface="Nunito Sans" panose="020B0604020202020204" charset="0"/>
              </a:rPr>
              <a:t>Minimum edit is 3</a:t>
            </a:r>
          </a:p>
        </p:txBody>
      </p:sp>
    </p:spTree>
    <p:extLst>
      <p:ext uri="{BB962C8B-B14F-4D97-AF65-F5344CB8AC3E}">
        <p14:creationId xmlns:p14="http://schemas.microsoft.com/office/powerpoint/2010/main" val="98956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0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0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0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0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0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0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07"/>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9" grpId="0" animBg="1"/>
      <p:bldP spid="67" grpId="0" animBg="1"/>
      <p:bldP spid="68" grpId="0" animBg="1"/>
      <p:bldP spid="69" grpId="0" animBg="1"/>
      <p:bldP spid="70" grpId="0" animBg="1"/>
      <p:bldP spid="71" grpId="0" animBg="1"/>
      <p:bldP spid="72" grpId="0" animBg="1"/>
      <p:bldP spid="73" grpId="0" animBg="1"/>
      <p:bldP spid="74" grpId="0" animBg="1"/>
      <p:bldP spid="75"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0 – 1 Knapsack Problem</a:t>
            </a:r>
          </a:p>
        </p:txBody>
      </p:sp>
      <p:sp>
        <p:nvSpPr>
          <p:cNvPr id="10" name="Rectangle 9">
            <a:extLst>
              <a:ext uri="{FF2B5EF4-FFF2-40B4-BE49-F238E27FC236}">
                <a16:creationId xmlns:a16="http://schemas.microsoft.com/office/drawing/2014/main" id="{3E767CAB-1FA5-494A-96EC-9E612067A695}"/>
              </a:ext>
            </a:extLst>
          </p:cNvPr>
          <p:cNvSpPr/>
          <p:nvPr/>
        </p:nvSpPr>
        <p:spPr>
          <a:xfrm>
            <a:off x="762000" y="68580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 name="Content Placeholder 2">
            <a:extLst>
              <a:ext uri="{FF2B5EF4-FFF2-40B4-BE49-F238E27FC236}">
                <a16:creationId xmlns:a16="http://schemas.microsoft.com/office/drawing/2014/main" id="{CE6EC088-43F9-4039-891A-2FC9B551E731}"/>
              </a:ext>
            </a:extLst>
          </p:cNvPr>
          <p:cNvSpPr>
            <a:spLocks noGrp="1"/>
          </p:cNvSpPr>
          <p:nvPr>
            <p:ph idx="1"/>
          </p:nvPr>
        </p:nvSpPr>
        <p:spPr>
          <a:xfrm>
            <a:off x="609600" y="1600201"/>
            <a:ext cx="10972800" cy="5105399"/>
          </a:xfrm>
        </p:spPr>
        <p:txBody>
          <a:bodyPr>
            <a:normAutofit/>
          </a:bodyPr>
          <a:lstStyle/>
          <a:p>
            <a:pPr marL="0" indent="0">
              <a:buNone/>
            </a:pPr>
            <a:r>
              <a:rPr lang="en-IN" sz="2500" b="1" dirty="0">
                <a:latin typeface="Nunito Sans" panose="020B0604020202020204" charset="0"/>
              </a:rPr>
              <a:t>Sample Input:</a:t>
            </a:r>
          </a:p>
          <a:p>
            <a:pPr marL="0" indent="0">
              <a:buNone/>
            </a:pPr>
            <a:endParaRPr lang="en-IN" sz="2500" b="1" dirty="0">
              <a:latin typeface="Nunito Sans" panose="020B0604020202020204" charset="0"/>
            </a:endParaRPr>
          </a:p>
          <a:p>
            <a:pPr marL="0" indent="0">
              <a:buNone/>
            </a:pPr>
            <a:r>
              <a:rPr lang="en-IN" sz="2500" dirty="0">
                <a:latin typeface="Nunito Sans" panose="020B0604020202020204" charset="0"/>
              </a:rPr>
              <a:t>Weight</a:t>
            </a:r>
          </a:p>
          <a:p>
            <a:pPr marL="0" indent="0">
              <a:buNone/>
            </a:pPr>
            <a:endParaRPr lang="en-IN" sz="2500" dirty="0">
              <a:latin typeface="Nunito Sans" panose="020B0604020202020204" charset="0"/>
            </a:endParaRPr>
          </a:p>
          <a:p>
            <a:pPr marL="0" indent="0">
              <a:buNone/>
            </a:pPr>
            <a:r>
              <a:rPr lang="en-IN" sz="2500" dirty="0">
                <a:latin typeface="Nunito Sans" panose="020B0604020202020204" charset="0"/>
              </a:rPr>
              <a:t>Value</a:t>
            </a:r>
          </a:p>
          <a:p>
            <a:pPr marL="0" indent="0">
              <a:buNone/>
            </a:pPr>
            <a:endParaRPr lang="en-IN" sz="2500" b="1" dirty="0">
              <a:latin typeface="Nunito Sans" panose="020B0604020202020204" charset="0"/>
            </a:endParaRPr>
          </a:p>
          <a:p>
            <a:pPr marL="0" indent="0">
              <a:buNone/>
            </a:pPr>
            <a:r>
              <a:rPr lang="en-IN" sz="2500" dirty="0">
                <a:latin typeface="Nunito Sans" panose="020B0604020202020204" charset="0"/>
              </a:rPr>
              <a:t>Weight : 10</a:t>
            </a:r>
          </a:p>
          <a:p>
            <a:pPr marL="0" indent="0">
              <a:buNone/>
            </a:pPr>
            <a:endParaRPr lang="en-IN" sz="2500" b="1" dirty="0">
              <a:latin typeface="Nunito Sans" panose="020B0604020202020204" charset="0"/>
            </a:endParaRPr>
          </a:p>
          <a:p>
            <a:pPr marL="0" indent="0">
              <a:buNone/>
            </a:pPr>
            <a:r>
              <a:rPr lang="en-IN" sz="2500" b="1" dirty="0">
                <a:latin typeface="Nunito Sans" panose="020B0604020202020204" charset="0"/>
              </a:rPr>
              <a:t>Sample Output:</a:t>
            </a:r>
          </a:p>
          <a:p>
            <a:pPr marL="0" indent="0">
              <a:buNone/>
            </a:pPr>
            <a:r>
              <a:rPr lang="en-IN" sz="2500" dirty="0">
                <a:latin typeface="Nunito Sans" panose="020B0604020202020204" charset="0"/>
              </a:rPr>
              <a:t>13</a:t>
            </a:r>
          </a:p>
        </p:txBody>
      </p:sp>
      <p:grpSp>
        <p:nvGrpSpPr>
          <p:cNvPr id="8" name="Group 7">
            <a:extLst>
              <a:ext uri="{FF2B5EF4-FFF2-40B4-BE49-F238E27FC236}">
                <a16:creationId xmlns:a16="http://schemas.microsoft.com/office/drawing/2014/main" id="{890177F9-D82C-453A-966D-84041BAB5D11}"/>
              </a:ext>
            </a:extLst>
          </p:cNvPr>
          <p:cNvGrpSpPr/>
          <p:nvPr/>
        </p:nvGrpSpPr>
        <p:grpSpPr>
          <a:xfrm>
            <a:off x="2286820" y="2501412"/>
            <a:ext cx="2729948" cy="533400"/>
            <a:chOff x="3810000" y="2209800"/>
            <a:chExt cx="2729948" cy="533400"/>
          </a:xfrm>
        </p:grpSpPr>
        <p:sp>
          <p:nvSpPr>
            <p:cNvPr id="9" name="Rectangle 8">
              <a:extLst>
                <a:ext uri="{FF2B5EF4-FFF2-40B4-BE49-F238E27FC236}">
                  <a16:creationId xmlns:a16="http://schemas.microsoft.com/office/drawing/2014/main" id="{DEC9D8F0-E896-4C10-9C65-6952B8684BFC}"/>
                </a:ext>
              </a:extLst>
            </p:cNvPr>
            <p:cNvSpPr/>
            <p:nvPr/>
          </p:nvSpPr>
          <p:spPr>
            <a:xfrm>
              <a:off x="3810000"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1</a:t>
              </a:r>
              <a:endParaRPr lang="en-IN" sz="3200" dirty="0">
                <a:latin typeface="Nunito Sans" panose="020B0604020202020204" charset="0"/>
              </a:endParaRPr>
            </a:p>
          </p:txBody>
        </p:sp>
        <p:sp>
          <p:nvSpPr>
            <p:cNvPr id="11" name="Rectangle 10">
              <a:extLst>
                <a:ext uri="{FF2B5EF4-FFF2-40B4-BE49-F238E27FC236}">
                  <a16:creationId xmlns:a16="http://schemas.microsoft.com/office/drawing/2014/main" id="{6F2354D4-C945-4579-9E29-DDF0CE896824}"/>
                </a:ext>
              </a:extLst>
            </p:cNvPr>
            <p:cNvSpPr/>
            <p:nvPr/>
          </p:nvSpPr>
          <p:spPr>
            <a:xfrm>
              <a:off x="4490831"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4</a:t>
              </a:r>
              <a:endParaRPr lang="en-IN" sz="3200" dirty="0">
                <a:latin typeface="Nunito Sans" panose="020B0604020202020204" charset="0"/>
              </a:endParaRPr>
            </a:p>
          </p:txBody>
        </p:sp>
        <p:sp>
          <p:nvSpPr>
            <p:cNvPr id="12" name="Rectangle 11">
              <a:extLst>
                <a:ext uri="{FF2B5EF4-FFF2-40B4-BE49-F238E27FC236}">
                  <a16:creationId xmlns:a16="http://schemas.microsoft.com/office/drawing/2014/main" id="{D19D7EC0-B69B-4F6F-B00F-E769622BFBC8}"/>
                </a:ext>
              </a:extLst>
            </p:cNvPr>
            <p:cNvSpPr/>
            <p:nvPr/>
          </p:nvSpPr>
          <p:spPr>
            <a:xfrm>
              <a:off x="5173317"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6</a:t>
              </a:r>
              <a:endParaRPr lang="en-IN" sz="3200" dirty="0">
                <a:latin typeface="Nunito Sans" panose="020B0604020202020204" charset="0"/>
              </a:endParaRPr>
            </a:p>
          </p:txBody>
        </p:sp>
        <p:sp>
          <p:nvSpPr>
            <p:cNvPr id="13" name="Rectangle 12">
              <a:extLst>
                <a:ext uri="{FF2B5EF4-FFF2-40B4-BE49-F238E27FC236}">
                  <a16:creationId xmlns:a16="http://schemas.microsoft.com/office/drawing/2014/main" id="{94C0392C-F9C8-48F3-86DA-5D16F10E069A}"/>
                </a:ext>
              </a:extLst>
            </p:cNvPr>
            <p:cNvSpPr/>
            <p:nvPr/>
          </p:nvSpPr>
          <p:spPr>
            <a:xfrm>
              <a:off x="5854148" y="2209800"/>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8</a:t>
              </a:r>
              <a:endParaRPr lang="en-IN" sz="3200" dirty="0">
                <a:latin typeface="Nunito Sans" panose="020B0604020202020204" charset="0"/>
              </a:endParaRPr>
            </a:p>
          </p:txBody>
        </p:sp>
      </p:grpSp>
      <p:grpSp>
        <p:nvGrpSpPr>
          <p:cNvPr id="2" name="Group 1">
            <a:extLst>
              <a:ext uri="{FF2B5EF4-FFF2-40B4-BE49-F238E27FC236}">
                <a16:creationId xmlns:a16="http://schemas.microsoft.com/office/drawing/2014/main" id="{17412309-F13D-45F3-8852-E617A33E154A}"/>
              </a:ext>
            </a:extLst>
          </p:cNvPr>
          <p:cNvGrpSpPr/>
          <p:nvPr/>
        </p:nvGrpSpPr>
        <p:grpSpPr>
          <a:xfrm>
            <a:off x="2286820" y="3438324"/>
            <a:ext cx="2729128" cy="533400"/>
            <a:chOff x="2289314" y="3284709"/>
            <a:chExt cx="2729128" cy="533400"/>
          </a:xfrm>
        </p:grpSpPr>
        <p:sp>
          <p:nvSpPr>
            <p:cNvPr id="17" name="Rectangle 16">
              <a:extLst>
                <a:ext uri="{FF2B5EF4-FFF2-40B4-BE49-F238E27FC236}">
                  <a16:creationId xmlns:a16="http://schemas.microsoft.com/office/drawing/2014/main" id="{6144E8A9-7F5A-4CF8-A144-F9F2E6C6EFBF}"/>
                </a:ext>
              </a:extLst>
            </p:cNvPr>
            <p:cNvSpPr/>
            <p:nvPr/>
          </p:nvSpPr>
          <p:spPr>
            <a:xfrm>
              <a:off x="2289314" y="3284709"/>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1</a:t>
              </a:r>
              <a:endParaRPr lang="en-IN" sz="3200" dirty="0">
                <a:latin typeface="Nunito Sans" panose="020B0604020202020204" charset="0"/>
              </a:endParaRPr>
            </a:p>
          </p:txBody>
        </p:sp>
        <p:sp>
          <p:nvSpPr>
            <p:cNvPr id="18" name="Rectangle 17">
              <a:extLst>
                <a:ext uri="{FF2B5EF4-FFF2-40B4-BE49-F238E27FC236}">
                  <a16:creationId xmlns:a16="http://schemas.microsoft.com/office/drawing/2014/main" id="{F27F9AB2-C719-4AF3-8A83-FF3F37DE7CB1}"/>
                </a:ext>
              </a:extLst>
            </p:cNvPr>
            <p:cNvSpPr/>
            <p:nvPr/>
          </p:nvSpPr>
          <p:spPr>
            <a:xfrm>
              <a:off x="2971800" y="3284709"/>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6</a:t>
              </a:r>
              <a:endParaRPr lang="en-IN" sz="3200" dirty="0">
                <a:latin typeface="Nunito Sans" panose="020B0604020202020204" charset="0"/>
              </a:endParaRPr>
            </a:p>
          </p:txBody>
        </p:sp>
        <p:sp>
          <p:nvSpPr>
            <p:cNvPr id="19" name="Rectangle 18">
              <a:extLst>
                <a:ext uri="{FF2B5EF4-FFF2-40B4-BE49-F238E27FC236}">
                  <a16:creationId xmlns:a16="http://schemas.microsoft.com/office/drawing/2014/main" id="{19F153EC-3667-4728-9034-16370E9C7FC6}"/>
                </a:ext>
              </a:extLst>
            </p:cNvPr>
            <p:cNvSpPr/>
            <p:nvPr/>
          </p:nvSpPr>
          <p:spPr>
            <a:xfrm>
              <a:off x="3652631" y="3284709"/>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7</a:t>
              </a:r>
              <a:endParaRPr lang="en-IN" sz="3200" dirty="0">
                <a:latin typeface="Nunito Sans" panose="020B0604020202020204" charset="0"/>
              </a:endParaRPr>
            </a:p>
          </p:txBody>
        </p:sp>
        <p:sp>
          <p:nvSpPr>
            <p:cNvPr id="20" name="Rectangle 19">
              <a:extLst>
                <a:ext uri="{FF2B5EF4-FFF2-40B4-BE49-F238E27FC236}">
                  <a16:creationId xmlns:a16="http://schemas.microsoft.com/office/drawing/2014/main" id="{E504387A-16D0-44F4-B2AF-CA85DCC9A7A4}"/>
                </a:ext>
              </a:extLst>
            </p:cNvPr>
            <p:cNvSpPr/>
            <p:nvPr/>
          </p:nvSpPr>
          <p:spPr>
            <a:xfrm>
              <a:off x="4332642" y="3284709"/>
              <a:ext cx="685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Nunito Sans" panose="020B0604020202020204" charset="0"/>
                </a:rPr>
                <a:t>9</a:t>
              </a:r>
              <a:endParaRPr lang="en-IN" sz="3200" dirty="0">
                <a:latin typeface="Nunito Sans" panose="020B0604020202020204" charset="0"/>
              </a:endParaRPr>
            </a:p>
          </p:txBody>
        </p:sp>
      </p:grpSp>
    </p:spTree>
    <p:extLst>
      <p:ext uri="{BB962C8B-B14F-4D97-AF65-F5344CB8AC3E}">
        <p14:creationId xmlns:p14="http://schemas.microsoft.com/office/powerpoint/2010/main" val="37369076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09600" y="782055"/>
            <a:ext cx="11136326" cy="784830"/>
          </a:xfrm>
          <a:prstGeom prst="rect">
            <a:avLst/>
          </a:prstGeom>
          <a:noFill/>
        </p:spPr>
        <p:txBody>
          <a:bodyPr wrap="square" rtlCol="0">
            <a:spAutoFit/>
          </a:bodyPr>
          <a:lstStyle/>
          <a:p>
            <a:r>
              <a:rPr lang="en-US" sz="4500" b="1" dirty="0">
                <a:latin typeface="Nunito Sans" panose="00000500000000000000" pitchFamily="2" charset="0"/>
              </a:rPr>
              <a:t>0 – 1 Knapsack Problem</a:t>
            </a:r>
          </a:p>
        </p:txBody>
      </p:sp>
      <p:grpSp>
        <p:nvGrpSpPr>
          <p:cNvPr id="5" name="Group 4">
            <a:extLst>
              <a:ext uri="{FF2B5EF4-FFF2-40B4-BE49-F238E27FC236}">
                <a16:creationId xmlns:a16="http://schemas.microsoft.com/office/drawing/2014/main" id="{DA7F1CDA-CC98-4AA0-AF45-CD1C5D73D3D0}"/>
              </a:ext>
            </a:extLst>
          </p:cNvPr>
          <p:cNvGrpSpPr/>
          <p:nvPr/>
        </p:nvGrpSpPr>
        <p:grpSpPr>
          <a:xfrm>
            <a:off x="1600200" y="2138251"/>
            <a:ext cx="8991348" cy="3046338"/>
            <a:chOff x="2893470" y="1981200"/>
            <a:chExt cx="6925124" cy="2655864"/>
          </a:xfrm>
        </p:grpSpPr>
        <p:sp>
          <p:nvSpPr>
            <p:cNvPr id="12" name="Rectangle 11">
              <a:extLst>
                <a:ext uri="{FF2B5EF4-FFF2-40B4-BE49-F238E27FC236}">
                  <a16:creationId xmlns:a16="http://schemas.microsoft.com/office/drawing/2014/main" id="{1316BD1A-DBCA-4E8E-9C59-1920F9C56EC8}"/>
                </a:ext>
              </a:extLst>
            </p:cNvPr>
            <p:cNvSpPr/>
            <p:nvPr/>
          </p:nvSpPr>
          <p:spPr>
            <a:xfrm>
              <a:off x="2893724" y="1981200"/>
              <a:ext cx="533400" cy="5322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100" dirty="0">
                  <a:latin typeface="Nunito Sans" panose="020B0604020202020204" charset="0"/>
                </a:rPr>
                <a:t>v</a:t>
              </a:r>
              <a:r>
                <a:rPr lang="en-IN" sz="2100" dirty="0">
                  <a:latin typeface="Nunito Sans" panose="020B0604020202020204" charset="0"/>
                </a:rPr>
                <a:t>al</a:t>
              </a:r>
            </a:p>
          </p:txBody>
        </p:sp>
        <p:sp>
          <p:nvSpPr>
            <p:cNvPr id="13" name="Rectangle 12">
              <a:extLst>
                <a:ext uri="{FF2B5EF4-FFF2-40B4-BE49-F238E27FC236}">
                  <a16:creationId xmlns:a16="http://schemas.microsoft.com/office/drawing/2014/main" id="{4322D8B5-DCB2-4EE2-B3AA-662449EC9983}"/>
                </a:ext>
              </a:extLst>
            </p:cNvPr>
            <p:cNvSpPr/>
            <p:nvPr/>
          </p:nvSpPr>
          <p:spPr>
            <a:xfrm>
              <a:off x="34271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300" dirty="0">
                  <a:latin typeface="Nunito Sans" panose="020B0604020202020204" charset="0"/>
                </a:rPr>
                <a:t>w</a:t>
              </a:r>
              <a:r>
                <a:rPr lang="en-IN" sz="2300" dirty="0">
                  <a:latin typeface="Nunito Sans" panose="020B0604020202020204" charset="0"/>
                </a:rPr>
                <a:t>t</a:t>
              </a:r>
            </a:p>
          </p:txBody>
        </p:sp>
        <p:sp>
          <p:nvSpPr>
            <p:cNvPr id="14" name="Rectangle 13">
              <a:extLst>
                <a:ext uri="{FF2B5EF4-FFF2-40B4-BE49-F238E27FC236}">
                  <a16:creationId xmlns:a16="http://schemas.microsoft.com/office/drawing/2014/main" id="{8DA4D0F2-EEE6-454D-AB4A-83A5F327B4A8}"/>
                </a:ext>
              </a:extLst>
            </p:cNvPr>
            <p:cNvSpPr/>
            <p:nvPr/>
          </p:nvSpPr>
          <p:spPr>
            <a:xfrm>
              <a:off x="39605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0</a:t>
              </a:r>
              <a:endParaRPr lang="en-IN" sz="2500" dirty="0">
                <a:latin typeface="Nunito Sans" panose="020B0604020202020204" charset="0"/>
              </a:endParaRPr>
            </a:p>
          </p:txBody>
        </p:sp>
        <p:sp>
          <p:nvSpPr>
            <p:cNvPr id="15" name="Rectangle 14">
              <a:extLst>
                <a:ext uri="{FF2B5EF4-FFF2-40B4-BE49-F238E27FC236}">
                  <a16:creationId xmlns:a16="http://schemas.microsoft.com/office/drawing/2014/main" id="{FB0177DF-9A72-49D0-8B81-085B6E083EF7}"/>
                </a:ext>
              </a:extLst>
            </p:cNvPr>
            <p:cNvSpPr/>
            <p:nvPr/>
          </p:nvSpPr>
          <p:spPr>
            <a:xfrm>
              <a:off x="44939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1</a:t>
              </a:r>
              <a:endParaRPr lang="en-IN" sz="2500" dirty="0">
                <a:latin typeface="Nunito Sans" panose="020B0604020202020204" charset="0"/>
              </a:endParaRPr>
            </a:p>
          </p:txBody>
        </p:sp>
        <p:sp>
          <p:nvSpPr>
            <p:cNvPr id="16" name="Rectangle 15">
              <a:extLst>
                <a:ext uri="{FF2B5EF4-FFF2-40B4-BE49-F238E27FC236}">
                  <a16:creationId xmlns:a16="http://schemas.microsoft.com/office/drawing/2014/main" id="{B17AD974-5910-477E-A2A7-4D1F1ED9C59C}"/>
                </a:ext>
              </a:extLst>
            </p:cNvPr>
            <p:cNvSpPr/>
            <p:nvPr/>
          </p:nvSpPr>
          <p:spPr>
            <a:xfrm>
              <a:off x="50273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2</a:t>
              </a:r>
              <a:endParaRPr lang="en-IN" sz="2500" dirty="0">
                <a:latin typeface="Nunito Sans" panose="020B0604020202020204" charset="0"/>
              </a:endParaRPr>
            </a:p>
          </p:txBody>
        </p:sp>
        <p:sp>
          <p:nvSpPr>
            <p:cNvPr id="17" name="Rectangle 16">
              <a:extLst>
                <a:ext uri="{FF2B5EF4-FFF2-40B4-BE49-F238E27FC236}">
                  <a16:creationId xmlns:a16="http://schemas.microsoft.com/office/drawing/2014/main" id="{E46A0F1F-4691-42C2-8692-2D63000E4CBD}"/>
                </a:ext>
              </a:extLst>
            </p:cNvPr>
            <p:cNvSpPr/>
            <p:nvPr/>
          </p:nvSpPr>
          <p:spPr>
            <a:xfrm>
              <a:off x="55607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3</a:t>
              </a:r>
              <a:endParaRPr lang="en-IN" sz="2500" dirty="0">
                <a:latin typeface="Nunito Sans" panose="020B0604020202020204" charset="0"/>
              </a:endParaRPr>
            </a:p>
          </p:txBody>
        </p:sp>
        <p:sp>
          <p:nvSpPr>
            <p:cNvPr id="18" name="Rectangle 17">
              <a:extLst>
                <a:ext uri="{FF2B5EF4-FFF2-40B4-BE49-F238E27FC236}">
                  <a16:creationId xmlns:a16="http://schemas.microsoft.com/office/drawing/2014/main" id="{B5786334-BF4E-4743-9601-56A841A3CAE6}"/>
                </a:ext>
              </a:extLst>
            </p:cNvPr>
            <p:cNvSpPr/>
            <p:nvPr/>
          </p:nvSpPr>
          <p:spPr>
            <a:xfrm>
              <a:off x="60941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4</a:t>
              </a:r>
              <a:endParaRPr lang="en-IN" sz="2500" dirty="0">
                <a:latin typeface="Nunito Sans" panose="020B0604020202020204" charset="0"/>
              </a:endParaRPr>
            </a:p>
          </p:txBody>
        </p:sp>
        <p:sp>
          <p:nvSpPr>
            <p:cNvPr id="19" name="Rectangle 18">
              <a:extLst>
                <a:ext uri="{FF2B5EF4-FFF2-40B4-BE49-F238E27FC236}">
                  <a16:creationId xmlns:a16="http://schemas.microsoft.com/office/drawing/2014/main" id="{62B4949C-3C93-43A2-A9A8-A9E23BA3BF0A}"/>
                </a:ext>
              </a:extLst>
            </p:cNvPr>
            <p:cNvSpPr/>
            <p:nvPr/>
          </p:nvSpPr>
          <p:spPr>
            <a:xfrm>
              <a:off x="66275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5</a:t>
              </a:r>
              <a:endParaRPr lang="en-IN" sz="2500" dirty="0">
                <a:latin typeface="Nunito Sans" panose="020B0604020202020204" charset="0"/>
              </a:endParaRPr>
            </a:p>
          </p:txBody>
        </p:sp>
        <p:sp>
          <p:nvSpPr>
            <p:cNvPr id="20" name="Rectangle 19">
              <a:extLst>
                <a:ext uri="{FF2B5EF4-FFF2-40B4-BE49-F238E27FC236}">
                  <a16:creationId xmlns:a16="http://schemas.microsoft.com/office/drawing/2014/main" id="{1E9C3A60-ACC6-479A-918C-01E2F96D2744}"/>
                </a:ext>
              </a:extLst>
            </p:cNvPr>
            <p:cNvSpPr/>
            <p:nvPr/>
          </p:nvSpPr>
          <p:spPr>
            <a:xfrm>
              <a:off x="7160924"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6</a:t>
              </a:r>
              <a:endParaRPr lang="en-IN" sz="2500" dirty="0">
                <a:latin typeface="Nunito Sans" panose="020B0604020202020204" charset="0"/>
              </a:endParaRPr>
            </a:p>
          </p:txBody>
        </p:sp>
        <p:sp>
          <p:nvSpPr>
            <p:cNvPr id="21" name="Rectangle 20">
              <a:extLst>
                <a:ext uri="{FF2B5EF4-FFF2-40B4-BE49-F238E27FC236}">
                  <a16:creationId xmlns:a16="http://schemas.microsoft.com/office/drawing/2014/main" id="{FDD5BC94-97FC-4452-AC31-C3D19C0EAFA4}"/>
                </a:ext>
              </a:extLst>
            </p:cNvPr>
            <p:cNvSpPr/>
            <p:nvPr/>
          </p:nvSpPr>
          <p:spPr>
            <a:xfrm>
              <a:off x="7694578"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300" dirty="0">
                  <a:latin typeface="Nunito Sans" panose="020B0604020202020204" charset="0"/>
                </a:rPr>
                <a:t>7</a:t>
              </a:r>
              <a:endParaRPr lang="en-IN" sz="2300" dirty="0">
                <a:latin typeface="Nunito Sans" panose="020B0604020202020204" charset="0"/>
              </a:endParaRPr>
            </a:p>
          </p:txBody>
        </p:sp>
        <p:sp>
          <p:nvSpPr>
            <p:cNvPr id="22" name="Rectangle 21">
              <a:extLst>
                <a:ext uri="{FF2B5EF4-FFF2-40B4-BE49-F238E27FC236}">
                  <a16:creationId xmlns:a16="http://schemas.microsoft.com/office/drawing/2014/main" id="{CFAB6109-A50B-4D24-A19D-BF84DCA53250}"/>
                </a:ext>
              </a:extLst>
            </p:cNvPr>
            <p:cNvSpPr/>
            <p:nvPr/>
          </p:nvSpPr>
          <p:spPr>
            <a:xfrm>
              <a:off x="8226786"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300" dirty="0">
                  <a:latin typeface="Nunito Sans" panose="020B0604020202020204" charset="0"/>
                </a:rPr>
                <a:t>8</a:t>
              </a:r>
              <a:endParaRPr lang="en-IN" sz="2300" dirty="0">
                <a:latin typeface="Nunito Sans" panose="020B0604020202020204" charset="0"/>
              </a:endParaRPr>
            </a:p>
          </p:txBody>
        </p:sp>
        <p:sp>
          <p:nvSpPr>
            <p:cNvPr id="37" name="Rectangle 36">
              <a:extLst>
                <a:ext uri="{FF2B5EF4-FFF2-40B4-BE49-F238E27FC236}">
                  <a16:creationId xmlns:a16="http://schemas.microsoft.com/office/drawing/2014/main" id="{1805C686-83C0-4BB5-9F82-030653C3ACD3}"/>
                </a:ext>
              </a:extLst>
            </p:cNvPr>
            <p:cNvSpPr/>
            <p:nvPr/>
          </p:nvSpPr>
          <p:spPr>
            <a:xfrm>
              <a:off x="8753883" y="19812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9</a:t>
              </a:r>
            </a:p>
          </p:txBody>
        </p:sp>
        <p:sp>
          <p:nvSpPr>
            <p:cNvPr id="39" name="Rectangle 38">
              <a:extLst>
                <a:ext uri="{FF2B5EF4-FFF2-40B4-BE49-F238E27FC236}">
                  <a16:creationId xmlns:a16="http://schemas.microsoft.com/office/drawing/2014/main" id="{30EF0273-DFD0-497B-A5EE-90AE1DD103DC}"/>
                </a:ext>
              </a:extLst>
            </p:cNvPr>
            <p:cNvSpPr/>
            <p:nvPr/>
          </p:nvSpPr>
          <p:spPr>
            <a:xfrm>
              <a:off x="9285642" y="1981200"/>
              <a:ext cx="532952"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200" dirty="0">
                  <a:latin typeface="Nunito Sans" panose="020B0604020202020204" charset="0"/>
                </a:rPr>
                <a:t>10</a:t>
              </a:r>
            </a:p>
          </p:txBody>
        </p:sp>
        <p:sp>
          <p:nvSpPr>
            <p:cNvPr id="42" name="Rectangle 41">
              <a:extLst>
                <a:ext uri="{FF2B5EF4-FFF2-40B4-BE49-F238E27FC236}">
                  <a16:creationId xmlns:a16="http://schemas.microsoft.com/office/drawing/2014/main" id="{E0F3855F-4639-491F-A05B-E7DD9213706D}"/>
                </a:ext>
              </a:extLst>
            </p:cNvPr>
            <p:cNvSpPr/>
            <p:nvPr/>
          </p:nvSpPr>
          <p:spPr>
            <a:xfrm>
              <a:off x="2893724" y="2513440"/>
              <a:ext cx="533400" cy="5345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1</a:t>
              </a:r>
              <a:endParaRPr lang="en-IN" sz="2500" dirty="0">
                <a:latin typeface="Nunito Sans" panose="020B0604020202020204" charset="0"/>
              </a:endParaRPr>
            </a:p>
          </p:txBody>
        </p:sp>
        <p:sp>
          <p:nvSpPr>
            <p:cNvPr id="43" name="Rectangle 42">
              <a:extLst>
                <a:ext uri="{FF2B5EF4-FFF2-40B4-BE49-F238E27FC236}">
                  <a16:creationId xmlns:a16="http://schemas.microsoft.com/office/drawing/2014/main" id="{AFF3B6A8-4621-435F-BEAF-82CA2DD67196}"/>
                </a:ext>
              </a:extLst>
            </p:cNvPr>
            <p:cNvSpPr/>
            <p:nvPr/>
          </p:nvSpPr>
          <p:spPr>
            <a:xfrm>
              <a:off x="34271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1</a:t>
              </a:r>
              <a:endParaRPr lang="en-IN" sz="2500" dirty="0">
                <a:latin typeface="Nunito Sans" panose="020B0604020202020204" charset="0"/>
              </a:endParaRPr>
            </a:p>
          </p:txBody>
        </p:sp>
        <p:sp>
          <p:nvSpPr>
            <p:cNvPr id="44" name="Rectangle 43">
              <a:extLst>
                <a:ext uri="{FF2B5EF4-FFF2-40B4-BE49-F238E27FC236}">
                  <a16:creationId xmlns:a16="http://schemas.microsoft.com/office/drawing/2014/main" id="{845B12DB-72AA-4904-B785-BF87C63C0CB4}"/>
                </a:ext>
              </a:extLst>
            </p:cNvPr>
            <p:cNvSpPr/>
            <p:nvPr/>
          </p:nvSpPr>
          <p:spPr>
            <a:xfrm>
              <a:off x="39605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5" name="Rectangle 44">
              <a:extLst>
                <a:ext uri="{FF2B5EF4-FFF2-40B4-BE49-F238E27FC236}">
                  <a16:creationId xmlns:a16="http://schemas.microsoft.com/office/drawing/2014/main" id="{B0F422C2-7499-4E39-B832-8DCDCEAFB381}"/>
                </a:ext>
              </a:extLst>
            </p:cNvPr>
            <p:cNvSpPr/>
            <p:nvPr/>
          </p:nvSpPr>
          <p:spPr>
            <a:xfrm>
              <a:off x="44939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6" name="Rectangle 45">
              <a:extLst>
                <a:ext uri="{FF2B5EF4-FFF2-40B4-BE49-F238E27FC236}">
                  <a16:creationId xmlns:a16="http://schemas.microsoft.com/office/drawing/2014/main" id="{1CADEC8A-2109-4C8C-B613-7C1115DB587D}"/>
                </a:ext>
              </a:extLst>
            </p:cNvPr>
            <p:cNvSpPr/>
            <p:nvPr/>
          </p:nvSpPr>
          <p:spPr>
            <a:xfrm>
              <a:off x="50273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7" name="Rectangle 46">
              <a:extLst>
                <a:ext uri="{FF2B5EF4-FFF2-40B4-BE49-F238E27FC236}">
                  <a16:creationId xmlns:a16="http://schemas.microsoft.com/office/drawing/2014/main" id="{953E164C-BEBB-48FD-B6D2-B21BAC49B2A2}"/>
                </a:ext>
              </a:extLst>
            </p:cNvPr>
            <p:cNvSpPr/>
            <p:nvPr/>
          </p:nvSpPr>
          <p:spPr>
            <a:xfrm>
              <a:off x="55607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8" name="Rectangle 47">
              <a:extLst>
                <a:ext uri="{FF2B5EF4-FFF2-40B4-BE49-F238E27FC236}">
                  <a16:creationId xmlns:a16="http://schemas.microsoft.com/office/drawing/2014/main" id="{5B13AD8C-D829-48E7-B92E-8F7D3E3A7BC8}"/>
                </a:ext>
              </a:extLst>
            </p:cNvPr>
            <p:cNvSpPr/>
            <p:nvPr/>
          </p:nvSpPr>
          <p:spPr>
            <a:xfrm>
              <a:off x="60941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49" name="Rectangle 48">
              <a:extLst>
                <a:ext uri="{FF2B5EF4-FFF2-40B4-BE49-F238E27FC236}">
                  <a16:creationId xmlns:a16="http://schemas.microsoft.com/office/drawing/2014/main" id="{AD12D7E1-A1DD-45F4-9502-B1673F01AB44}"/>
                </a:ext>
              </a:extLst>
            </p:cNvPr>
            <p:cNvSpPr/>
            <p:nvPr/>
          </p:nvSpPr>
          <p:spPr>
            <a:xfrm>
              <a:off x="66275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0" name="Rectangle 49">
              <a:extLst>
                <a:ext uri="{FF2B5EF4-FFF2-40B4-BE49-F238E27FC236}">
                  <a16:creationId xmlns:a16="http://schemas.microsoft.com/office/drawing/2014/main" id="{C6DB832F-4B65-4649-86FF-F1DB7351D9A0}"/>
                </a:ext>
              </a:extLst>
            </p:cNvPr>
            <p:cNvSpPr/>
            <p:nvPr/>
          </p:nvSpPr>
          <p:spPr>
            <a:xfrm>
              <a:off x="7160924"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51" name="Rectangle 50">
              <a:extLst>
                <a:ext uri="{FF2B5EF4-FFF2-40B4-BE49-F238E27FC236}">
                  <a16:creationId xmlns:a16="http://schemas.microsoft.com/office/drawing/2014/main" id="{E20BFCBC-0DFF-4CAE-A425-BF2C8555EE5F}"/>
                </a:ext>
              </a:extLst>
            </p:cNvPr>
            <p:cNvSpPr/>
            <p:nvPr/>
          </p:nvSpPr>
          <p:spPr>
            <a:xfrm>
              <a:off x="7694578"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52" name="Rectangle 51">
              <a:extLst>
                <a:ext uri="{FF2B5EF4-FFF2-40B4-BE49-F238E27FC236}">
                  <a16:creationId xmlns:a16="http://schemas.microsoft.com/office/drawing/2014/main" id="{C53FAA62-2A81-42F0-B708-F86044A51EFE}"/>
                </a:ext>
              </a:extLst>
            </p:cNvPr>
            <p:cNvSpPr/>
            <p:nvPr/>
          </p:nvSpPr>
          <p:spPr>
            <a:xfrm>
              <a:off x="8226786"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53" name="Rectangle 52">
              <a:extLst>
                <a:ext uri="{FF2B5EF4-FFF2-40B4-BE49-F238E27FC236}">
                  <a16:creationId xmlns:a16="http://schemas.microsoft.com/office/drawing/2014/main" id="{6E7350CA-21F0-4E50-A050-D82B6BB890E9}"/>
                </a:ext>
              </a:extLst>
            </p:cNvPr>
            <p:cNvSpPr/>
            <p:nvPr/>
          </p:nvSpPr>
          <p:spPr>
            <a:xfrm>
              <a:off x="8753883" y="251460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54" name="Rectangle 53">
              <a:extLst>
                <a:ext uri="{FF2B5EF4-FFF2-40B4-BE49-F238E27FC236}">
                  <a16:creationId xmlns:a16="http://schemas.microsoft.com/office/drawing/2014/main" id="{D3449F47-EF7A-43DE-A857-40D05B59FD52}"/>
                </a:ext>
              </a:extLst>
            </p:cNvPr>
            <p:cNvSpPr/>
            <p:nvPr/>
          </p:nvSpPr>
          <p:spPr>
            <a:xfrm>
              <a:off x="9280562" y="2514600"/>
              <a:ext cx="532952"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57" name="Rectangle 56">
              <a:extLst>
                <a:ext uri="{FF2B5EF4-FFF2-40B4-BE49-F238E27FC236}">
                  <a16:creationId xmlns:a16="http://schemas.microsoft.com/office/drawing/2014/main" id="{EBA6EFD1-3FA8-40DB-B115-E89320C26E4F}"/>
                </a:ext>
              </a:extLst>
            </p:cNvPr>
            <p:cNvSpPr/>
            <p:nvPr/>
          </p:nvSpPr>
          <p:spPr>
            <a:xfrm>
              <a:off x="28937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6</a:t>
              </a:r>
              <a:endParaRPr lang="en-IN" sz="2500" dirty="0">
                <a:latin typeface="Nunito Sans" panose="020B0604020202020204" charset="0"/>
              </a:endParaRPr>
            </a:p>
          </p:txBody>
        </p:sp>
        <p:sp>
          <p:nvSpPr>
            <p:cNvPr id="58" name="Rectangle 57">
              <a:extLst>
                <a:ext uri="{FF2B5EF4-FFF2-40B4-BE49-F238E27FC236}">
                  <a16:creationId xmlns:a16="http://schemas.microsoft.com/office/drawing/2014/main" id="{E21C198E-47CA-4A68-BB77-5DA3DB460BE3}"/>
                </a:ext>
              </a:extLst>
            </p:cNvPr>
            <p:cNvSpPr/>
            <p:nvPr/>
          </p:nvSpPr>
          <p:spPr>
            <a:xfrm>
              <a:off x="34271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4</a:t>
              </a:r>
              <a:endParaRPr lang="en-IN" sz="2500" dirty="0">
                <a:latin typeface="Nunito Sans" panose="020B0604020202020204" charset="0"/>
              </a:endParaRPr>
            </a:p>
          </p:txBody>
        </p:sp>
        <p:sp>
          <p:nvSpPr>
            <p:cNvPr id="59" name="Rectangle 58">
              <a:extLst>
                <a:ext uri="{FF2B5EF4-FFF2-40B4-BE49-F238E27FC236}">
                  <a16:creationId xmlns:a16="http://schemas.microsoft.com/office/drawing/2014/main" id="{7BCFE6B1-96C1-4967-A3FB-C76279EE39E0}"/>
                </a:ext>
              </a:extLst>
            </p:cNvPr>
            <p:cNvSpPr/>
            <p:nvPr/>
          </p:nvSpPr>
          <p:spPr>
            <a:xfrm>
              <a:off x="39605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0" name="Rectangle 59">
              <a:extLst>
                <a:ext uri="{FF2B5EF4-FFF2-40B4-BE49-F238E27FC236}">
                  <a16:creationId xmlns:a16="http://schemas.microsoft.com/office/drawing/2014/main" id="{752CC2D6-E7D0-4034-8541-D2FB8786D524}"/>
                </a:ext>
              </a:extLst>
            </p:cNvPr>
            <p:cNvSpPr/>
            <p:nvPr/>
          </p:nvSpPr>
          <p:spPr>
            <a:xfrm>
              <a:off x="44939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1" name="Rectangle 60">
              <a:extLst>
                <a:ext uri="{FF2B5EF4-FFF2-40B4-BE49-F238E27FC236}">
                  <a16:creationId xmlns:a16="http://schemas.microsoft.com/office/drawing/2014/main" id="{DC68203C-8393-4DF6-97F5-F50BE7999CD5}"/>
                </a:ext>
              </a:extLst>
            </p:cNvPr>
            <p:cNvSpPr/>
            <p:nvPr/>
          </p:nvSpPr>
          <p:spPr>
            <a:xfrm>
              <a:off x="50273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2" name="Rectangle 61">
              <a:extLst>
                <a:ext uri="{FF2B5EF4-FFF2-40B4-BE49-F238E27FC236}">
                  <a16:creationId xmlns:a16="http://schemas.microsoft.com/office/drawing/2014/main" id="{BCF76E6F-A133-44D4-B18F-63F7728365BD}"/>
                </a:ext>
              </a:extLst>
            </p:cNvPr>
            <p:cNvSpPr/>
            <p:nvPr/>
          </p:nvSpPr>
          <p:spPr>
            <a:xfrm>
              <a:off x="55607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3" name="Rectangle 62">
              <a:extLst>
                <a:ext uri="{FF2B5EF4-FFF2-40B4-BE49-F238E27FC236}">
                  <a16:creationId xmlns:a16="http://schemas.microsoft.com/office/drawing/2014/main" id="{898C4F95-8A6A-4054-967B-0FE40BEA55DA}"/>
                </a:ext>
              </a:extLst>
            </p:cNvPr>
            <p:cNvSpPr/>
            <p:nvPr/>
          </p:nvSpPr>
          <p:spPr>
            <a:xfrm>
              <a:off x="6094124" y="3047756"/>
              <a:ext cx="531251"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4" name="Rectangle 63">
              <a:extLst>
                <a:ext uri="{FF2B5EF4-FFF2-40B4-BE49-F238E27FC236}">
                  <a16:creationId xmlns:a16="http://schemas.microsoft.com/office/drawing/2014/main" id="{24EC1B0B-A9CC-4590-B115-A4D2FFC7AF14}"/>
                </a:ext>
              </a:extLst>
            </p:cNvPr>
            <p:cNvSpPr/>
            <p:nvPr/>
          </p:nvSpPr>
          <p:spPr>
            <a:xfrm>
              <a:off x="6625375" y="3047756"/>
              <a:ext cx="535549"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5" name="Rectangle 64">
              <a:extLst>
                <a:ext uri="{FF2B5EF4-FFF2-40B4-BE49-F238E27FC236}">
                  <a16:creationId xmlns:a16="http://schemas.microsoft.com/office/drawing/2014/main" id="{582216FD-0B9B-4672-BA82-BB9C95251C02}"/>
                </a:ext>
              </a:extLst>
            </p:cNvPr>
            <p:cNvSpPr/>
            <p:nvPr/>
          </p:nvSpPr>
          <p:spPr>
            <a:xfrm>
              <a:off x="7160924"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66" name="Rectangle 65">
              <a:extLst>
                <a:ext uri="{FF2B5EF4-FFF2-40B4-BE49-F238E27FC236}">
                  <a16:creationId xmlns:a16="http://schemas.microsoft.com/office/drawing/2014/main" id="{BC001E3F-09DF-4FDC-BFEF-CA0B294C8B9F}"/>
                </a:ext>
              </a:extLst>
            </p:cNvPr>
            <p:cNvSpPr/>
            <p:nvPr/>
          </p:nvSpPr>
          <p:spPr>
            <a:xfrm>
              <a:off x="7694578"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67" name="Rectangle 66">
              <a:extLst>
                <a:ext uri="{FF2B5EF4-FFF2-40B4-BE49-F238E27FC236}">
                  <a16:creationId xmlns:a16="http://schemas.microsoft.com/office/drawing/2014/main" id="{BBD8FD47-50AB-4629-8802-230A3177DE75}"/>
                </a:ext>
              </a:extLst>
            </p:cNvPr>
            <p:cNvSpPr/>
            <p:nvPr/>
          </p:nvSpPr>
          <p:spPr>
            <a:xfrm>
              <a:off x="8226785" y="3047756"/>
              <a:ext cx="532952"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68" name="Rectangle 67">
              <a:extLst>
                <a:ext uri="{FF2B5EF4-FFF2-40B4-BE49-F238E27FC236}">
                  <a16:creationId xmlns:a16="http://schemas.microsoft.com/office/drawing/2014/main" id="{BFF5401D-9A2C-40D0-80AF-49ACC2A7C6FB}"/>
                </a:ext>
              </a:extLst>
            </p:cNvPr>
            <p:cNvSpPr/>
            <p:nvPr/>
          </p:nvSpPr>
          <p:spPr>
            <a:xfrm>
              <a:off x="8753883" y="304775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69" name="Rectangle 68">
              <a:extLst>
                <a:ext uri="{FF2B5EF4-FFF2-40B4-BE49-F238E27FC236}">
                  <a16:creationId xmlns:a16="http://schemas.microsoft.com/office/drawing/2014/main" id="{B18EE5E9-4A9F-477A-B30A-A82F891CCC61}"/>
                </a:ext>
              </a:extLst>
            </p:cNvPr>
            <p:cNvSpPr/>
            <p:nvPr/>
          </p:nvSpPr>
          <p:spPr>
            <a:xfrm>
              <a:off x="9285642" y="3047756"/>
              <a:ext cx="532952"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200" dirty="0">
                <a:latin typeface="Nunito Sans" panose="020B0604020202020204" charset="0"/>
              </a:endParaRPr>
            </a:p>
          </p:txBody>
        </p:sp>
        <p:sp>
          <p:nvSpPr>
            <p:cNvPr id="72" name="Rectangle 71">
              <a:extLst>
                <a:ext uri="{FF2B5EF4-FFF2-40B4-BE49-F238E27FC236}">
                  <a16:creationId xmlns:a16="http://schemas.microsoft.com/office/drawing/2014/main" id="{8555D551-7359-45DD-A48B-126FC8A2D22C}"/>
                </a:ext>
              </a:extLst>
            </p:cNvPr>
            <p:cNvSpPr/>
            <p:nvPr/>
          </p:nvSpPr>
          <p:spPr>
            <a:xfrm>
              <a:off x="2893471" y="3580912"/>
              <a:ext cx="545975"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7</a:t>
              </a:r>
              <a:endParaRPr lang="en-IN" sz="2500" dirty="0">
                <a:latin typeface="Nunito Sans" panose="020B0604020202020204" charset="0"/>
              </a:endParaRPr>
            </a:p>
          </p:txBody>
        </p:sp>
        <p:sp>
          <p:nvSpPr>
            <p:cNvPr id="73" name="Rectangle 72">
              <a:extLst>
                <a:ext uri="{FF2B5EF4-FFF2-40B4-BE49-F238E27FC236}">
                  <a16:creationId xmlns:a16="http://schemas.microsoft.com/office/drawing/2014/main" id="{CEA34E02-6206-4D9C-846A-1E31C05583B7}"/>
                </a:ext>
              </a:extLst>
            </p:cNvPr>
            <p:cNvSpPr/>
            <p:nvPr/>
          </p:nvSpPr>
          <p:spPr>
            <a:xfrm>
              <a:off x="3423883" y="3581828"/>
              <a:ext cx="544456"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6</a:t>
              </a:r>
              <a:endParaRPr lang="en-IN" sz="2500" dirty="0">
                <a:latin typeface="Nunito Sans" panose="020B0604020202020204" charset="0"/>
              </a:endParaRPr>
            </a:p>
          </p:txBody>
        </p:sp>
        <p:sp>
          <p:nvSpPr>
            <p:cNvPr id="74" name="Rectangle 73">
              <a:extLst>
                <a:ext uri="{FF2B5EF4-FFF2-40B4-BE49-F238E27FC236}">
                  <a16:creationId xmlns:a16="http://schemas.microsoft.com/office/drawing/2014/main" id="{11B107A1-85E8-462E-A5D7-AFF1B573CCC7}"/>
                </a:ext>
              </a:extLst>
            </p:cNvPr>
            <p:cNvSpPr/>
            <p:nvPr/>
          </p:nvSpPr>
          <p:spPr>
            <a:xfrm>
              <a:off x="39602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5" name="Rectangle 74">
              <a:extLst>
                <a:ext uri="{FF2B5EF4-FFF2-40B4-BE49-F238E27FC236}">
                  <a16:creationId xmlns:a16="http://schemas.microsoft.com/office/drawing/2014/main" id="{D9007548-2FCC-4248-9E8D-51DDA5EE1ED2}"/>
                </a:ext>
              </a:extLst>
            </p:cNvPr>
            <p:cNvSpPr/>
            <p:nvPr/>
          </p:nvSpPr>
          <p:spPr>
            <a:xfrm>
              <a:off x="44936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6" name="Rectangle 75">
              <a:extLst>
                <a:ext uri="{FF2B5EF4-FFF2-40B4-BE49-F238E27FC236}">
                  <a16:creationId xmlns:a16="http://schemas.microsoft.com/office/drawing/2014/main" id="{68AEC508-75CD-4989-A69C-AEF774163495}"/>
                </a:ext>
              </a:extLst>
            </p:cNvPr>
            <p:cNvSpPr/>
            <p:nvPr/>
          </p:nvSpPr>
          <p:spPr>
            <a:xfrm>
              <a:off x="50270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7" name="Rectangle 76">
              <a:extLst>
                <a:ext uri="{FF2B5EF4-FFF2-40B4-BE49-F238E27FC236}">
                  <a16:creationId xmlns:a16="http://schemas.microsoft.com/office/drawing/2014/main" id="{30392251-D8C5-4B16-BEC1-B209A2EC00FD}"/>
                </a:ext>
              </a:extLst>
            </p:cNvPr>
            <p:cNvSpPr/>
            <p:nvPr/>
          </p:nvSpPr>
          <p:spPr>
            <a:xfrm>
              <a:off x="55604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8" name="Rectangle 77">
              <a:extLst>
                <a:ext uri="{FF2B5EF4-FFF2-40B4-BE49-F238E27FC236}">
                  <a16:creationId xmlns:a16="http://schemas.microsoft.com/office/drawing/2014/main" id="{4E4883B4-23BD-4DB3-8E31-2861B9EA195C}"/>
                </a:ext>
              </a:extLst>
            </p:cNvPr>
            <p:cNvSpPr/>
            <p:nvPr/>
          </p:nvSpPr>
          <p:spPr>
            <a:xfrm>
              <a:off x="60938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79" name="Rectangle 78">
              <a:extLst>
                <a:ext uri="{FF2B5EF4-FFF2-40B4-BE49-F238E27FC236}">
                  <a16:creationId xmlns:a16="http://schemas.microsoft.com/office/drawing/2014/main" id="{841B08C5-A843-4F17-AA97-BAE68E18CA53}"/>
                </a:ext>
              </a:extLst>
            </p:cNvPr>
            <p:cNvSpPr/>
            <p:nvPr/>
          </p:nvSpPr>
          <p:spPr>
            <a:xfrm>
              <a:off x="66272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0" name="Rectangle 79">
              <a:extLst>
                <a:ext uri="{FF2B5EF4-FFF2-40B4-BE49-F238E27FC236}">
                  <a16:creationId xmlns:a16="http://schemas.microsoft.com/office/drawing/2014/main" id="{02BF093D-A7D9-4826-956E-60A2D3E2A344}"/>
                </a:ext>
              </a:extLst>
            </p:cNvPr>
            <p:cNvSpPr/>
            <p:nvPr/>
          </p:nvSpPr>
          <p:spPr>
            <a:xfrm>
              <a:off x="7160670"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81" name="Rectangle 80">
              <a:extLst>
                <a:ext uri="{FF2B5EF4-FFF2-40B4-BE49-F238E27FC236}">
                  <a16:creationId xmlns:a16="http://schemas.microsoft.com/office/drawing/2014/main" id="{280F0242-4C9E-459E-864F-9EF6279B8D71}"/>
                </a:ext>
              </a:extLst>
            </p:cNvPr>
            <p:cNvSpPr/>
            <p:nvPr/>
          </p:nvSpPr>
          <p:spPr>
            <a:xfrm>
              <a:off x="7694324"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82" name="Rectangle 81">
              <a:extLst>
                <a:ext uri="{FF2B5EF4-FFF2-40B4-BE49-F238E27FC236}">
                  <a16:creationId xmlns:a16="http://schemas.microsoft.com/office/drawing/2014/main" id="{7384A357-0244-4329-9EEB-8759FF86438B}"/>
                </a:ext>
              </a:extLst>
            </p:cNvPr>
            <p:cNvSpPr/>
            <p:nvPr/>
          </p:nvSpPr>
          <p:spPr>
            <a:xfrm>
              <a:off x="8226532"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83" name="Rectangle 82">
              <a:extLst>
                <a:ext uri="{FF2B5EF4-FFF2-40B4-BE49-F238E27FC236}">
                  <a16:creationId xmlns:a16="http://schemas.microsoft.com/office/drawing/2014/main" id="{C4EEE035-1A4B-4879-BB02-A461B0F8AD89}"/>
                </a:ext>
              </a:extLst>
            </p:cNvPr>
            <p:cNvSpPr/>
            <p:nvPr/>
          </p:nvSpPr>
          <p:spPr>
            <a:xfrm>
              <a:off x="8753629" y="358091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84" name="Rectangle 83">
              <a:extLst>
                <a:ext uri="{FF2B5EF4-FFF2-40B4-BE49-F238E27FC236}">
                  <a16:creationId xmlns:a16="http://schemas.microsoft.com/office/drawing/2014/main" id="{09706ED4-B6D7-4DE2-B143-04835F911E13}"/>
                </a:ext>
              </a:extLst>
            </p:cNvPr>
            <p:cNvSpPr/>
            <p:nvPr/>
          </p:nvSpPr>
          <p:spPr>
            <a:xfrm>
              <a:off x="9285388" y="3576504"/>
              <a:ext cx="529488" cy="5378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87" name="Rectangle 86">
              <a:extLst>
                <a:ext uri="{FF2B5EF4-FFF2-40B4-BE49-F238E27FC236}">
                  <a16:creationId xmlns:a16="http://schemas.microsoft.com/office/drawing/2014/main" id="{1F943131-BB0E-4EF3-A5E2-EE21CE580575}"/>
                </a:ext>
              </a:extLst>
            </p:cNvPr>
            <p:cNvSpPr/>
            <p:nvPr/>
          </p:nvSpPr>
          <p:spPr>
            <a:xfrm>
              <a:off x="28934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9</a:t>
              </a:r>
              <a:endParaRPr lang="en-IN" sz="2500" dirty="0">
                <a:latin typeface="Nunito Sans" panose="020B0604020202020204" charset="0"/>
              </a:endParaRPr>
            </a:p>
          </p:txBody>
        </p:sp>
        <p:sp>
          <p:nvSpPr>
            <p:cNvPr id="88" name="Rectangle 87">
              <a:extLst>
                <a:ext uri="{FF2B5EF4-FFF2-40B4-BE49-F238E27FC236}">
                  <a16:creationId xmlns:a16="http://schemas.microsoft.com/office/drawing/2014/main" id="{EE520E69-E574-4CC9-BA7E-55DF602B5DD6}"/>
                </a:ext>
              </a:extLst>
            </p:cNvPr>
            <p:cNvSpPr/>
            <p:nvPr/>
          </p:nvSpPr>
          <p:spPr>
            <a:xfrm>
              <a:off x="34268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8</a:t>
              </a:r>
              <a:endParaRPr lang="en-IN" sz="2500" dirty="0">
                <a:latin typeface="Nunito Sans" panose="020B0604020202020204" charset="0"/>
              </a:endParaRPr>
            </a:p>
          </p:txBody>
        </p:sp>
        <p:sp>
          <p:nvSpPr>
            <p:cNvPr id="89" name="Rectangle 88">
              <a:extLst>
                <a:ext uri="{FF2B5EF4-FFF2-40B4-BE49-F238E27FC236}">
                  <a16:creationId xmlns:a16="http://schemas.microsoft.com/office/drawing/2014/main" id="{19D9F99E-DBA8-47B5-ADF0-25E8D9040130}"/>
                </a:ext>
              </a:extLst>
            </p:cNvPr>
            <p:cNvSpPr/>
            <p:nvPr/>
          </p:nvSpPr>
          <p:spPr>
            <a:xfrm>
              <a:off x="39602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0" name="Rectangle 89">
              <a:extLst>
                <a:ext uri="{FF2B5EF4-FFF2-40B4-BE49-F238E27FC236}">
                  <a16:creationId xmlns:a16="http://schemas.microsoft.com/office/drawing/2014/main" id="{FA88424F-AE8E-4E56-9176-CD7404B1DD75}"/>
                </a:ext>
              </a:extLst>
            </p:cNvPr>
            <p:cNvSpPr/>
            <p:nvPr/>
          </p:nvSpPr>
          <p:spPr>
            <a:xfrm>
              <a:off x="44936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1" name="Rectangle 90">
              <a:extLst>
                <a:ext uri="{FF2B5EF4-FFF2-40B4-BE49-F238E27FC236}">
                  <a16:creationId xmlns:a16="http://schemas.microsoft.com/office/drawing/2014/main" id="{8C92D0B3-534E-4417-A3A8-9CDDFDBDC6D6}"/>
                </a:ext>
              </a:extLst>
            </p:cNvPr>
            <p:cNvSpPr/>
            <p:nvPr/>
          </p:nvSpPr>
          <p:spPr>
            <a:xfrm>
              <a:off x="50270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2" name="Rectangle 91">
              <a:extLst>
                <a:ext uri="{FF2B5EF4-FFF2-40B4-BE49-F238E27FC236}">
                  <a16:creationId xmlns:a16="http://schemas.microsoft.com/office/drawing/2014/main" id="{7E0FA5C2-DED9-440E-9994-33A7AF35CF4F}"/>
                </a:ext>
              </a:extLst>
            </p:cNvPr>
            <p:cNvSpPr/>
            <p:nvPr/>
          </p:nvSpPr>
          <p:spPr>
            <a:xfrm>
              <a:off x="55604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3" name="Rectangle 92">
              <a:extLst>
                <a:ext uri="{FF2B5EF4-FFF2-40B4-BE49-F238E27FC236}">
                  <a16:creationId xmlns:a16="http://schemas.microsoft.com/office/drawing/2014/main" id="{3392D744-75A9-4B30-B4BF-99F3B10254CF}"/>
                </a:ext>
              </a:extLst>
            </p:cNvPr>
            <p:cNvSpPr/>
            <p:nvPr/>
          </p:nvSpPr>
          <p:spPr>
            <a:xfrm>
              <a:off x="60938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4" name="Rectangle 93">
              <a:extLst>
                <a:ext uri="{FF2B5EF4-FFF2-40B4-BE49-F238E27FC236}">
                  <a16:creationId xmlns:a16="http://schemas.microsoft.com/office/drawing/2014/main" id="{DE59F1ED-BDA4-4A90-A8C5-3B45CE032BE7}"/>
                </a:ext>
              </a:extLst>
            </p:cNvPr>
            <p:cNvSpPr/>
            <p:nvPr/>
          </p:nvSpPr>
          <p:spPr>
            <a:xfrm>
              <a:off x="66272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5" name="Rectangle 94">
              <a:extLst>
                <a:ext uri="{FF2B5EF4-FFF2-40B4-BE49-F238E27FC236}">
                  <a16:creationId xmlns:a16="http://schemas.microsoft.com/office/drawing/2014/main" id="{76541623-C3CC-400C-932D-C7A5251AB1AE}"/>
                </a:ext>
              </a:extLst>
            </p:cNvPr>
            <p:cNvSpPr/>
            <p:nvPr/>
          </p:nvSpPr>
          <p:spPr>
            <a:xfrm>
              <a:off x="7160670"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500" dirty="0">
                <a:latin typeface="Nunito Sans" panose="020B0604020202020204" charset="0"/>
              </a:endParaRPr>
            </a:p>
          </p:txBody>
        </p:sp>
        <p:sp>
          <p:nvSpPr>
            <p:cNvPr id="96" name="Rectangle 95">
              <a:extLst>
                <a:ext uri="{FF2B5EF4-FFF2-40B4-BE49-F238E27FC236}">
                  <a16:creationId xmlns:a16="http://schemas.microsoft.com/office/drawing/2014/main" id="{A22059AF-D4ED-43D6-A1FD-504AD99CFE7C}"/>
                </a:ext>
              </a:extLst>
            </p:cNvPr>
            <p:cNvSpPr/>
            <p:nvPr/>
          </p:nvSpPr>
          <p:spPr>
            <a:xfrm>
              <a:off x="7694324"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97" name="Rectangle 96">
              <a:extLst>
                <a:ext uri="{FF2B5EF4-FFF2-40B4-BE49-F238E27FC236}">
                  <a16:creationId xmlns:a16="http://schemas.microsoft.com/office/drawing/2014/main" id="{C7A5EFCA-415F-4823-BA80-C33FEEBD89DB}"/>
                </a:ext>
              </a:extLst>
            </p:cNvPr>
            <p:cNvSpPr/>
            <p:nvPr/>
          </p:nvSpPr>
          <p:spPr>
            <a:xfrm>
              <a:off x="8226532"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98" name="Rectangle 97">
              <a:extLst>
                <a:ext uri="{FF2B5EF4-FFF2-40B4-BE49-F238E27FC236}">
                  <a16:creationId xmlns:a16="http://schemas.microsoft.com/office/drawing/2014/main" id="{E788A3CB-03F6-41D5-9E6F-44FCE300BB39}"/>
                </a:ext>
              </a:extLst>
            </p:cNvPr>
            <p:cNvSpPr/>
            <p:nvPr/>
          </p:nvSpPr>
          <p:spPr>
            <a:xfrm>
              <a:off x="8753629" y="4103664"/>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sp>
          <p:nvSpPr>
            <p:cNvPr id="99" name="Rectangle 98">
              <a:extLst>
                <a:ext uri="{FF2B5EF4-FFF2-40B4-BE49-F238E27FC236}">
                  <a16:creationId xmlns:a16="http://schemas.microsoft.com/office/drawing/2014/main" id="{67CBDC60-4B1F-4C2B-8FC0-C76293B11CB6}"/>
                </a:ext>
              </a:extLst>
            </p:cNvPr>
            <p:cNvSpPr/>
            <p:nvPr/>
          </p:nvSpPr>
          <p:spPr>
            <a:xfrm>
              <a:off x="9285388" y="4103664"/>
              <a:ext cx="529377"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300" dirty="0">
                <a:latin typeface="Nunito Sans" panose="020B0604020202020204" charset="0"/>
              </a:endParaRPr>
            </a:p>
          </p:txBody>
        </p:sp>
      </p:grpSp>
      <p:sp>
        <p:nvSpPr>
          <p:cNvPr id="291" name="Rectangle 290">
            <a:extLst>
              <a:ext uri="{FF2B5EF4-FFF2-40B4-BE49-F238E27FC236}">
                <a16:creationId xmlns:a16="http://schemas.microsoft.com/office/drawing/2014/main" id="{5E7ED9FA-A9D4-4E80-B924-C0024A9FFF54}"/>
              </a:ext>
            </a:extLst>
          </p:cNvPr>
          <p:cNvSpPr/>
          <p:nvPr/>
        </p:nvSpPr>
        <p:spPr>
          <a:xfrm>
            <a:off x="2988710" y="2751239"/>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0</a:t>
            </a:r>
            <a:endParaRPr lang="en-IN" sz="2500" dirty="0">
              <a:latin typeface="Nunito Sans" panose="020B0604020202020204" charset="0"/>
            </a:endParaRPr>
          </a:p>
        </p:txBody>
      </p:sp>
      <p:sp>
        <p:nvSpPr>
          <p:cNvPr id="292" name="Rectangle 291">
            <a:extLst>
              <a:ext uri="{FF2B5EF4-FFF2-40B4-BE49-F238E27FC236}">
                <a16:creationId xmlns:a16="http://schemas.microsoft.com/office/drawing/2014/main" id="{E89FCC71-141B-4682-9D27-9B8B006920C8}"/>
              </a:ext>
            </a:extLst>
          </p:cNvPr>
          <p:cNvSpPr/>
          <p:nvPr/>
        </p:nvSpPr>
        <p:spPr>
          <a:xfrm>
            <a:off x="2988710" y="3356965"/>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0</a:t>
            </a:r>
            <a:endParaRPr lang="en-IN" sz="2500" dirty="0">
              <a:latin typeface="Nunito Sans" panose="020B0604020202020204" charset="0"/>
            </a:endParaRPr>
          </a:p>
        </p:txBody>
      </p:sp>
      <p:sp>
        <p:nvSpPr>
          <p:cNvPr id="293" name="Rectangle 292">
            <a:extLst>
              <a:ext uri="{FF2B5EF4-FFF2-40B4-BE49-F238E27FC236}">
                <a16:creationId xmlns:a16="http://schemas.microsoft.com/office/drawing/2014/main" id="{9401BF15-56E7-4048-9636-31DE28D36437}"/>
              </a:ext>
            </a:extLst>
          </p:cNvPr>
          <p:cNvSpPr/>
          <p:nvPr/>
        </p:nvSpPr>
        <p:spPr>
          <a:xfrm>
            <a:off x="2990537" y="3966001"/>
            <a:ext cx="692549" cy="6013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0</a:t>
            </a:r>
            <a:endParaRPr lang="en-IN" sz="2500" dirty="0">
              <a:latin typeface="Nunito Sans" panose="020B0604020202020204" charset="0"/>
            </a:endParaRPr>
          </a:p>
        </p:txBody>
      </p:sp>
      <p:sp>
        <p:nvSpPr>
          <p:cNvPr id="294" name="Rectangle 293">
            <a:extLst>
              <a:ext uri="{FF2B5EF4-FFF2-40B4-BE49-F238E27FC236}">
                <a16:creationId xmlns:a16="http://schemas.microsoft.com/office/drawing/2014/main" id="{02457FFB-761A-4523-B47D-2D3D94FF99AB}"/>
              </a:ext>
            </a:extLst>
          </p:cNvPr>
          <p:cNvSpPr/>
          <p:nvPr/>
        </p:nvSpPr>
        <p:spPr>
          <a:xfrm>
            <a:off x="2993905" y="4568116"/>
            <a:ext cx="688851"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0</a:t>
            </a:r>
            <a:endParaRPr lang="en-IN" sz="2500" dirty="0">
              <a:latin typeface="Nunito Sans" panose="020B0604020202020204" charset="0"/>
            </a:endParaRPr>
          </a:p>
        </p:txBody>
      </p:sp>
      <p:sp>
        <p:nvSpPr>
          <p:cNvPr id="295" name="Rectangle 294">
            <a:extLst>
              <a:ext uri="{FF2B5EF4-FFF2-40B4-BE49-F238E27FC236}">
                <a16:creationId xmlns:a16="http://schemas.microsoft.com/office/drawing/2014/main" id="{A354A0AB-BBCB-4012-8978-AE12AC394D45}"/>
              </a:ext>
            </a:extLst>
          </p:cNvPr>
          <p:cNvSpPr/>
          <p:nvPr/>
        </p:nvSpPr>
        <p:spPr>
          <a:xfrm>
            <a:off x="3680713" y="2740906"/>
            <a:ext cx="68692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1</a:t>
            </a:r>
            <a:endParaRPr lang="en-IN" sz="2500" dirty="0">
              <a:latin typeface="Nunito Sans" panose="020B0604020202020204" charset="0"/>
            </a:endParaRPr>
          </a:p>
        </p:txBody>
      </p:sp>
      <p:sp>
        <p:nvSpPr>
          <p:cNvPr id="296" name="Rectangle 295">
            <a:extLst>
              <a:ext uri="{FF2B5EF4-FFF2-40B4-BE49-F238E27FC236}">
                <a16:creationId xmlns:a16="http://schemas.microsoft.com/office/drawing/2014/main" id="{49100264-D1A4-49DC-9B8F-57C998DCB5E0}"/>
              </a:ext>
            </a:extLst>
          </p:cNvPr>
          <p:cNvSpPr/>
          <p:nvPr/>
        </p:nvSpPr>
        <p:spPr>
          <a:xfrm>
            <a:off x="3681150" y="3356685"/>
            <a:ext cx="68692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1</a:t>
            </a:r>
            <a:endParaRPr lang="en-IN" sz="2500" dirty="0">
              <a:latin typeface="Nunito Sans" panose="020B0604020202020204" charset="0"/>
            </a:endParaRPr>
          </a:p>
        </p:txBody>
      </p:sp>
      <p:sp>
        <p:nvSpPr>
          <p:cNvPr id="297" name="Rectangle 296">
            <a:extLst>
              <a:ext uri="{FF2B5EF4-FFF2-40B4-BE49-F238E27FC236}">
                <a16:creationId xmlns:a16="http://schemas.microsoft.com/office/drawing/2014/main" id="{A0E87529-EC70-47DF-ADF2-57CEA3711033}"/>
              </a:ext>
            </a:extLst>
          </p:cNvPr>
          <p:cNvSpPr/>
          <p:nvPr/>
        </p:nvSpPr>
        <p:spPr>
          <a:xfrm>
            <a:off x="4367427" y="2746878"/>
            <a:ext cx="698307"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299" name="Rectangle 298">
            <a:extLst>
              <a:ext uri="{FF2B5EF4-FFF2-40B4-BE49-F238E27FC236}">
                <a16:creationId xmlns:a16="http://schemas.microsoft.com/office/drawing/2014/main" id="{7A8B9D85-0A5D-4533-A67D-DBD18AB81F00}"/>
              </a:ext>
            </a:extLst>
          </p:cNvPr>
          <p:cNvSpPr/>
          <p:nvPr/>
        </p:nvSpPr>
        <p:spPr>
          <a:xfrm>
            <a:off x="5065733" y="2746878"/>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300" name="Rectangle 299">
            <a:extLst>
              <a:ext uri="{FF2B5EF4-FFF2-40B4-BE49-F238E27FC236}">
                <a16:creationId xmlns:a16="http://schemas.microsoft.com/office/drawing/2014/main" id="{5936853D-8CDD-4993-AFFD-AC46D9AAB4F1}"/>
              </a:ext>
            </a:extLst>
          </p:cNvPr>
          <p:cNvSpPr/>
          <p:nvPr/>
        </p:nvSpPr>
        <p:spPr>
          <a:xfrm>
            <a:off x="5756113" y="2739176"/>
            <a:ext cx="692549" cy="6135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301" name="Rectangle 300">
            <a:extLst>
              <a:ext uri="{FF2B5EF4-FFF2-40B4-BE49-F238E27FC236}">
                <a16:creationId xmlns:a16="http://schemas.microsoft.com/office/drawing/2014/main" id="{E2C44F47-3AF7-49F4-AA59-223DDC9BAE97}"/>
              </a:ext>
            </a:extLst>
          </p:cNvPr>
          <p:cNvSpPr/>
          <p:nvPr/>
        </p:nvSpPr>
        <p:spPr>
          <a:xfrm>
            <a:off x="6439082" y="2745344"/>
            <a:ext cx="702458"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302" name="Rectangle 301">
            <a:extLst>
              <a:ext uri="{FF2B5EF4-FFF2-40B4-BE49-F238E27FC236}">
                <a16:creationId xmlns:a16="http://schemas.microsoft.com/office/drawing/2014/main" id="{0FE8B833-82E1-4188-8C35-68ED088CF5E6}"/>
              </a:ext>
            </a:extLst>
          </p:cNvPr>
          <p:cNvSpPr/>
          <p:nvPr/>
        </p:nvSpPr>
        <p:spPr>
          <a:xfrm>
            <a:off x="7140222" y="2746878"/>
            <a:ext cx="696657"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303" name="Rectangle 302">
            <a:extLst>
              <a:ext uri="{FF2B5EF4-FFF2-40B4-BE49-F238E27FC236}">
                <a16:creationId xmlns:a16="http://schemas.microsoft.com/office/drawing/2014/main" id="{D01B0B2E-DB94-4DC6-879E-43F1F435502F}"/>
              </a:ext>
            </a:extLst>
          </p:cNvPr>
          <p:cNvSpPr/>
          <p:nvPr/>
        </p:nvSpPr>
        <p:spPr>
          <a:xfrm>
            <a:off x="7836879" y="2746878"/>
            <a:ext cx="687335"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a:t>
            </a:r>
          </a:p>
        </p:txBody>
      </p:sp>
      <p:sp>
        <p:nvSpPr>
          <p:cNvPr id="304" name="Rectangle 303">
            <a:extLst>
              <a:ext uri="{FF2B5EF4-FFF2-40B4-BE49-F238E27FC236}">
                <a16:creationId xmlns:a16="http://schemas.microsoft.com/office/drawing/2014/main" id="{298123E0-D174-46DE-83B2-097E4EE0CC7E}"/>
              </a:ext>
            </a:extLst>
          </p:cNvPr>
          <p:cNvSpPr/>
          <p:nvPr/>
        </p:nvSpPr>
        <p:spPr>
          <a:xfrm>
            <a:off x="8524922" y="2746878"/>
            <a:ext cx="681451"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a:t>
            </a:r>
          </a:p>
        </p:txBody>
      </p:sp>
      <p:sp>
        <p:nvSpPr>
          <p:cNvPr id="305" name="Rectangle 304">
            <a:extLst>
              <a:ext uri="{FF2B5EF4-FFF2-40B4-BE49-F238E27FC236}">
                <a16:creationId xmlns:a16="http://schemas.microsoft.com/office/drawing/2014/main" id="{AB3E4133-E0AA-4C46-AFB2-E57E27154F8B}"/>
              </a:ext>
            </a:extLst>
          </p:cNvPr>
          <p:cNvSpPr/>
          <p:nvPr/>
        </p:nvSpPr>
        <p:spPr>
          <a:xfrm>
            <a:off x="9210683" y="2746878"/>
            <a:ext cx="68823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a:t>
            </a:r>
          </a:p>
        </p:txBody>
      </p:sp>
      <p:sp>
        <p:nvSpPr>
          <p:cNvPr id="306" name="Rectangle 305">
            <a:extLst>
              <a:ext uri="{FF2B5EF4-FFF2-40B4-BE49-F238E27FC236}">
                <a16:creationId xmlns:a16="http://schemas.microsoft.com/office/drawing/2014/main" id="{11D54870-1927-4922-9042-76B289ED1CAE}"/>
              </a:ext>
            </a:extLst>
          </p:cNvPr>
          <p:cNvSpPr/>
          <p:nvPr/>
        </p:nvSpPr>
        <p:spPr>
          <a:xfrm>
            <a:off x="9896023" y="2747776"/>
            <a:ext cx="691968"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a:t>
            </a:r>
          </a:p>
        </p:txBody>
      </p:sp>
      <p:sp>
        <p:nvSpPr>
          <p:cNvPr id="307" name="Rectangle 306">
            <a:extLst>
              <a:ext uri="{FF2B5EF4-FFF2-40B4-BE49-F238E27FC236}">
                <a16:creationId xmlns:a16="http://schemas.microsoft.com/office/drawing/2014/main" id="{A49714B1-0A89-4FE2-84FD-624E7B5E2614}"/>
              </a:ext>
            </a:extLst>
          </p:cNvPr>
          <p:cNvSpPr/>
          <p:nvPr/>
        </p:nvSpPr>
        <p:spPr>
          <a:xfrm>
            <a:off x="4365536" y="3355509"/>
            <a:ext cx="698307"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308" name="Rectangle 307">
            <a:extLst>
              <a:ext uri="{FF2B5EF4-FFF2-40B4-BE49-F238E27FC236}">
                <a16:creationId xmlns:a16="http://schemas.microsoft.com/office/drawing/2014/main" id="{209C1367-570D-4839-BE3D-6C43AF51A3E6}"/>
              </a:ext>
            </a:extLst>
          </p:cNvPr>
          <p:cNvSpPr/>
          <p:nvPr/>
        </p:nvSpPr>
        <p:spPr>
          <a:xfrm>
            <a:off x="5066963" y="3361621"/>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309" name="Rectangle 308">
            <a:extLst>
              <a:ext uri="{FF2B5EF4-FFF2-40B4-BE49-F238E27FC236}">
                <a16:creationId xmlns:a16="http://schemas.microsoft.com/office/drawing/2014/main" id="{49AB53D3-B8F6-49E5-ABD6-146F53A826BB}"/>
              </a:ext>
            </a:extLst>
          </p:cNvPr>
          <p:cNvSpPr/>
          <p:nvPr/>
        </p:nvSpPr>
        <p:spPr>
          <a:xfrm>
            <a:off x="5757933" y="3354644"/>
            <a:ext cx="686417" cy="6135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6</a:t>
            </a:r>
          </a:p>
        </p:txBody>
      </p:sp>
      <p:sp>
        <p:nvSpPr>
          <p:cNvPr id="310" name="Rectangle 309">
            <a:extLst>
              <a:ext uri="{FF2B5EF4-FFF2-40B4-BE49-F238E27FC236}">
                <a16:creationId xmlns:a16="http://schemas.microsoft.com/office/drawing/2014/main" id="{C463C37B-C22C-4722-8764-F3F8983D3C40}"/>
              </a:ext>
            </a:extLst>
          </p:cNvPr>
          <p:cNvSpPr/>
          <p:nvPr/>
        </p:nvSpPr>
        <p:spPr>
          <a:xfrm>
            <a:off x="6442852" y="3355923"/>
            <a:ext cx="702458" cy="618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311" name="Rectangle 310">
            <a:extLst>
              <a:ext uri="{FF2B5EF4-FFF2-40B4-BE49-F238E27FC236}">
                <a16:creationId xmlns:a16="http://schemas.microsoft.com/office/drawing/2014/main" id="{0AB22CF9-01A4-4B46-8AFC-FFA7E028F35F}"/>
              </a:ext>
            </a:extLst>
          </p:cNvPr>
          <p:cNvSpPr/>
          <p:nvPr/>
        </p:nvSpPr>
        <p:spPr>
          <a:xfrm>
            <a:off x="7143139" y="3361616"/>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312" name="Rectangle 311">
            <a:extLst>
              <a:ext uri="{FF2B5EF4-FFF2-40B4-BE49-F238E27FC236}">
                <a16:creationId xmlns:a16="http://schemas.microsoft.com/office/drawing/2014/main" id="{A8A80DC5-077C-4EE5-BFD1-49F63D4E6662}"/>
              </a:ext>
            </a:extLst>
          </p:cNvPr>
          <p:cNvSpPr/>
          <p:nvPr/>
        </p:nvSpPr>
        <p:spPr>
          <a:xfrm>
            <a:off x="7831738" y="3353911"/>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313" name="Rectangle 312">
            <a:extLst>
              <a:ext uri="{FF2B5EF4-FFF2-40B4-BE49-F238E27FC236}">
                <a16:creationId xmlns:a16="http://schemas.microsoft.com/office/drawing/2014/main" id="{0D3C00C6-7D97-42D6-9DD3-4627AB095772}"/>
              </a:ext>
            </a:extLst>
          </p:cNvPr>
          <p:cNvSpPr/>
          <p:nvPr/>
        </p:nvSpPr>
        <p:spPr>
          <a:xfrm>
            <a:off x="8519581" y="3361616"/>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314" name="Rectangle 313">
            <a:extLst>
              <a:ext uri="{FF2B5EF4-FFF2-40B4-BE49-F238E27FC236}">
                <a16:creationId xmlns:a16="http://schemas.microsoft.com/office/drawing/2014/main" id="{47AF351F-74A0-43FE-9C29-8A1ED426AEFF}"/>
              </a:ext>
            </a:extLst>
          </p:cNvPr>
          <p:cNvSpPr/>
          <p:nvPr/>
        </p:nvSpPr>
        <p:spPr>
          <a:xfrm>
            <a:off x="9210252" y="3352701"/>
            <a:ext cx="685771" cy="6280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315" name="Rectangle 314">
            <a:extLst>
              <a:ext uri="{FF2B5EF4-FFF2-40B4-BE49-F238E27FC236}">
                <a16:creationId xmlns:a16="http://schemas.microsoft.com/office/drawing/2014/main" id="{A9D6EB91-D603-4687-941C-68237BD4DB28}"/>
              </a:ext>
            </a:extLst>
          </p:cNvPr>
          <p:cNvSpPr/>
          <p:nvPr/>
        </p:nvSpPr>
        <p:spPr>
          <a:xfrm>
            <a:off x="9898921" y="3352608"/>
            <a:ext cx="692549" cy="6280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316" name="Rectangle 315">
            <a:extLst>
              <a:ext uri="{FF2B5EF4-FFF2-40B4-BE49-F238E27FC236}">
                <a16:creationId xmlns:a16="http://schemas.microsoft.com/office/drawing/2014/main" id="{839CBE30-E8C8-498C-BC0E-F8FB43B904D7}"/>
              </a:ext>
            </a:extLst>
          </p:cNvPr>
          <p:cNvSpPr/>
          <p:nvPr/>
        </p:nvSpPr>
        <p:spPr>
          <a:xfrm>
            <a:off x="3683853" y="3960666"/>
            <a:ext cx="68692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1</a:t>
            </a:r>
            <a:endParaRPr lang="en-IN" sz="2500" dirty="0">
              <a:latin typeface="Nunito Sans" panose="020B0604020202020204" charset="0"/>
            </a:endParaRPr>
          </a:p>
        </p:txBody>
      </p:sp>
      <p:sp>
        <p:nvSpPr>
          <p:cNvPr id="317" name="Rectangle 316">
            <a:extLst>
              <a:ext uri="{FF2B5EF4-FFF2-40B4-BE49-F238E27FC236}">
                <a16:creationId xmlns:a16="http://schemas.microsoft.com/office/drawing/2014/main" id="{93380EFC-173D-4B92-8F49-8DF4ACC8D4AA}"/>
              </a:ext>
            </a:extLst>
          </p:cNvPr>
          <p:cNvSpPr/>
          <p:nvPr/>
        </p:nvSpPr>
        <p:spPr>
          <a:xfrm>
            <a:off x="4368239" y="3959490"/>
            <a:ext cx="698307"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318" name="Rectangle 317">
            <a:extLst>
              <a:ext uri="{FF2B5EF4-FFF2-40B4-BE49-F238E27FC236}">
                <a16:creationId xmlns:a16="http://schemas.microsoft.com/office/drawing/2014/main" id="{1AD7E3A7-A947-49B9-8F47-BDB74C27405D}"/>
              </a:ext>
            </a:extLst>
          </p:cNvPr>
          <p:cNvSpPr/>
          <p:nvPr/>
        </p:nvSpPr>
        <p:spPr>
          <a:xfrm>
            <a:off x="5069666" y="3954844"/>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319" name="Rectangle 318">
            <a:extLst>
              <a:ext uri="{FF2B5EF4-FFF2-40B4-BE49-F238E27FC236}">
                <a16:creationId xmlns:a16="http://schemas.microsoft.com/office/drawing/2014/main" id="{82E652A5-988B-4539-BE12-097E688A15B6}"/>
              </a:ext>
            </a:extLst>
          </p:cNvPr>
          <p:cNvSpPr/>
          <p:nvPr/>
        </p:nvSpPr>
        <p:spPr>
          <a:xfrm>
            <a:off x="5760636" y="3958625"/>
            <a:ext cx="686417" cy="6135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6</a:t>
            </a:r>
          </a:p>
        </p:txBody>
      </p:sp>
      <p:sp>
        <p:nvSpPr>
          <p:cNvPr id="320" name="Rectangle 319">
            <a:extLst>
              <a:ext uri="{FF2B5EF4-FFF2-40B4-BE49-F238E27FC236}">
                <a16:creationId xmlns:a16="http://schemas.microsoft.com/office/drawing/2014/main" id="{4F0CF4B3-0B4C-4599-A524-35889D7B625C}"/>
              </a:ext>
            </a:extLst>
          </p:cNvPr>
          <p:cNvSpPr/>
          <p:nvPr/>
        </p:nvSpPr>
        <p:spPr>
          <a:xfrm>
            <a:off x="6445555" y="3956012"/>
            <a:ext cx="702458" cy="6118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321" name="Rectangle 320">
            <a:extLst>
              <a:ext uri="{FF2B5EF4-FFF2-40B4-BE49-F238E27FC236}">
                <a16:creationId xmlns:a16="http://schemas.microsoft.com/office/drawing/2014/main" id="{2AEC8849-9BBA-4BBF-90E6-B34AB7A52E8D}"/>
              </a:ext>
            </a:extLst>
          </p:cNvPr>
          <p:cNvSpPr/>
          <p:nvPr/>
        </p:nvSpPr>
        <p:spPr>
          <a:xfrm>
            <a:off x="7139768" y="3954844"/>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322" name="Rectangle 321">
            <a:extLst>
              <a:ext uri="{FF2B5EF4-FFF2-40B4-BE49-F238E27FC236}">
                <a16:creationId xmlns:a16="http://schemas.microsoft.com/office/drawing/2014/main" id="{129FB134-656F-40D6-B329-69E4F2140B62}"/>
              </a:ext>
            </a:extLst>
          </p:cNvPr>
          <p:cNvSpPr/>
          <p:nvPr/>
        </p:nvSpPr>
        <p:spPr>
          <a:xfrm>
            <a:off x="7832760" y="3963550"/>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8</a:t>
            </a:r>
          </a:p>
        </p:txBody>
      </p:sp>
      <p:sp>
        <p:nvSpPr>
          <p:cNvPr id="323" name="Rectangle 322">
            <a:extLst>
              <a:ext uri="{FF2B5EF4-FFF2-40B4-BE49-F238E27FC236}">
                <a16:creationId xmlns:a16="http://schemas.microsoft.com/office/drawing/2014/main" id="{2324C3E1-EDE3-4EF3-9683-16CAF0F50FB7}"/>
              </a:ext>
            </a:extLst>
          </p:cNvPr>
          <p:cNvSpPr/>
          <p:nvPr/>
        </p:nvSpPr>
        <p:spPr>
          <a:xfrm>
            <a:off x="8516576" y="3974209"/>
            <a:ext cx="692549" cy="5971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8</a:t>
            </a:r>
          </a:p>
        </p:txBody>
      </p:sp>
      <p:sp>
        <p:nvSpPr>
          <p:cNvPr id="324" name="Rectangle 323">
            <a:extLst>
              <a:ext uri="{FF2B5EF4-FFF2-40B4-BE49-F238E27FC236}">
                <a16:creationId xmlns:a16="http://schemas.microsoft.com/office/drawing/2014/main" id="{5F906298-A21A-4410-A7CB-EA814A0E4EF3}"/>
              </a:ext>
            </a:extLst>
          </p:cNvPr>
          <p:cNvSpPr/>
          <p:nvPr/>
        </p:nvSpPr>
        <p:spPr>
          <a:xfrm>
            <a:off x="9210582" y="3972136"/>
            <a:ext cx="687324" cy="5985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8</a:t>
            </a:r>
          </a:p>
        </p:txBody>
      </p:sp>
      <p:sp>
        <p:nvSpPr>
          <p:cNvPr id="325" name="Rectangle 324">
            <a:extLst>
              <a:ext uri="{FF2B5EF4-FFF2-40B4-BE49-F238E27FC236}">
                <a16:creationId xmlns:a16="http://schemas.microsoft.com/office/drawing/2014/main" id="{3E7629C6-017F-4FAA-89E1-39DEB4BD5DDC}"/>
              </a:ext>
            </a:extLst>
          </p:cNvPr>
          <p:cNvSpPr/>
          <p:nvPr/>
        </p:nvSpPr>
        <p:spPr>
          <a:xfrm>
            <a:off x="9885054" y="3980645"/>
            <a:ext cx="698815" cy="599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13</a:t>
            </a:r>
          </a:p>
        </p:txBody>
      </p:sp>
      <p:sp>
        <p:nvSpPr>
          <p:cNvPr id="336" name="Rectangle 335">
            <a:extLst>
              <a:ext uri="{FF2B5EF4-FFF2-40B4-BE49-F238E27FC236}">
                <a16:creationId xmlns:a16="http://schemas.microsoft.com/office/drawing/2014/main" id="{A21F45B3-15D2-44C5-A14D-7BFBE4E9B442}"/>
              </a:ext>
            </a:extLst>
          </p:cNvPr>
          <p:cNvSpPr/>
          <p:nvPr/>
        </p:nvSpPr>
        <p:spPr>
          <a:xfrm>
            <a:off x="3680734" y="4574347"/>
            <a:ext cx="68692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latin typeface="Nunito Sans" panose="020B0604020202020204" charset="0"/>
              </a:rPr>
              <a:t>1</a:t>
            </a:r>
            <a:endParaRPr lang="en-IN" sz="2500" dirty="0">
              <a:latin typeface="Nunito Sans" panose="020B0604020202020204" charset="0"/>
            </a:endParaRPr>
          </a:p>
        </p:txBody>
      </p:sp>
      <p:sp>
        <p:nvSpPr>
          <p:cNvPr id="337" name="Rectangle 336">
            <a:extLst>
              <a:ext uri="{FF2B5EF4-FFF2-40B4-BE49-F238E27FC236}">
                <a16:creationId xmlns:a16="http://schemas.microsoft.com/office/drawing/2014/main" id="{FF80C3D8-9502-41A9-A74F-4299C8BD666B}"/>
              </a:ext>
            </a:extLst>
          </p:cNvPr>
          <p:cNvSpPr/>
          <p:nvPr/>
        </p:nvSpPr>
        <p:spPr>
          <a:xfrm>
            <a:off x="4365120" y="4573171"/>
            <a:ext cx="698307"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338" name="Rectangle 337">
            <a:extLst>
              <a:ext uri="{FF2B5EF4-FFF2-40B4-BE49-F238E27FC236}">
                <a16:creationId xmlns:a16="http://schemas.microsoft.com/office/drawing/2014/main" id="{5BD8F48F-34F8-4338-904A-A203BA7796A6}"/>
              </a:ext>
            </a:extLst>
          </p:cNvPr>
          <p:cNvSpPr/>
          <p:nvPr/>
        </p:nvSpPr>
        <p:spPr>
          <a:xfrm>
            <a:off x="5066547" y="4568525"/>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1</a:t>
            </a:r>
          </a:p>
        </p:txBody>
      </p:sp>
      <p:sp>
        <p:nvSpPr>
          <p:cNvPr id="339" name="Rectangle 338">
            <a:extLst>
              <a:ext uri="{FF2B5EF4-FFF2-40B4-BE49-F238E27FC236}">
                <a16:creationId xmlns:a16="http://schemas.microsoft.com/office/drawing/2014/main" id="{97A26611-4654-47DD-B635-B01986B25B59}"/>
              </a:ext>
            </a:extLst>
          </p:cNvPr>
          <p:cNvSpPr/>
          <p:nvPr/>
        </p:nvSpPr>
        <p:spPr>
          <a:xfrm>
            <a:off x="5757517" y="4572306"/>
            <a:ext cx="686417" cy="6135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6</a:t>
            </a:r>
          </a:p>
        </p:txBody>
      </p:sp>
      <p:sp>
        <p:nvSpPr>
          <p:cNvPr id="340" name="Rectangle 339">
            <a:extLst>
              <a:ext uri="{FF2B5EF4-FFF2-40B4-BE49-F238E27FC236}">
                <a16:creationId xmlns:a16="http://schemas.microsoft.com/office/drawing/2014/main" id="{08BC2940-BEF4-4691-96DA-ED13E83296FC}"/>
              </a:ext>
            </a:extLst>
          </p:cNvPr>
          <p:cNvSpPr/>
          <p:nvPr/>
        </p:nvSpPr>
        <p:spPr>
          <a:xfrm>
            <a:off x="6442436" y="4569693"/>
            <a:ext cx="702458" cy="6118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341" name="Rectangle 340">
            <a:extLst>
              <a:ext uri="{FF2B5EF4-FFF2-40B4-BE49-F238E27FC236}">
                <a16:creationId xmlns:a16="http://schemas.microsoft.com/office/drawing/2014/main" id="{A0376B16-C7D8-458B-93CE-909D76C063DD}"/>
              </a:ext>
            </a:extLst>
          </p:cNvPr>
          <p:cNvSpPr/>
          <p:nvPr/>
        </p:nvSpPr>
        <p:spPr>
          <a:xfrm>
            <a:off x="7136649" y="4568525"/>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500" dirty="0">
                <a:latin typeface="Nunito Sans" panose="020B0604020202020204" charset="0"/>
              </a:rPr>
              <a:t>7</a:t>
            </a:r>
          </a:p>
        </p:txBody>
      </p:sp>
      <p:sp>
        <p:nvSpPr>
          <p:cNvPr id="342" name="Rectangle 341">
            <a:extLst>
              <a:ext uri="{FF2B5EF4-FFF2-40B4-BE49-F238E27FC236}">
                <a16:creationId xmlns:a16="http://schemas.microsoft.com/office/drawing/2014/main" id="{880A8CDC-4CFC-40BE-880A-D0C8ACDFB7A2}"/>
              </a:ext>
            </a:extLst>
          </p:cNvPr>
          <p:cNvSpPr/>
          <p:nvPr/>
        </p:nvSpPr>
        <p:spPr>
          <a:xfrm>
            <a:off x="7829641" y="4577231"/>
            <a:ext cx="692549" cy="611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8</a:t>
            </a:r>
          </a:p>
        </p:txBody>
      </p:sp>
      <p:sp>
        <p:nvSpPr>
          <p:cNvPr id="343" name="Rectangle 342">
            <a:extLst>
              <a:ext uri="{FF2B5EF4-FFF2-40B4-BE49-F238E27FC236}">
                <a16:creationId xmlns:a16="http://schemas.microsoft.com/office/drawing/2014/main" id="{12C5DD9B-C08F-4CBB-884E-3D687F788EE5}"/>
              </a:ext>
            </a:extLst>
          </p:cNvPr>
          <p:cNvSpPr/>
          <p:nvPr/>
        </p:nvSpPr>
        <p:spPr>
          <a:xfrm>
            <a:off x="8524215" y="4571036"/>
            <a:ext cx="692549" cy="614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9</a:t>
            </a:r>
          </a:p>
        </p:txBody>
      </p:sp>
      <p:sp>
        <p:nvSpPr>
          <p:cNvPr id="344" name="Rectangle 343">
            <a:extLst>
              <a:ext uri="{FF2B5EF4-FFF2-40B4-BE49-F238E27FC236}">
                <a16:creationId xmlns:a16="http://schemas.microsoft.com/office/drawing/2014/main" id="{0871E971-4D78-49C8-B442-85C29DCBAA3F}"/>
              </a:ext>
            </a:extLst>
          </p:cNvPr>
          <p:cNvSpPr/>
          <p:nvPr/>
        </p:nvSpPr>
        <p:spPr>
          <a:xfrm>
            <a:off x="9218221" y="4567211"/>
            <a:ext cx="679684" cy="6177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10</a:t>
            </a:r>
          </a:p>
        </p:txBody>
      </p:sp>
      <p:sp>
        <p:nvSpPr>
          <p:cNvPr id="345" name="Rectangle 344">
            <a:extLst>
              <a:ext uri="{FF2B5EF4-FFF2-40B4-BE49-F238E27FC236}">
                <a16:creationId xmlns:a16="http://schemas.microsoft.com/office/drawing/2014/main" id="{08FA3CFA-0029-4FBF-8E45-0B7BC3E27669}"/>
              </a:ext>
            </a:extLst>
          </p:cNvPr>
          <p:cNvSpPr/>
          <p:nvPr/>
        </p:nvSpPr>
        <p:spPr>
          <a:xfrm>
            <a:off x="9887137" y="4569485"/>
            <a:ext cx="699439" cy="6168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300" dirty="0">
                <a:latin typeface="Nunito Sans" panose="020B0604020202020204" charset="0"/>
              </a:rPr>
              <a:t>13</a:t>
            </a:r>
          </a:p>
        </p:txBody>
      </p:sp>
      <p:sp>
        <p:nvSpPr>
          <p:cNvPr id="346" name="Rectangle 345">
            <a:extLst>
              <a:ext uri="{FF2B5EF4-FFF2-40B4-BE49-F238E27FC236}">
                <a16:creationId xmlns:a16="http://schemas.microsoft.com/office/drawing/2014/main" id="{9BF4EB92-0CA2-45D3-AD85-52743068EA03}"/>
              </a:ext>
            </a:extLst>
          </p:cNvPr>
          <p:cNvSpPr/>
          <p:nvPr/>
        </p:nvSpPr>
        <p:spPr>
          <a:xfrm>
            <a:off x="9889249" y="4568183"/>
            <a:ext cx="699439" cy="616878"/>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300" dirty="0">
                <a:latin typeface="Nunito Sans" panose="020B0604020202020204" charset="0"/>
              </a:rPr>
              <a:t>13</a:t>
            </a:r>
          </a:p>
        </p:txBody>
      </p:sp>
      <p:sp>
        <p:nvSpPr>
          <p:cNvPr id="347" name="Rectangle 346">
            <a:extLst>
              <a:ext uri="{FF2B5EF4-FFF2-40B4-BE49-F238E27FC236}">
                <a16:creationId xmlns:a16="http://schemas.microsoft.com/office/drawing/2014/main" id="{F6985D9B-8D62-41A3-8BEC-D6B719765CDB}"/>
              </a:ext>
            </a:extLst>
          </p:cNvPr>
          <p:cNvSpPr/>
          <p:nvPr/>
        </p:nvSpPr>
        <p:spPr>
          <a:xfrm>
            <a:off x="9889656" y="3954123"/>
            <a:ext cx="699439" cy="616878"/>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300" dirty="0">
                <a:latin typeface="Nunito Sans" panose="020B0604020202020204" charset="0"/>
              </a:rPr>
              <a:t>13</a:t>
            </a:r>
          </a:p>
        </p:txBody>
      </p:sp>
      <p:sp>
        <p:nvSpPr>
          <p:cNvPr id="348" name="Rectangle 347">
            <a:extLst>
              <a:ext uri="{FF2B5EF4-FFF2-40B4-BE49-F238E27FC236}">
                <a16:creationId xmlns:a16="http://schemas.microsoft.com/office/drawing/2014/main" id="{4039CACE-3346-4AB0-8DB7-4242560E7DC7}"/>
              </a:ext>
            </a:extLst>
          </p:cNvPr>
          <p:cNvSpPr/>
          <p:nvPr/>
        </p:nvSpPr>
        <p:spPr>
          <a:xfrm>
            <a:off x="5753100" y="3349230"/>
            <a:ext cx="699439" cy="616878"/>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300" dirty="0">
                <a:latin typeface="Nunito Sans" panose="020B0604020202020204" charset="0"/>
              </a:rPr>
              <a:t>6</a:t>
            </a:r>
          </a:p>
        </p:txBody>
      </p:sp>
      <p:sp>
        <p:nvSpPr>
          <p:cNvPr id="349" name="Rectangle 348">
            <a:extLst>
              <a:ext uri="{FF2B5EF4-FFF2-40B4-BE49-F238E27FC236}">
                <a16:creationId xmlns:a16="http://schemas.microsoft.com/office/drawing/2014/main" id="{D8F8AFBF-6B4B-4772-A8EE-B8641FB3816C}"/>
              </a:ext>
            </a:extLst>
          </p:cNvPr>
          <p:cNvSpPr/>
          <p:nvPr/>
        </p:nvSpPr>
        <p:spPr>
          <a:xfrm>
            <a:off x="2979813" y="2738588"/>
            <a:ext cx="699439" cy="616878"/>
          </a:xfrm>
          <a:prstGeom prst="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300" dirty="0">
                <a:latin typeface="Nunito Sans" panose="020B0604020202020204" charset="0"/>
              </a:rPr>
              <a:t>0</a:t>
            </a:r>
          </a:p>
        </p:txBody>
      </p:sp>
    </p:spTree>
    <p:extLst>
      <p:ext uri="{BB962C8B-B14F-4D97-AF65-F5344CB8AC3E}">
        <p14:creationId xmlns:p14="http://schemas.microsoft.com/office/powerpoint/2010/main" val="75678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1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1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1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1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1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1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1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1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1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2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32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2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32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2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2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3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37"/>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33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3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340"/>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4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34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3"/>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344"/>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4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346"/>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47"/>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34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animBg="1"/>
      <p:bldP spid="292" grpId="0" animBg="1"/>
      <p:bldP spid="293" grpId="0" animBg="1"/>
      <p:bldP spid="294" grpId="0" animBg="1"/>
      <p:bldP spid="295" grpId="0" animBg="1"/>
      <p:bldP spid="296" grpId="0" animBg="1"/>
      <p:bldP spid="297"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Real Time Problem</a:t>
            </a:r>
          </a:p>
        </p:txBody>
      </p:sp>
      <p:sp>
        <p:nvSpPr>
          <p:cNvPr id="10" name="Rectangle 9">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aphicFrame>
        <p:nvGraphicFramePr>
          <p:cNvPr id="8" name="Table 7"/>
          <p:cNvGraphicFramePr>
            <a:graphicFrameLocks noGrp="1"/>
          </p:cNvGraphicFramePr>
          <p:nvPr/>
        </p:nvGraphicFramePr>
        <p:xfrm>
          <a:off x="8043882" y="714356"/>
          <a:ext cx="1552580" cy="5783581"/>
        </p:xfrm>
        <a:graphic>
          <a:graphicData uri="http://schemas.openxmlformats.org/drawingml/2006/table">
            <a:tbl>
              <a:tblPr firstRow="1" bandRow="1">
                <a:tableStyleId>{5940675A-B579-460E-94D1-54222C63F5DA}</a:tableStyleId>
              </a:tblPr>
              <a:tblGrid>
                <a:gridCol w="1552580">
                  <a:extLst>
                    <a:ext uri="{9D8B030D-6E8A-4147-A177-3AD203B41FA5}">
                      <a16:colId xmlns:a16="http://schemas.microsoft.com/office/drawing/2014/main" val="20000"/>
                    </a:ext>
                  </a:extLst>
                </a:gridCol>
              </a:tblGrid>
              <a:tr h="304399">
                <a:tc>
                  <a:txBody>
                    <a:bodyPr/>
                    <a:lstStyle/>
                    <a:p>
                      <a:endParaRPr lang="en-US" sz="1200" dirty="0"/>
                    </a:p>
                  </a:txBody>
                  <a:tcPr>
                    <a:lnT w="12700" cap="flat" cmpd="sng" algn="ctr">
                      <a:noFill/>
                      <a:prstDash val="solid"/>
                      <a:round/>
                      <a:headEnd type="none" w="med" len="med"/>
                      <a:tailEnd type="none" w="med" len="med"/>
                    </a:lnT>
                  </a:tcPr>
                </a:tc>
                <a:extLst>
                  <a:ext uri="{0D108BD9-81ED-4DB2-BD59-A6C34878D82A}">
                    <a16:rowId xmlns:a16="http://schemas.microsoft.com/office/drawing/2014/main" val="10000"/>
                  </a:ext>
                </a:extLst>
              </a:tr>
              <a:tr h="304399">
                <a:tc>
                  <a:txBody>
                    <a:bodyPr/>
                    <a:lstStyle/>
                    <a:p>
                      <a:pPr algn="ctr"/>
                      <a:endParaRPr lang="en-US" sz="1200" dirty="0"/>
                    </a:p>
                  </a:txBody>
                  <a:tcPr/>
                </a:tc>
                <a:extLst>
                  <a:ext uri="{0D108BD9-81ED-4DB2-BD59-A6C34878D82A}">
                    <a16:rowId xmlns:a16="http://schemas.microsoft.com/office/drawing/2014/main" val="10001"/>
                  </a:ext>
                </a:extLst>
              </a:tr>
              <a:tr h="304399">
                <a:tc>
                  <a:txBody>
                    <a:bodyPr/>
                    <a:lstStyle/>
                    <a:p>
                      <a:pPr algn="ctr"/>
                      <a:endParaRPr lang="en-US" sz="1200" dirty="0"/>
                    </a:p>
                  </a:txBody>
                  <a:tcPr/>
                </a:tc>
                <a:extLst>
                  <a:ext uri="{0D108BD9-81ED-4DB2-BD59-A6C34878D82A}">
                    <a16:rowId xmlns:a16="http://schemas.microsoft.com/office/drawing/2014/main" val="10002"/>
                  </a:ext>
                </a:extLst>
              </a:tr>
              <a:tr h="304399">
                <a:tc>
                  <a:txBody>
                    <a:bodyPr/>
                    <a:lstStyle/>
                    <a:p>
                      <a:pPr algn="ctr"/>
                      <a:endParaRPr lang="en-US" sz="1200" dirty="0"/>
                    </a:p>
                  </a:txBody>
                  <a:tcPr/>
                </a:tc>
                <a:extLst>
                  <a:ext uri="{0D108BD9-81ED-4DB2-BD59-A6C34878D82A}">
                    <a16:rowId xmlns:a16="http://schemas.microsoft.com/office/drawing/2014/main" val="10003"/>
                  </a:ext>
                </a:extLst>
              </a:tr>
              <a:tr h="304399">
                <a:tc>
                  <a:txBody>
                    <a:bodyPr/>
                    <a:lstStyle/>
                    <a:p>
                      <a:pPr algn="ctr"/>
                      <a:endParaRPr lang="en-US" sz="1200" dirty="0"/>
                    </a:p>
                  </a:txBody>
                  <a:tcPr/>
                </a:tc>
                <a:extLst>
                  <a:ext uri="{0D108BD9-81ED-4DB2-BD59-A6C34878D82A}">
                    <a16:rowId xmlns:a16="http://schemas.microsoft.com/office/drawing/2014/main" val="10004"/>
                  </a:ext>
                </a:extLst>
              </a:tr>
              <a:tr h="304399">
                <a:tc>
                  <a:txBody>
                    <a:bodyPr/>
                    <a:lstStyle/>
                    <a:p>
                      <a:pPr algn="ctr"/>
                      <a:endParaRPr lang="en-US" sz="1200" dirty="0"/>
                    </a:p>
                  </a:txBody>
                  <a:tcPr/>
                </a:tc>
                <a:extLst>
                  <a:ext uri="{0D108BD9-81ED-4DB2-BD59-A6C34878D82A}">
                    <a16:rowId xmlns:a16="http://schemas.microsoft.com/office/drawing/2014/main" val="10005"/>
                  </a:ext>
                </a:extLst>
              </a:tr>
              <a:tr h="304399">
                <a:tc>
                  <a:txBody>
                    <a:bodyPr/>
                    <a:lstStyle/>
                    <a:p>
                      <a:pPr algn="ctr"/>
                      <a:endParaRPr lang="en-US" sz="1200" dirty="0"/>
                    </a:p>
                  </a:txBody>
                  <a:tcPr/>
                </a:tc>
                <a:extLst>
                  <a:ext uri="{0D108BD9-81ED-4DB2-BD59-A6C34878D82A}">
                    <a16:rowId xmlns:a16="http://schemas.microsoft.com/office/drawing/2014/main" val="10006"/>
                  </a:ext>
                </a:extLst>
              </a:tr>
              <a:tr h="304399">
                <a:tc>
                  <a:txBody>
                    <a:bodyPr/>
                    <a:lstStyle/>
                    <a:p>
                      <a:pPr algn="ctr"/>
                      <a:endParaRPr lang="en-US" sz="1200" dirty="0"/>
                    </a:p>
                  </a:txBody>
                  <a:tcPr/>
                </a:tc>
                <a:extLst>
                  <a:ext uri="{0D108BD9-81ED-4DB2-BD59-A6C34878D82A}">
                    <a16:rowId xmlns:a16="http://schemas.microsoft.com/office/drawing/2014/main" val="10007"/>
                  </a:ext>
                </a:extLst>
              </a:tr>
              <a:tr h="304399">
                <a:tc>
                  <a:txBody>
                    <a:bodyPr/>
                    <a:lstStyle/>
                    <a:p>
                      <a:pPr algn="ctr"/>
                      <a:endParaRPr lang="en-US" sz="1200" dirty="0"/>
                    </a:p>
                  </a:txBody>
                  <a:tcPr/>
                </a:tc>
                <a:extLst>
                  <a:ext uri="{0D108BD9-81ED-4DB2-BD59-A6C34878D82A}">
                    <a16:rowId xmlns:a16="http://schemas.microsoft.com/office/drawing/2014/main" val="10008"/>
                  </a:ext>
                </a:extLst>
              </a:tr>
              <a:tr h="304399">
                <a:tc>
                  <a:txBody>
                    <a:bodyPr/>
                    <a:lstStyle/>
                    <a:p>
                      <a:pPr algn="ctr"/>
                      <a:endParaRPr lang="en-US" sz="1200" dirty="0"/>
                    </a:p>
                  </a:txBody>
                  <a:tcPr/>
                </a:tc>
                <a:extLst>
                  <a:ext uri="{0D108BD9-81ED-4DB2-BD59-A6C34878D82A}">
                    <a16:rowId xmlns:a16="http://schemas.microsoft.com/office/drawing/2014/main" val="10009"/>
                  </a:ext>
                </a:extLst>
              </a:tr>
              <a:tr h="304399">
                <a:tc>
                  <a:txBody>
                    <a:bodyPr/>
                    <a:lstStyle/>
                    <a:p>
                      <a:pPr algn="ctr"/>
                      <a:endParaRPr lang="en-US" sz="1200" dirty="0"/>
                    </a:p>
                  </a:txBody>
                  <a:tcPr/>
                </a:tc>
                <a:extLst>
                  <a:ext uri="{0D108BD9-81ED-4DB2-BD59-A6C34878D82A}">
                    <a16:rowId xmlns:a16="http://schemas.microsoft.com/office/drawing/2014/main" val="10010"/>
                  </a:ext>
                </a:extLst>
              </a:tr>
              <a:tr h="304399">
                <a:tc>
                  <a:txBody>
                    <a:bodyPr/>
                    <a:lstStyle/>
                    <a:p>
                      <a:pPr algn="ctr"/>
                      <a:endParaRPr lang="en-US" sz="1200" dirty="0"/>
                    </a:p>
                  </a:txBody>
                  <a:tcPr/>
                </a:tc>
                <a:extLst>
                  <a:ext uri="{0D108BD9-81ED-4DB2-BD59-A6C34878D82A}">
                    <a16:rowId xmlns:a16="http://schemas.microsoft.com/office/drawing/2014/main" val="10011"/>
                  </a:ext>
                </a:extLst>
              </a:tr>
              <a:tr h="304399">
                <a:tc>
                  <a:txBody>
                    <a:bodyPr/>
                    <a:lstStyle/>
                    <a:p>
                      <a:pPr algn="ctr"/>
                      <a:endParaRPr lang="en-US" sz="1200" dirty="0"/>
                    </a:p>
                  </a:txBody>
                  <a:tcPr/>
                </a:tc>
                <a:extLst>
                  <a:ext uri="{0D108BD9-81ED-4DB2-BD59-A6C34878D82A}">
                    <a16:rowId xmlns:a16="http://schemas.microsoft.com/office/drawing/2014/main" val="10012"/>
                  </a:ext>
                </a:extLst>
              </a:tr>
              <a:tr h="304399">
                <a:tc>
                  <a:txBody>
                    <a:bodyPr/>
                    <a:lstStyle/>
                    <a:p>
                      <a:pPr algn="ctr"/>
                      <a:endParaRPr lang="en-US" sz="1200" dirty="0"/>
                    </a:p>
                  </a:txBody>
                  <a:tcPr/>
                </a:tc>
                <a:extLst>
                  <a:ext uri="{0D108BD9-81ED-4DB2-BD59-A6C34878D82A}">
                    <a16:rowId xmlns:a16="http://schemas.microsoft.com/office/drawing/2014/main" val="10013"/>
                  </a:ext>
                </a:extLst>
              </a:tr>
              <a:tr h="304399">
                <a:tc>
                  <a:txBody>
                    <a:bodyPr/>
                    <a:lstStyle/>
                    <a:p>
                      <a:pPr algn="ctr"/>
                      <a:endParaRPr lang="en-US" sz="1200" dirty="0"/>
                    </a:p>
                  </a:txBody>
                  <a:tcPr/>
                </a:tc>
                <a:extLst>
                  <a:ext uri="{0D108BD9-81ED-4DB2-BD59-A6C34878D82A}">
                    <a16:rowId xmlns:a16="http://schemas.microsoft.com/office/drawing/2014/main" val="10014"/>
                  </a:ext>
                </a:extLst>
              </a:tr>
              <a:tr h="304399">
                <a:tc>
                  <a:txBody>
                    <a:bodyPr/>
                    <a:lstStyle/>
                    <a:p>
                      <a:pPr algn="ctr"/>
                      <a:endParaRPr lang="en-US" sz="1200" dirty="0"/>
                    </a:p>
                  </a:txBody>
                  <a:tcPr/>
                </a:tc>
                <a:extLst>
                  <a:ext uri="{0D108BD9-81ED-4DB2-BD59-A6C34878D82A}">
                    <a16:rowId xmlns:a16="http://schemas.microsoft.com/office/drawing/2014/main" val="10015"/>
                  </a:ext>
                </a:extLst>
              </a:tr>
              <a:tr h="304399">
                <a:tc>
                  <a:txBody>
                    <a:bodyPr/>
                    <a:lstStyle/>
                    <a:p>
                      <a:pPr algn="ctr"/>
                      <a:endParaRPr lang="en-US" sz="1200" dirty="0"/>
                    </a:p>
                  </a:txBody>
                  <a:tcPr/>
                </a:tc>
                <a:extLst>
                  <a:ext uri="{0D108BD9-81ED-4DB2-BD59-A6C34878D82A}">
                    <a16:rowId xmlns:a16="http://schemas.microsoft.com/office/drawing/2014/main" val="10016"/>
                  </a:ext>
                </a:extLst>
              </a:tr>
              <a:tr h="304399">
                <a:tc>
                  <a:txBody>
                    <a:bodyPr/>
                    <a:lstStyle/>
                    <a:p>
                      <a:pPr algn="ctr"/>
                      <a:endParaRPr lang="en-US" sz="1200" dirty="0"/>
                    </a:p>
                  </a:txBody>
                  <a:tcPr/>
                </a:tc>
                <a:extLst>
                  <a:ext uri="{0D108BD9-81ED-4DB2-BD59-A6C34878D82A}">
                    <a16:rowId xmlns:a16="http://schemas.microsoft.com/office/drawing/2014/main" val="10017"/>
                  </a:ext>
                </a:extLst>
              </a:tr>
              <a:tr h="304399">
                <a:tc>
                  <a:txBody>
                    <a:bodyPr/>
                    <a:lstStyle/>
                    <a:p>
                      <a:pPr algn="ctr"/>
                      <a:endParaRPr lang="en-US" sz="1200" dirty="0"/>
                    </a:p>
                  </a:txBody>
                  <a:tcPr>
                    <a:lnB w="12700" cap="flat" cmpd="sng" algn="ctr">
                      <a:no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9" name="Rectangle 8"/>
          <p:cNvSpPr/>
          <p:nvPr/>
        </p:nvSpPr>
        <p:spPr>
          <a:xfrm>
            <a:off x="8024826" y="5643578"/>
            <a:ext cx="1571636" cy="533400"/>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latin typeface="Nunito Sans" charset="0"/>
              </a:rPr>
              <a:t>NULL</a:t>
            </a:r>
          </a:p>
        </p:txBody>
      </p:sp>
      <p:graphicFrame>
        <p:nvGraphicFramePr>
          <p:cNvPr id="12" name="Table 11"/>
          <p:cNvGraphicFramePr>
            <a:graphicFrameLocks noGrp="1"/>
          </p:cNvGraphicFramePr>
          <p:nvPr/>
        </p:nvGraphicFramePr>
        <p:xfrm>
          <a:off x="1381092" y="2031707"/>
          <a:ext cx="1214446" cy="4754880"/>
        </p:xfrm>
        <a:graphic>
          <a:graphicData uri="http://schemas.openxmlformats.org/drawingml/2006/table">
            <a:tbl>
              <a:tblPr firstRow="1" bandRow="1">
                <a:tableStyleId>{5940675A-B579-460E-94D1-54222C63F5DA}</a:tableStyleId>
              </a:tblPr>
              <a:tblGrid>
                <a:gridCol w="1214446">
                  <a:extLst>
                    <a:ext uri="{9D8B030D-6E8A-4147-A177-3AD203B41FA5}">
                      <a16:colId xmlns:a16="http://schemas.microsoft.com/office/drawing/2014/main" val="20000"/>
                    </a:ext>
                  </a:extLst>
                </a:gridCol>
              </a:tblGrid>
              <a:tr h="340704">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40704">
                <a:tc>
                  <a:txBody>
                    <a:bodyPr/>
                    <a:lstStyle/>
                    <a:p>
                      <a:endParaRPr lang="en-US" dirty="0"/>
                    </a:p>
                  </a:txBody>
                  <a:tcPr>
                    <a:lnT w="127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07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07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07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07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07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07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07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0704">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0704">
                <a:tc>
                  <a:txBody>
                    <a:bodyPr/>
                    <a:lstStyle/>
                    <a:p>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0"/>
                  </a:ext>
                </a:extLst>
              </a:tr>
              <a:tr h="3407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11"/>
                  </a:ext>
                </a:extLst>
              </a:tr>
              <a:tr h="340704">
                <a:tc>
                  <a:txBody>
                    <a:bodyPr/>
                    <a:lstStyle/>
                    <a:p>
                      <a:endParaRPr lang="en-US"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13" name="TextBox 12"/>
          <p:cNvSpPr txBox="1"/>
          <p:nvPr/>
        </p:nvSpPr>
        <p:spPr>
          <a:xfrm>
            <a:off x="578155" y="2747986"/>
            <a:ext cx="588623" cy="369332"/>
          </a:xfrm>
          <a:prstGeom prst="rect">
            <a:avLst/>
          </a:prstGeom>
          <a:noFill/>
        </p:spPr>
        <p:txBody>
          <a:bodyPr wrap="none" rtlCol="0">
            <a:spAutoFit/>
          </a:bodyPr>
          <a:lstStyle/>
          <a:p>
            <a:r>
              <a:rPr lang="en-US" dirty="0"/>
              <a:t>100 </a:t>
            </a:r>
          </a:p>
        </p:txBody>
      </p:sp>
      <p:sp>
        <p:nvSpPr>
          <p:cNvPr id="14" name="TextBox 13"/>
          <p:cNvSpPr txBox="1"/>
          <p:nvPr/>
        </p:nvSpPr>
        <p:spPr>
          <a:xfrm>
            <a:off x="1238216" y="1643050"/>
            <a:ext cx="1500198" cy="477054"/>
          </a:xfrm>
          <a:prstGeom prst="rect">
            <a:avLst/>
          </a:prstGeom>
          <a:noFill/>
        </p:spPr>
        <p:txBody>
          <a:bodyPr wrap="square" rtlCol="0">
            <a:spAutoFit/>
          </a:bodyPr>
          <a:lstStyle/>
          <a:p>
            <a:r>
              <a:rPr lang="en-US" sz="2500" b="1" dirty="0">
                <a:latin typeface="Nunito Sans" charset="0"/>
              </a:rPr>
              <a:t>Memory</a:t>
            </a:r>
          </a:p>
        </p:txBody>
      </p:sp>
      <p:sp>
        <p:nvSpPr>
          <p:cNvPr id="15" name="TextBox 14"/>
          <p:cNvSpPr txBox="1"/>
          <p:nvPr/>
        </p:nvSpPr>
        <p:spPr>
          <a:xfrm>
            <a:off x="558313" y="3140654"/>
            <a:ext cx="588623" cy="369332"/>
          </a:xfrm>
          <a:prstGeom prst="rect">
            <a:avLst/>
          </a:prstGeom>
          <a:noFill/>
        </p:spPr>
        <p:txBody>
          <a:bodyPr wrap="none" rtlCol="0">
            <a:spAutoFit/>
          </a:bodyPr>
          <a:lstStyle/>
          <a:p>
            <a:r>
              <a:rPr lang="en-US" dirty="0"/>
              <a:t>101 </a:t>
            </a:r>
          </a:p>
        </p:txBody>
      </p:sp>
      <p:sp>
        <p:nvSpPr>
          <p:cNvPr id="16" name="TextBox 15"/>
          <p:cNvSpPr txBox="1"/>
          <p:nvPr/>
        </p:nvSpPr>
        <p:spPr>
          <a:xfrm>
            <a:off x="558313" y="3521654"/>
            <a:ext cx="588623" cy="369332"/>
          </a:xfrm>
          <a:prstGeom prst="rect">
            <a:avLst/>
          </a:prstGeom>
          <a:noFill/>
        </p:spPr>
        <p:txBody>
          <a:bodyPr wrap="none" rtlCol="0">
            <a:spAutoFit/>
          </a:bodyPr>
          <a:lstStyle/>
          <a:p>
            <a:r>
              <a:rPr lang="en-US" dirty="0"/>
              <a:t>102 </a:t>
            </a:r>
          </a:p>
        </p:txBody>
      </p:sp>
      <p:sp>
        <p:nvSpPr>
          <p:cNvPr id="17" name="TextBox 16"/>
          <p:cNvSpPr txBox="1"/>
          <p:nvPr/>
        </p:nvSpPr>
        <p:spPr>
          <a:xfrm>
            <a:off x="558313" y="3902654"/>
            <a:ext cx="588623" cy="369332"/>
          </a:xfrm>
          <a:prstGeom prst="rect">
            <a:avLst/>
          </a:prstGeom>
          <a:noFill/>
        </p:spPr>
        <p:txBody>
          <a:bodyPr wrap="none" rtlCol="0">
            <a:spAutoFit/>
          </a:bodyPr>
          <a:lstStyle/>
          <a:p>
            <a:r>
              <a:rPr lang="en-US" dirty="0"/>
              <a:t>103 </a:t>
            </a:r>
          </a:p>
        </p:txBody>
      </p:sp>
      <p:sp>
        <p:nvSpPr>
          <p:cNvPr id="18" name="TextBox 17"/>
          <p:cNvSpPr txBox="1"/>
          <p:nvPr/>
        </p:nvSpPr>
        <p:spPr>
          <a:xfrm>
            <a:off x="578155" y="4271986"/>
            <a:ext cx="535724" cy="369332"/>
          </a:xfrm>
          <a:prstGeom prst="rect">
            <a:avLst/>
          </a:prstGeom>
          <a:noFill/>
        </p:spPr>
        <p:txBody>
          <a:bodyPr wrap="none" rtlCol="0">
            <a:spAutoFit/>
          </a:bodyPr>
          <a:lstStyle/>
          <a:p>
            <a:r>
              <a:rPr lang="en-US" dirty="0"/>
              <a:t>104</a:t>
            </a:r>
          </a:p>
        </p:txBody>
      </p:sp>
      <p:sp>
        <p:nvSpPr>
          <p:cNvPr id="19" name="TextBox 18"/>
          <p:cNvSpPr txBox="1"/>
          <p:nvPr/>
        </p:nvSpPr>
        <p:spPr>
          <a:xfrm>
            <a:off x="578155" y="4664654"/>
            <a:ext cx="535724" cy="369332"/>
          </a:xfrm>
          <a:prstGeom prst="rect">
            <a:avLst/>
          </a:prstGeom>
          <a:noFill/>
        </p:spPr>
        <p:txBody>
          <a:bodyPr wrap="none" rtlCol="0">
            <a:spAutoFit/>
          </a:bodyPr>
          <a:lstStyle/>
          <a:p>
            <a:r>
              <a:rPr lang="en-US" dirty="0"/>
              <a:t>105</a:t>
            </a:r>
          </a:p>
        </p:txBody>
      </p:sp>
      <p:sp>
        <p:nvSpPr>
          <p:cNvPr id="21" name="TextBox 20"/>
          <p:cNvSpPr txBox="1"/>
          <p:nvPr/>
        </p:nvSpPr>
        <p:spPr>
          <a:xfrm>
            <a:off x="4167174" y="1757386"/>
            <a:ext cx="1719298" cy="477054"/>
          </a:xfrm>
          <a:prstGeom prst="rect">
            <a:avLst/>
          </a:prstGeom>
          <a:noFill/>
        </p:spPr>
        <p:txBody>
          <a:bodyPr wrap="square" rtlCol="0">
            <a:spAutoFit/>
          </a:bodyPr>
          <a:lstStyle/>
          <a:p>
            <a:r>
              <a:rPr lang="en-US" sz="2500" dirty="0">
                <a:latin typeface="Nunito Sans" charset="0"/>
              </a:rPr>
              <a:t>       8, 3, 5 </a:t>
            </a:r>
          </a:p>
        </p:txBody>
      </p:sp>
      <p:sp>
        <p:nvSpPr>
          <p:cNvPr id="22" name="TextBox 21"/>
          <p:cNvSpPr txBox="1"/>
          <p:nvPr/>
        </p:nvSpPr>
        <p:spPr>
          <a:xfrm>
            <a:off x="7315208" y="1313249"/>
            <a:ext cx="598241" cy="369332"/>
          </a:xfrm>
          <a:prstGeom prst="rect">
            <a:avLst/>
          </a:prstGeom>
          <a:noFill/>
        </p:spPr>
        <p:txBody>
          <a:bodyPr wrap="none" rtlCol="0">
            <a:spAutoFit/>
          </a:bodyPr>
          <a:lstStyle/>
          <a:p>
            <a:r>
              <a:rPr lang="en-US" dirty="0">
                <a:latin typeface="Nunito Sans" charset="0"/>
              </a:rPr>
              <a:t>500</a:t>
            </a:r>
          </a:p>
        </p:txBody>
      </p:sp>
      <p:sp>
        <p:nvSpPr>
          <p:cNvPr id="23" name="TextBox 22"/>
          <p:cNvSpPr txBox="1"/>
          <p:nvPr/>
        </p:nvSpPr>
        <p:spPr>
          <a:xfrm>
            <a:off x="7239008" y="2170505"/>
            <a:ext cx="736099" cy="369332"/>
          </a:xfrm>
          <a:prstGeom prst="rect">
            <a:avLst/>
          </a:prstGeom>
          <a:noFill/>
        </p:spPr>
        <p:txBody>
          <a:bodyPr wrap="none" rtlCol="0">
            <a:spAutoFit/>
          </a:bodyPr>
          <a:lstStyle/>
          <a:p>
            <a:r>
              <a:rPr lang="en-US" dirty="0">
                <a:latin typeface="Nunito Sans" charset="0"/>
              </a:rPr>
              <a:t>1000</a:t>
            </a:r>
          </a:p>
        </p:txBody>
      </p:sp>
      <p:sp>
        <p:nvSpPr>
          <p:cNvPr id="24" name="TextBox 23"/>
          <p:cNvSpPr txBox="1"/>
          <p:nvPr/>
        </p:nvSpPr>
        <p:spPr>
          <a:xfrm>
            <a:off x="7217289" y="3647252"/>
            <a:ext cx="736099" cy="369332"/>
          </a:xfrm>
          <a:prstGeom prst="rect">
            <a:avLst/>
          </a:prstGeom>
          <a:noFill/>
        </p:spPr>
        <p:txBody>
          <a:bodyPr wrap="none" rtlCol="0">
            <a:spAutoFit/>
          </a:bodyPr>
          <a:lstStyle/>
          <a:p>
            <a:r>
              <a:rPr lang="en-US" dirty="0">
                <a:latin typeface="Nunito Sans" charset="0"/>
              </a:rPr>
              <a:t>2000</a:t>
            </a:r>
          </a:p>
        </p:txBody>
      </p:sp>
      <p:sp>
        <p:nvSpPr>
          <p:cNvPr id="25" name="TextBox 24"/>
          <p:cNvSpPr txBox="1"/>
          <p:nvPr/>
        </p:nvSpPr>
        <p:spPr>
          <a:xfrm>
            <a:off x="7217289" y="4956587"/>
            <a:ext cx="736099" cy="369332"/>
          </a:xfrm>
          <a:prstGeom prst="rect">
            <a:avLst/>
          </a:prstGeom>
          <a:noFill/>
        </p:spPr>
        <p:txBody>
          <a:bodyPr wrap="none" rtlCol="0">
            <a:spAutoFit/>
          </a:bodyPr>
          <a:lstStyle/>
          <a:p>
            <a:r>
              <a:rPr lang="en-US" dirty="0">
                <a:latin typeface="Nunito Sans" charset="0"/>
              </a:rPr>
              <a:t>3000</a:t>
            </a:r>
          </a:p>
        </p:txBody>
      </p:sp>
      <p:sp>
        <p:nvSpPr>
          <p:cNvPr id="26" name="Rectangle 25"/>
          <p:cNvSpPr/>
          <p:nvPr/>
        </p:nvSpPr>
        <p:spPr>
          <a:xfrm>
            <a:off x="8024826" y="1300146"/>
            <a:ext cx="1571636" cy="609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charset="0"/>
              </a:rPr>
              <a:t>1000</a:t>
            </a:r>
          </a:p>
        </p:txBody>
      </p:sp>
      <p:sp>
        <p:nvSpPr>
          <p:cNvPr id="27" name="Rectangle 26"/>
          <p:cNvSpPr/>
          <p:nvPr/>
        </p:nvSpPr>
        <p:spPr>
          <a:xfrm>
            <a:off x="8024826" y="2214578"/>
            <a:ext cx="1571636" cy="609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charset="0"/>
              </a:rPr>
              <a:t>8</a:t>
            </a:r>
          </a:p>
        </p:txBody>
      </p:sp>
      <p:sp>
        <p:nvSpPr>
          <p:cNvPr id="28" name="Rectangle 27"/>
          <p:cNvSpPr/>
          <p:nvPr/>
        </p:nvSpPr>
        <p:spPr>
          <a:xfrm>
            <a:off x="8024826" y="2824178"/>
            <a:ext cx="1571636" cy="65720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charset="0"/>
              </a:rPr>
              <a:t>2000</a:t>
            </a:r>
          </a:p>
        </p:txBody>
      </p:sp>
      <p:sp>
        <p:nvSpPr>
          <p:cNvPr id="29" name="Rectangle 28"/>
          <p:cNvSpPr/>
          <p:nvPr/>
        </p:nvSpPr>
        <p:spPr>
          <a:xfrm>
            <a:off x="8024826" y="3695696"/>
            <a:ext cx="1571636" cy="50008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charset="0"/>
              </a:rPr>
              <a:t>3</a:t>
            </a:r>
          </a:p>
        </p:txBody>
      </p:sp>
      <p:sp>
        <p:nvSpPr>
          <p:cNvPr id="30" name="Rectangle 29"/>
          <p:cNvSpPr/>
          <p:nvPr/>
        </p:nvSpPr>
        <p:spPr>
          <a:xfrm>
            <a:off x="8024826" y="4195778"/>
            <a:ext cx="1571636" cy="50005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charset="0"/>
              </a:rPr>
              <a:t>3000</a:t>
            </a:r>
          </a:p>
        </p:txBody>
      </p:sp>
      <p:sp>
        <p:nvSpPr>
          <p:cNvPr id="31" name="Rectangle 30"/>
          <p:cNvSpPr/>
          <p:nvPr/>
        </p:nvSpPr>
        <p:spPr>
          <a:xfrm>
            <a:off x="8024826" y="4981580"/>
            <a:ext cx="1571636" cy="66199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charset="0"/>
              </a:rPr>
              <a:t>5</a:t>
            </a:r>
          </a:p>
        </p:txBody>
      </p:sp>
      <p:sp>
        <p:nvSpPr>
          <p:cNvPr id="32" name="Rectangle 31"/>
          <p:cNvSpPr/>
          <p:nvPr/>
        </p:nvSpPr>
        <p:spPr>
          <a:xfrm>
            <a:off x="8024826" y="5643578"/>
            <a:ext cx="1571636" cy="533400"/>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Nunito Sans" charset="0"/>
              </a:rPr>
              <a:t>End of list</a:t>
            </a:r>
          </a:p>
        </p:txBody>
      </p:sp>
      <p:sp>
        <p:nvSpPr>
          <p:cNvPr id="33" name="TextBox 32"/>
          <p:cNvSpPr txBox="1"/>
          <p:nvPr/>
        </p:nvSpPr>
        <p:spPr>
          <a:xfrm>
            <a:off x="7315208" y="1618049"/>
            <a:ext cx="598241" cy="369332"/>
          </a:xfrm>
          <a:prstGeom prst="rect">
            <a:avLst/>
          </a:prstGeom>
          <a:noFill/>
        </p:spPr>
        <p:txBody>
          <a:bodyPr wrap="none" rtlCol="0">
            <a:spAutoFit/>
          </a:bodyPr>
          <a:lstStyle/>
          <a:p>
            <a:r>
              <a:rPr lang="en-US" dirty="0">
                <a:latin typeface="Nunito Sans" charset="0"/>
              </a:rPr>
              <a:t>501</a:t>
            </a:r>
          </a:p>
        </p:txBody>
      </p:sp>
      <p:sp>
        <p:nvSpPr>
          <p:cNvPr id="34" name="TextBox 33"/>
          <p:cNvSpPr txBox="1"/>
          <p:nvPr/>
        </p:nvSpPr>
        <p:spPr>
          <a:xfrm>
            <a:off x="7239008" y="2475305"/>
            <a:ext cx="736099" cy="369332"/>
          </a:xfrm>
          <a:prstGeom prst="rect">
            <a:avLst/>
          </a:prstGeom>
          <a:noFill/>
        </p:spPr>
        <p:txBody>
          <a:bodyPr wrap="none" rtlCol="0">
            <a:spAutoFit/>
          </a:bodyPr>
          <a:lstStyle/>
          <a:p>
            <a:r>
              <a:rPr lang="en-US" dirty="0">
                <a:latin typeface="Nunito Sans" charset="0"/>
              </a:rPr>
              <a:t>1001</a:t>
            </a:r>
          </a:p>
        </p:txBody>
      </p:sp>
      <p:sp>
        <p:nvSpPr>
          <p:cNvPr id="35" name="TextBox 34"/>
          <p:cNvSpPr txBox="1"/>
          <p:nvPr/>
        </p:nvSpPr>
        <p:spPr>
          <a:xfrm>
            <a:off x="7239008" y="2813447"/>
            <a:ext cx="736099" cy="369332"/>
          </a:xfrm>
          <a:prstGeom prst="rect">
            <a:avLst/>
          </a:prstGeom>
          <a:noFill/>
        </p:spPr>
        <p:txBody>
          <a:bodyPr wrap="none" rtlCol="0">
            <a:spAutoFit/>
          </a:bodyPr>
          <a:lstStyle/>
          <a:p>
            <a:r>
              <a:rPr lang="en-US" dirty="0">
                <a:latin typeface="Nunito Sans" charset="0"/>
              </a:rPr>
              <a:t>1002</a:t>
            </a:r>
          </a:p>
        </p:txBody>
      </p:sp>
      <p:sp>
        <p:nvSpPr>
          <p:cNvPr id="36" name="TextBox 35"/>
          <p:cNvSpPr txBox="1"/>
          <p:nvPr/>
        </p:nvSpPr>
        <p:spPr>
          <a:xfrm>
            <a:off x="7239008" y="3903653"/>
            <a:ext cx="736099" cy="369332"/>
          </a:xfrm>
          <a:prstGeom prst="rect">
            <a:avLst/>
          </a:prstGeom>
          <a:noFill/>
        </p:spPr>
        <p:txBody>
          <a:bodyPr wrap="none" rtlCol="0">
            <a:spAutoFit/>
          </a:bodyPr>
          <a:lstStyle/>
          <a:p>
            <a:r>
              <a:rPr lang="en-US" dirty="0">
                <a:latin typeface="Nunito Sans" charset="0"/>
              </a:rPr>
              <a:t>2001</a:t>
            </a:r>
          </a:p>
        </p:txBody>
      </p:sp>
      <p:sp>
        <p:nvSpPr>
          <p:cNvPr id="37" name="TextBox 36"/>
          <p:cNvSpPr txBox="1"/>
          <p:nvPr/>
        </p:nvSpPr>
        <p:spPr>
          <a:xfrm>
            <a:off x="7217289" y="4170769"/>
            <a:ext cx="736099" cy="369332"/>
          </a:xfrm>
          <a:prstGeom prst="rect">
            <a:avLst/>
          </a:prstGeom>
          <a:noFill/>
        </p:spPr>
        <p:txBody>
          <a:bodyPr wrap="none" rtlCol="0">
            <a:spAutoFit/>
          </a:bodyPr>
          <a:lstStyle/>
          <a:p>
            <a:r>
              <a:rPr lang="en-US" dirty="0">
                <a:latin typeface="Nunito Sans" charset="0"/>
              </a:rPr>
              <a:t>2002</a:t>
            </a:r>
          </a:p>
        </p:txBody>
      </p:sp>
      <p:sp>
        <p:nvSpPr>
          <p:cNvPr id="38" name="TextBox 37"/>
          <p:cNvSpPr txBox="1"/>
          <p:nvPr/>
        </p:nvSpPr>
        <p:spPr>
          <a:xfrm>
            <a:off x="7217289" y="4427170"/>
            <a:ext cx="736099" cy="369332"/>
          </a:xfrm>
          <a:prstGeom prst="rect">
            <a:avLst/>
          </a:prstGeom>
          <a:noFill/>
        </p:spPr>
        <p:txBody>
          <a:bodyPr wrap="none" rtlCol="0">
            <a:spAutoFit/>
          </a:bodyPr>
          <a:lstStyle/>
          <a:p>
            <a:r>
              <a:rPr lang="en-US" dirty="0">
                <a:latin typeface="Nunito Sans" charset="0"/>
              </a:rPr>
              <a:t>2003</a:t>
            </a:r>
          </a:p>
        </p:txBody>
      </p:sp>
      <p:sp>
        <p:nvSpPr>
          <p:cNvPr id="39" name="TextBox 38"/>
          <p:cNvSpPr txBox="1"/>
          <p:nvPr/>
        </p:nvSpPr>
        <p:spPr>
          <a:xfrm>
            <a:off x="7217289" y="5261387"/>
            <a:ext cx="736099" cy="369332"/>
          </a:xfrm>
          <a:prstGeom prst="rect">
            <a:avLst/>
          </a:prstGeom>
          <a:noFill/>
        </p:spPr>
        <p:txBody>
          <a:bodyPr wrap="none" rtlCol="0">
            <a:spAutoFit/>
          </a:bodyPr>
          <a:lstStyle/>
          <a:p>
            <a:r>
              <a:rPr lang="en-US" dirty="0">
                <a:latin typeface="Nunito Sans" charset="0"/>
              </a:rPr>
              <a:t>3001</a:t>
            </a:r>
          </a:p>
        </p:txBody>
      </p:sp>
      <p:sp>
        <p:nvSpPr>
          <p:cNvPr id="40" name="TextBox 39"/>
          <p:cNvSpPr txBox="1"/>
          <p:nvPr/>
        </p:nvSpPr>
        <p:spPr>
          <a:xfrm>
            <a:off x="7217289" y="5599529"/>
            <a:ext cx="736099" cy="369332"/>
          </a:xfrm>
          <a:prstGeom prst="rect">
            <a:avLst/>
          </a:prstGeom>
          <a:noFill/>
        </p:spPr>
        <p:txBody>
          <a:bodyPr wrap="none" rtlCol="0">
            <a:spAutoFit/>
          </a:bodyPr>
          <a:lstStyle/>
          <a:p>
            <a:r>
              <a:rPr lang="en-US" dirty="0">
                <a:latin typeface="Nunito Sans" charset="0"/>
              </a:rPr>
              <a:t>3002</a:t>
            </a:r>
          </a:p>
        </p:txBody>
      </p:sp>
      <p:sp>
        <p:nvSpPr>
          <p:cNvPr id="41" name="TextBox 40"/>
          <p:cNvSpPr txBox="1"/>
          <p:nvPr/>
        </p:nvSpPr>
        <p:spPr>
          <a:xfrm>
            <a:off x="7217289" y="5876528"/>
            <a:ext cx="736099" cy="369332"/>
          </a:xfrm>
          <a:prstGeom prst="rect">
            <a:avLst/>
          </a:prstGeom>
          <a:noFill/>
        </p:spPr>
        <p:txBody>
          <a:bodyPr wrap="none" rtlCol="0">
            <a:spAutoFit/>
          </a:bodyPr>
          <a:lstStyle/>
          <a:p>
            <a:r>
              <a:rPr lang="en-US" dirty="0">
                <a:latin typeface="Nunito Sans" charset="0"/>
              </a:rPr>
              <a:t>3003</a:t>
            </a:r>
          </a:p>
        </p:txBody>
      </p:sp>
      <p:sp>
        <p:nvSpPr>
          <p:cNvPr id="42" name="TextBox 41"/>
          <p:cNvSpPr txBox="1"/>
          <p:nvPr/>
        </p:nvSpPr>
        <p:spPr>
          <a:xfrm>
            <a:off x="7239008" y="3118247"/>
            <a:ext cx="736099" cy="369332"/>
          </a:xfrm>
          <a:prstGeom prst="rect">
            <a:avLst/>
          </a:prstGeom>
          <a:noFill/>
        </p:spPr>
        <p:txBody>
          <a:bodyPr wrap="none" rtlCol="0">
            <a:spAutoFit/>
          </a:bodyPr>
          <a:lstStyle/>
          <a:p>
            <a:r>
              <a:rPr lang="en-US" dirty="0">
                <a:latin typeface="Nunito Sans" charset="0"/>
              </a:rPr>
              <a:t>1003</a:t>
            </a:r>
          </a:p>
        </p:txBody>
      </p:sp>
      <p:sp>
        <p:nvSpPr>
          <p:cNvPr id="43" name="TextBox 42"/>
          <p:cNvSpPr txBox="1"/>
          <p:nvPr/>
        </p:nvSpPr>
        <p:spPr>
          <a:xfrm>
            <a:off x="7453322" y="1866117"/>
            <a:ext cx="300082" cy="369332"/>
          </a:xfrm>
          <a:prstGeom prst="rect">
            <a:avLst/>
          </a:prstGeom>
          <a:noFill/>
        </p:spPr>
        <p:txBody>
          <a:bodyPr wrap="none" rtlCol="0">
            <a:spAutoFit/>
          </a:bodyPr>
          <a:lstStyle/>
          <a:p>
            <a:r>
              <a:rPr lang="en-US" b="1" dirty="0">
                <a:latin typeface="Nunito Sans" charset="0"/>
              </a:rPr>
              <a:t>..</a:t>
            </a:r>
          </a:p>
        </p:txBody>
      </p:sp>
      <p:sp>
        <p:nvSpPr>
          <p:cNvPr id="44" name="TextBox 43"/>
          <p:cNvSpPr txBox="1"/>
          <p:nvPr/>
        </p:nvSpPr>
        <p:spPr>
          <a:xfrm>
            <a:off x="7453322" y="3366315"/>
            <a:ext cx="300082" cy="369332"/>
          </a:xfrm>
          <a:prstGeom prst="rect">
            <a:avLst/>
          </a:prstGeom>
          <a:noFill/>
        </p:spPr>
        <p:txBody>
          <a:bodyPr wrap="none" rtlCol="0">
            <a:spAutoFit/>
          </a:bodyPr>
          <a:lstStyle/>
          <a:p>
            <a:r>
              <a:rPr lang="en-US" b="1" dirty="0">
                <a:latin typeface="Nunito Sans" charset="0"/>
              </a:rPr>
              <a:t>..</a:t>
            </a:r>
          </a:p>
        </p:txBody>
      </p:sp>
      <p:sp>
        <p:nvSpPr>
          <p:cNvPr id="45" name="TextBox 44"/>
          <p:cNvSpPr txBox="1"/>
          <p:nvPr/>
        </p:nvSpPr>
        <p:spPr>
          <a:xfrm>
            <a:off x="7438992" y="4639851"/>
            <a:ext cx="300082" cy="369332"/>
          </a:xfrm>
          <a:prstGeom prst="rect">
            <a:avLst/>
          </a:prstGeom>
          <a:noFill/>
        </p:spPr>
        <p:txBody>
          <a:bodyPr wrap="none" rtlCol="0">
            <a:spAutoFit/>
          </a:bodyPr>
          <a:lstStyle/>
          <a:p>
            <a:r>
              <a:rPr lang="en-US" b="1" dirty="0">
                <a:latin typeface="Nunito Sans" charset="0"/>
              </a:rPr>
              <a:t>..</a:t>
            </a:r>
          </a:p>
        </p:txBody>
      </p:sp>
      <p:sp>
        <p:nvSpPr>
          <p:cNvPr id="46" name="TextBox 45"/>
          <p:cNvSpPr txBox="1"/>
          <p:nvPr/>
        </p:nvSpPr>
        <p:spPr>
          <a:xfrm>
            <a:off x="8524892" y="1814444"/>
            <a:ext cx="503664" cy="400110"/>
          </a:xfrm>
          <a:prstGeom prst="rect">
            <a:avLst/>
          </a:prstGeom>
          <a:noFill/>
        </p:spPr>
        <p:txBody>
          <a:bodyPr wrap="none" rtlCol="0">
            <a:spAutoFit/>
          </a:bodyPr>
          <a:lstStyle/>
          <a:p>
            <a:r>
              <a:rPr lang="en-US" sz="2000" b="1" dirty="0">
                <a:latin typeface="Nunito Sans" charset="0"/>
              </a:rPr>
              <a:t>…..</a:t>
            </a:r>
          </a:p>
        </p:txBody>
      </p:sp>
      <p:sp>
        <p:nvSpPr>
          <p:cNvPr id="47" name="TextBox 46"/>
          <p:cNvSpPr txBox="1"/>
          <p:nvPr/>
        </p:nvSpPr>
        <p:spPr>
          <a:xfrm>
            <a:off x="8524892" y="3314642"/>
            <a:ext cx="505267" cy="400110"/>
          </a:xfrm>
          <a:prstGeom prst="rect">
            <a:avLst/>
          </a:prstGeom>
          <a:noFill/>
        </p:spPr>
        <p:txBody>
          <a:bodyPr wrap="none" rtlCol="0">
            <a:spAutoFit/>
          </a:bodyPr>
          <a:lstStyle/>
          <a:p>
            <a:r>
              <a:rPr lang="en-US" sz="2000" b="1" dirty="0">
                <a:latin typeface="Nunito Sans" charset="0"/>
              </a:rPr>
              <a:t>.....</a:t>
            </a:r>
          </a:p>
        </p:txBody>
      </p:sp>
      <p:sp>
        <p:nvSpPr>
          <p:cNvPr id="48" name="TextBox 47"/>
          <p:cNvSpPr txBox="1"/>
          <p:nvPr/>
        </p:nvSpPr>
        <p:spPr>
          <a:xfrm>
            <a:off x="8453454" y="4572008"/>
            <a:ext cx="572593" cy="400110"/>
          </a:xfrm>
          <a:prstGeom prst="rect">
            <a:avLst/>
          </a:prstGeom>
          <a:noFill/>
        </p:spPr>
        <p:txBody>
          <a:bodyPr wrap="none" rtlCol="0">
            <a:spAutoFit/>
          </a:bodyPr>
          <a:lstStyle/>
          <a:p>
            <a:r>
              <a:rPr lang="en-US" sz="2000" b="1" dirty="0">
                <a:latin typeface="Nunito Sans" charset="0"/>
              </a:rPr>
              <a:t> …..</a:t>
            </a:r>
          </a:p>
        </p:txBody>
      </p:sp>
      <p:sp>
        <p:nvSpPr>
          <p:cNvPr id="49" name="TextBox 48"/>
          <p:cNvSpPr txBox="1"/>
          <p:nvPr/>
        </p:nvSpPr>
        <p:spPr>
          <a:xfrm>
            <a:off x="578155" y="5045654"/>
            <a:ext cx="535724" cy="369332"/>
          </a:xfrm>
          <a:prstGeom prst="rect">
            <a:avLst/>
          </a:prstGeom>
          <a:noFill/>
        </p:spPr>
        <p:txBody>
          <a:bodyPr wrap="none" rtlCol="0">
            <a:spAutoFit/>
          </a:bodyPr>
          <a:lstStyle/>
          <a:p>
            <a:r>
              <a:rPr lang="en-US" dirty="0"/>
              <a:t>106</a:t>
            </a:r>
          </a:p>
        </p:txBody>
      </p:sp>
      <p:sp>
        <p:nvSpPr>
          <p:cNvPr id="50" name="TextBox 49"/>
          <p:cNvSpPr txBox="1"/>
          <p:nvPr/>
        </p:nvSpPr>
        <p:spPr>
          <a:xfrm>
            <a:off x="578155" y="5350454"/>
            <a:ext cx="535724" cy="369332"/>
          </a:xfrm>
          <a:prstGeom prst="rect">
            <a:avLst/>
          </a:prstGeom>
          <a:noFill/>
        </p:spPr>
        <p:txBody>
          <a:bodyPr wrap="none" rtlCol="0">
            <a:spAutoFit/>
          </a:bodyPr>
          <a:lstStyle/>
          <a:p>
            <a:r>
              <a:rPr lang="en-US" dirty="0"/>
              <a:t>107</a:t>
            </a:r>
          </a:p>
        </p:txBody>
      </p:sp>
      <p:sp>
        <p:nvSpPr>
          <p:cNvPr id="51" name="TextBox 50"/>
          <p:cNvSpPr txBox="1"/>
          <p:nvPr/>
        </p:nvSpPr>
        <p:spPr>
          <a:xfrm>
            <a:off x="578155" y="5731454"/>
            <a:ext cx="535724" cy="369332"/>
          </a:xfrm>
          <a:prstGeom prst="rect">
            <a:avLst/>
          </a:prstGeom>
          <a:noFill/>
        </p:spPr>
        <p:txBody>
          <a:bodyPr wrap="none" rtlCol="0">
            <a:spAutoFit/>
          </a:bodyPr>
          <a:lstStyle/>
          <a:p>
            <a:r>
              <a:rPr lang="en-US" dirty="0"/>
              <a:t>108</a:t>
            </a:r>
          </a:p>
        </p:txBody>
      </p:sp>
      <p:sp>
        <p:nvSpPr>
          <p:cNvPr id="52" name="Rectangle 51"/>
          <p:cNvSpPr/>
          <p:nvPr/>
        </p:nvSpPr>
        <p:spPr>
          <a:xfrm>
            <a:off x="1381092" y="3500438"/>
            <a:ext cx="1214446"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53" name="Rectangle 52"/>
          <p:cNvSpPr/>
          <p:nvPr/>
        </p:nvSpPr>
        <p:spPr>
          <a:xfrm>
            <a:off x="1381092" y="4271986"/>
            <a:ext cx="1214446"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sp>
        <p:nvSpPr>
          <p:cNvPr id="54" name="Rectangle 53"/>
          <p:cNvSpPr/>
          <p:nvPr/>
        </p:nvSpPr>
        <p:spPr>
          <a:xfrm>
            <a:off x="1381092" y="5033986"/>
            <a:ext cx="1214446"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56" name="Rectangle 55"/>
          <p:cNvSpPr/>
          <p:nvPr/>
        </p:nvSpPr>
        <p:spPr>
          <a:xfrm>
            <a:off x="6024570" y="1357298"/>
            <a:ext cx="11430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head</a:t>
            </a:r>
          </a:p>
        </p:txBody>
      </p:sp>
      <p:cxnSp>
        <p:nvCxnSpPr>
          <p:cNvPr id="57" name="Straight Arrow Connector 56"/>
          <p:cNvCxnSpPr>
            <a:cxnSpLocks/>
          </p:cNvCxnSpPr>
          <p:nvPr/>
        </p:nvCxnSpPr>
        <p:spPr>
          <a:xfrm flipH="1">
            <a:off x="3876696" y="2214586"/>
            <a:ext cx="1171578" cy="111073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8" name="Straight Arrow Connector 57"/>
          <p:cNvCxnSpPr>
            <a:cxnSpLocks/>
          </p:cNvCxnSpPr>
          <p:nvPr/>
        </p:nvCxnSpPr>
        <p:spPr>
          <a:xfrm>
            <a:off x="5353080" y="2221266"/>
            <a:ext cx="1123952" cy="110405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9" name="Rectangle 58">
            <a:extLst>
              <a:ext uri="{FF2B5EF4-FFF2-40B4-BE49-F238E27FC236}">
                <a16:creationId xmlns:a16="http://schemas.microsoft.com/office/drawing/2014/main" id="{D5CB380D-E41C-492F-9A44-38DEAB9F1AED}"/>
              </a:ext>
            </a:extLst>
          </p:cNvPr>
          <p:cNvSpPr/>
          <p:nvPr/>
        </p:nvSpPr>
        <p:spPr>
          <a:xfrm>
            <a:off x="2828908" y="1853404"/>
            <a:ext cx="11430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arr</a:t>
            </a:r>
            <a:endParaRPr lang="en-US" dirty="0"/>
          </a:p>
        </p:txBody>
      </p:sp>
    </p:spTree>
    <p:extLst>
      <p:ext uri="{BB962C8B-B14F-4D97-AF65-F5344CB8AC3E}">
        <p14:creationId xmlns:p14="http://schemas.microsoft.com/office/powerpoint/2010/main" val="130693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3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32"/>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p:bldP spid="15" grpId="0"/>
      <p:bldP spid="16" grpId="0"/>
      <p:bldP spid="17" grpId="0"/>
      <p:bldP spid="18" grpId="0"/>
      <p:bldP spid="19" grpId="0"/>
      <p:bldP spid="21" grpId="0"/>
      <p:bldP spid="22" grpId="0"/>
      <p:bldP spid="23" grpId="0"/>
      <p:bldP spid="24" grpId="0"/>
      <p:bldP spid="25" grpId="0"/>
      <p:bldP spid="26" grpId="0" animBg="1"/>
      <p:bldP spid="27" grpId="0" animBg="1"/>
      <p:bldP spid="28" grpId="0" animBg="1"/>
      <p:bldP spid="29" grpId="0" animBg="1"/>
      <p:bldP spid="30" grpId="0" animBg="1"/>
      <p:bldP spid="31" grpId="0" animBg="1"/>
      <p:bldP spid="32" grpId="0" animBg="1"/>
      <p:bldP spid="32" grpId="1" animBg="1"/>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animBg="1"/>
      <p:bldP spid="53" grpId="0" animBg="1"/>
      <p:bldP spid="54" grpId="0" animBg="1"/>
      <p:bldP spid="56" grpId="0" animBg="1"/>
      <p:bldP spid="5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b="1" dirty="0">
                          <a:effectLst>
                            <a:glow rad="63500">
                              <a:schemeClr val="accent1">
                                <a:satMod val="175000"/>
                                <a:alpha val="40000"/>
                              </a:schemeClr>
                            </a:glow>
                          </a:effectLst>
                        </a:rPr>
                        <a:t>4050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lumMod val="65000"/>
                            </a:schemeClr>
                          </a:solidFill>
                          <a:effectLst>
                            <a:glow rad="63500">
                              <a:schemeClr val="accent1">
                                <a:satMod val="175000"/>
                                <a:alpha val="40000"/>
                              </a:schemeClr>
                            </a:glow>
                          </a:effectLst>
                        </a:rPr>
                        <a:t>3</a:t>
                      </a:r>
                      <a:endParaRPr lang="en-US" sz="2400" b="1" dirty="0">
                        <a:solidFill>
                          <a:schemeClr val="bg1">
                            <a:lumMod val="65000"/>
                          </a:schemeClr>
                        </a:solidFill>
                        <a:effectLst>
                          <a:glow rad="63500">
                            <a:schemeClr val="accent1">
                              <a:satMod val="175000"/>
                              <a:alpha val="40000"/>
                            </a:schemeClr>
                          </a:glow>
                        </a:effectLst>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lumMod val="65000"/>
                            </a:schemeClr>
                          </a:solidFill>
                          <a:effectLst>
                            <a:glow rad="63500">
                              <a:srgbClr val="4F81BD">
                                <a:satMod val="175000"/>
                                <a:alpha val="40000"/>
                              </a:srgbClr>
                            </a:glow>
                          </a:effectLst>
                          <a:uLnTx/>
                          <a:uFillTx/>
                          <a:latin typeface="+mn-lt"/>
                          <a:ea typeface="+mn-ea"/>
                          <a:cs typeface="+mn-cs"/>
                        </a:rPr>
                        <a:t>4050</a:t>
                      </a:r>
                      <a:endParaRPr lang="en-US" sz="2700" b="1" dirty="0">
                        <a:ln>
                          <a:solidFill>
                            <a:schemeClr val="tx1"/>
                          </a:solidFill>
                        </a:ln>
                        <a:solidFill>
                          <a:schemeClr val="bg1">
                            <a:lumMod val="65000"/>
                          </a:schemeClr>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7" name="Rectangle 6"/>
          <p:cNvSpPr/>
          <p:nvPr/>
        </p:nvSpPr>
        <p:spPr>
          <a:xfrm>
            <a:off x="4572000" y="0"/>
            <a:ext cx="5594096" cy="697627"/>
          </a:xfrm>
          <a:prstGeom prst="rect">
            <a:avLst/>
          </a:prstGeom>
        </p:spPr>
        <p:txBody>
          <a:bodyPr wrap="none" lIns="121917" tIns="60958" rIns="121917" bIns="60958">
            <a:spAutoFit/>
          </a:bodyPr>
          <a:lstStyle/>
          <a:p>
            <a:pPr algn="ctr"/>
            <a:r>
              <a:rPr lang="en-US" sz="3700" dirty="0"/>
              <a:t>Delete at the given position</a:t>
            </a:r>
          </a:p>
        </p:txBody>
      </p:sp>
      <p:sp>
        <p:nvSpPr>
          <p:cNvPr id="10" name="Rectangle 9"/>
          <p:cNvSpPr/>
          <p:nvPr/>
        </p:nvSpPr>
        <p:spPr>
          <a:xfrm>
            <a:off x="4572000" y="904557"/>
            <a:ext cx="5911612" cy="492438"/>
          </a:xfrm>
          <a:prstGeom prst="rect">
            <a:avLst/>
          </a:prstGeom>
        </p:spPr>
        <p:txBody>
          <a:bodyPr wrap="none" lIns="121917" tIns="60958" rIns="121917" bIns="60958">
            <a:spAutoFit/>
          </a:bodyPr>
          <a:lstStyle/>
          <a:p>
            <a:r>
              <a:rPr lang="en-US" sz="2400" dirty="0"/>
              <a:t>Let’s try to delete the node at the 3</a:t>
            </a:r>
            <a:r>
              <a:rPr lang="en-US" sz="2400" baseline="30000" dirty="0"/>
              <a:t>rd</a:t>
            </a:r>
            <a:r>
              <a:rPr lang="en-US" sz="2400" dirty="0"/>
              <a:t> position</a:t>
            </a:r>
          </a:p>
        </p:txBody>
      </p:sp>
      <p:sp>
        <p:nvSpPr>
          <p:cNvPr id="13" name="Rectangle 12"/>
          <p:cNvSpPr/>
          <p:nvPr/>
        </p:nvSpPr>
        <p:spPr>
          <a:xfrm>
            <a:off x="4978400" y="3429000"/>
            <a:ext cx="6096000" cy="914400"/>
          </a:xfrm>
          <a:prstGeom prst="rect">
            <a:avLst/>
          </a:prstGeom>
          <a:ln>
            <a:solidFill>
              <a:srgbClr val="0070C0"/>
            </a:solidFill>
          </a:ln>
          <a:effectLst>
            <a:glow rad="63500">
              <a:schemeClr val="accent5">
                <a:satMod val="175000"/>
                <a:alpha val="40000"/>
              </a:schemeClr>
            </a:glow>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r>
              <a:rPr lang="en-US" sz="3200" b="1" dirty="0">
                <a:solidFill>
                  <a:srgbClr val="FF0000"/>
                </a:solidFill>
              </a:rPr>
              <a:t>  Are we forgetting something?</a:t>
            </a:r>
            <a:endParaRPr lang="en-US" sz="2700" b="1" dirty="0">
              <a:ln>
                <a:solidFill>
                  <a:schemeClr val="tx1"/>
                </a:solidFill>
              </a:ln>
              <a:solidFill>
                <a:srgbClr val="FF0000"/>
              </a:solidFill>
            </a:endParaRPr>
          </a:p>
        </p:txBody>
      </p:sp>
      <p:sp>
        <p:nvSpPr>
          <p:cNvPr id="15" name="Rectangle 14"/>
          <p:cNvSpPr/>
          <p:nvPr/>
        </p:nvSpPr>
        <p:spPr>
          <a:xfrm>
            <a:off x="4978400" y="4700826"/>
            <a:ext cx="3499798" cy="861770"/>
          </a:xfrm>
          <a:prstGeom prst="rect">
            <a:avLst/>
          </a:prstGeom>
        </p:spPr>
        <p:txBody>
          <a:bodyPr wrap="none" lIns="121917" tIns="60958" rIns="121917" bIns="60958">
            <a:spAutoFit/>
          </a:bodyPr>
          <a:lstStyle/>
          <a:p>
            <a:pPr>
              <a:buFont typeface="Arial" pitchFamily="34" charset="0"/>
              <a:buChar char="•"/>
            </a:pPr>
            <a:r>
              <a:rPr lang="en-US" sz="2400" dirty="0"/>
              <a:t>Step 2. Free the memory.</a:t>
            </a:r>
          </a:p>
          <a:p>
            <a:pPr>
              <a:buFont typeface="Arial" pitchFamily="34" charset="0"/>
              <a:buChar char="•"/>
            </a:pPr>
            <a:endParaRPr lang="en-US" sz="2400" dirty="0"/>
          </a:p>
        </p:txBody>
      </p:sp>
      <p:sp>
        <p:nvSpPr>
          <p:cNvPr id="16" name="Rectangle 15"/>
          <p:cNvSpPr/>
          <p:nvPr/>
        </p:nvSpPr>
        <p:spPr>
          <a:xfrm>
            <a:off x="4978401" y="1397001"/>
            <a:ext cx="5674624" cy="1600434"/>
          </a:xfrm>
          <a:prstGeom prst="rect">
            <a:avLst/>
          </a:prstGeom>
        </p:spPr>
        <p:txBody>
          <a:bodyPr wrap="none" lIns="121917" tIns="60958" rIns="121917" bIns="60958">
            <a:spAutoFit/>
          </a:bodyPr>
          <a:lstStyle/>
          <a:p>
            <a:pPr>
              <a:buFont typeface="Arial" pitchFamily="34" charset="0"/>
              <a:buChar char="•"/>
            </a:pPr>
            <a:r>
              <a:rPr lang="en-US" sz="2400" dirty="0"/>
              <a:t>Step 1. The address of 4</a:t>
            </a:r>
            <a:r>
              <a:rPr lang="en-US" sz="2400" baseline="30000" dirty="0"/>
              <a:t>th</a:t>
            </a:r>
            <a:r>
              <a:rPr lang="en-US" sz="2400" dirty="0"/>
              <a:t> node should be- </a:t>
            </a:r>
          </a:p>
          <a:p>
            <a:r>
              <a:rPr lang="en-US" sz="2400" dirty="0"/>
              <a:t>               stored in the 2</a:t>
            </a:r>
            <a:r>
              <a:rPr lang="en-US" sz="2400" baseline="30000" dirty="0"/>
              <a:t>nd</a:t>
            </a:r>
            <a:r>
              <a:rPr lang="en-US" sz="2400" dirty="0"/>
              <a:t> pointer of the list.</a:t>
            </a:r>
          </a:p>
          <a:p>
            <a:endParaRPr lang="en-US" sz="2400" dirty="0"/>
          </a:p>
          <a:p>
            <a:pPr>
              <a:buFont typeface="Arial" pitchFamily="34" charset="0"/>
              <a:buChar char="•"/>
            </a:pPr>
            <a:endParaRPr lang="en-US" sz="2400"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3429000"/>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3429000"/>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3837764"/>
            <a:ext cx="5040086" cy="477054"/>
          </a:xfrm>
          <a:prstGeom prst="rect">
            <a:avLst/>
          </a:prstGeom>
          <a:noFill/>
        </p:spPr>
        <p:txBody>
          <a:bodyPr wrap="square" rtlCol="0">
            <a:spAutoFit/>
          </a:bodyPr>
          <a:lstStyle/>
          <a:p>
            <a:r>
              <a:rPr lang="en-US" sz="2500" dirty="0">
                <a:latin typeface="Nunito Sans" panose="00000500000000000000" pitchFamily="2" charset="0"/>
              </a:rPr>
              <a:t>Yes</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477054"/>
          </a:xfrm>
          <a:prstGeom prst="rect">
            <a:avLst/>
          </a:prstGeom>
          <a:noFill/>
        </p:spPr>
        <p:txBody>
          <a:bodyPr wrap="square" rtlCol="0">
            <a:spAutoFit/>
          </a:bodyPr>
          <a:lstStyle/>
          <a:p>
            <a:r>
              <a:rPr lang="en-US" sz="2500" dirty="0">
                <a:latin typeface="Nunito Sans" panose="00000500000000000000" pitchFamily="2" charset="0"/>
              </a:rPr>
              <a:t>Write a program to check whether it’s a binary palindrome or not.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3947813"/>
            <a:ext cx="5040086" cy="477054"/>
          </a:xfrm>
          <a:prstGeom prst="rect">
            <a:avLst/>
          </a:prstGeom>
          <a:noFill/>
        </p:spPr>
        <p:txBody>
          <a:bodyPr wrap="square" rtlCol="0">
            <a:spAutoFit/>
          </a:bodyPr>
          <a:lstStyle/>
          <a:p>
            <a:r>
              <a:rPr lang="en-US" sz="2500" dirty="0">
                <a:latin typeface="Nunito Sans" panose="00000500000000000000" pitchFamily="2" charset="0"/>
              </a:rPr>
              <a:t>9</a:t>
            </a:r>
          </a:p>
        </p:txBody>
      </p:sp>
    </p:spTree>
    <p:extLst>
      <p:ext uri="{BB962C8B-B14F-4D97-AF65-F5344CB8AC3E}">
        <p14:creationId xmlns:p14="http://schemas.microsoft.com/office/powerpoint/2010/main" val="729810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#include&lt;iostream&gt;</a:t>
            </a:r>
          </a:p>
          <a:p>
            <a:r>
              <a:rPr lang="en-US" sz="2000" b="1" dirty="0">
                <a:solidFill>
                  <a:schemeClr val="bg1"/>
                </a:solidFill>
                <a:latin typeface="Courier New" panose="02070309020205020404" pitchFamily="49" charset="0"/>
                <a:cs typeface="Courier New" panose="02070309020205020404" pitchFamily="49" charset="0"/>
              </a:rPr>
              <a:t>using namespace std;</a:t>
            </a:r>
          </a:p>
          <a:p>
            <a:r>
              <a:rPr lang="en-US" sz="2000" b="1" dirty="0">
                <a:solidFill>
                  <a:schemeClr val="bg1"/>
                </a:solidFill>
                <a:latin typeface="Courier New" panose="02070309020205020404" pitchFamily="49" charset="0"/>
                <a:cs typeface="Courier New" panose="02070309020205020404" pitchFamily="49" charset="0"/>
              </a:rPr>
              <a:t>int main()</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int n;</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cin</a:t>
            </a:r>
            <a:r>
              <a:rPr lang="en-US" sz="2000" b="1" dirty="0">
                <a:solidFill>
                  <a:schemeClr val="bg1"/>
                </a:solidFill>
                <a:latin typeface="Courier New" panose="02070309020205020404" pitchFamily="49" charset="0"/>
                <a:cs typeface="Courier New" panose="02070309020205020404" pitchFamily="49" charset="0"/>
              </a:rPr>
              <a:t>&gt;&gt;n;</a:t>
            </a:r>
          </a:p>
          <a:p>
            <a:r>
              <a:rPr lang="en-US" sz="2000" b="1" dirty="0">
                <a:solidFill>
                  <a:schemeClr val="bg1"/>
                </a:solidFill>
                <a:latin typeface="Courier New" panose="02070309020205020404" pitchFamily="49" charset="0"/>
                <a:cs typeface="Courier New" panose="02070309020205020404" pitchFamily="49" charset="0"/>
              </a:rPr>
              <a:t>    int n1=0;</a:t>
            </a:r>
          </a:p>
          <a:p>
            <a:r>
              <a:rPr lang="en-US" sz="2000" b="1" dirty="0">
                <a:solidFill>
                  <a:schemeClr val="bg1"/>
                </a:solidFill>
                <a:latin typeface="Courier New" panose="02070309020205020404" pitchFamily="49" charset="0"/>
                <a:cs typeface="Courier New" panose="02070309020205020404" pitchFamily="49" charset="0"/>
              </a:rPr>
              <a:t>    int temp=n;</a:t>
            </a:r>
          </a:p>
          <a:p>
            <a:r>
              <a:rPr lang="en-US" sz="2000" b="1" dirty="0">
                <a:solidFill>
                  <a:schemeClr val="bg1"/>
                </a:solidFill>
                <a:latin typeface="Courier New" panose="02070309020205020404" pitchFamily="49" charset="0"/>
                <a:cs typeface="Courier New" panose="02070309020205020404" pitchFamily="49" charset="0"/>
              </a:rPr>
              <a:t>    while(n&gt;0)</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n1&lt;&lt;=1;</a:t>
            </a:r>
          </a:p>
          <a:p>
            <a:r>
              <a:rPr lang="en-US" sz="2000" b="1" dirty="0">
                <a:solidFill>
                  <a:schemeClr val="bg1"/>
                </a:solidFill>
                <a:latin typeface="Courier New" panose="02070309020205020404" pitchFamily="49" charset="0"/>
                <a:cs typeface="Courier New" panose="02070309020205020404" pitchFamily="49" charset="0"/>
              </a:rPr>
              <a:t>        n1|=(n&amp;1);</a:t>
            </a:r>
          </a:p>
          <a:p>
            <a:r>
              <a:rPr lang="en-US" sz="2000" b="1" dirty="0">
                <a:solidFill>
                  <a:schemeClr val="bg1"/>
                </a:solidFill>
                <a:latin typeface="Courier New" panose="02070309020205020404" pitchFamily="49" charset="0"/>
                <a:cs typeface="Courier New" panose="02070309020205020404" pitchFamily="49" charset="0"/>
              </a:rPr>
              <a:t>        n&gt;&gt;=1;</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if(temp == n1)</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&lt;&lt;"Yes";</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&lt;&lt;"No";</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8951545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2</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1815882"/>
          </a:xfrm>
          <a:prstGeom prst="rect">
            <a:avLst/>
          </a:prstGeom>
          <a:noFill/>
        </p:spPr>
        <p:txBody>
          <a:bodyPr wrap="square" rtlCol="0">
            <a:spAutoFit/>
          </a:bodyPr>
          <a:lstStyle/>
          <a:p>
            <a:r>
              <a:rPr lang="en-GB" sz="2800" dirty="0"/>
              <a:t>Here is an array of pile of  chocolates, in every iteration </a:t>
            </a:r>
            <a:r>
              <a:rPr lang="en-GB" sz="2800" dirty="0" err="1"/>
              <a:t>Ayushi</a:t>
            </a:r>
            <a:r>
              <a:rPr lang="en-GB" sz="2800" dirty="0"/>
              <a:t> chose pile with maximum number of chocolates, after that square root of chocolate remains and rest is  eaten by </a:t>
            </a:r>
            <a:r>
              <a:rPr lang="en-GB" sz="2800" dirty="0" err="1"/>
              <a:t>Ayushi</a:t>
            </a:r>
            <a:r>
              <a:rPr lang="en-GB" sz="2800" dirty="0"/>
              <a:t>. After k iterations find number of chocolates remaining. </a:t>
            </a:r>
            <a:endParaRPr lang="en-US" sz="2500" dirty="0">
              <a:latin typeface="Nunito Sans" panose="00000500000000000000" pitchFamily="2"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88313240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1161288"/>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1161288"/>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1655064"/>
            <a:ext cx="5040086" cy="477054"/>
          </a:xfrm>
          <a:prstGeom prst="rect">
            <a:avLst/>
          </a:prstGeom>
          <a:noFill/>
        </p:spPr>
        <p:txBody>
          <a:bodyPr wrap="square" rtlCol="0">
            <a:spAutoFit/>
          </a:bodyPr>
          <a:lstStyle/>
          <a:p>
            <a:r>
              <a:rPr lang="en-US" sz="2500" dirty="0">
                <a:latin typeface="Nunito Sans" panose="00000500000000000000" pitchFamily="2" charset="0"/>
              </a:rPr>
              <a:t>29</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2</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1656546"/>
            <a:ext cx="5040086" cy="1246495"/>
          </a:xfrm>
          <a:prstGeom prst="rect">
            <a:avLst/>
          </a:prstGeom>
          <a:noFill/>
        </p:spPr>
        <p:txBody>
          <a:bodyPr wrap="square" rtlCol="0">
            <a:spAutoFit/>
          </a:bodyPr>
          <a:lstStyle/>
          <a:p>
            <a:r>
              <a:rPr lang="en-US" sz="2500" dirty="0">
                <a:latin typeface="Nunito Sans" panose="00000500000000000000" pitchFamily="2" charset="0"/>
              </a:rPr>
              <a:t>5</a:t>
            </a:r>
          </a:p>
          <a:p>
            <a:r>
              <a:rPr lang="en-US" sz="2500" dirty="0">
                <a:latin typeface="Nunito Sans" panose="00000500000000000000" pitchFamily="2" charset="0"/>
              </a:rPr>
              <a:t>25 64 9 4 100</a:t>
            </a:r>
          </a:p>
          <a:p>
            <a:r>
              <a:rPr lang="en-US" sz="2500" dirty="0">
                <a:latin typeface="Nunito Sans" panose="00000500000000000000" pitchFamily="2" charset="0"/>
              </a:rPr>
              <a:t>4</a:t>
            </a:r>
          </a:p>
        </p:txBody>
      </p:sp>
    </p:spTree>
    <p:extLst>
      <p:ext uri="{BB962C8B-B14F-4D97-AF65-F5344CB8AC3E}">
        <p14:creationId xmlns:p14="http://schemas.microsoft.com/office/powerpoint/2010/main" val="389656064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a:solidFill>
                  <a:schemeClr val="bg1"/>
                </a:solidFill>
                <a:latin typeface="Courier New" panose="02070309020205020404" pitchFamily="49" charset="0"/>
                <a:cs typeface="Courier New" panose="02070309020205020404" pitchFamily="49" charset="0"/>
              </a:rPr>
              <a:t>#include&lt;bits/</a:t>
            </a:r>
            <a:r>
              <a:rPr lang="en-GB" sz="2000" b="1" dirty="0" err="1">
                <a:solidFill>
                  <a:schemeClr val="bg1"/>
                </a:solidFill>
                <a:latin typeface="Courier New" panose="02070309020205020404" pitchFamily="49" charset="0"/>
                <a:cs typeface="Courier New" panose="02070309020205020404" pitchFamily="49" charset="0"/>
              </a:rPr>
              <a:t>stdc</a:t>
            </a:r>
            <a:r>
              <a:rPr lang="en-GB" sz="2000" b="1" dirty="0">
                <a:solidFill>
                  <a:schemeClr val="bg1"/>
                </a:solidFill>
                <a:latin typeface="Courier New" panose="02070309020205020404" pitchFamily="49" charset="0"/>
                <a:cs typeface="Courier New" panose="02070309020205020404" pitchFamily="49" charset="0"/>
              </a:rPr>
              <a:t>++.h&gt;</a:t>
            </a:r>
          </a:p>
          <a:p>
            <a:r>
              <a:rPr lang="en-GB" sz="2000" b="1" dirty="0">
                <a:solidFill>
                  <a:schemeClr val="bg1"/>
                </a:solidFill>
                <a:latin typeface="Courier New" panose="02070309020205020404" pitchFamily="49" charset="0"/>
                <a:cs typeface="Courier New" panose="02070309020205020404" pitchFamily="49" charset="0"/>
              </a:rPr>
              <a:t>using namespace </a:t>
            </a:r>
            <a:r>
              <a:rPr lang="en-GB" sz="2000" b="1" dirty="0" err="1">
                <a:solidFill>
                  <a:schemeClr val="bg1"/>
                </a:solidFill>
                <a:latin typeface="Courier New" panose="02070309020205020404" pitchFamily="49" charset="0"/>
                <a:cs typeface="Courier New" panose="02070309020205020404" pitchFamily="49" charset="0"/>
              </a:rPr>
              <a:t>std</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main()</a:t>
            </a:r>
          </a:p>
          <a:p>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n,temp,sum</a:t>
            </a:r>
            <a:r>
              <a:rPr lang="en-GB" sz="2000" b="1" dirty="0">
                <a:solidFill>
                  <a:schemeClr val="bg1"/>
                </a:solidFill>
                <a:latin typeface="Courier New" panose="02070309020205020404" pitchFamily="49" charset="0"/>
                <a:cs typeface="Courier New" panose="02070309020205020404" pitchFamily="49" charset="0"/>
              </a:rPr>
              <a:t>=0;</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cin</a:t>
            </a:r>
            <a:r>
              <a:rPr lang="en-GB" sz="2000" b="1" dirty="0">
                <a:solidFill>
                  <a:schemeClr val="bg1"/>
                </a:solidFill>
                <a:latin typeface="Courier New" panose="02070309020205020404" pitchFamily="49" charset="0"/>
                <a:cs typeface="Courier New" panose="02070309020205020404" pitchFamily="49" charset="0"/>
              </a:rPr>
              <a:t>&gt;&gt;n;</a:t>
            </a:r>
          </a:p>
          <a:p>
            <a:r>
              <a:rPr lang="en-GB" sz="2000" b="1" dirty="0">
                <a:solidFill>
                  <a:schemeClr val="bg1"/>
                </a:solidFill>
                <a:latin typeface="Courier New" panose="02070309020205020404" pitchFamily="49" charset="0"/>
                <a:cs typeface="Courier New" panose="02070309020205020404" pitchFamily="49" charset="0"/>
              </a:rPr>
              <a:t>    vector&lt;</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&gt; v;</a:t>
            </a:r>
          </a:p>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=0;i&lt;</a:t>
            </a:r>
            <a:r>
              <a:rPr lang="en-GB" sz="2000" b="1" dirty="0" err="1">
                <a:solidFill>
                  <a:schemeClr val="bg1"/>
                </a:solidFill>
                <a:latin typeface="Courier New" panose="02070309020205020404" pitchFamily="49" charset="0"/>
                <a:cs typeface="Courier New" panose="02070309020205020404" pitchFamily="49" charset="0"/>
              </a:rPr>
              <a:t>n;i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cin</a:t>
            </a:r>
            <a:r>
              <a:rPr lang="en-GB" sz="2000" b="1" dirty="0">
                <a:solidFill>
                  <a:schemeClr val="bg1"/>
                </a:solidFill>
                <a:latin typeface="Courier New" panose="02070309020205020404" pitchFamily="49" charset="0"/>
                <a:cs typeface="Courier New" panose="02070309020205020404" pitchFamily="49" charset="0"/>
              </a:rPr>
              <a:t>&gt;&gt;temp;</a:t>
            </a:r>
          </a:p>
          <a:p>
            <a:r>
              <a:rPr lang="en-GB" sz="2000" b="1" dirty="0">
                <a:solidFill>
                  <a:schemeClr val="bg1"/>
                </a:solidFill>
                <a:latin typeface="Courier New" panose="02070309020205020404" pitchFamily="49" charset="0"/>
                <a:cs typeface="Courier New" panose="02070309020205020404" pitchFamily="49" charset="0"/>
              </a:rPr>
              <a:t>         sum+=temp;</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v.push_back</a:t>
            </a:r>
            <a:r>
              <a:rPr lang="en-GB" sz="2000" b="1" dirty="0">
                <a:solidFill>
                  <a:schemeClr val="bg1"/>
                </a:solidFill>
                <a:latin typeface="Courier New" panose="02070309020205020404" pitchFamily="49" charset="0"/>
                <a:cs typeface="Courier New" panose="02070309020205020404" pitchFamily="49" charset="0"/>
              </a:rPr>
              <a:t>(temp);</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make_heap</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v.begin</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v.end</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k,maxi,res</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cin</a:t>
            </a:r>
            <a:r>
              <a:rPr lang="en-GB" sz="2000" b="1" dirty="0">
                <a:solidFill>
                  <a:schemeClr val="bg1"/>
                </a:solidFill>
                <a:latin typeface="Courier New" panose="02070309020205020404" pitchFamily="49" charset="0"/>
                <a:cs typeface="Courier New" panose="02070309020205020404" pitchFamily="49" charset="0"/>
              </a:rPr>
              <a:t>&gt;&gt;k;</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18058006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=0;i&lt;k &amp;&amp; sum &gt; </a:t>
            </a:r>
            <a:r>
              <a:rPr lang="en-GB" sz="2000" b="1" dirty="0" err="1">
                <a:solidFill>
                  <a:schemeClr val="bg1"/>
                </a:solidFill>
                <a:latin typeface="Courier New" panose="02070309020205020404" pitchFamily="49" charset="0"/>
                <a:cs typeface="Courier New" panose="02070309020205020404" pitchFamily="49" charset="0"/>
              </a:rPr>
              <a:t>n;i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maxi=</a:t>
            </a:r>
            <a:r>
              <a:rPr lang="en-GB" sz="2000" b="1" dirty="0" err="1">
                <a:solidFill>
                  <a:schemeClr val="bg1"/>
                </a:solidFill>
                <a:latin typeface="Courier New" panose="02070309020205020404" pitchFamily="49" charset="0"/>
                <a:cs typeface="Courier New" panose="02070309020205020404" pitchFamily="49" charset="0"/>
              </a:rPr>
              <a:t>v.front</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sum-=maxi;</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pop_heap</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v.begin</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v.end</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v.pop_back</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res=</a:t>
            </a:r>
            <a:r>
              <a:rPr lang="en-GB" sz="2000" b="1" dirty="0" err="1">
                <a:solidFill>
                  <a:schemeClr val="bg1"/>
                </a:solidFill>
                <a:latin typeface="Courier New" panose="02070309020205020404" pitchFamily="49" charset="0"/>
                <a:cs typeface="Courier New" panose="02070309020205020404" pitchFamily="49" charset="0"/>
              </a:rPr>
              <a:t>sqrt</a:t>
            </a:r>
            <a:r>
              <a:rPr lang="en-GB" sz="2000" b="1" dirty="0">
                <a:solidFill>
                  <a:schemeClr val="bg1"/>
                </a:solidFill>
                <a:latin typeface="Courier New" panose="02070309020205020404" pitchFamily="49" charset="0"/>
                <a:cs typeface="Courier New" panose="02070309020205020404" pitchFamily="49" charset="0"/>
              </a:rPr>
              <a:t>(maxi);</a:t>
            </a:r>
          </a:p>
          <a:p>
            <a:r>
              <a:rPr lang="en-GB" sz="2000" b="1" dirty="0">
                <a:solidFill>
                  <a:schemeClr val="bg1"/>
                </a:solidFill>
                <a:latin typeface="Courier New" panose="02070309020205020404" pitchFamily="49" charset="0"/>
                <a:cs typeface="Courier New" panose="02070309020205020404" pitchFamily="49" charset="0"/>
              </a:rPr>
              <a:t>        sum+=res;</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v.push_back</a:t>
            </a:r>
            <a:r>
              <a:rPr lang="en-GB" sz="2000" b="1" dirty="0">
                <a:solidFill>
                  <a:schemeClr val="bg1"/>
                </a:solidFill>
                <a:latin typeface="Courier New" panose="02070309020205020404" pitchFamily="49" charset="0"/>
                <a:cs typeface="Courier New" panose="02070309020205020404" pitchFamily="49" charset="0"/>
              </a:rPr>
              <a:t>(res);</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push_heap</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v.begin</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v.end</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	</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cout</a:t>
            </a:r>
            <a:r>
              <a:rPr lang="en-GB" sz="2000" b="1" dirty="0">
                <a:solidFill>
                  <a:schemeClr val="bg1"/>
                </a:solidFill>
                <a:latin typeface="Courier New" panose="02070309020205020404" pitchFamily="49" charset="0"/>
                <a:cs typeface="Courier New" panose="02070309020205020404" pitchFamily="49" charset="0"/>
              </a:rPr>
              <a:t>&lt;&lt;sum;</a:t>
            </a:r>
          </a:p>
          <a:p>
            <a:r>
              <a:rPr lang="en-GB"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95385529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3429000"/>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3429000"/>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3837764"/>
            <a:ext cx="5040086" cy="477054"/>
          </a:xfrm>
          <a:prstGeom prst="rect">
            <a:avLst/>
          </a:prstGeom>
          <a:noFill/>
        </p:spPr>
        <p:txBody>
          <a:bodyPr wrap="square" rtlCol="0">
            <a:spAutoFit/>
          </a:bodyPr>
          <a:lstStyle/>
          <a:p>
            <a:r>
              <a:rPr lang="en-US" sz="2500" dirty="0">
                <a:latin typeface="Nunito Sans" panose="00000500000000000000" pitchFamily="2" charset="0"/>
              </a:rPr>
              <a:t>4</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3</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1631216"/>
          </a:xfrm>
          <a:prstGeom prst="rect">
            <a:avLst/>
          </a:prstGeom>
          <a:noFill/>
        </p:spPr>
        <p:txBody>
          <a:bodyPr wrap="square" rtlCol="0">
            <a:spAutoFit/>
          </a:bodyPr>
          <a:lstStyle/>
          <a:p>
            <a:r>
              <a:rPr lang="en-US" sz="2500" dirty="0">
                <a:latin typeface="Nunito Sans" panose="00000500000000000000" pitchFamily="2" charset="0"/>
              </a:rPr>
              <a:t>Write a program to find the minimum number of appends to make it a palindrome. </a:t>
            </a:r>
          </a:p>
          <a:p>
            <a:r>
              <a:rPr lang="en-US" sz="2500" dirty="0">
                <a:latin typeface="Nunito Sans" panose="00000500000000000000" pitchFamily="2" charset="0"/>
              </a:rPr>
              <a:t>Hint: </a:t>
            </a:r>
          </a:p>
          <a:p>
            <a:r>
              <a:rPr lang="en-US" sz="2500" dirty="0">
                <a:latin typeface="Nunito Sans" panose="00000500000000000000" pitchFamily="2" charset="0"/>
              </a:rPr>
              <a:t>Rearranging of the string not permitted.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3947813"/>
            <a:ext cx="5040086" cy="477054"/>
          </a:xfrm>
          <a:prstGeom prst="rect">
            <a:avLst/>
          </a:prstGeom>
          <a:noFill/>
        </p:spPr>
        <p:txBody>
          <a:bodyPr wrap="square" rtlCol="0">
            <a:spAutoFit/>
          </a:bodyPr>
          <a:lstStyle/>
          <a:p>
            <a:r>
              <a:rPr lang="en-US" sz="2500" dirty="0">
                <a:latin typeface="Nunito Sans" panose="00000500000000000000" pitchFamily="2" charset="0"/>
              </a:rPr>
              <a:t>focus</a:t>
            </a:r>
          </a:p>
        </p:txBody>
      </p:sp>
    </p:spTree>
    <p:extLst>
      <p:ext uri="{BB962C8B-B14F-4D97-AF65-F5344CB8AC3E}">
        <p14:creationId xmlns:p14="http://schemas.microsoft.com/office/powerpoint/2010/main" val="403434570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#include&lt;bits/</a:t>
            </a:r>
            <a:r>
              <a:rPr lang="en-US" sz="2000" b="1" dirty="0" err="1">
                <a:solidFill>
                  <a:schemeClr val="bg1"/>
                </a:solidFill>
                <a:latin typeface="Courier New" panose="02070309020205020404" pitchFamily="49" charset="0"/>
                <a:cs typeface="Courier New" panose="02070309020205020404" pitchFamily="49" charset="0"/>
              </a:rPr>
              <a:t>stdc</a:t>
            </a:r>
            <a:r>
              <a:rPr lang="en-US" sz="2000" b="1" dirty="0">
                <a:solidFill>
                  <a:schemeClr val="bg1"/>
                </a:solidFill>
                <a:latin typeface="Courier New" panose="02070309020205020404" pitchFamily="49" charset="0"/>
                <a:cs typeface="Courier New" panose="02070309020205020404" pitchFamily="49" charset="0"/>
              </a:rPr>
              <a:t>++.h&gt;</a:t>
            </a:r>
          </a:p>
          <a:p>
            <a:r>
              <a:rPr lang="en-US" sz="2000" b="1" dirty="0">
                <a:solidFill>
                  <a:schemeClr val="bg1"/>
                </a:solidFill>
                <a:latin typeface="Courier New" panose="02070309020205020404" pitchFamily="49" charset="0"/>
                <a:cs typeface="Courier New" panose="02070309020205020404" pitchFamily="49" charset="0"/>
              </a:rPr>
              <a:t>using namespace std;</a:t>
            </a:r>
          </a:p>
          <a:p>
            <a:r>
              <a:rPr lang="en-US" sz="2000" b="1" dirty="0">
                <a:solidFill>
                  <a:schemeClr val="bg1"/>
                </a:solidFill>
                <a:latin typeface="Courier New" panose="02070309020205020404" pitchFamily="49" charset="0"/>
                <a:cs typeface="Courier New" panose="02070309020205020404" pitchFamily="49" charset="0"/>
              </a:rPr>
              <a:t>bool </a:t>
            </a:r>
            <a:r>
              <a:rPr lang="en-US" sz="2000" b="1" dirty="0" err="1">
                <a:solidFill>
                  <a:schemeClr val="bg1"/>
                </a:solidFill>
                <a:latin typeface="Courier New" panose="02070309020205020404" pitchFamily="49" charset="0"/>
                <a:cs typeface="Courier New" panose="02070309020205020404" pitchFamily="49" charset="0"/>
              </a:rPr>
              <a:t>checkPalindrome</a:t>
            </a:r>
            <a:r>
              <a:rPr lang="en-US" sz="2000" b="1" dirty="0">
                <a:solidFill>
                  <a:schemeClr val="bg1"/>
                </a:solidFill>
                <a:latin typeface="Courier New" panose="02070309020205020404" pitchFamily="49" charset="0"/>
                <a:cs typeface="Courier New" panose="02070309020205020404" pitchFamily="49" charset="0"/>
              </a:rPr>
              <a:t>(string </a:t>
            </a:r>
            <a:r>
              <a:rPr lang="en-US" sz="2000" b="1" dirty="0" err="1">
                <a:solidFill>
                  <a:schemeClr val="bg1"/>
                </a:solidFill>
                <a:latin typeface="Courier New" panose="02070309020205020404" pitchFamily="49" charset="0"/>
                <a:cs typeface="Courier New" panose="02070309020205020404" pitchFamily="49" charset="0"/>
              </a:rPr>
              <a:t>s,int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i,int</a:t>
            </a:r>
            <a:r>
              <a:rPr lang="en-US" sz="2000" b="1" dirty="0">
                <a:solidFill>
                  <a:schemeClr val="bg1"/>
                </a:solidFill>
                <a:latin typeface="Courier New" panose="02070309020205020404" pitchFamily="49" charset="0"/>
                <a:cs typeface="Courier New" panose="02070309020205020404" pitchFamily="49" charset="0"/>
              </a:rPr>
              <a:t> j)</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while(</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&lt;j)</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if(s[</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 s[j])</a:t>
            </a:r>
          </a:p>
          <a:p>
            <a:r>
              <a:rPr lang="en-US" sz="2000" b="1" dirty="0">
                <a:solidFill>
                  <a:schemeClr val="bg1"/>
                </a:solidFill>
                <a:latin typeface="Courier New" panose="02070309020205020404" pitchFamily="49" charset="0"/>
                <a:cs typeface="Courier New" panose="02070309020205020404" pitchFamily="49" charset="0"/>
              </a:rPr>
              <a:t>            return false;</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j--;</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return true;</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08419250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int main()</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string </a:t>
            </a:r>
            <a:r>
              <a:rPr lang="en-US" sz="2000" b="1" dirty="0" err="1">
                <a:solidFill>
                  <a:schemeClr val="bg1"/>
                </a:solidFill>
                <a:latin typeface="Courier New" panose="02070309020205020404" pitchFamily="49" charset="0"/>
                <a:cs typeface="Courier New" panose="02070309020205020404" pitchFamily="49" charset="0"/>
              </a:rPr>
              <a:t>inp</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cin</a:t>
            </a:r>
            <a:r>
              <a:rPr lang="en-US" sz="2000" b="1" dirty="0">
                <a:solidFill>
                  <a:schemeClr val="bg1"/>
                </a:solidFill>
                <a:latin typeface="Courier New" panose="02070309020205020404" pitchFamily="49" charset="0"/>
                <a:cs typeface="Courier New" panose="02070309020205020404" pitchFamily="49" charset="0"/>
              </a:rPr>
              <a:t>&gt;&gt;</a:t>
            </a:r>
            <a:r>
              <a:rPr lang="en-US" sz="2000" b="1" dirty="0" err="1">
                <a:solidFill>
                  <a:schemeClr val="bg1"/>
                </a:solidFill>
                <a:latin typeface="Courier New" panose="02070309020205020404" pitchFamily="49" charset="0"/>
                <a:cs typeface="Courier New" panose="02070309020205020404" pitchFamily="49" charset="0"/>
              </a:rPr>
              <a:t>inp</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int n=</a:t>
            </a:r>
            <a:r>
              <a:rPr lang="en-US" sz="2000" b="1" dirty="0" err="1">
                <a:solidFill>
                  <a:schemeClr val="bg1"/>
                </a:solidFill>
                <a:latin typeface="Courier New" panose="02070309020205020404" pitchFamily="49" charset="0"/>
                <a:cs typeface="Courier New" panose="02070309020205020404" pitchFamily="49" charset="0"/>
              </a:rPr>
              <a:t>inp.length</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int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for(</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=0;i&lt;</a:t>
            </a:r>
            <a:r>
              <a:rPr lang="en-US" sz="2000" b="1" dirty="0" err="1">
                <a:solidFill>
                  <a:schemeClr val="bg1"/>
                </a:solidFill>
                <a:latin typeface="Courier New" panose="02070309020205020404" pitchFamily="49" charset="0"/>
                <a:cs typeface="Courier New" panose="02070309020205020404" pitchFamily="49" charset="0"/>
              </a:rPr>
              <a:t>n;i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checkPalindrome</a:t>
            </a:r>
            <a:r>
              <a:rPr lang="en-US" sz="2000" b="1" dirty="0">
                <a:solidFill>
                  <a:schemeClr val="bg1"/>
                </a:solidFill>
                <a:latin typeface="Courier New" panose="02070309020205020404" pitchFamily="49" charset="0"/>
                <a:cs typeface="Courier New" panose="02070309020205020404" pitchFamily="49" charset="0"/>
              </a:rPr>
              <a:t>(inp,i,n-1))</a:t>
            </a:r>
          </a:p>
          <a:p>
            <a:r>
              <a:rPr lang="en-US" sz="2000" b="1" dirty="0">
                <a:solidFill>
                  <a:schemeClr val="bg1"/>
                </a:solidFill>
                <a:latin typeface="Courier New" panose="02070309020205020404" pitchFamily="49" charset="0"/>
                <a:cs typeface="Courier New" panose="02070309020205020404" pitchFamily="49" charset="0"/>
              </a:rPr>
              <a:t>            break;</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4165632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3429000"/>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3429000"/>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3837764"/>
            <a:ext cx="5040086" cy="477054"/>
          </a:xfrm>
          <a:prstGeom prst="rect">
            <a:avLst/>
          </a:prstGeom>
          <a:noFill/>
        </p:spPr>
        <p:txBody>
          <a:bodyPr wrap="square" rtlCol="0">
            <a:spAutoFit/>
          </a:bodyPr>
          <a:lstStyle/>
          <a:p>
            <a:r>
              <a:rPr lang="en-US" sz="2500" dirty="0">
                <a:latin typeface="Nunito Sans" panose="00000500000000000000" pitchFamily="2" charset="0"/>
              </a:rPr>
              <a:t>9</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938337" y="189265"/>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4</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477054"/>
          </a:xfrm>
          <a:prstGeom prst="rect">
            <a:avLst/>
          </a:prstGeom>
          <a:noFill/>
        </p:spPr>
        <p:txBody>
          <a:bodyPr wrap="square" rtlCol="0">
            <a:spAutoFit/>
          </a:bodyPr>
          <a:lstStyle/>
          <a:p>
            <a:r>
              <a:rPr lang="en-GB" sz="2500" dirty="0">
                <a:latin typeface="Nunito Sans" panose="00000500000000000000" pitchFamily="2" charset="0"/>
              </a:rPr>
              <a:t>Given a string find the length of  longest substring with unique characters.</a:t>
            </a:r>
            <a:endParaRPr lang="en-US" sz="2500" dirty="0">
              <a:latin typeface="Nunito Sans" panose="00000500000000000000" pitchFamily="2"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3947813"/>
            <a:ext cx="5040086" cy="861774"/>
          </a:xfrm>
          <a:prstGeom prst="rect">
            <a:avLst/>
          </a:prstGeom>
          <a:noFill/>
        </p:spPr>
        <p:txBody>
          <a:bodyPr wrap="square" rtlCol="0">
            <a:spAutoFit/>
          </a:bodyPr>
          <a:lstStyle/>
          <a:p>
            <a:r>
              <a:rPr lang="en-US" sz="2500" dirty="0" err="1">
                <a:latin typeface="Nunito Sans" panose="00000500000000000000" pitchFamily="2" charset="0"/>
              </a:rPr>
              <a:t>focusacademyforcareerenhancement</a:t>
            </a:r>
            <a:endParaRPr lang="en-US" sz="2500" dirty="0">
              <a:latin typeface="Nunito Sans" panose="00000500000000000000" pitchFamily="2" charset="0"/>
            </a:endParaRPr>
          </a:p>
        </p:txBody>
      </p:sp>
    </p:spTree>
    <p:extLst>
      <p:ext uri="{BB962C8B-B14F-4D97-AF65-F5344CB8AC3E}">
        <p14:creationId xmlns:p14="http://schemas.microsoft.com/office/powerpoint/2010/main" val="317413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a:t>
            </a:r>
          </a:p>
        </p:txBody>
      </p:sp>
      <p:sp>
        <p:nvSpPr>
          <p:cNvPr id="3" name="Content Placeholder 2"/>
          <p:cNvSpPr>
            <a:spLocks noGrp="1"/>
          </p:cNvSpPr>
          <p:nvPr>
            <p:ph idx="1"/>
          </p:nvPr>
        </p:nvSpPr>
        <p:spPr/>
        <p:txBody>
          <a:bodyPr>
            <a:normAutofit/>
          </a:bodyPr>
          <a:lstStyle/>
          <a:p>
            <a:pPr>
              <a:lnSpc>
                <a:spcPct val="150000"/>
              </a:lnSpc>
              <a:buNone/>
            </a:pPr>
            <a:r>
              <a:rPr lang="en-US" sz="2000" b="1" dirty="0"/>
              <a:t>How???</a:t>
            </a:r>
          </a:p>
          <a:p>
            <a:pPr>
              <a:lnSpc>
                <a:spcPct val="150000"/>
              </a:lnSpc>
              <a:buNone/>
            </a:pPr>
            <a:r>
              <a:rPr lang="en-US" sz="2000" dirty="0"/>
              <a:t>       - changing links between nodes</a:t>
            </a:r>
          </a:p>
          <a:p>
            <a:pPr>
              <a:lnSpc>
                <a:spcPct val="150000"/>
              </a:lnSpc>
              <a:buNone/>
            </a:pPr>
            <a:r>
              <a:rPr lang="en-US" sz="2000" dirty="0"/>
              <a:t>	- Swapping data </a:t>
            </a:r>
          </a:p>
          <a:p>
            <a:pPr>
              <a:lnSpc>
                <a:spcPct val="150000"/>
              </a:lnSpc>
              <a:buNone/>
            </a:pPr>
            <a:endParaRPr lang="en-US" sz="2000" dirty="0"/>
          </a:p>
          <a:p>
            <a:pPr>
              <a:lnSpc>
                <a:spcPct val="150000"/>
              </a:lnSpc>
              <a:buNone/>
            </a:pPr>
            <a:endParaRPr lang="en-US" sz="2000" dirty="0"/>
          </a:p>
        </p:txBody>
      </p:sp>
      <p:graphicFrame>
        <p:nvGraphicFramePr>
          <p:cNvPr id="5" name="Table 4"/>
          <p:cNvGraphicFramePr>
            <a:graphicFrameLocks noGrp="1"/>
          </p:cNvGraphicFramePr>
          <p:nvPr/>
        </p:nvGraphicFramePr>
        <p:xfrm>
          <a:off x="1422400" y="48768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962400" y="48768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r>
                        <a:rPr lang="en-US" sz="2400" dirty="0"/>
                        <a:t>150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502400" y="48768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042400" y="48768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8354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7" name="Straight Arrow Connector 26"/>
          <p:cNvCxnSpPr/>
          <p:nvPr/>
        </p:nvCxnSpPr>
        <p:spPr>
          <a:xfrm>
            <a:off x="2946400" y="5181600"/>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486400" y="51794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026400" y="5181600"/>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0591800" y="5105400"/>
            <a:ext cx="658282" cy="2"/>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252200" y="4876800"/>
            <a:ext cx="1016000" cy="400105"/>
          </a:xfrm>
          <a:prstGeom prst="rect">
            <a:avLst/>
          </a:prstGeom>
          <a:noFill/>
        </p:spPr>
        <p:txBody>
          <a:bodyPr wrap="square" lIns="121917" tIns="60958" rIns="121917" bIns="60958" rtlCol="0">
            <a:spAutoFit/>
          </a:bodyPr>
          <a:lstStyle/>
          <a:p>
            <a:r>
              <a:rPr lang="en-US" dirty="0"/>
              <a:t>NULL</a:t>
            </a:r>
          </a:p>
        </p:txBody>
      </p:sp>
      <p:sp>
        <p:nvSpPr>
          <p:cNvPr id="34" name="TextBox 33"/>
          <p:cNvSpPr txBox="1"/>
          <p:nvPr/>
        </p:nvSpPr>
        <p:spPr>
          <a:xfrm>
            <a:off x="1422400" y="5400357"/>
            <a:ext cx="1016000" cy="430883"/>
          </a:xfrm>
          <a:prstGeom prst="rect">
            <a:avLst/>
          </a:prstGeom>
          <a:noFill/>
        </p:spPr>
        <p:txBody>
          <a:bodyPr wrap="square" lIns="121917" tIns="60958" rIns="121917" bIns="60958" rtlCol="0">
            <a:spAutoFit/>
          </a:bodyPr>
          <a:lstStyle/>
          <a:p>
            <a:r>
              <a:rPr lang="en-US" sz="2000" dirty="0"/>
              <a:t>100</a:t>
            </a:r>
          </a:p>
        </p:txBody>
      </p:sp>
      <p:sp>
        <p:nvSpPr>
          <p:cNvPr id="35" name="TextBox 34"/>
          <p:cNvSpPr txBox="1"/>
          <p:nvPr/>
        </p:nvSpPr>
        <p:spPr>
          <a:xfrm>
            <a:off x="6502400" y="5384800"/>
            <a:ext cx="1016000" cy="430883"/>
          </a:xfrm>
          <a:prstGeom prst="rect">
            <a:avLst/>
          </a:prstGeom>
          <a:noFill/>
        </p:spPr>
        <p:txBody>
          <a:bodyPr wrap="square" lIns="121917" tIns="60958" rIns="121917" bIns="60958" rtlCol="0">
            <a:spAutoFit/>
          </a:bodyPr>
          <a:lstStyle/>
          <a:p>
            <a:r>
              <a:rPr lang="en-US" sz="2000" dirty="0"/>
              <a:t>150</a:t>
            </a:r>
          </a:p>
        </p:txBody>
      </p:sp>
      <p:sp>
        <p:nvSpPr>
          <p:cNvPr id="36" name="TextBox 35"/>
          <p:cNvSpPr txBox="1"/>
          <p:nvPr/>
        </p:nvSpPr>
        <p:spPr>
          <a:xfrm>
            <a:off x="3962400" y="5384800"/>
            <a:ext cx="1016000" cy="430883"/>
          </a:xfrm>
          <a:prstGeom prst="rect">
            <a:avLst/>
          </a:prstGeom>
          <a:noFill/>
        </p:spPr>
        <p:txBody>
          <a:bodyPr wrap="square" lIns="121917" tIns="60958" rIns="121917" bIns="60958" rtlCol="0">
            <a:spAutoFit/>
          </a:bodyPr>
          <a:lstStyle/>
          <a:p>
            <a:r>
              <a:rPr lang="en-US" sz="2000" dirty="0"/>
              <a:t>200</a:t>
            </a:r>
          </a:p>
        </p:txBody>
      </p:sp>
      <p:sp>
        <p:nvSpPr>
          <p:cNvPr id="37" name="TextBox 36"/>
          <p:cNvSpPr txBox="1"/>
          <p:nvPr/>
        </p:nvSpPr>
        <p:spPr>
          <a:xfrm>
            <a:off x="9042400" y="5384800"/>
            <a:ext cx="1016000" cy="430883"/>
          </a:xfrm>
          <a:prstGeom prst="rect">
            <a:avLst/>
          </a:prstGeom>
          <a:noFill/>
        </p:spPr>
        <p:txBody>
          <a:bodyPr wrap="square" lIns="121917" tIns="60958" rIns="121917" bIns="60958" rtlCol="0">
            <a:spAutoFit/>
          </a:bodyPr>
          <a:lstStyle/>
          <a:p>
            <a:r>
              <a:rPr lang="en-US" sz="2000" dirty="0"/>
              <a:t>250</a:t>
            </a:r>
          </a:p>
        </p:txBody>
      </p:sp>
      <p:sp>
        <p:nvSpPr>
          <p:cNvPr id="38" name="TextBox 37"/>
          <p:cNvSpPr txBox="1"/>
          <p:nvPr/>
        </p:nvSpPr>
        <p:spPr>
          <a:xfrm>
            <a:off x="711200" y="4241800"/>
            <a:ext cx="1016000" cy="430883"/>
          </a:xfrm>
          <a:prstGeom prst="rect">
            <a:avLst/>
          </a:prstGeom>
          <a:noFill/>
        </p:spPr>
        <p:txBody>
          <a:bodyPr wrap="square" lIns="121917" tIns="60958" rIns="121917" bIns="60958" rtlCol="0">
            <a:spAutoFit/>
          </a:bodyPr>
          <a:lstStyle/>
          <a:p>
            <a:r>
              <a:rPr lang="en-US" sz="2000" dirty="0"/>
              <a:t>400</a:t>
            </a:r>
          </a:p>
        </p:txBody>
      </p:sp>
      <p:sp>
        <p:nvSpPr>
          <p:cNvPr id="39" name="TextBox 38"/>
          <p:cNvSpPr txBox="1"/>
          <p:nvPr/>
        </p:nvSpPr>
        <p:spPr>
          <a:xfrm>
            <a:off x="508000" y="3276600"/>
            <a:ext cx="2946400" cy="430883"/>
          </a:xfrm>
          <a:prstGeom prst="rect">
            <a:avLst/>
          </a:prstGeom>
          <a:noFill/>
        </p:spPr>
        <p:txBody>
          <a:bodyPr wrap="square" lIns="121917" tIns="60958" rIns="121917" bIns="60958" rtlCol="0">
            <a:spAutoFit/>
          </a:bodyPr>
          <a:lstStyle/>
          <a:p>
            <a:r>
              <a:rPr lang="en-US" sz="2000" b="1" dirty="0"/>
              <a:t>Example:</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cxnSp>
        <p:nvCxnSpPr>
          <p:cNvPr id="21" name="Straight Connector 20">
            <a:extLst>
              <a:ext uri="{FF2B5EF4-FFF2-40B4-BE49-F238E27FC236}">
                <a16:creationId xmlns:a16="http://schemas.microsoft.com/office/drawing/2014/main" id="{9BF25E6F-56A2-484A-802B-E4673DD53EF6}"/>
              </a:ext>
            </a:extLst>
          </p:cNvPr>
          <p:cNvCxnSpPr>
            <a:cxnSpLocks/>
          </p:cNvCxnSpPr>
          <p:nvPr/>
        </p:nvCxnSpPr>
        <p:spPr>
          <a:xfrm>
            <a:off x="968190" y="4601922"/>
            <a:ext cx="0" cy="67498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3790A43-1A0F-4A9B-882E-8A0FA1B745C7}"/>
              </a:ext>
            </a:extLst>
          </p:cNvPr>
          <p:cNvCxnSpPr>
            <a:cxnSpLocks/>
          </p:cNvCxnSpPr>
          <p:nvPr/>
        </p:nvCxnSpPr>
        <p:spPr>
          <a:xfrm flipV="1">
            <a:off x="990600" y="5256860"/>
            <a:ext cx="346456" cy="20045"/>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218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8">
                                            <p:txEl>
                                              <p:pRg st="0" end="0"/>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xEl>
                                              <p:pRg st="0" end="0"/>
                                            </p:txEl>
                                          </p:spTgt>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33">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a:solidFill>
                  <a:schemeClr val="bg1"/>
                </a:solidFill>
                <a:latin typeface="Courier New" panose="02070309020205020404" pitchFamily="49" charset="0"/>
                <a:cs typeface="Courier New" panose="02070309020205020404" pitchFamily="49" charset="0"/>
              </a:rPr>
              <a:t>#include&lt;</a:t>
            </a:r>
            <a:r>
              <a:rPr lang="en-GB" sz="2000" b="1" dirty="0" err="1">
                <a:solidFill>
                  <a:schemeClr val="bg1"/>
                </a:solidFill>
                <a:latin typeface="Courier New" panose="02070309020205020404" pitchFamily="49" charset="0"/>
                <a:cs typeface="Courier New" panose="02070309020205020404" pitchFamily="49" charset="0"/>
              </a:rPr>
              <a:t>iostream</a:t>
            </a:r>
            <a:r>
              <a:rPr lang="en-GB" sz="2000" b="1" dirty="0">
                <a:solidFill>
                  <a:schemeClr val="bg1"/>
                </a:solidFill>
                <a:latin typeface="Courier New" panose="02070309020205020404" pitchFamily="49" charset="0"/>
                <a:cs typeface="Courier New" panose="02070309020205020404" pitchFamily="49" charset="0"/>
              </a:rPr>
              <a:t>&gt;</a:t>
            </a:r>
          </a:p>
          <a:p>
            <a:r>
              <a:rPr lang="en-GB" sz="2000" b="1" dirty="0">
                <a:solidFill>
                  <a:schemeClr val="bg1"/>
                </a:solidFill>
                <a:latin typeface="Courier New" panose="02070309020205020404" pitchFamily="49" charset="0"/>
                <a:cs typeface="Courier New" panose="02070309020205020404" pitchFamily="49" charset="0"/>
              </a:rPr>
              <a:t>using namespace </a:t>
            </a:r>
            <a:r>
              <a:rPr lang="en-GB" sz="2000" b="1" dirty="0" err="1">
                <a:solidFill>
                  <a:schemeClr val="bg1"/>
                </a:solidFill>
                <a:latin typeface="Courier New" panose="02070309020205020404" pitchFamily="49" charset="0"/>
                <a:cs typeface="Courier New" panose="02070309020205020404" pitchFamily="49" charset="0"/>
              </a:rPr>
              <a:t>std</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main()</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visited[256];</a:t>
            </a:r>
          </a:p>
          <a:p>
            <a:r>
              <a:rPr lang="en-GB" sz="2000" b="1" dirty="0">
                <a:solidFill>
                  <a:schemeClr val="bg1"/>
                </a:solidFill>
                <a:latin typeface="Courier New" panose="02070309020205020404" pitchFamily="49" charset="0"/>
                <a:cs typeface="Courier New" panose="02070309020205020404" pitchFamily="49" charset="0"/>
              </a:rPr>
              <a:t>	string s;</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cin</a:t>
            </a:r>
            <a:r>
              <a:rPr lang="en-GB" sz="2000" b="1" dirty="0">
                <a:solidFill>
                  <a:schemeClr val="bg1"/>
                </a:solidFill>
                <a:latin typeface="Courier New" panose="02070309020205020404" pitchFamily="49" charset="0"/>
                <a:cs typeface="Courier New" panose="02070309020205020404" pitchFamily="49" charset="0"/>
              </a:rPr>
              <a:t>&gt;&gt;s;</a:t>
            </a:r>
          </a:p>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=0;i&lt;256;i++)</a:t>
            </a:r>
          </a:p>
          <a:p>
            <a:r>
              <a:rPr lang="en-GB" sz="2000" b="1" dirty="0">
                <a:solidFill>
                  <a:schemeClr val="bg1"/>
                </a:solidFill>
                <a:latin typeface="Courier New" panose="02070309020205020404" pitchFamily="49" charset="0"/>
                <a:cs typeface="Courier New" panose="02070309020205020404" pitchFamily="49" charset="0"/>
              </a:rPr>
              <a:t>	    visited[</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]=-1;</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max_len</a:t>
            </a:r>
            <a:r>
              <a:rPr lang="en-GB" sz="2000" b="1" dirty="0">
                <a:solidFill>
                  <a:schemeClr val="bg1"/>
                </a:solidFill>
                <a:latin typeface="Courier New" panose="02070309020205020404" pitchFamily="49" charset="0"/>
                <a:cs typeface="Courier New" panose="02070309020205020404" pitchFamily="49" charset="0"/>
              </a:rPr>
              <a:t>=0,cur=0,start=0,prev=0;</a:t>
            </a:r>
          </a:p>
          <a:p>
            <a:r>
              <a:rPr lang="en-GB" sz="2000" b="1" dirty="0">
                <a:solidFill>
                  <a:schemeClr val="bg1"/>
                </a:solidFill>
                <a:latin typeface="Courier New" panose="02070309020205020404" pitchFamily="49" charset="0"/>
                <a:cs typeface="Courier New" panose="02070309020205020404" pitchFamily="49" charset="0"/>
              </a:rPr>
              <a:t>	for(</a:t>
            </a:r>
            <a:r>
              <a:rPr lang="en-GB" sz="2000" b="1" dirty="0" err="1">
                <a:solidFill>
                  <a:schemeClr val="bg1"/>
                </a:solidFill>
                <a:latin typeface="Courier New" panose="02070309020205020404" pitchFamily="49" charset="0"/>
                <a:cs typeface="Courier New" panose="02070309020205020404" pitchFamily="49" charset="0"/>
              </a:rPr>
              <a:t>int</a:t>
            </a:r>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=0;i&lt;</a:t>
            </a:r>
            <a:r>
              <a:rPr lang="en-GB" sz="2000" b="1" dirty="0" err="1">
                <a:solidFill>
                  <a:schemeClr val="bg1"/>
                </a:solidFill>
                <a:latin typeface="Courier New" panose="02070309020205020404" pitchFamily="49" charset="0"/>
                <a:cs typeface="Courier New" panose="02070309020205020404" pitchFamily="49" charset="0"/>
              </a:rPr>
              <a:t>s.size</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prev</a:t>
            </a:r>
            <a:r>
              <a:rPr lang="en-GB" sz="2000" b="1" dirty="0">
                <a:solidFill>
                  <a:schemeClr val="bg1"/>
                </a:solidFill>
                <a:latin typeface="Courier New" panose="02070309020205020404" pitchFamily="49" charset="0"/>
                <a:cs typeface="Courier New" panose="02070309020205020404" pitchFamily="49" charset="0"/>
              </a:rPr>
              <a:t>=visited[s[</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if(</a:t>
            </a:r>
            <a:r>
              <a:rPr lang="en-GB" sz="2000" b="1" dirty="0" err="1">
                <a:solidFill>
                  <a:schemeClr val="bg1"/>
                </a:solidFill>
                <a:latin typeface="Courier New" panose="02070309020205020404" pitchFamily="49" charset="0"/>
                <a:cs typeface="Courier New" panose="02070309020205020404" pitchFamily="49" charset="0"/>
              </a:rPr>
              <a:t>prev</a:t>
            </a:r>
            <a:r>
              <a:rPr lang="en-GB" sz="2000" b="1" dirty="0">
                <a:solidFill>
                  <a:schemeClr val="bg1"/>
                </a:solidFill>
                <a:latin typeface="Courier New" panose="02070309020205020404" pitchFamily="49" charset="0"/>
                <a:cs typeface="Courier New" panose="02070309020205020404" pitchFamily="49" charset="0"/>
              </a:rPr>
              <a:t> == -1 || </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-cur &gt; </a:t>
            </a:r>
            <a:r>
              <a:rPr lang="en-GB" sz="2000" b="1" dirty="0" err="1">
                <a:solidFill>
                  <a:schemeClr val="bg1"/>
                </a:solidFill>
                <a:latin typeface="Courier New" panose="02070309020205020404" pitchFamily="49" charset="0"/>
                <a:cs typeface="Courier New" panose="02070309020205020404" pitchFamily="49" charset="0"/>
              </a:rPr>
              <a:t>prev</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cur++;</a:t>
            </a:r>
          </a:p>
          <a:p>
            <a:r>
              <a:rPr lang="en-GB"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3021914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GB" sz="2000" b="1" dirty="0">
                <a:solidFill>
                  <a:schemeClr val="bg1"/>
                </a:solidFill>
                <a:latin typeface="Courier New" panose="02070309020205020404" pitchFamily="49" charset="0"/>
                <a:cs typeface="Courier New" panose="02070309020205020404" pitchFamily="49" charset="0"/>
              </a:rPr>
              <a:t>	    else</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if(cur &gt; </a:t>
            </a:r>
            <a:r>
              <a:rPr lang="en-GB" sz="2000" b="1" dirty="0" err="1">
                <a:solidFill>
                  <a:schemeClr val="bg1"/>
                </a:solidFill>
                <a:latin typeface="Courier New" panose="02070309020205020404" pitchFamily="49" charset="0"/>
                <a:cs typeface="Courier New" panose="02070309020205020404" pitchFamily="49" charset="0"/>
              </a:rPr>
              <a:t>max_len</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max_len</a:t>
            </a:r>
            <a:r>
              <a:rPr lang="en-GB" sz="2000" b="1" dirty="0">
                <a:solidFill>
                  <a:schemeClr val="bg1"/>
                </a:solidFill>
                <a:latin typeface="Courier New" panose="02070309020205020404" pitchFamily="49" charset="0"/>
                <a:cs typeface="Courier New" panose="02070309020205020404" pitchFamily="49" charset="0"/>
              </a:rPr>
              <a:t>=cur;</a:t>
            </a:r>
          </a:p>
          <a:p>
            <a:r>
              <a:rPr lang="en-GB" sz="2000" b="1" dirty="0">
                <a:solidFill>
                  <a:schemeClr val="bg1"/>
                </a:solidFill>
                <a:latin typeface="Courier New" panose="02070309020205020404" pitchFamily="49" charset="0"/>
                <a:cs typeface="Courier New" panose="02070309020205020404" pitchFamily="49" charset="0"/>
              </a:rPr>
              <a:t>	        cur=</a:t>
            </a:r>
            <a:r>
              <a:rPr lang="en-GB" sz="2000" b="1" dirty="0" err="1">
                <a:solidFill>
                  <a:schemeClr val="bg1"/>
                </a:solidFill>
                <a:latin typeface="Courier New" panose="02070309020205020404" pitchFamily="49" charset="0"/>
                <a:cs typeface="Courier New" panose="02070309020205020404" pitchFamily="49" charset="0"/>
              </a:rPr>
              <a:t>i-prev</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visited[s[</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a:t>
            </a:r>
            <a:r>
              <a:rPr lang="en-GB" sz="2000" b="1" dirty="0" err="1">
                <a:solidFill>
                  <a:schemeClr val="bg1"/>
                </a:solidFill>
                <a:latin typeface="Courier New" panose="02070309020205020404" pitchFamily="49" charset="0"/>
                <a:cs typeface="Courier New" panose="02070309020205020404" pitchFamily="49" charset="0"/>
              </a:rPr>
              <a:t>i</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p>
          <a:p>
            <a:r>
              <a:rPr lang="en-GB" sz="2000" b="1" dirty="0">
                <a:solidFill>
                  <a:schemeClr val="bg1"/>
                </a:solidFill>
                <a:latin typeface="Courier New" panose="02070309020205020404" pitchFamily="49" charset="0"/>
                <a:cs typeface="Courier New" panose="02070309020205020404" pitchFamily="49" charset="0"/>
              </a:rPr>
              <a:t>	if(cur &gt; </a:t>
            </a:r>
            <a:r>
              <a:rPr lang="en-GB" sz="2000" b="1" dirty="0" err="1">
                <a:solidFill>
                  <a:schemeClr val="bg1"/>
                </a:solidFill>
                <a:latin typeface="Courier New" panose="02070309020205020404" pitchFamily="49" charset="0"/>
                <a:cs typeface="Courier New" panose="02070309020205020404" pitchFamily="49" charset="0"/>
              </a:rPr>
              <a:t>max_len</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max_len</a:t>
            </a:r>
            <a:r>
              <a:rPr lang="en-GB" sz="2000" b="1" dirty="0">
                <a:solidFill>
                  <a:schemeClr val="bg1"/>
                </a:solidFill>
                <a:latin typeface="Courier New" panose="02070309020205020404" pitchFamily="49" charset="0"/>
                <a:cs typeface="Courier New" panose="02070309020205020404" pitchFamily="49" charset="0"/>
              </a:rPr>
              <a:t>=cur;</a:t>
            </a:r>
          </a:p>
          <a:p>
            <a:r>
              <a:rPr lang="en-GB" sz="2000" b="1" dirty="0">
                <a:solidFill>
                  <a:schemeClr val="bg1"/>
                </a:solidFill>
                <a:latin typeface="Courier New" panose="02070309020205020404" pitchFamily="49" charset="0"/>
                <a:cs typeface="Courier New" panose="02070309020205020404" pitchFamily="49" charset="0"/>
              </a:rPr>
              <a:t>	</a:t>
            </a:r>
            <a:r>
              <a:rPr lang="en-GB" sz="2000" b="1" dirty="0" err="1">
                <a:solidFill>
                  <a:schemeClr val="bg1"/>
                </a:solidFill>
                <a:latin typeface="Courier New" panose="02070309020205020404" pitchFamily="49" charset="0"/>
                <a:cs typeface="Courier New" panose="02070309020205020404" pitchFamily="49" charset="0"/>
              </a:rPr>
              <a:t>cout</a:t>
            </a:r>
            <a:r>
              <a:rPr lang="en-GB" sz="2000" b="1" dirty="0">
                <a:solidFill>
                  <a:schemeClr val="bg1"/>
                </a:solidFill>
                <a:latin typeface="Courier New" panose="02070309020205020404" pitchFamily="49" charset="0"/>
                <a:cs typeface="Courier New" panose="02070309020205020404" pitchFamily="49" charset="0"/>
              </a:rPr>
              <a:t>&lt;&lt;</a:t>
            </a:r>
            <a:r>
              <a:rPr lang="en-GB" sz="2000" b="1" dirty="0" err="1">
                <a:solidFill>
                  <a:schemeClr val="bg1"/>
                </a:solidFill>
                <a:latin typeface="Courier New" panose="02070309020205020404" pitchFamily="49" charset="0"/>
                <a:cs typeface="Courier New" panose="02070309020205020404" pitchFamily="49" charset="0"/>
              </a:rPr>
              <a:t>max_len</a:t>
            </a:r>
            <a:r>
              <a:rPr lang="en-GB" sz="2000" b="1" dirty="0">
                <a:solidFill>
                  <a:schemeClr val="bg1"/>
                </a:solidFill>
                <a:latin typeface="Courier New" panose="02070309020205020404" pitchFamily="49" charset="0"/>
                <a:cs typeface="Courier New" panose="02070309020205020404" pitchFamily="49" charset="0"/>
              </a:rPr>
              <a:t>;</a:t>
            </a:r>
          </a:p>
          <a:p>
            <a:r>
              <a:rPr lang="en-GB" sz="2000" b="1" dirty="0">
                <a:solidFill>
                  <a:schemeClr val="bg1"/>
                </a:solidFill>
                <a:latin typeface="Courier New" panose="02070309020205020404" pitchFamily="49" charset="0"/>
                <a:cs typeface="Courier New" panose="02070309020205020404" pitchFamily="49" charset="0"/>
              </a:rPr>
              <a:t>	return 0;</a:t>
            </a:r>
          </a:p>
          <a:p>
            <a:r>
              <a:rPr lang="en-GB"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2869901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3429000"/>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3429000"/>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3837764"/>
            <a:ext cx="5040086" cy="477054"/>
          </a:xfrm>
          <a:prstGeom prst="rect">
            <a:avLst/>
          </a:prstGeom>
          <a:noFill/>
        </p:spPr>
        <p:txBody>
          <a:bodyPr wrap="square" rtlCol="0">
            <a:spAutoFit/>
          </a:bodyPr>
          <a:lstStyle/>
          <a:p>
            <a:r>
              <a:rPr lang="en-US" sz="2500" dirty="0">
                <a:latin typeface="Nunito Sans" panose="00000500000000000000" pitchFamily="2" charset="0"/>
              </a:rPr>
              <a:t>2</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5</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1246495"/>
          </a:xfrm>
          <a:prstGeom prst="rect">
            <a:avLst/>
          </a:prstGeom>
          <a:noFill/>
        </p:spPr>
        <p:txBody>
          <a:bodyPr wrap="square" rtlCol="0">
            <a:spAutoFit/>
          </a:bodyPr>
          <a:lstStyle/>
          <a:p>
            <a:r>
              <a:rPr lang="en-US" sz="2500" dirty="0">
                <a:latin typeface="Nunito Sans" panose="00000500000000000000" pitchFamily="2" charset="0"/>
              </a:rPr>
              <a:t>Write a program to find the kth digit of the </a:t>
            </a:r>
            <a:r>
              <a:rPr lang="en-US" sz="2500" dirty="0" err="1">
                <a:latin typeface="Nunito Sans" panose="00000500000000000000" pitchFamily="2" charset="0"/>
              </a:rPr>
              <a:t>ith</a:t>
            </a:r>
            <a:r>
              <a:rPr lang="en-US" sz="2500" dirty="0">
                <a:latin typeface="Nunito Sans" panose="00000500000000000000" pitchFamily="2" charset="0"/>
              </a:rPr>
              <a:t> permuted combination of n digits. n, </a:t>
            </a:r>
            <a:r>
              <a:rPr lang="en-US" sz="2500" dirty="0" err="1">
                <a:latin typeface="Nunito Sans" panose="00000500000000000000" pitchFamily="2" charset="0"/>
              </a:rPr>
              <a:t>i</a:t>
            </a:r>
            <a:r>
              <a:rPr lang="en-US" sz="2500" dirty="0">
                <a:latin typeface="Nunito Sans" panose="00000500000000000000" pitchFamily="2" charset="0"/>
              </a:rPr>
              <a:t>, k are provided.(all indexing starts with 1.) for 3 123 is it first combination.</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3947813"/>
            <a:ext cx="5040086" cy="477054"/>
          </a:xfrm>
          <a:prstGeom prst="rect">
            <a:avLst/>
          </a:prstGeom>
          <a:noFill/>
        </p:spPr>
        <p:txBody>
          <a:bodyPr wrap="square" rtlCol="0">
            <a:spAutoFit/>
          </a:bodyPr>
          <a:lstStyle/>
          <a:p>
            <a:r>
              <a:rPr lang="en-US" sz="2500" dirty="0">
                <a:latin typeface="Nunito Sans" panose="00000500000000000000" pitchFamily="2" charset="0"/>
              </a:rPr>
              <a:t>6 100 3</a:t>
            </a:r>
          </a:p>
        </p:txBody>
      </p:sp>
    </p:spTree>
    <p:extLst>
      <p:ext uri="{BB962C8B-B14F-4D97-AF65-F5344CB8AC3E}">
        <p14:creationId xmlns:p14="http://schemas.microsoft.com/office/powerpoint/2010/main" val="237958963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#include&lt;bits/</a:t>
            </a:r>
            <a:r>
              <a:rPr lang="en-US" sz="2000" b="1" dirty="0" err="1">
                <a:solidFill>
                  <a:schemeClr val="bg1"/>
                </a:solidFill>
                <a:latin typeface="Courier New" panose="02070309020205020404" pitchFamily="49" charset="0"/>
                <a:cs typeface="Courier New" panose="02070309020205020404" pitchFamily="49" charset="0"/>
              </a:rPr>
              <a:t>stdc</a:t>
            </a:r>
            <a:r>
              <a:rPr lang="en-US" sz="2000" b="1" dirty="0">
                <a:solidFill>
                  <a:schemeClr val="bg1"/>
                </a:solidFill>
                <a:latin typeface="Courier New" panose="02070309020205020404" pitchFamily="49" charset="0"/>
                <a:cs typeface="Courier New" panose="02070309020205020404" pitchFamily="49" charset="0"/>
              </a:rPr>
              <a:t>++.h&gt;</a:t>
            </a:r>
          </a:p>
          <a:p>
            <a:r>
              <a:rPr lang="en-US" sz="2000" b="1" dirty="0">
                <a:solidFill>
                  <a:schemeClr val="bg1"/>
                </a:solidFill>
                <a:latin typeface="Courier New" panose="02070309020205020404" pitchFamily="49" charset="0"/>
                <a:cs typeface="Courier New" panose="02070309020205020404" pitchFamily="49" charset="0"/>
              </a:rPr>
              <a:t>using namespace std;</a:t>
            </a:r>
          </a:p>
          <a:p>
            <a:r>
              <a:rPr lang="en-US" sz="2000" b="1" dirty="0">
                <a:solidFill>
                  <a:schemeClr val="bg1"/>
                </a:solidFill>
                <a:latin typeface="Courier New" panose="02070309020205020404" pitchFamily="49" charset="0"/>
                <a:cs typeface="Courier New" panose="02070309020205020404" pitchFamily="49" charset="0"/>
              </a:rPr>
              <a:t>int main()</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int </a:t>
            </a:r>
            <a:r>
              <a:rPr lang="en-US" sz="2000" b="1" dirty="0" err="1">
                <a:solidFill>
                  <a:schemeClr val="bg1"/>
                </a:solidFill>
                <a:latin typeface="Courier New" panose="02070309020205020404" pitchFamily="49" charset="0"/>
                <a:cs typeface="Courier New" panose="02070309020205020404" pitchFamily="49" charset="0"/>
              </a:rPr>
              <a:t>n,pos,k</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cin</a:t>
            </a:r>
            <a:r>
              <a:rPr lang="en-US" sz="2000" b="1" dirty="0">
                <a:solidFill>
                  <a:schemeClr val="bg1"/>
                </a:solidFill>
                <a:latin typeface="Courier New" panose="02070309020205020404" pitchFamily="49" charset="0"/>
                <a:cs typeface="Courier New" panose="02070309020205020404" pitchFamily="49" charset="0"/>
              </a:rPr>
              <a:t>&gt;&gt;n&gt;&gt;pos&gt;&gt;k;</a:t>
            </a:r>
          </a:p>
          <a:p>
            <a:r>
              <a:rPr lang="en-US" sz="2000" b="1" dirty="0">
                <a:solidFill>
                  <a:schemeClr val="bg1"/>
                </a:solidFill>
                <a:latin typeface="Courier New" panose="02070309020205020404" pitchFamily="49" charset="0"/>
                <a:cs typeface="Courier New" panose="02070309020205020404" pitchFamily="49" charset="0"/>
              </a:rPr>
              <a:t>    pos-=1;</a:t>
            </a:r>
          </a:p>
          <a:p>
            <a:r>
              <a:rPr lang="en-US" sz="2000" b="1" dirty="0">
                <a:solidFill>
                  <a:schemeClr val="bg1"/>
                </a:solidFill>
                <a:latin typeface="Courier New" panose="02070309020205020404" pitchFamily="49" charset="0"/>
                <a:cs typeface="Courier New" panose="02070309020205020404" pitchFamily="49" charset="0"/>
              </a:rPr>
              <a:t>    vector&lt;int&gt; v;</a:t>
            </a:r>
          </a:p>
          <a:p>
            <a:r>
              <a:rPr lang="en-US" sz="2000" b="1" dirty="0">
                <a:solidFill>
                  <a:schemeClr val="bg1"/>
                </a:solidFill>
                <a:latin typeface="Courier New" panose="02070309020205020404" pitchFamily="49" charset="0"/>
                <a:cs typeface="Courier New" panose="02070309020205020404" pitchFamily="49" charset="0"/>
              </a:rPr>
              <a:t>    vector&lt;int&gt;::iterator it; </a:t>
            </a:r>
          </a:p>
          <a:p>
            <a:r>
              <a:rPr lang="en-US" sz="2000" b="1" dirty="0">
                <a:solidFill>
                  <a:schemeClr val="bg1"/>
                </a:solidFill>
                <a:latin typeface="Courier New" panose="02070309020205020404" pitchFamily="49" charset="0"/>
                <a:cs typeface="Courier New" panose="02070309020205020404" pitchFamily="49" charset="0"/>
              </a:rPr>
              <a:t>    long int fact[n];</a:t>
            </a:r>
          </a:p>
          <a:p>
            <a:r>
              <a:rPr lang="en-US" sz="2000" b="1" dirty="0">
                <a:solidFill>
                  <a:schemeClr val="bg1"/>
                </a:solidFill>
                <a:latin typeface="Courier New" panose="02070309020205020404" pitchFamily="49" charset="0"/>
                <a:cs typeface="Courier New" panose="02070309020205020404" pitchFamily="49" charset="0"/>
              </a:rPr>
              <a:t>    for(int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=0;i&lt;</a:t>
            </a:r>
            <a:r>
              <a:rPr lang="en-US" sz="2000" b="1" dirty="0" err="1">
                <a:solidFill>
                  <a:schemeClr val="bg1"/>
                </a:solidFill>
                <a:latin typeface="Courier New" panose="02070309020205020404" pitchFamily="49" charset="0"/>
                <a:cs typeface="Courier New" panose="02070309020205020404" pitchFamily="49" charset="0"/>
              </a:rPr>
              <a:t>n;i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v.push_back</a:t>
            </a:r>
            <a:r>
              <a:rPr lang="en-US" sz="2000" b="1" dirty="0">
                <a:solidFill>
                  <a:schemeClr val="bg1"/>
                </a:solidFill>
                <a:latin typeface="Courier New" panose="02070309020205020404" pitchFamily="49" charset="0"/>
                <a:cs typeface="Courier New" panose="02070309020205020404" pitchFamily="49" charset="0"/>
              </a:rPr>
              <a:t>(i+1);</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 0)</a:t>
            </a:r>
          </a:p>
          <a:p>
            <a:r>
              <a:rPr lang="en-US" sz="2000" b="1" dirty="0">
                <a:solidFill>
                  <a:schemeClr val="bg1"/>
                </a:solidFill>
                <a:latin typeface="Courier New" panose="02070309020205020404" pitchFamily="49" charset="0"/>
                <a:cs typeface="Courier New" panose="02070309020205020404" pitchFamily="49" charset="0"/>
              </a:rPr>
              <a:t>            fact[0]=1;</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fact[</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]=fact[i-1]*</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7293851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rem,quo,num</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for(</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=1;i&lt;=</a:t>
            </a:r>
            <a:r>
              <a:rPr lang="en-US" sz="2000" b="1" dirty="0" err="1">
                <a:solidFill>
                  <a:schemeClr val="bg1"/>
                </a:solidFill>
                <a:latin typeface="Courier New" panose="02070309020205020404" pitchFamily="49" charset="0"/>
                <a:cs typeface="Courier New" panose="02070309020205020404" pitchFamily="49" charset="0"/>
              </a:rPr>
              <a:t>k;i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quo=</a:t>
            </a:r>
            <a:r>
              <a:rPr lang="en-US" sz="2000" b="1" dirty="0" err="1">
                <a:solidFill>
                  <a:schemeClr val="bg1"/>
                </a:solidFill>
                <a:latin typeface="Courier New" panose="02070309020205020404" pitchFamily="49" charset="0"/>
                <a:cs typeface="Courier New" panose="02070309020205020404" pitchFamily="49" charset="0"/>
              </a:rPr>
              <a:t>pos</a:t>
            </a:r>
            <a:r>
              <a:rPr lang="en-US" sz="2000" b="1" dirty="0">
                <a:solidFill>
                  <a:schemeClr val="bg1"/>
                </a:solidFill>
                <a:latin typeface="Courier New" panose="02070309020205020404" pitchFamily="49" charset="0"/>
                <a:cs typeface="Courier New" panose="02070309020205020404" pitchFamily="49" charset="0"/>
              </a:rPr>
              <a:t>/fact[n-</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rem=</a:t>
            </a:r>
            <a:r>
              <a:rPr lang="en-US" sz="2000" b="1" dirty="0" err="1">
                <a:solidFill>
                  <a:schemeClr val="bg1"/>
                </a:solidFill>
                <a:latin typeface="Courier New" panose="02070309020205020404" pitchFamily="49" charset="0"/>
                <a:cs typeface="Courier New" panose="02070309020205020404" pitchFamily="49" charset="0"/>
              </a:rPr>
              <a:t>pos%fact</a:t>
            </a:r>
            <a:r>
              <a:rPr lang="en-US" sz="2000" b="1" dirty="0">
                <a:solidFill>
                  <a:schemeClr val="bg1"/>
                </a:solidFill>
                <a:latin typeface="Courier New" panose="02070309020205020404" pitchFamily="49" charset="0"/>
                <a:cs typeface="Courier New" panose="02070309020205020404" pitchFamily="49" charset="0"/>
              </a:rPr>
              <a:t>[n-</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num</a:t>
            </a:r>
            <a:r>
              <a:rPr lang="en-US" sz="2000" b="1" dirty="0">
                <a:solidFill>
                  <a:schemeClr val="bg1"/>
                </a:solidFill>
                <a:latin typeface="Courier New" panose="02070309020205020404" pitchFamily="49" charset="0"/>
                <a:cs typeface="Courier New" panose="02070309020205020404" pitchFamily="49" charset="0"/>
              </a:rPr>
              <a:t>=v[quo];</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v.erase</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v.begin</a:t>
            </a:r>
            <a:r>
              <a:rPr lang="en-US" sz="2000" b="1" dirty="0">
                <a:solidFill>
                  <a:schemeClr val="bg1"/>
                </a:solidFill>
                <a:latin typeface="Courier New" panose="02070309020205020404" pitchFamily="49" charset="0"/>
                <a:cs typeface="Courier New" panose="02070309020205020404" pitchFamily="49" charset="0"/>
              </a:rPr>
              <a:t>()+quo);</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pos</a:t>
            </a:r>
            <a:r>
              <a:rPr lang="en-US" sz="2000" b="1" dirty="0">
                <a:solidFill>
                  <a:schemeClr val="bg1"/>
                </a:solidFill>
                <a:latin typeface="Courier New" panose="02070309020205020404" pitchFamily="49" charset="0"/>
                <a:cs typeface="Courier New" panose="02070309020205020404" pitchFamily="49" charset="0"/>
              </a:rPr>
              <a:t>=rem;</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a:t>
            </a:r>
            <a:r>
              <a:rPr lang="en-US" sz="2000" b="1" dirty="0" err="1">
                <a:solidFill>
                  <a:schemeClr val="bg1"/>
                </a:solidFill>
                <a:latin typeface="Courier New" panose="02070309020205020404" pitchFamily="49" charset="0"/>
                <a:cs typeface="Courier New" panose="02070309020205020404" pitchFamily="49" charset="0"/>
              </a:rPr>
              <a:t>num</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62666542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3429000"/>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3429000"/>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3837764"/>
            <a:ext cx="5040086" cy="477054"/>
          </a:xfrm>
          <a:prstGeom prst="rect">
            <a:avLst/>
          </a:prstGeom>
          <a:noFill/>
        </p:spPr>
        <p:txBody>
          <a:bodyPr wrap="square" rtlCol="0">
            <a:spAutoFit/>
          </a:bodyPr>
          <a:lstStyle/>
          <a:p>
            <a:r>
              <a:rPr lang="en-US" sz="2500" dirty="0">
                <a:latin typeface="Nunito Sans" panose="00000500000000000000" pitchFamily="2" charset="0"/>
              </a:rPr>
              <a:t>1 2 3 6 7 8 9</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6</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861774"/>
          </a:xfrm>
          <a:prstGeom prst="rect">
            <a:avLst/>
          </a:prstGeom>
          <a:noFill/>
        </p:spPr>
        <p:txBody>
          <a:bodyPr wrap="square" rtlCol="0">
            <a:spAutoFit/>
          </a:bodyPr>
          <a:lstStyle/>
          <a:p>
            <a:r>
              <a:rPr lang="en-US" sz="2500" dirty="0">
                <a:latin typeface="Nunito Sans" panose="020B0604020202020204" charset="0"/>
              </a:rPr>
              <a:t>Write a program to traverse M nodes and delete N node repeatedly until you reach the end.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3947813"/>
            <a:ext cx="5040086" cy="1246495"/>
          </a:xfrm>
          <a:prstGeom prst="rect">
            <a:avLst/>
          </a:prstGeom>
          <a:noFill/>
        </p:spPr>
        <p:txBody>
          <a:bodyPr wrap="square" rtlCol="0">
            <a:spAutoFit/>
          </a:bodyPr>
          <a:lstStyle/>
          <a:p>
            <a:r>
              <a:rPr lang="en-US" sz="2500" dirty="0">
                <a:latin typeface="Nunito Sans" panose="00000500000000000000" pitchFamily="2" charset="0"/>
              </a:rPr>
              <a:t>10</a:t>
            </a:r>
          </a:p>
          <a:p>
            <a:r>
              <a:rPr lang="en-US" sz="2500" dirty="0">
                <a:latin typeface="Nunito Sans" panose="00000500000000000000" pitchFamily="2" charset="0"/>
              </a:rPr>
              <a:t>3 2</a:t>
            </a:r>
          </a:p>
          <a:p>
            <a:r>
              <a:rPr lang="en-US" sz="2500" dirty="0">
                <a:latin typeface="Nunito Sans" panose="00000500000000000000" pitchFamily="2" charset="0"/>
              </a:rPr>
              <a:t>1 2 3 4 5 6 7 8 9 1</a:t>
            </a:r>
          </a:p>
        </p:txBody>
      </p:sp>
    </p:spTree>
    <p:extLst>
      <p:ext uri="{BB962C8B-B14F-4D97-AF65-F5344CB8AC3E}">
        <p14:creationId xmlns:p14="http://schemas.microsoft.com/office/powerpoint/2010/main" val="7967825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#include&lt;bits/</a:t>
            </a:r>
            <a:r>
              <a:rPr lang="en-US" sz="2000" b="1" dirty="0" err="1">
                <a:solidFill>
                  <a:schemeClr val="bg1"/>
                </a:solidFill>
                <a:latin typeface="Courier New" panose="02070309020205020404" pitchFamily="49" charset="0"/>
                <a:cs typeface="Courier New" panose="02070309020205020404" pitchFamily="49" charset="0"/>
              </a:rPr>
              <a:t>stdc</a:t>
            </a:r>
            <a:r>
              <a:rPr lang="en-US" sz="2000" b="1" dirty="0">
                <a:solidFill>
                  <a:schemeClr val="bg1"/>
                </a:solidFill>
                <a:latin typeface="Courier New" panose="02070309020205020404" pitchFamily="49" charset="0"/>
                <a:cs typeface="Courier New" panose="02070309020205020404" pitchFamily="49" charset="0"/>
              </a:rPr>
              <a:t>++.h&gt;</a:t>
            </a:r>
          </a:p>
          <a:p>
            <a:r>
              <a:rPr lang="en-US" sz="2000" b="1" dirty="0">
                <a:solidFill>
                  <a:schemeClr val="bg1"/>
                </a:solidFill>
                <a:latin typeface="Courier New" panose="02070309020205020404" pitchFamily="49" charset="0"/>
                <a:cs typeface="Courier New" panose="02070309020205020404" pitchFamily="49" charset="0"/>
              </a:rPr>
              <a:t>using namespace </a:t>
            </a:r>
            <a:r>
              <a:rPr lang="en-US" sz="2000" b="1" dirty="0" err="1">
                <a:solidFill>
                  <a:schemeClr val="bg1"/>
                </a:solidFill>
                <a:latin typeface="Courier New" panose="02070309020205020404" pitchFamily="49" charset="0"/>
                <a:cs typeface="Courier New" panose="02070309020205020404" pitchFamily="49" charset="0"/>
              </a:rPr>
              <a:t>std</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err="1">
                <a:solidFill>
                  <a:schemeClr val="bg1"/>
                </a:solidFill>
                <a:latin typeface="Courier New" panose="02070309020205020404" pitchFamily="49" charset="0"/>
                <a:cs typeface="Courier New" panose="02070309020205020404" pitchFamily="49" charset="0"/>
              </a:rPr>
              <a:t>struct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data;</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*next;</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void </a:t>
            </a:r>
            <a:r>
              <a:rPr lang="en-US" sz="2000" b="1" dirty="0" err="1">
                <a:solidFill>
                  <a:schemeClr val="bg1"/>
                </a:solidFill>
                <a:latin typeface="Courier New" panose="02070309020205020404" pitchFamily="49" charset="0"/>
                <a:cs typeface="Courier New" panose="02070309020205020404" pitchFamily="49" charset="0"/>
              </a:rPr>
              <a:t>MTraverseNDelete</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struct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*head, </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M, </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N)</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count = 0;</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*cur=head,*</a:t>
            </a:r>
            <a:r>
              <a:rPr lang="en-US" sz="2000" b="1" dirty="0" err="1">
                <a:solidFill>
                  <a:schemeClr val="bg1"/>
                </a:solidFill>
                <a:latin typeface="Courier New" panose="02070309020205020404" pitchFamily="49" charset="0"/>
                <a:cs typeface="Courier New" panose="02070309020205020404" pitchFamily="49" charset="0"/>
              </a:rPr>
              <a:t>prev</a:t>
            </a:r>
            <a:r>
              <a:rPr lang="en-US" sz="2000" b="1" dirty="0">
                <a:solidFill>
                  <a:schemeClr val="bg1"/>
                </a:solidFill>
                <a:latin typeface="Courier New" panose="02070309020205020404" pitchFamily="49" charset="0"/>
                <a:cs typeface="Courier New" panose="02070309020205020404" pitchFamily="49" charset="0"/>
              </a:rPr>
              <a:t>=head,*rem;</a:t>
            </a:r>
          </a:p>
          <a:p>
            <a:r>
              <a:rPr lang="en-US" sz="2000" b="1" dirty="0">
                <a:solidFill>
                  <a:schemeClr val="bg1"/>
                </a:solidFill>
                <a:latin typeface="Courier New" panose="02070309020205020404" pitchFamily="49" charset="0"/>
                <a:cs typeface="Courier New" panose="02070309020205020404" pitchFamily="49" charset="0"/>
              </a:rPr>
              <a:t>    while(cur != NULL)</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for(</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=0;i&lt;</a:t>
            </a:r>
            <a:r>
              <a:rPr lang="en-US" sz="2000" b="1" dirty="0" err="1">
                <a:solidFill>
                  <a:schemeClr val="bg1"/>
                </a:solidFill>
                <a:latin typeface="Courier New" panose="02070309020205020404" pitchFamily="49" charset="0"/>
                <a:cs typeface="Courier New" panose="02070309020205020404" pitchFamily="49" charset="0"/>
              </a:rPr>
              <a:t>M;i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if(cur == NULL)</a:t>
            </a:r>
          </a:p>
          <a:p>
            <a:r>
              <a:rPr lang="en-US" sz="2000" b="1" dirty="0">
                <a:solidFill>
                  <a:schemeClr val="bg1"/>
                </a:solidFill>
                <a:latin typeface="Courier New" panose="02070309020205020404" pitchFamily="49" charset="0"/>
                <a:cs typeface="Courier New" panose="02070309020205020404" pitchFamily="49" charset="0"/>
              </a:rPr>
              <a:t>                break;</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prev</a:t>
            </a:r>
            <a:r>
              <a:rPr lang="en-US" sz="2000" b="1" dirty="0">
                <a:solidFill>
                  <a:schemeClr val="bg1"/>
                </a:solidFill>
                <a:latin typeface="Courier New" panose="02070309020205020404" pitchFamily="49" charset="0"/>
                <a:cs typeface="Courier New" panose="02070309020205020404" pitchFamily="49" charset="0"/>
              </a:rPr>
              <a:t>=cur;</a:t>
            </a:r>
          </a:p>
          <a:p>
            <a:r>
              <a:rPr lang="en-US" sz="2000" b="1" dirty="0">
                <a:solidFill>
                  <a:schemeClr val="bg1"/>
                </a:solidFill>
                <a:latin typeface="Courier New" panose="02070309020205020404" pitchFamily="49" charset="0"/>
                <a:cs typeface="Courier New" panose="02070309020205020404" pitchFamily="49" charset="0"/>
              </a:rPr>
              <a:t>            cur=cur-&gt;next;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2007727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        if(cur == NULL)</a:t>
            </a:r>
          </a:p>
          <a:p>
            <a:r>
              <a:rPr lang="en-US" sz="2000" b="1" dirty="0">
                <a:solidFill>
                  <a:schemeClr val="bg1"/>
                </a:solidFill>
                <a:latin typeface="Courier New" panose="02070309020205020404" pitchFamily="49" charset="0"/>
                <a:cs typeface="Courier New" panose="02070309020205020404" pitchFamily="49" charset="0"/>
              </a:rPr>
              <a:t>            break;</a:t>
            </a:r>
          </a:p>
          <a:p>
            <a:r>
              <a:rPr lang="en-US" sz="2000" b="1" dirty="0">
                <a:solidFill>
                  <a:schemeClr val="bg1"/>
                </a:solidFill>
                <a:latin typeface="Courier New" panose="02070309020205020404" pitchFamily="49" charset="0"/>
                <a:cs typeface="Courier New" panose="02070309020205020404" pitchFamily="49" charset="0"/>
              </a:rPr>
              <a:t>        for(</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=0;i&lt;</a:t>
            </a:r>
            <a:r>
              <a:rPr lang="en-US" sz="2000" b="1" dirty="0" err="1">
                <a:solidFill>
                  <a:schemeClr val="bg1"/>
                </a:solidFill>
                <a:latin typeface="Courier New" panose="02070309020205020404" pitchFamily="49" charset="0"/>
                <a:cs typeface="Courier New" panose="02070309020205020404" pitchFamily="49" charset="0"/>
              </a:rPr>
              <a:t>N;i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if(cur == NULL)</a:t>
            </a:r>
          </a:p>
          <a:p>
            <a:r>
              <a:rPr lang="en-US" sz="2000" b="1" dirty="0">
                <a:solidFill>
                  <a:schemeClr val="bg1"/>
                </a:solidFill>
                <a:latin typeface="Courier New" panose="02070309020205020404" pitchFamily="49" charset="0"/>
                <a:cs typeface="Courier New" panose="02070309020205020404" pitchFamily="49" charset="0"/>
              </a:rPr>
              <a:t>                break;</a:t>
            </a:r>
          </a:p>
          <a:p>
            <a:r>
              <a:rPr lang="en-US" sz="2000" b="1" dirty="0">
                <a:solidFill>
                  <a:schemeClr val="bg1"/>
                </a:solidFill>
                <a:latin typeface="Courier New" panose="02070309020205020404" pitchFamily="49" charset="0"/>
                <a:cs typeface="Courier New" panose="02070309020205020404" pitchFamily="49" charset="0"/>
              </a:rPr>
              <a:t>            rem=cur;</a:t>
            </a:r>
          </a:p>
          <a:p>
            <a:r>
              <a:rPr lang="en-US" sz="2000" b="1" dirty="0">
                <a:solidFill>
                  <a:schemeClr val="bg1"/>
                </a:solidFill>
                <a:latin typeface="Courier New" panose="02070309020205020404" pitchFamily="49" charset="0"/>
                <a:cs typeface="Courier New" panose="02070309020205020404" pitchFamily="49" charset="0"/>
              </a:rPr>
              <a:t>            cur=cur-&gt;next;</a:t>
            </a:r>
          </a:p>
          <a:p>
            <a:r>
              <a:rPr lang="en-US" sz="2000" b="1" dirty="0">
                <a:solidFill>
                  <a:schemeClr val="bg1"/>
                </a:solidFill>
                <a:latin typeface="Courier New" panose="02070309020205020404" pitchFamily="49" charset="0"/>
                <a:cs typeface="Courier New" panose="02070309020205020404" pitchFamily="49" charset="0"/>
              </a:rPr>
              <a:t>            free(rem);</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if(cur == NULL)</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prev</a:t>
            </a:r>
            <a:r>
              <a:rPr lang="en-US" sz="2000" b="1" dirty="0">
                <a:solidFill>
                  <a:schemeClr val="bg1"/>
                </a:solidFill>
                <a:latin typeface="Courier New" panose="02070309020205020404" pitchFamily="49" charset="0"/>
                <a:cs typeface="Courier New" panose="02070309020205020404" pitchFamily="49" charset="0"/>
              </a:rPr>
              <a:t>-&gt;next=NULL;</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prev</a:t>
            </a:r>
            <a:r>
              <a:rPr lang="en-US" sz="2000" b="1" dirty="0">
                <a:solidFill>
                  <a:schemeClr val="bg1"/>
                </a:solidFill>
                <a:latin typeface="Courier New" panose="02070309020205020404" pitchFamily="49" charset="0"/>
                <a:cs typeface="Courier New" panose="02070309020205020404" pitchFamily="49" charset="0"/>
              </a:rPr>
              <a:t>-&gt;next=cur;</a:t>
            </a:r>
          </a:p>
          <a:p>
            <a:r>
              <a:rPr lang="en-US" sz="2000" b="1" dirty="0">
                <a:solidFill>
                  <a:schemeClr val="bg1"/>
                </a:solidFill>
                <a:latin typeface="Courier New" panose="02070309020205020404" pitchFamily="49" charset="0"/>
                <a:cs typeface="Courier New" panose="02070309020205020404" pitchFamily="49" charset="0"/>
              </a:rPr>
              <a:t>    }  </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24915257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err="1">
                <a:solidFill>
                  <a:schemeClr val="bg1"/>
                </a:solidFill>
                <a:latin typeface="Courier New" panose="02070309020205020404" pitchFamily="49" charset="0"/>
                <a:cs typeface="Courier New" panose="02070309020205020404" pitchFamily="49" charset="0"/>
              </a:rPr>
              <a:t>struct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*start = NULL;</a:t>
            </a:r>
          </a:p>
          <a:p>
            <a:r>
              <a:rPr lang="en-US" sz="2000" b="1" dirty="0">
                <a:solidFill>
                  <a:schemeClr val="bg1"/>
                </a:solidFill>
                <a:latin typeface="Courier New" panose="02070309020205020404" pitchFamily="49" charset="0"/>
                <a:cs typeface="Courier New" panose="02070309020205020404" pitchFamily="49" charset="0"/>
              </a:rPr>
              <a:t>void Traversal(</a:t>
            </a:r>
            <a:r>
              <a:rPr lang="en-US" sz="2000" b="1" dirty="0" err="1">
                <a:solidFill>
                  <a:schemeClr val="bg1"/>
                </a:solidFill>
                <a:latin typeface="Courier New" panose="02070309020205020404" pitchFamily="49" charset="0"/>
                <a:cs typeface="Courier New" panose="02070309020205020404" pitchFamily="49" charset="0"/>
              </a:rPr>
              <a:t>struct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while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 NULL)</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-&gt;data&lt;&lt;"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-&gt;next;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2625952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void </a:t>
            </a:r>
            <a:r>
              <a:rPr lang="en-US" sz="2000" b="1" dirty="0" err="1">
                <a:solidFill>
                  <a:schemeClr val="bg1"/>
                </a:solidFill>
                <a:latin typeface="Courier New" panose="02070309020205020404" pitchFamily="49" charset="0"/>
                <a:cs typeface="Courier New" panose="02070309020205020404" pitchFamily="49" charset="0"/>
              </a:rPr>
              <a:t>CreateList</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n1){</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n,value</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n=n1;</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struct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*temp;</a:t>
            </a:r>
          </a:p>
          <a:p>
            <a:r>
              <a:rPr lang="en-US" sz="2000" b="1" dirty="0">
                <a:solidFill>
                  <a:schemeClr val="bg1"/>
                </a:solidFill>
                <a:latin typeface="Courier New" panose="02070309020205020404" pitchFamily="49" charset="0"/>
                <a:cs typeface="Courier New" panose="02070309020205020404" pitchFamily="49" charset="0"/>
              </a:rPr>
              <a:t>    for(</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=0;i&lt;</a:t>
            </a:r>
            <a:r>
              <a:rPr lang="en-US" sz="2000" b="1" dirty="0" err="1">
                <a:solidFill>
                  <a:schemeClr val="bg1"/>
                </a:solidFill>
                <a:latin typeface="Courier New" panose="02070309020205020404" pitchFamily="49" charset="0"/>
                <a:cs typeface="Courier New" panose="02070309020205020404" pitchFamily="49" charset="0"/>
              </a:rPr>
              <a:t>n;i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cin</a:t>
            </a:r>
            <a:r>
              <a:rPr lang="en-US" sz="2000" b="1" dirty="0">
                <a:solidFill>
                  <a:schemeClr val="bg1"/>
                </a:solidFill>
                <a:latin typeface="Courier New" panose="02070309020205020404" pitchFamily="49" charset="0"/>
                <a:cs typeface="Courier New" panose="02070309020205020404" pitchFamily="49" charset="0"/>
              </a:rPr>
              <a:t>&gt;&gt;value;</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==0){</a:t>
            </a:r>
          </a:p>
          <a:p>
            <a:r>
              <a:rPr lang="en-US" sz="2000" b="1" dirty="0">
                <a:solidFill>
                  <a:schemeClr val="bg1"/>
                </a:solidFill>
                <a:latin typeface="Courier New" panose="02070309020205020404" pitchFamily="49" charset="0"/>
                <a:cs typeface="Courier New" panose="02070309020205020404" pitchFamily="49" charset="0"/>
              </a:rPr>
              <a:t>            start=(</a:t>
            </a:r>
            <a:r>
              <a:rPr lang="en-US" sz="2000" b="1" dirty="0" err="1">
                <a:solidFill>
                  <a:schemeClr val="bg1"/>
                </a:solidFill>
                <a:latin typeface="Courier New" panose="02070309020205020404" pitchFamily="49" charset="0"/>
                <a:cs typeface="Courier New" panose="02070309020205020404" pitchFamily="49" charset="0"/>
              </a:rPr>
              <a:t>struct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 </a:t>
            </a:r>
            <a:r>
              <a:rPr lang="en-US" sz="2000" b="1" dirty="0" err="1">
                <a:solidFill>
                  <a:schemeClr val="bg1"/>
                </a:solidFill>
                <a:latin typeface="Courier New" panose="02070309020205020404" pitchFamily="49" charset="0"/>
                <a:cs typeface="Courier New" panose="02070309020205020404" pitchFamily="49" charset="0"/>
              </a:rPr>
              <a:t>malloc</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sizeof</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struct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start-&gt;data=value;</a:t>
            </a:r>
          </a:p>
          <a:p>
            <a:r>
              <a:rPr lang="en-US" sz="2000" b="1" dirty="0">
                <a:solidFill>
                  <a:schemeClr val="bg1"/>
                </a:solidFill>
                <a:latin typeface="Courier New" panose="02070309020205020404" pitchFamily="49" charset="0"/>
                <a:cs typeface="Courier New" panose="02070309020205020404" pitchFamily="49" charset="0"/>
              </a:rPr>
              <a:t>            start-&gt;next=NULL;</a:t>
            </a:r>
          </a:p>
          <a:p>
            <a:r>
              <a:rPr lang="en-US" sz="2000" b="1" dirty="0">
                <a:solidFill>
                  <a:schemeClr val="bg1"/>
                </a:solidFill>
                <a:latin typeface="Courier New" panose="02070309020205020404" pitchFamily="49" charset="0"/>
                <a:cs typeface="Courier New" panose="02070309020205020404" pitchFamily="49" charset="0"/>
              </a:rPr>
              <a:t>            temp=start;</a:t>
            </a:r>
          </a:p>
          <a:p>
            <a:r>
              <a:rPr lang="en-US" sz="2000" b="1" dirty="0">
                <a:solidFill>
                  <a:schemeClr val="bg1"/>
                </a:solidFill>
                <a:latin typeface="Courier New" panose="02070309020205020404" pitchFamily="49" charset="0"/>
                <a:cs typeface="Courier New" panose="02070309020205020404" pitchFamily="49" charset="0"/>
              </a:rPr>
              <a:t>            continue;</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temp-&gt;next= (</a:t>
            </a:r>
            <a:r>
              <a:rPr lang="en-US" sz="2000" b="1" dirty="0" err="1">
                <a:solidFill>
                  <a:schemeClr val="bg1"/>
                </a:solidFill>
                <a:latin typeface="Courier New" panose="02070309020205020404" pitchFamily="49" charset="0"/>
                <a:cs typeface="Courier New" panose="02070309020205020404" pitchFamily="49" charset="0"/>
              </a:rPr>
              <a:t>struct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 </a:t>
            </a:r>
            <a:r>
              <a:rPr lang="en-US" sz="2000" b="1" dirty="0" err="1">
                <a:solidFill>
                  <a:schemeClr val="bg1"/>
                </a:solidFill>
                <a:latin typeface="Courier New" panose="02070309020205020404" pitchFamily="49" charset="0"/>
                <a:cs typeface="Courier New" panose="02070309020205020404" pitchFamily="49" charset="0"/>
              </a:rPr>
              <a:t>malloc</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sizeof</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struct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S_Node</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temp=temp-&gt;next;</a:t>
            </a:r>
          </a:p>
          <a:p>
            <a:r>
              <a:rPr lang="en-US" sz="2000" b="1" dirty="0">
                <a:solidFill>
                  <a:schemeClr val="bg1"/>
                </a:solidFill>
                <a:latin typeface="Courier New" panose="02070309020205020404" pitchFamily="49" charset="0"/>
                <a:cs typeface="Courier New" panose="02070309020205020404" pitchFamily="49" charset="0"/>
              </a:rPr>
              <a:t>            temp-&gt;data=value;</a:t>
            </a:r>
          </a:p>
          <a:p>
            <a:r>
              <a:rPr lang="en-US" sz="2000" b="1" dirty="0">
                <a:solidFill>
                  <a:schemeClr val="bg1"/>
                </a:solidFill>
                <a:latin typeface="Courier New" panose="02070309020205020404" pitchFamily="49" charset="0"/>
                <a:cs typeface="Courier New" panose="02070309020205020404" pitchFamily="49" charset="0"/>
              </a:rPr>
              <a:t>            temp-&gt;next=NULL;</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26366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25146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25146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r>
                        <a:rPr lang="en-US" sz="2400" dirty="0"/>
                        <a:t>150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25146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25146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14986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7" name="Straight Arrow Connector 26"/>
          <p:cNvCxnSpPr/>
          <p:nvPr/>
        </p:nvCxnSpPr>
        <p:spPr>
          <a:xfrm>
            <a:off x="3048000" y="2819400"/>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588000" y="28172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28000" y="2819400"/>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0668000" y="28172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176000" y="2530157"/>
            <a:ext cx="1016000" cy="400105"/>
          </a:xfrm>
          <a:prstGeom prst="rect">
            <a:avLst/>
          </a:prstGeom>
          <a:noFill/>
        </p:spPr>
        <p:txBody>
          <a:bodyPr wrap="square" lIns="121917" tIns="60958" rIns="121917" bIns="60958" rtlCol="0">
            <a:spAutoFit/>
          </a:bodyPr>
          <a:lstStyle/>
          <a:p>
            <a:r>
              <a:rPr lang="en-US" dirty="0"/>
              <a:t>NULL</a:t>
            </a:r>
          </a:p>
        </p:txBody>
      </p:sp>
      <p:sp>
        <p:nvSpPr>
          <p:cNvPr id="34" name="TextBox 33"/>
          <p:cNvSpPr txBox="1"/>
          <p:nvPr/>
        </p:nvSpPr>
        <p:spPr>
          <a:xfrm>
            <a:off x="1524000" y="2921000"/>
            <a:ext cx="1016000" cy="430883"/>
          </a:xfrm>
          <a:prstGeom prst="rect">
            <a:avLst/>
          </a:prstGeom>
          <a:noFill/>
        </p:spPr>
        <p:txBody>
          <a:bodyPr wrap="square" lIns="121917" tIns="60958" rIns="121917" bIns="60958" rtlCol="0">
            <a:spAutoFit/>
          </a:bodyPr>
          <a:lstStyle/>
          <a:p>
            <a:r>
              <a:rPr lang="en-US" sz="2000" dirty="0"/>
              <a:t>100</a:t>
            </a:r>
          </a:p>
        </p:txBody>
      </p:sp>
      <p:sp>
        <p:nvSpPr>
          <p:cNvPr id="35" name="TextBox 34"/>
          <p:cNvSpPr txBox="1"/>
          <p:nvPr/>
        </p:nvSpPr>
        <p:spPr>
          <a:xfrm>
            <a:off x="6604000" y="2921000"/>
            <a:ext cx="1016000" cy="430883"/>
          </a:xfrm>
          <a:prstGeom prst="rect">
            <a:avLst/>
          </a:prstGeom>
          <a:noFill/>
        </p:spPr>
        <p:txBody>
          <a:bodyPr wrap="square" lIns="121917" tIns="60958" rIns="121917" bIns="60958" rtlCol="0">
            <a:spAutoFit/>
          </a:bodyPr>
          <a:lstStyle/>
          <a:p>
            <a:r>
              <a:rPr lang="en-US" sz="2000" dirty="0"/>
              <a:t>150</a:t>
            </a:r>
          </a:p>
        </p:txBody>
      </p:sp>
      <p:sp>
        <p:nvSpPr>
          <p:cNvPr id="36" name="TextBox 35"/>
          <p:cNvSpPr txBox="1"/>
          <p:nvPr/>
        </p:nvSpPr>
        <p:spPr>
          <a:xfrm>
            <a:off x="4064000" y="2921000"/>
            <a:ext cx="1016000" cy="430883"/>
          </a:xfrm>
          <a:prstGeom prst="rect">
            <a:avLst/>
          </a:prstGeom>
          <a:noFill/>
        </p:spPr>
        <p:txBody>
          <a:bodyPr wrap="square" lIns="121917" tIns="60958" rIns="121917" bIns="60958" rtlCol="0">
            <a:spAutoFit/>
          </a:bodyPr>
          <a:lstStyle/>
          <a:p>
            <a:r>
              <a:rPr lang="en-US" sz="2000" dirty="0"/>
              <a:t>200</a:t>
            </a:r>
          </a:p>
        </p:txBody>
      </p:sp>
      <p:sp>
        <p:nvSpPr>
          <p:cNvPr id="37" name="TextBox 36"/>
          <p:cNvSpPr txBox="1"/>
          <p:nvPr/>
        </p:nvSpPr>
        <p:spPr>
          <a:xfrm>
            <a:off x="9042400" y="2921000"/>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24124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2819400"/>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59" name="Table 58"/>
          <p:cNvGraphicFramePr>
            <a:graphicFrameLocks noGrp="1"/>
          </p:cNvGraphicFramePr>
          <p:nvPr/>
        </p:nvGraphicFramePr>
        <p:xfrm>
          <a:off x="1422400" y="42672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r>
                        <a:rPr lang="en-US" sz="2400" dirty="0"/>
                        <a:t>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0" name="Table 59"/>
          <p:cNvGraphicFramePr>
            <a:graphicFrameLocks noGrp="1"/>
          </p:cNvGraphicFramePr>
          <p:nvPr/>
        </p:nvGraphicFramePr>
        <p:xfrm>
          <a:off x="6705600" y="42672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1" name="Table 60"/>
          <p:cNvGraphicFramePr>
            <a:graphicFrameLocks noGrp="1"/>
          </p:cNvGraphicFramePr>
          <p:nvPr/>
        </p:nvGraphicFramePr>
        <p:xfrm>
          <a:off x="4064000" y="42672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r>
                        <a:rPr lang="en-US" sz="2400" dirty="0"/>
                        <a:t>100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2" name="Table 61"/>
          <p:cNvGraphicFramePr>
            <a:graphicFrameLocks noGrp="1"/>
          </p:cNvGraphicFramePr>
          <p:nvPr/>
        </p:nvGraphicFramePr>
        <p:xfrm>
          <a:off x="9347200" y="42807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150</a:t>
                      </a:r>
                    </a:p>
                  </a:txBody>
                  <a:tcPr marL="121920" marR="121920" marT="60960" marB="60960"/>
                </a:tc>
                <a:extLst>
                  <a:ext uri="{0D108BD9-81ED-4DB2-BD59-A6C34878D82A}">
                    <a16:rowId xmlns:a16="http://schemas.microsoft.com/office/drawing/2014/main" val="10000"/>
                  </a:ext>
                </a:extLst>
              </a:tr>
            </a:tbl>
          </a:graphicData>
        </a:graphic>
      </p:graphicFrame>
      <p:sp>
        <p:nvSpPr>
          <p:cNvPr id="63" name="TextBox 62"/>
          <p:cNvSpPr txBox="1"/>
          <p:nvPr/>
        </p:nvSpPr>
        <p:spPr>
          <a:xfrm>
            <a:off x="1422400" y="4689157"/>
            <a:ext cx="1016000" cy="430883"/>
          </a:xfrm>
          <a:prstGeom prst="rect">
            <a:avLst/>
          </a:prstGeom>
          <a:noFill/>
        </p:spPr>
        <p:txBody>
          <a:bodyPr wrap="square" lIns="121917" tIns="60958" rIns="121917" bIns="60958" rtlCol="0">
            <a:spAutoFit/>
          </a:bodyPr>
          <a:lstStyle/>
          <a:p>
            <a:r>
              <a:rPr lang="en-US" sz="2000" dirty="0"/>
              <a:t>100</a:t>
            </a:r>
          </a:p>
        </p:txBody>
      </p:sp>
      <p:sp>
        <p:nvSpPr>
          <p:cNvPr id="64" name="TextBox 63"/>
          <p:cNvSpPr txBox="1"/>
          <p:nvPr/>
        </p:nvSpPr>
        <p:spPr>
          <a:xfrm>
            <a:off x="3962400" y="4689157"/>
            <a:ext cx="1016000" cy="430883"/>
          </a:xfrm>
          <a:prstGeom prst="rect">
            <a:avLst/>
          </a:prstGeom>
          <a:noFill/>
        </p:spPr>
        <p:txBody>
          <a:bodyPr wrap="square" lIns="121917" tIns="60958" rIns="121917" bIns="60958" rtlCol="0">
            <a:spAutoFit/>
          </a:bodyPr>
          <a:lstStyle/>
          <a:p>
            <a:r>
              <a:rPr lang="en-US" sz="2000" dirty="0"/>
              <a:t>200</a:t>
            </a:r>
          </a:p>
        </p:txBody>
      </p:sp>
      <p:sp>
        <p:nvSpPr>
          <p:cNvPr id="65" name="TextBox 64"/>
          <p:cNvSpPr txBox="1"/>
          <p:nvPr/>
        </p:nvSpPr>
        <p:spPr>
          <a:xfrm>
            <a:off x="6705600" y="4673600"/>
            <a:ext cx="1016000" cy="430883"/>
          </a:xfrm>
          <a:prstGeom prst="rect">
            <a:avLst/>
          </a:prstGeom>
          <a:noFill/>
        </p:spPr>
        <p:txBody>
          <a:bodyPr wrap="square" lIns="121917" tIns="60958" rIns="121917" bIns="60958" rtlCol="0">
            <a:spAutoFit/>
          </a:bodyPr>
          <a:lstStyle/>
          <a:p>
            <a:r>
              <a:rPr lang="en-US" sz="2000" dirty="0"/>
              <a:t>150</a:t>
            </a:r>
          </a:p>
        </p:txBody>
      </p:sp>
      <p:sp>
        <p:nvSpPr>
          <p:cNvPr id="66" name="TextBox 65"/>
          <p:cNvSpPr txBox="1"/>
          <p:nvPr/>
        </p:nvSpPr>
        <p:spPr>
          <a:xfrm>
            <a:off x="9347200" y="4689157"/>
            <a:ext cx="1016000" cy="430883"/>
          </a:xfrm>
          <a:prstGeom prst="rect">
            <a:avLst/>
          </a:prstGeom>
          <a:noFill/>
        </p:spPr>
        <p:txBody>
          <a:bodyPr wrap="square" lIns="121917" tIns="60958" rIns="121917" bIns="60958" rtlCol="0">
            <a:spAutoFit/>
          </a:bodyPr>
          <a:lstStyle/>
          <a:p>
            <a:r>
              <a:rPr lang="en-US" sz="2000" dirty="0"/>
              <a:t>250</a:t>
            </a:r>
          </a:p>
        </p:txBody>
      </p:sp>
      <p:cxnSp>
        <p:nvCxnSpPr>
          <p:cNvPr id="67" name="Straight Arrow Connector 66"/>
          <p:cNvCxnSpPr/>
          <p:nvPr/>
        </p:nvCxnSpPr>
        <p:spPr>
          <a:xfrm rot="10800000">
            <a:off x="10871200" y="4569883"/>
            <a:ext cx="7112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11175471" y="49778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0800000">
            <a:off x="812800" y="4572000"/>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0" y="4368800"/>
            <a:ext cx="1016000" cy="430883"/>
          </a:xfrm>
          <a:prstGeom prst="rect">
            <a:avLst/>
          </a:prstGeom>
          <a:noFill/>
        </p:spPr>
        <p:txBody>
          <a:bodyPr wrap="square" lIns="121917" tIns="60958" rIns="121917" bIns="60958" rtlCol="0">
            <a:spAutoFit/>
          </a:bodyPr>
          <a:lstStyle/>
          <a:p>
            <a:r>
              <a:rPr lang="en-US" sz="2000" dirty="0"/>
              <a:t>NULL</a:t>
            </a:r>
          </a:p>
        </p:txBody>
      </p:sp>
      <p:graphicFrame>
        <p:nvGraphicFramePr>
          <p:cNvPr id="81" name="Table 80"/>
          <p:cNvGraphicFramePr>
            <a:graphicFrameLocks noGrp="1"/>
          </p:cNvGraphicFramePr>
          <p:nvPr/>
        </p:nvGraphicFramePr>
        <p:xfrm>
          <a:off x="10769600" y="53848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250</a:t>
                      </a:r>
                    </a:p>
                  </a:txBody>
                  <a:tcPr marL="121920" marR="121920" marT="60960" marB="60960"/>
                </a:tc>
                <a:extLst>
                  <a:ext uri="{0D108BD9-81ED-4DB2-BD59-A6C34878D82A}">
                    <a16:rowId xmlns:a16="http://schemas.microsoft.com/office/drawing/2014/main" val="10000"/>
                  </a:ext>
                </a:extLst>
              </a:tr>
            </a:tbl>
          </a:graphicData>
        </a:graphic>
      </p:graphicFrame>
      <p:cxnSp>
        <p:nvCxnSpPr>
          <p:cNvPr id="85" name="Straight Arrow Connector 84"/>
          <p:cNvCxnSpPr/>
          <p:nvPr/>
        </p:nvCxnSpPr>
        <p:spPr>
          <a:xfrm rot="10800000">
            <a:off x="8229600" y="4569883"/>
            <a:ext cx="1117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rot="10800000">
            <a:off x="5588000" y="4572000"/>
            <a:ext cx="1117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rot="10800000">
            <a:off x="2946400" y="4572000"/>
            <a:ext cx="1117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711200" y="904557"/>
            <a:ext cx="1422400" cy="430883"/>
          </a:xfrm>
          <a:prstGeom prst="rect">
            <a:avLst/>
          </a:prstGeom>
          <a:noFill/>
        </p:spPr>
        <p:txBody>
          <a:bodyPr wrap="square" lIns="121917" tIns="60958" rIns="121917" bIns="60958" rtlCol="0">
            <a:spAutoFit/>
          </a:bodyPr>
          <a:lstStyle/>
          <a:p>
            <a:r>
              <a:rPr lang="en-US" sz="2000" dirty="0"/>
              <a:t>Input:</a:t>
            </a:r>
          </a:p>
        </p:txBody>
      </p:sp>
      <p:sp>
        <p:nvSpPr>
          <p:cNvPr id="91" name="TextBox 90"/>
          <p:cNvSpPr txBox="1"/>
          <p:nvPr/>
        </p:nvSpPr>
        <p:spPr>
          <a:xfrm>
            <a:off x="711200" y="3632200"/>
            <a:ext cx="1422400" cy="430883"/>
          </a:xfrm>
          <a:prstGeom prst="rect">
            <a:avLst/>
          </a:prstGeom>
          <a:noFill/>
        </p:spPr>
        <p:txBody>
          <a:bodyPr wrap="square" lIns="121917" tIns="60958" rIns="121917" bIns="60958" rtlCol="0">
            <a:spAutoFit/>
          </a:bodyPr>
          <a:lstStyle/>
          <a:p>
            <a:r>
              <a:rPr lang="en-US" sz="2000" dirty="0"/>
              <a:t>Output:</a:t>
            </a:r>
          </a:p>
        </p:txBody>
      </p:sp>
      <p:sp>
        <p:nvSpPr>
          <p:cNvPr id="38" name="TextBox 37"/>
          <p:cNvSpPr txBox="1"/>
          <p:nvPr/>
        </p:nvSpPr>
        <p:spPr>
          <a:xfrm>
            <a:off x="914400" y="1905000"/>
            <a:ext cx="1016000" cy="430883"/>
          </a:xfrm>
          <a:prstGeom prst="rect">
            <a:avLst/>
          </a:prstGeom>
          <a:noFill/>
        </p:spPr>
        <p:txBody>
          <a:bodyPr wrap="square" lIns="121917" tIns="60958" rIns="121917" bIns="60958" rtlCol="0">
            <a:spAutoFit/>
          </a:bodyPr>
          <a:lstStyle/>
          <a:p>
            <a:r>
              <a:rPr lang="en-US" sz="2000" dirty="0"/>
              <a:t>400</a:t>
            </a:r>
          </a:p>
        </p:txBody>
      </p:sp>
      <p:sp>
        <p:nvSpPr>
          <p:cNvPr id="39" name="TextBox 38"/>
          <p:cNvSpPr txBox="1"/>
          <p:nvPr/>
        </p:nvSpPr>
        <p:spPr>
          <a:xfrm>
            <a:off x="10769600" y="4978400"/>
            <a:ext cx="1016000" cy="430883"/>
          </a:xfrm>
          <a:prstGeom prst="rect">
            <a:avLst/>
          </a:prstGeom>
          <a:noFill/>
        </p:spPr>
        <p:txBody>
          <a:bodyPr wrap="square" lIns="121917" tIns="60958" rIns="121917" bIns="60958" rtlCol="0">
            <a:spAutoFit/>
          </a:bodyPr>
          <a:lstStyle/>
          <a:p>
            <a:r>
              <a:rPr lang="en-US" sz="2000" dirty="0"/>
              <a:t>400</a:t>
            </a: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25466832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par>
                                <p:cTn id="8" presetID="3" presetClass="entr" presetSubtype="1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blinds(horizontal)">
                                      <p:cBhvr>
                                        <p:cTn id="10" dur="500"/>
                                        <p:tgtEl>
                                          <p:spTgt spid="60"/>
                                        </p:tgtEl>
                                      </p:cBhvr>
                                    </p:animEffect>
                                  </p:childTnLst>
                                </p:cTn>
                              </p:par>
                              <p:par>
                                <p:cTn id="11" presetID="3" presetClass="entr" presetSubtype="1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blinds(horizontal)">
                                      <p:cBhvr>
                                        <p:cTn id="13" dur="500"/>
                                        <p:tgtEl>
                                          <p:spTgt spid="61"/>
                                        </p:tgtEl>
                                      </p:cBhvr>
                                    </p:animEffect>
                                  </p:childTnLst>
                                </p:cTn>
                              </p:par>
                              <p:par>
                                <p:cTn id="14" presetID="3" presetClass="entr" presetSubtype="1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blinds(horizontal)">
                                      <p:cBhvr>
                                        <p:cTn id="16" dur="500"/>
                                        <p:tgtEl>
                                          <p:spTgt spid="6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blinds(horizontal)">
                                      <p:cBhvr>
                                        <p:cTn id="19" dur="500"/>
                                        <p:tgtEl>
                                          <p:spTgt spid="6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blinds(horizontal)">
                                      <p:cBhvr>
                                        <p:cTn id="22" dur="500"/>
                                        <p:tgtEl>
                                          <p:spTgt spid="6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blinds(horizontal)">
                                      <p:cBhvr>
                                        <p:cTn id="25" dur="500"/>
                                        <p:tgtEl>
                                          <p:spTgt spid="6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blinds(horizontal)">
                                      <p:cBhvr>
                                        <p:cTn id="28" dur="500"/>
                                        <p:tgtEl>
                                          <p:spTgt spid="66"/>
                                        </p:tgtEl>
                                      </p:cBhvr>
                                    </p:animEffect>
                                  </p:childTnLst>
                                </p:cTn>
                              </p:par>
                              <p:par>
                                <p:cTn id="29" presetID="3" presetClass="entr" presetSubtype="1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blinds(horizontal)">
                                      <p:cBhvr>
                                        <p:cTn id="31" dur="500"/>
                                        <p:tgtEl>
                                          <p:spTgt spid="67"/>
                                        </p:tgtEl>
                                      </p:cBhvr>
                                    </p:animEffect>
                                  </p:childTnLst>
                                </p:cTn>
                              </p:par>
                              <p:par>
                                <p:cTn id="32" presetID="3" presetClass="entr" presetSubtype="1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blinds(horizontal)">
                                      <p:cBhvr>
                                        <p:cTn id="34" dur="500"/>
                                        <p:tgtEl>
                                          <p:spTgt spid="71"/>
                                        </p:tgtEl>
                                      </p:cBhvr>
                                    </p:animEffect>
                                  </p:childTnLst>
                                </p:cTn>
                              </p:par>
                              <p:par>
                                <p:cTn id="35" presetID="3" presetClass="entr" presetSubtype="10" fill="hold"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blinds(horizontal)">
                                      <p:cBhvr>
                                        <p:cTn id="37" dur="500"/>
                                        <p:tgtEl>
                                          <p:spTgt spid="7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blinds(horizontal)">
                                      <p:cBhvr>
                                        <p:cTn id="40" dur="500"/>
                                        <p:tgtEl>
                                          <p:spTgt spid="79"/>
                                        </p:tgtEl>
                                      </p:cBhvr>
                                    </p:animEffect>
                                  </p:childTnLst>
                                </p:cTn>
                              </p:par>
                              <p:par>
                                <p:cTn id="41" presetID="3" presetClass="entr" presetSubtype="1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blinds(horizontal)">
                                      <p:cBhvr>
                                        <p:cTn id="43" dur="500"/>
                                        <p:tgtEl>
                                          <p:spTgt spid="81"/>
                                        </p:tgtEl>
                                      </p:cBhvr>
                                    </p:animEffect>
                                  </p:childTnLst>
                                </p:cTn>
                              </p:par>
                              <p:par>
                                <p:cTn id="44" presetID="3" presetClass="entr" presetSubtype="10" fill="hold" nodeType="with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blinds(horizontal)">
                                      <p:cBhvr>
                                        <p:cTn id="46" dur="500"/>
                                        <p:tgtEl>
                                          <p:spTgt spid="85"/>
                                        </p:tgtEl>
                                      </p:cBhvr>
                                    </p:animEffect>
                                  </p:childTnLst>
                                </p:cTn>
                              </p:par>
                              <p:par>
                                <p:cTn id="47" presetID="3" presetClass="entr" presetSubtype="1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blinds(horizontal)">
                                      <p:cBhvr>
                                        <p:cTn id="49" dur="500"/>
                                        <p:tgtEl>
                                          <p:spTgt spid="87"/>
                                        </p:tgtEl>
                                      </p:cBhvr>
                                    </p:animEffect>
                                  </p:childTnLst>
                                </p:cTn>
                              </p:par>
                              <p:par>
                                <p:cTn id="50" presetID="3" presetClass="entr" presetSubtype="10" fill="hold"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blinds(horizontal)">
                                      <p:cBhvr>
                                        <p:cTn id="52" dur="500"/>
                                        <p:tgtEl>
                                          <p:spTgt spid="8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blinds(horizontal)">
                                      <p:cBhvr>
                                        <p:cTn id="5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79" grpId="0"/>
      <p:bldP spid="39"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main()</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n1;</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cin</a:t>
            </a:r>
            <a:r>
              <a:rPr lang="en-US" sz="2000" b="1" dirty="0">
                <a:solidFill>
                  <a:schemeClr val="bg1"/>
                </a:solidFill>
                <a:latin typeface="Courier New" panose="02070309020205020404" pitchFamily="49" charset="0"/>
                <a:cs typeface="Courier New" panose="02070309020205020404" pitchFamily="49" charset="0"/>
              </a:rPr>
              <a:t>&gt;&gt;n1;</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m,n</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cin</a:t>
            </a:r>
            <a:r>
              <a:rPr lang="en-US" sz="2000" b="1" dirty="0">
                <a:solidFill>
                  <a:schemeClr val="bg1"/>
                </a:solidFill>
                <a:latin typeface="Courier New" panose="02070309020205020404" pitchFamily="49" charset="0"/>
                <a:cs typeface="Courier New" panose="02070309020205020404" pitchFamily="49" charset="0"/>
              </a:rPr>
              <a:t>&gt;&gt;m;</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cin</a:t>
            </a:r>
            <a:r>
              <a:rPr lang="en-US" sz="2000" b="1" dirty="0">
                <a:solidFill>
                  <a:schemeClr val="bg1"/>
                </a:solidFill>
                <a:latin typeface="Courier New" panose="02070309020205020404" pitchFamily="49" charset="0"/>
                <a:cs typeface="Courier New" panose="02070309020205020404" pitchFamily="49" charset="0"/>
              </a:rPr>
              <a:t>&gt;&gt;n;</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CreateList</a:t>
            </a:r>
            <a:r>
              <a:rPr lang="en-US" sz="2000" b="1" dirty="0">
                <a:solidFill>
                  <a:schemeClr val="bg1"/>
                </a:solidFill>
                <a:latin typeface="Courier New" panose="02070309020205020404" pitchFamily="49" charset="0"/>
                <a:cs typeface="Courier New" panose="02070309020205020404" pitchFamily="49" charset="0"/>
              </a:rPr>
              <a:t>(n1);</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MTraverseNDelete</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start,m,n</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Traversal(start);</a:t>
            </a:r>
          </a:p>
          <a:p>
            <a:r>
              <a:rPr lang="en-US" sz="2000" b="1" dirty="0">
                <a:solidFill>
                  <a:schemeClr val="bg1"/>
                </a:solidFill>
                <a:latin typeface="Courier New" panose="02070309020205020404" pitchFamily="49" charset="0"/>
                <a:cs typeface="Courier New" panose="02070309020205020404" pitchFamily="49" charset="0"/>
              </a:rPr>
              <a:t>    return 0;</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5816078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3429000"/>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3429000"/>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3837764"/>
            <a:ext cx="5040086" cy="477054"/>
          </a:xfrm>
          <a:prstGeom prst="rect">
            <a:avLst/>
          </a:prstGeom>
          <a:noFill/>
        </p:spPr>
        <p:txBody>
          <a:bodyPr wrap="square" rtlCol="0">
            <a:spAutoFit/>
          </a:bodyPr>
          <a:lstStyle/>
          <a:p>
            <a:r>
              <a:rPr lang="en-US" sz="2500" dirty="0">
                <a:latin typeface="Nunito Sans" panose="00000500000000000000" pitchFamily="2" charset="0"/>
              </a:rPr>
              <a:t>True</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7</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477054"/>
          </a:xfrm>
          <a:prstGeom prst="rect">
            <a:avLst/>
          </a:prstGeom>
          <a:noFill/>
        </p:spPr>
        <p:txBody>
          <a:bodyPr wrap="square" rtlCol="0">
            <a:spAutoFit/>
          </a:bodyPr>
          <a:lstStyle/>
          <a:p>
            <a:r>
              <a:rPr lang="en-US" sz="2500" dirty="0">
                <a:latin typeface="Nunito Sans" panose="00000500000000000000" pitchFamily="2" charset="0"/>
              </a:rPr>
              <a:t>Check whether given set is a balanced parenthesis.</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3947813"/>
            <a:ext cx="5040086" cy="477054"/>
          </a:xfrm>
          <a:prstGeom prst="rect">
            <a:avLst/>
          </a:prstGeom>
          <a:noFill/>
        </p:spPr>
        <p:txBody>
          <a:bodyPr wrap="square" rtlCol="0">
            <a:spAutoFit/>
          </a:bodyPr>
          <a:lstStyle/>
          <a:p>
            <a:r>
              <a:rPr lang="en-US" sz="2500" dirty="0">
                <a:latin typeface="Nunito Sans" panose="00000500000000000000" pitchFamily="2" charset="0"/>
              </a:rPr>
              <a:t>(Aa(aa[a]{}))</a:t>
            </a:r>
          </a:p>
        </p:txBody>
      </p:sp>
    </p:spTree>
    <p:extLst>
      <p:ext uri="{BB962C8B-B14F-4D97-AF65-F5344CB8AC3E}">
        <p14:creationId xmlns:p14="http://schemas.microsoft.com/office/powerpoint/2010/main" val="171008504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#include&lt;bits/</a:t>
            </a:r>
            <a:r>
              <a:rPr lang="en-US" sz="2000" b="1" dirty="0" err="1">
                <a:solidFill>
                  <a:schemeClr val="bg1"/>
                </a:solidFill>
                <a:latin typeface="Courier New" panose="02070309020205020404" pitchFamily="49" charset="0"/>
                <a:cs typeface="Courier New" panose="02070309020205020404" pitchFamily="49" charset="0"/>
              </a:rPr>
              <a:t>stdc</a:t>
            </a:r>
            <a:r>
              <a:rPr lang="en-US" sz="2000" b="1" dirty="0">
                <a:solidFill>
                  <a:schemeClr val="bg1"/>
                </a:solidFill>
                <a:latin typeface="Courier New" panose="02070309020205020404" pitchFamily="49" charset="0"/>
                <a:cs typeface="Courier New" panose="02070309020205020404" pitchFamily="49" charset="0"/>
              </a:rPr>
              <a:t>++.h&gt;</a:t>
            </a:r>
          </a:p>
          <a:p>
            <a:r>
              <a:rPr lang="en-US" sz="2000" b="1" dirty="0">
                <a:solidFill>
                  <a:schemeClr val="bg1"/>
                </a:solidFill>
                <a:latin typeface="Courier New" panose="02070309020205020404" pitchFamily="49" charset="0"/>
                <a:cs typeface="Courier New" panose="02070309020205020404" pitchFamily="49" charset="0"/>
              </a:rPr>
              <a:t>using namespace </a:t>
            </a:r>
            <a:r>
              <a:rPr lang="en-US" sz="2000" b="1" dirty="0" err="1">
                <a:solidFill>
                  <a:schemeClr val="bg1"/>
                </a:solidFill>
                <a:latin typeface="Courier New" panose="02070309020205020404" pitchFamily="49" charset="0"/>
                <a:cs typeface="Courier New" panose="02070309020205020404" pitchFamily="49" charset="0"/>
              </a:rPr>
              <a:t>std</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main()</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string </a:t>
            </a:r>
            <a:r>
              <a:rPr lang="en-US" sz="2000" b="1" dirty="0" err="1">
                <a:solidFill>
                  <a:schemeClr val="bg1"/>
                </a:solidFill>
                <a:latin typeface="Courier New" panose="02070309020205020404" pitchFamily="49" charset="0"/>
                <a:cs typeface="Courier New" panose="02070309020205020404" pitchFamily="49" charset="0"/>
              </a:rPr>
              <a:t>inp</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cin</a:t>
            </a:r>
            <a:r>
              <a:rPr lang="en-US" sz="2000" b="1" dirty="0">
                <a:solidFill>
                  <a:schemeClr val="bg1"/>
                </a:solidFill>
                <a:latin typeface="Courier New" panose="02070309020205020404" pitchFamily="49" charset="0"/>
                <a:cs typeface="Courier New" panose="02070309020205020404" pitchFamily="49" charset="0"/>
              </a:rPr>
              <a:t>&gt;&gt;</a:t>
            </a:r>
            <a:r>
              <a:rPr lang="en-US" sz="2000" b="1" dirty="0" err="1">
                <a:solidFill>
                  <a:schemeClr val="bg1"/>
                </a:solidFill>
                <a:latin typeface="Courier New" panose="02070309020205020404" pitchFamily="49" charset="0"/>
                <a:cs typeface="Courier New" panose="02070309020205020404" pitchFamily="49" charset="0"/>
              </a:rPr>
              <a:t>inp</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stack&lt;char&gt; </a:t>
            </a:r>
            <a:r>
              <a:rPr lang="en-US" sz="2000" b="1" dirty="0" err="1">
                <a:solidFill>
                  <a:schemeClr val="bg1"/>
                </a:solidFill>
                <a:latin typeface="Courier New" panose="02070309020205020404" pitchFamily="49" charset="0"/>
                <a:cs typeface="Courier New" panose="02070309020205020404" pitchFamily="49" charset="0"/>
              </a:rPr>
              <a:t>st</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for(</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=0;i&lt;</a:t>
            </a:r>
            <a:r>
              <a:rPr lang="en-US" sz="2000" b="1" dirty="0" err="1">
                <a:solidFill>
                  <a:schemeClr val="bg1"/>
                </a:solidFill>
                <a:latin typeface="Courier New" panose="02070309020205020404" pitchFamily="49" charset="0"/>
                <a:cs typeface="Courier New" panose="02070309020205020404" pitchFamily="49" charset="0"/>
              </a:rPr>
              <a:t>inp.length</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isOpenBracket</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inp</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st.push</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inp</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9655929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        else if(</a:t>
            </a:r>
            <a:r>
              <a:rPr lang="en-US" sz="2000" b="1" dirty="0" err="1">
                <a:solidFill>
                  <a:schemeClr val="bg1"/>
                </a:solidFill>
                <a:latin typeface="Courier New" panose="02070309020205020404" pitchFamily="49" charset="0"/>
                <a:cs typeface="Courier New" panose="02070309020205020404" pitchFamily="49" charset="0"/>
              </a:rPr>
              <a:t>isClosingBracket</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inp</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st.empty</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break;</a:t>
            </a:r>
          </a:p>
          <a:p>
            <a:r>
              <a:rPr lang="en-US" sz="2000" b="1" dirty="0">
                <a:solidFill>
                  <a:schemeClr val="bg1"/>
                </a:solidFill>
                <a:latin typeface="Courier New" panose="02070309020205020404" pitchFamily="49" charset="0"/>
                <a:cs typeface="Courier New" panose="02070309020205020404" pitchFamily="49" charset="0"/>
              </a:rPr>
              <a:t>            char temp = </a:t>
            </a:r>
            <a:r>
              <a:rPr lang="en-US" sz="2000" b="1" dirty="0" err="1">
                <a:solidFill>
                  <a:schemeClr val="bg1"/>
                </a:solidFill>
                <a:latin typeface="Courier New" panose="02070309020205020404" pitchFamily="49" charset="0"/>
                <a:cs typeface="Courier New" panose="02070309020205020404" pitchFamily="49" charset="0"/>
              </a:rPr>
              <a:t>st.top</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isPair</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temp,inp</a:t>
            </a:r>
            <a:r>
              <a:rPr lang="en-US" sz="2000" b="1" dirty="0">
                <a:solidFill>
                  <a:schemeClr val="bg1"/>
                </a:solidFill>
                <a:latin typeface="Courier New" panose="02070309020205020404" pitchFamily="49" charset="0"/>
                <a:cs typeface="Courier New" panose="02070309020205020404" pitchFamily="49" charset="0"/>
              </a:rPr>
              <a:t>[</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st.pop</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break;</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if( </a:t>
            </a:r>
            <a:r>
              <a:rPr lang="en-US" sz="2000" b="1" dirty="0" err="1">
                <a:solidFill>
                  <a:schemeClr val="bg1"/>
                </a:solidFill>
                <a:latin typeface="Courier New" panose="02070309020205020404" pitchFamily="49" charset="0"/>
                <a:cs typeface="Courier New" panose="02070309020205020404" pitchFamily="49" charset="0"/>
              </a:rPr>
              <a:t>i</a:t>
            </a:r>
            <a:r>
              <a:rPr lang="en-US" sz="2000" b="1" dirty="0">
                <a:solidFill>
                  <a:schemeClr val="bg1"/>
                </a:solidFill>
                <a:latin typeface="Courier New" panose="02070309020205020404" pitchFamily="49" charset="0"/>
                <a:cs typeface="Courier New" panose="02070309020205020404" pitchFamily="49" charset="0"/>
              </a:rPr>
              <a:t> &lt; </a:t>
            </a:r>
            <a:r>
              <a:rPr lang="en-US" sz="2000" b="1" dirty="0" err="1">
                <a:solidFill>
                  <a:schemeClr val="bg1"/>
                </a:solidFill>
                <a:latin typeface="Courier New" panose="02070309020205020404" pitchFamily="49" charset="0"/>
                <a:cs typeface="Courier New" panose="02070309020205020404" pitchFamily="49" charset="0"/>
              </a:rPr>
              <a:t>inp.length</a:t>
            </a:r>
            <a:r>
              <a:rPr lang="en-US" sz="2000" b="1" dirty="0">
                <a:solidFill>
                  <a:schemeClr val="bg1"/>
                </a:solidFill>
                <a:latin typeface="Courier New" panose="02070309020205020404" pitchFamily="49" charset="0"/>
                <a:cs typeface="Courier New" panose="02070309020205020404" pitchFamily="49" charset="0"/>
              </a:rPr>
              <a:t>() || !</a:t>
            </a:r>
            <a:r>
              <a:rPr lang="en-US" sz="2000" b="1" dirty="0" err="1">
                <a:solidFill>
                  <a:schemeClr val="bg1"/>
                </a:solidFill>
                <a:latin typeface="Courier New" panose="02070309020205020404" pitchFamily="49" charset="0"/>
                <a:cs typeface="Courier New" panose="02070309020205020404" pitchFamily="49" charset="0"/>
              </a:rPr>
              <a:t>st.empty</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&lt;&lt;"false"&lt;&lt;</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&lt;&lt;"true"&lt;&lt;</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return 0;</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8523484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bool </a:t>
            </a:r>
            <a:r>
              <a:rPr lang="en-US" sz="2000" b="1" dirty="0" err="1">
                <a:solidFill>
                  <a:schemeClr val="bg1"/>
                </a:solidFill>
                <a:latin typeface="Courier New" panose="02070309020205020404" pitchFamily="49" charset="0"/>
                <a:cs typeface="Courier New" panose="02070309020205020404" pitchFamily="49" charset="0"/>
              </a:rPr>
              <a:t>isOpenBracket</a:t>
            </a:r>
            <a:r>
              <a:rPr lang="en-US" sz="2000" b="1" dirty="0">
                <a:solidFill>
                  <a:schemeClr val="bg1"/>
                </a:solidFill>
                <a:latin typeface="Courier New" panose="02070309020205020404" pitchFamily="49" charset="0"/>
                <a:cs typeface="Courier New" panose="02070309020205020404" pitchFamily="49" charset="0"/>
              </a:rPr>
              <a:t>(char a)</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return (a == '(') || (a == '[') || (a == '{');</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bool </a:t>
            </a:r>
            <a:r>
              <a:rPr lang="en-US" sz="2000" b="1" dirty="0" err="1">
                <a:solidFill>
                  <a:schemeClr val="bg1"/>
                </a:solidFill>
                <a:latin typeface="Courier New" panose="02070309020205020404" pitchFamily="49" charset="0"/>
                <a:cs typeface="Courier New" panose="02070309020205020404" pitchFamily="49" charset="0"/>
              </a:rPr>
              <a:t>isClosingBracket</a:t>
            </a:r>
            <a:r>
              <a:rPr lang="en-US" sz="2000" b="1" dirty="0">
                <a:solidFill>
                  <a:schemeClr val="bg1"/>
                </a:solidFill>
                <a:latin typeface="Courier New" panose="02070309020205020404" pitchFamily="49" charset="0"/>
                <a:cs typeface="Courier New" panose="02070309020205020404" pitchFamily="49" charset="0"/>
              </a:rPr>
              <a:t>(char a)</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return (a == ')') || (a == ']') || (a == '}');</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bool </a:t>
            </a:r>
            <a:r>
              <a:rPr lang="en-US" sz="2000" b="1" dirty="0" err="1">
                <a:solidFill>
                  <a:schemeClr val="bg1"/>
                </a:solidFill>
                <a:latin typeface="Courier New" panose="02070309020205020404" pitchFamily="49" charset="0"/>
                <a:cs typeface="Courier New" panose="02070309020205020404" pitchFamily="49" charset="0"/>
              </a:rPr>
              <a:t>isPair</a:t>
            </a:r>
            <a:r>
              <a:rPr lang="en-US" sz="2000" b="1" dirty="0">
                <a:solidFill>
                  <a:schemeClr val="bg1"/>
                </a:solidFill>
                <a:latin typeface="Courier New" panose="02070309020205020404" pitchFamily="49" charset="0"/>
                <a:cs typeface="Courier New" panose="02070309020205020404" pitchFamily="49" charset="0"/>
              </a:rPr>
              <a:t>(char </a:t>
            </a:r>
            <a:r>
              <a:rPr lang="en-US" sz="2000" b="1" dirty="0" err="1">
                <a:solidFill>
                  <a:schemeClr val="bg1"/>
                </a:solidFill>
                <a:latin typeface="Courier New" panose="02070309020205020404" pitchFamily="49" charset="0"/>
                <a:cs typeface="Courier New" panose="02070309020205020404" pitchFamily="49" charset="0"/>
              </a:rPr>
              <a:t>a,char</a:t>
            </a:r>
            <a:r>
              <a:rPr lang="en-US" sz="2000" b="1" dirty="0">
                <a:solidFill>
                  <a:schemeClr val="bg1"/>
                </a:solidFill>
                <a:latin typeface="Courier New" panose="02070309020205020404" pitchFamily="49" charset="0"/>
                <a:cs typeface="Courier New" panose="02070309020205020404" pitchFamily="49" charset="0"/>
              </a:rPr>
              <a:t> b)</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return ((a == '(')&amp;&amp;(b == ')')) ||((a == '{')&amp;&amp;(b == '}')) </a:t>
            </a:r>
          </a:p>
          <a:p>
            <a:r>
              <a:rPr lang="en-US" sz="2000" b="1" dirty="0">
                <a:solidFill>
                  <a:schemeClr val="bg1"/>
                </a:solidFill>
                <a:latin typeface="Courier New" panose="02070309020205020404" pitchFamily="49" charset="0"/>
                <a:cs typeface="Courier New" panose="02070309020205020404" pitchFamily="49" charset="0"/>
              </a:rPr>
              <a:t>           ||((a == '[')&amp;&amp;(b == ']')); </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575613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3429000"/>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3429000"/>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3837764"/>
            <a:ext cx="5040086" cy="477054"/>
          </a:xfrm>
          <a:prstGeom prst="rect">
            <a:avLst/>
          </a:prstGeom>
          <a:noFill/>
        </p:spPr>
        <p:txBody>
          <a:bodyPr wrap="square" rtlCol="0">
            <a:spAutoFit/>
          </a:bodyPr>
          <a:lstStyle/>
          <a:p>
            <a:r>
              <a:rPr lang="en-US" sz="2500" dirty="0">
                <a:latin typeface="Nunito Sans" panose="020B0604020202020204" charset="0"/>
              </a:rPr>
              <a:t>Yes</a:t>
            </a:r>
            <a:endParaRPr lang="en-IN" sz="2500" dirty="0">
              <a:latin typeface="Nunito Sans" panose="020B0604020202020204" charset="0"/>
            </a:endParaRP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8</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861774"/>
          </a:xfrm>
          <a:prstGeom prst="rect">
            <a:avLst/>
          </a:prstGeom>
          <a:noFill/>
        </p:spPr>
        <p:txBody>
          <a:bodyPr wrap="square" rtlCol="0">
            <a:spAutoFit/>
          </a:bodyPr>
          <a:lstStyle/>
          <a:p>
            <a:r>
              <a:rPr lang="en-US" sz="2500" dirty="0">
                <a:latin typeface="Nunito Sans" panose="020B0604020202020204" charset="0"/>
              </a:rPr>
              <a:t>Given two string print “Yes” if one string is the rotated version of other string. Otherwise, print “No”.</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3947813"/>
            <a:ext cx="5040086" cy="861774"/>
          </a:xfrm>
          <a:prstGeom prst="rect">
            <a:avLst/>
          </a:prstGeom>
          <a:noFill/>
        </p:spPr>
        <p:txBody>
          <a:bodyPr wrap="square" rtlCol="0">
            <a:spAutoFit/>
          </a:bodyPr>
          <a:lstStyle/>
          <a:p>
            <a:r>
              <a:rPr lang="pt-BR" sz="2500" dirty="0">
                <a:latin typeface="Nunito Sans" panose="020B0604020202020204" charset="0"/>
              </a:rPr>
              <a:t>abcd</a:t>
            </a:r>
          </a:p>
          <a:p>
            <a:r>
              <a:rPr lang="pt-BR" sz="2500" dirty="0">
                <a:latin typeface="Nunito Sans" panose="020B0604020202020204" charset="0"/>
              </a:rPr>
              <a:t>dabc</a:t>
            </a:r>
          </a:p>
        </p:txBody>
      </p:sp>
    </p:spTree>
    <p:extLst>
      <p:ext uri="{BB962C8B-B14F-4D97-AF65-F5344CB8AC3E}">
        <p14:creationId xmlns:p14="http://schemas.microsoft.com/office/powerpoint/2010/main" val="296137941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#include&lt;bits/</a:t>
            </a:r>
            <a:r>
              <a:rPr lang="en-US" sz="2000" b="1" dirty="0" err="1">
                <a:solidFill>
                  <a:schemeClr val="bg1"/>
                </a:solidFill>
                <a:latin typeface="Courier New" panose="02070309020205020404" pitchFamily="49" charset="0"/>
                <a:cs typeface="Courier New" panose="02070309020205020404" pitchFamily="49" charset="0"/>
              </a:rPr>
              <a:t>stdc</a:t>
            </a:r>
            <a:r>
              <a:rPr lang="en-US" sz="2000" b="1" dirty="0">
                <a:solidFill>
                  <a:schemeClr val="bg1"/>
                </a:solidFill>
                <a:latin typeface="Courier New" panose="02070309020205020404" pitchFamily="49" charset="0"/>
                <a:cs typeface="Courier New" panose="02070309020205020404" pitchFamily="49" charset="0"/>
              </a:rPr>
              <a:t>++.h&gt;</a:t>
            </a:r>
          </a:p>
          <a:p>
            <a:r>
              <a:rPr lang="en-US" sz="2000" b="1" dirty="0">
                <a:solidFill>
                  <a:schemeClr val="bg1"/>
                </a:solidFill>
                <a:latin typeface="Courier New" panose="02070309020205020404" pitchFamily="49" charset="0"/>
                <a:cs typeface="Courier New" panose="02070309020205020404" pitchFamily="49" charset="0"/>
              </a:rPr>
              <a:t>using namespace </a:t>
            </a:r>
            <a:r>
              <a:rPr lang="en-US" sz="2000" b="1" dirty="0" err="1">
                <a:solidFill>
                  <a:schemeClr val="bg1"/>
                </a:solidFill>
                <a:latin typeface="Courier New" panose="02070309020205020404" pitchFamily="49" charset="0"/>
                <a:cs typeface="Courier New" panose="02070309020205020404" pitchFamily="49" charset="0"/>
              </a:rPr>
              <a:t>std</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err="1">
                <a:solidFill>
                  <a:schemeClr val="bg1"/>
                </a:solidFill>
                <a:latin typeface="Courier New" panose="02070309020205020404" pitchFamily="49" charset="0"/>
                <a:cs typeface="Courier New" panose="02070309020205020404" pitchFamily="49" charset="0"/>
              </a:rPr>
              <a:t>int</a:t>
            </a:r>
            <a:r>
              <a:rPr lang="en-US" sz="2000" b="1" dirty="0">
                <a:solidFill>
                  <a:schemeClr val="bg1"/>
                </a:solidFill>
                <a:latin typeface="Courier New" panose="02070309020205020404" pitchFamily="49" charset="0"/>
                <a:cs typeface="Courier New" panose="02070309020205020404" pitchFamily="49" charset="0"/>
              </a:rPr>
              <a:t> main()</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string s1,s2;</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cin</a:t>
            </a:r>
            <a:r>
              <a:rPr lang="en-US" sz="2000" b="1" dirty="0">
                <a:solidFill>
                  <a:schemeClr val="bg1"/>
                </a:solidFill>
                <a:latin typeface="Courier New" panose="02070309020205020404" pitchFamily="49" charset="0"/>
                <a:cs typeface="Courier New" panose="02070309020205020404" pitchFamily="49" charset="0"/>
              </a:rPr>
              <a:t>&gt;&gt;s1&gt;&gt;s2;</a:t>
            </a:r>
          </a:p>
          <a:p>
            <a:r>
              <a:rPr lang="en-US" sz="2000" b="1" dirty="0">
                <a:solidFill>
                  <a:schemeClr val="bg1"/>
                </a:solidFill>
                <a:latin typeface="Courier New" panose="02070309020205020404" pitchFamily="49" charset="0"/>
                <a:cs typeface="Courier New" panose="02070309020205020404" pitchFamily="49" charset="0"/>
              </a:rPr>
              <a:t>    if(s1.length() == s2.length())</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string t=s1+s1;</a:t>
            </a:r>
          </a:p>
          <a:p>
            <a:r>
              <a:rPr lang="en-US" sz="2000" b="1" dirty="0">
                <a:solidFill>
                  <a:schemeClr val="bg1"/>
                </a:solidFill>
                <a:latin typeface="Courier New" panose="02070309020205020404" pitchFamily="49" charset="0"/>
                <a:cs typeface="Courier New" panose="02070309020205020404" pitchFamily="49" charset="0"/>
              </a:rPr>
              <a:t>        if(</a:t>
            </a:r>
            <a:r>
              <a:rPr lang="en-US" sz="2000" b="1" dirty="0" err="1">
                <a:solidFill>
                  <a:schemeClr val="bg1"/>
                </a:solidFill>
                <a:latin typeface="Courier New" panose="02070309020205020404" pitchFamily="49" charset="0"/>
                <a:cs typeface="Courier New" panose="02070309020205020404" pitchFamily="49" charset="0"/>
              </a:rPr>
              <a:t>t.find</a:t>
            </a:r>
            <a:r>
              <a:rPr lang="en-US" sz="2000" b="1" dirty="0">
                <a:solidFill>
                  <a:schemeClr val="bg1"/>
                </a:solidFill>
                <a:latin typeface="Courier New" panose="02070309020205020404" pitchFamily="49" charset="0"/>
                <a:cs typeface="Courier New" panose="02070309020205020404" pitchFamily="49" charset="0"/>
              </a:rPr>
              <a:t>(s2) != string::</a:t>
            </a:r>
            <a:r>
              <a:rPr lang="en-US" sz="2000" b="1" dirty="0" err="1">
                <a:solidFill>
                  <a:schemeClr val="bg1"/>
                </a:solidFill>
                <a:latin typeface="Courier New" panose="02070309020205020404" pitchFamily="49" charset="0"/>
                <a:cs typeface="Courier New" panose="02070309020205020404" pitchFamily="49" charset="0"/>
              </a:rPr>
              <a:t>npos</a:t>
            </a:r>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&lt;&lt;"Yes";</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&lt;&lt;"No";</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&lt;&lt;"No";</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7186020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524256" y="838200"/>
            <a:ext cx="11052517" cy="6692217"/>
          </a:xfrm>
          <a:prstGeom prst="rect">
            <a:avLst/>
          </a:prstGeom>
          <a:noFill/>
        </p:spPr>
        <p:txBody>
          <a:bodyPr wrap="square" rtlCol="0">
            <a:spAutoFit/>
          </a:bodyPr>
          <a:lstStyle/>
          <a:p>
            <a:r>
              <a:rPr lang="en-US" sz="2800" b="1" dirty="0">
                <a:latin typeface="Nunito Sans" panose="00000500000000000000" pitchFamily="2" charset="0"/>
              </a:rPr>
              <a:t>SQL</a:t>
            </a:r>
            <a:endParaRPr lang="en-US" sz="2400" b="1" dirty="0">
              <a:latin typeface="Nunito Sans" panose="00000500000000000000" pitchFamily="2" charset="0"/>
            </a:endParaRPr>
          </a:p>
          <a:p>
            <a:endParaRPr lang="en-US" sz="2500" dirty="0">
              <a:latin typeface="Nunito Sans" charset="0"/>
            </a:endParaRPr>
          </a:p>
          <a:p>
            <a:pPr marL="342900" indent="-342900">
              <a:lnSpc>
                <a:spcPct val="150000"/>
              </a:lnSpc>
              <a:buFont typeface="Wingdings" panose="05000000000000000000" pitchFamily="2" charset="2"/>
              <a:buChar char="Ø"/>
            </a:pPr>
            <a:r>
              <a:rPr lang="en-US" sz="2500" dirty="0">
                <a:latin typeface="Nunito Sans" charset="0"/>
              </a:rPr>
              <a:t>With SQL, a user can access data from a relational database management system.</a:t>
            </a:r>
          </a:p>
          <a:p>
            <a:pPr marL="342900" indent="-342900">
              <a:lnSpc>
                <a:spcPct val="150000"/>
              </a:lnSpc>
              <a:buFont typeface="Wingdings" panose="05000000000000000000" pitchFamily="2" charset="2"/>
              <a:buChar char="Ø"/>
            </a:pPr>
            <a:r>
              <a:rPr lang="en-US" sz="2500" dirty="0">
                <a:latin typeface="Nunito Sans" charset="0"/>
              </a:rPr>
              <a:t>It allows the user to describe the data.</a:t>
            </a:r>
          </a:p>
          <a:p>
            <a:pPr marL="342900" indent="-342900">
              <a:lnSpc>
                <a:spcPct val="150000"/>
              </a:lnSpc>
              <a:buFont typeface="Wingdings" panose="05000000000000000000" pitchFamily="2" charset="2"/>
              <a:buChar char="Ø"/>
            </a:pPr>
            <a:r>
              <a:rPr lang="en-US" sz="2500" dirty="0">
                <a:latin typeface="Nunito Sans" charset="0"/>
              </a:rPr>
              <a:t>It allows the user to define the data in the database and manipulate it when needed.</a:t>
            </a:r>
          </a:p>
          <a:p>
            <a:pPr marL="342900" indent="-342900" algn="just">
              <a:lnSpc>
                <a:spcPct val="150000"/>
              </a:lnSpc>
              <a:buFont typeface="Wingdings" panose="05000000000000000000" pitchFamily="2" charset="2"/>
              <a:buChar char="Ø"/>
            </a:pPr>
            <a:r>
              <a:rPr lang="en-US" sz="2500" dirty="0">
                <a:latin typeface="Nunito Sans" charset="0"/>
              </a:rPr>
              <a:t>SQL is not case sensitive. Generally SQL keywords are written in uppercase. </a:t>
            </a:r>
          </a:p>
          <a:p>
            <a:pPr marL="342900" indent="-342900" algn="just">
              <a:lnSpc>
                <a:spcPct val="150000"/>
              </a:lnSpc>
              <a:buFont typeface="Wingdings" panose="05000000000000000000" pitchFamily="2" charset="2"/>
              <a:buChar char="Ø"/>
            </a:pPr>
            <a:r>
              <a:rPr lang="en-US" sz="2500" dirty="0">
                <a:latin typeface="Nunito Sans" charset="0"/>
              </a:rPr>
              <a:t>SQL statements are dependent on text lines. We can place a single SQL statement on one or multiple text lines.</a:t>
            </a:r>
          </a:p>
          <a:p>
            <a:pPr marL="342900" indent="-342900">
              <a:lnSpc>
                <a:spcPct val="150000"/>
              </a:lnSpc>
              <a:buFont typeface="Wingdings" panose="05000000000000000000" pitchFamily="2" charset="2"/>
              <a:buChar char="Ø"/>
            </a:pPr>
            <a:endParaRPr lang="en-US" sz="2500" dirty="0">
              <a:latin typeface="Nunito Sans"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8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left)">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wipe(left)">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left)">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wipe(left)">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wipe(left)">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533400" y="914400"/>
            <a:ext cx="11052517" cy="3747180"/>
          </a:xfrm>
          <a:prstGeom prst="rect">
            <a:avLst/>
          </a:prstGeom>
          <a:noFill/>
        </p:spPr>
        <p:txBody>
          <a:bodyPr wrap="square" rtlCol="0">
            <a:spAutoFit/>
          </a:bodyPr>
          <a:lstStyle/>
          <a:p>
            <a:pPr algn="just"/>
            <a:r>
              <a:rPr lang="en-US" sz="2500" b="1" dirty="0">
                <a:latin typeface="Nunito Sans" charset="0"/>
              </a:rPr>
              <a:t>SQL Statement:</a:t>
            </a:r>
          </a:p>
          <a:p>
            <a:pPr algn="just"/>
            <a:endParaRPr lang="en-US" sz="2500" dirty="0">
              <a:latin typeface="Nunito Sans" charset="0"/>
            </a:endParaRPr>
          </a:p>
          <a:p>
            <a:pPr algn="just">
              <a:lnSpc>
                <a:spcPct val="150000"/>
              </a:lnSpc>
            </a:pPr>
            <a:r>
              <a:rPr lang="en-US" sz="2500" dirty="0">
                <a:latin typeface="Nunito Sans" charset="0"/>
              </a:rPr>
              <a:t>SQL statements are started with any of the SQL commands/keywords like SELECT, INSERT, UPDATE, DELETE, ALTER, DROP etc. and the statement ends with a semicolon (;).</a:t>
            </a:r>
          </a:p>
          <a:p>
            <a:pPr lvl="1" algn="just"/>
            <a:endParaRPr lang="en-US" sz="2500" dirty="0">
              <a:latin typeface="Nunito Sans" charset="0"/>
            </a:endParaRPr>
          </a:p>
          <a:p>
            <a:pPr lvl="1" algn="just"/>
            <a:r>
              <a:rPr lang="en-US" sz="2500" dirty="0">
                <a:latin typeface="Nunito Sans" charset="0"/>
              </a:rPr>
              <a:t>SQL statement:</a:t>
            </a:r>
            <a:endParaRPr lang="en-US" sz="2500" dirty="0">
              <a:solidFill>
                <a:srgbClr val="000000"/>
              </a:solidFill>
              <a:latin typeface="Nunito Sans" charset="0"/>
            </a:endParaRPr>
          </a:p>
          <a:p>
            <a:pPr lvl="1" algn="just"/>
            <a:r>
              <a:rPr lang="en-US" sz="2500" dirty="0">
                <a:solidFill>
                  <a:srgbClr val="000000"/>
                </a:solidFill>
                <a:latin typeface="Nunito Sans" charset="0"/>
              </a:rPr>
              <a:t>		SELECT "column_name" FROM "table_name";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286000" y="4191000"/>
            <a:ext cx="6858000" cy="381000"/>
          </a:xfrm>
          <a:prstGeom prst="roundRect">
            <a:avLst/>
          </a:prstGeom>
          <a:noFill/>
          <a:ln>
            <a:solidFill>
              <a:srgbClr val="F051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18299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533400" y="914400"/>
            <a:ext cx="11052517" cy="477054"/>
          </a:xfrm>
          <a:prstGeom prst="rect">
            <a:avLst/>
          </a:prstGeom>
          <a:noFill/>
        </p:spPr>
        <p:txBody>
          <a:bodyPr wrap="square" rtlCol="0">
            <a:spAutoFit/>
          </a:bodyPr>
          <a:lstStyle/>
          <a:p>
            <a:pPr algn="just"/>
            <a:r>
              <a:rPr lang="en-US" sz="2500" b="1" dirty="0">
                <a:solidFill>
                  <a:srgbClr val="000000"/>
                </a:solidFill>
                <a:latin typeface="Nunito Sans" charset="0"/>
              </a:rPr>
              <a:t>SQL Commands: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4760742" y="1391454"/>
            <a:ext cx="2590800" cy="5334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500" dirty="0">
                <a:solidFill>
                  <a:schemeClr val="tx1"/>
                </a:solidFill>
                <a:latin typeface="Nunito Sans" panose="020B0604020202020204" charset="0"/>
              </a:rPr>
              <a:t>SQL Command</a:t>
            </a:r>
            <a:endParaRPr lang="en-IN" sz="2500" dirty="0">
              <a:solidFill>
                <a:schemeClr val="tx1"/>
              </a:solidFill>
              <a:latin typeface="Nunito Sans" panose="020B0604020202020204" charset="0"/>
            </a:endParaRPr>
          </a:p>
        </p:txBody>
      </p:sp>
      <p:sp>
        <p:nvSpPr>
          <p:cNvPr id="3" name="Rectangle 2"/>
          <p:cNvSpPr/>
          <p:nvPr/>
        </p:nvSpPr>
        <p:spPr>
          <a:xfrm>
            <a:off x="1212168" y="2543176"/>
            <a:ext cx="1643574" cy="3400424"/>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lstStyle/>
          <a:p>
            <a:r>
              <a:rPr lang="en-US" sz="2000" b="1" dirty="0">
                <a:solidFill>
                  <a:schemeClr val="tx1"/>
                </a:solidFill>
                <a:latin typeface="Nunito Sans" panose="020B0604020202020204" charset="0"/>
              </a:rPr>
              <a:t>DDL</a:t>
            </a:r>
          </a:p>
          <a:p>
            <a:endParaRPr lang="en-US" sz="2000" dirty="0">
              <a:solidFill>
                <a:schemeClr val="tx1"/>
              </a:solidFill>
              <a:latin typeface="Nunito Sans" panose="020B0604020202020204" charset="0"/>
            </a:endParaRPr>
          </a:p>
          <a:p>
            <a:pPr>
              <a:lnSpc>
                <a:spcPct val="150000"/>
              </a:lnSpc>
            </a:pPr>
            <a:r>
              <a:rPr lang="en-US" sz="1500" dirty="0">
                <a:solidFill>
                  <a:schemeClr val="tx1"/>
                </a:solidFill>
                <a:latin typeface="Nunito Sans" panose="020B0604020202020204" charset="0"/>
              </a:rPr>
              <a:t>CREATE</a:t>
            </a:r>
          </a:p>
          <a:p>
            <a:pPr>
              <a:lnSpc>
                <a:spcPct val="150000"/>
              </a:lnSpc>
            </a:pPr>
            <a:r>
              <a:rPr lang="en-US" sz="1500" dirty="0">
                <a:solidFill>
                  <a:schemeClr val="tx1"/>
                </a:solidFill>
                <a:latin typeface="Nunito Sans" panose="020B0604020202020204" charset="0"/>
              </a:rPr>
              <a:t>ALTER</a:t>
            </a:r>
          </a:p>
          <a:p>
            <a:pPr>
              <a:lnSpc>
                <a:spcPct val="150000"/>
              </a:lnSpc>
            </a:pPr>
            <a:r>
              <a:rPr lang="en-US" sz="1500" dirty="0">
                <a:solidFill>
                  <a:schemeClr val="tx1"/>
                </a:solidFill>
                <a:latin typeface="Nunito Sans" panose="020B0604020202020204" charset="0"/>
              </a:rPr>
              <a:t>DROP</a:t>
            </a:r>
          </a:p>
          <a:p>
            <a:pPr>
              <a:lnSpc>
                <a:spcPct val="150000"/>
              </a:lnSpc>
            </a:pPr>
            <a:r>
              <a:rPr lang="en-US" sz="1500" dirty="0">
                <a:solidFill>
                  <a:schemeClr val="tx1"/>
                </a:solidFill>
                <a:latin typeface="Nunito Sans" panose="020B0604020202020204" charset="0"/>
              </a:rPr>
              <a:t>RENAME</a:t>
            </a:r>
          </a:p>
          <a:p>
            <a:pPr>
              <a:lnSpc>
                <a:spcPct val="150000"/>
              </a:lnSpc>
            </a:pPr>
            <a:r>
              <a:rPr lang="en-US" sz="1500" dirty="0">
                <a:solidFill>
                  <a:schemeClr val="tx1"/>
                </a:solidFill>
                <a:latin typeface="Nunito Sans" panose="020B0604020202020204" charset="0"/>
              </a:rPr>
              <a:t>TRUNCATE</a:t>
            </a:r>
          </a:p>
          <a:p>
            <a:pPr>
              <a:lnSpc>
                <a:spcPct val="150000"/>
              </a:lnSpc>
            </a:pPr>
            <a:r>
              <a:rPr lang="en-US" sz="1500" dirty="0">
                <a:solidFill>
                  <a:schemeClr val="tx1"/>
                </a:solidFill>
                <a:latin typeface="Nunito Sans" panose="020B0604020202020204" charset="0"/>
              </a:rPr>
              <a:t>COMMENT</a:t>
            </a:r>
            <a:endParaRPr lang="en-IN" sz="1500" dirty="0">
              <a:solidFill>
                <a:schemeClr val="tx1"/>
              </a:solidFill>
              <a:latin typeface="Nunito Sans" panose="020B0604020202020204" charset="0"/>
            </a:endParaRPr>
          </a:p>
        </p:txBody>
      </p:sp>
      <p:sp>
        <p:nvSpPr>
          <p:cNvPr id="11" name="Rectangle 10"/>
          <p:cNvSpPr/>
          <p:nvPr/>
        </p:nvSpPr>
        <p:spPr>
          <a:xfrm>
            <a:off x="3882684" y="2543176"/>
            <a:ext cx="1756116" cy="3400424"/>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lstStyle/>
          <a:p>
            <a:r>
              <a:rPr lang="en-US" sz="2000" b="1" dirty="0">
                <a:solidFill>
                  <a:schemeClr val="tx1"/>
                </a:solidFill>
                <a:latin typeface="Nunito Sans" panose="020B0604020202020204" charset="0"/>
              </a:rPr>
              <a:t>DML</a:t>
            </a:r>
          </a:p>
          <a:p>
            <a:endParaRPr lang="en-US" sz="2000" dirty="0">
              <a:solidFill>
                <a:schemeClr val="tx1"/>
              </a:solidFill>
              <a:latin typeface="Nunito Sans" panose="020B0604020202020204" charset="0"/>
            </a:endParaRPr>
          </a:p>
          <a:p>
            <a:pPr>
              <a:lnSpc>
                <a:spcPct val="150000"/>
              </a:lnSpc>
            </a:pPr>
            <a:r>
              <a:rPr lang="en-US" sz="1500" dirty="0">
                <a:solidFill>
                  <a:schemeClr val="tx1"/>
                </a:solidFill>
                <a:latin typeface="Nunito Sans" panose="020B0604020202020204" charset="0"/>
              </a:rPr>
              <a:t>SELECT</a:t>
            </a:r>
          </a:p>
          <a:p>
            <a:pPr>
              <a:lnSpc>
                <a:spcPct val="150000"/>
              </a:lnSpc>
            </a:pPr>
            <a:r>
              <a:rPr lang="en-US" sz="1500" dirty="0">
                <a:solidFill>
                  <a:schemeClr val="tx1"/>
                </a:solidFill>
                <a:latin typeface="Nunito Sans" panose="020B0604020202020204" charset="0"/>
              </a:rPr>
              <a:t>INSERT</a:t>
            </a:r>
          </a:p>
          <a:p>
            <a:pPr>
              <a:lnSpc>
                <a:spcPct val="150000"/>
              </a:lnSpc>
            </a:pPr>
            <a:r>
              <a:rPr lang="en-US" sz="1500" dirty="0">
                <a:solidFill>
                  <a:schemeClr val="tx1"/>
                </a:solidFill>
                <a:latin typeface="Nunito Sans" panose="020B0604020202020204" charset="0"/>
              </a:rPr>
              <a:t>UPDATE</a:t>
            </a:r>
          </a:p>
          <a:p>
            <a:pPr>
              <a:lnSpc>
                <a:spcPct val="150000"/>
              </a:lnSpc>
            </a:pPr>
            <a:r>
              <a:rPr lang="en-US" sz="1500" dirty="0">
                <a:solidFill>
                  <a:schemeClr val="tx1"/>
                </a:solidFill>
                <a:latin typeface="Nunito Sans" panose="020B0604020202020204" charset="0"/>
              </a:rPr>
              <a:t>DELETE</a:t>
            </a:r>
          </a:p>
          <a:p>
            <a:pPr>
              <a:lnSpc>
                <a:spcPct val="150000"/>
              </a:lnSpc>
            </a:pPr>
            <a:r>
              <a:rPr lang="en-US" sz="1500" dirty="0">
                <a:solidFill>
                  <a:schemeClr val="tx1"/>
                </a:solidFill>
                <a:latin typeface="Nunito Sans" panose="020B0604020202020204" charset="0"/>
              </a:rPr>
              <a:t>MERGE</a:t>
            </a:r>
          </a:p>
          <a:p>
            <a:pPr>
              <a:lnSpc>
                <a:spcPct val="150000"/>
              </a:lnSpc>
            </a:pPr>
            <a:r>
              <a:rPr lang="en-US" sz="1500" dirty="0">
                <a:solidFill>
                  <a:schemeClr val="tx1"/>
                </a:solidFill>
                <a:latin typeface="Nunito Sans" panose="020B0604020202020204" charset="0"/>
              </a:rPr>
              <a:t>CALL</a:t>
            </a:r>
          </a:p>
          <a:p>
            <a:pPr>
              <a:lnSpc>
                <a:spcPct val="150000"/>
              </a:lnSpc>
            </a:pPr>
            <a:r>
              <a:rPr lang="en-US" sz="1500" dirty="0">
                <a:solidFill>
                  <a:schemeClr val="tx1"/>
                </a:solidFill>
                <a:latin typeface="Nunito Sans" panose="020B0604020202020204" charset="0"/>
              </a:rPr>
              <a:t>EXPLAIN PLAN</a:t>
            </a:r>
          </a:p>
          <a:p>
            <a:pPr>
              <a:lnSpc>
                <a:spcPct val="150000"/>
              </a:lnSpc>
            </a:pPr>
            <a:r>
              <a:rPr lang="en-US" sz="1500" dirty="0">
                <a:solidFill>
                  <a:schemeClr val="tx1"/>
                </a:solidFill>
                <a:latin typeface="Nunito Sans" panose="020B0604020202020204" charset="0"/>
              </a:rPr>
              <a:t>LOCK TABLE</a:t>
            </a:r>
            <a:endParaRPr lang="en-IN" sz="1500" dirty="0">
              <a:solidFill>
                <a:schemeClr val="tx1"/>
              </a:solidFill>
              <a:latin typeface="Nunito Sans" panose="020B0604020202020204" charset="0"/>
            </a:endParaRPr>
          </a:p>
        </p:txBody>
      </p:sp>
      <p:sp>
        <p:nvSpPr>
          <p:cNvPr id="12" name="Rectangle 11"/>
          <p:cNvSpPr/>
          <p:nvPr/>
        </p:nvSpPr>
        <p:spPr>
          <a:xfrm>
            <a:off x="6665742" y="2543176"/>
            <a:ext cx="1603716" cy="3400424"/>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lstStyle/>
          <a:p>
            <a:r>
              <a:rPr lang="en-US" sz="2000" b="1" dirty="0">
                <a:solidFill>
                  <a:schemeClr val="tx1"/>
                </a:solidFill>
                <a:latin typeface="Nunito Sans" panose="020B0604020202020204" charset="0"/>
              </a:rPr>
              <a:t>DCL</a:t>
            </a:r>
          </a:p>
          <a:p>
            <a:endParaRPr lang="en-US" sz="2000" dirty="0">
              <a:solidFill>
                <a:schemeClr val="tx1"/>
              </a:solidFill>
              <a:latin typeface="Nunito Sans" panose="020B0604020202020204" charset="0"/>
            </a:endParaRPr>
          </a:p>
          <a:p>
            <a:pPr>
              <a:lnSpc>
                <a:spcPct val="150000"/>
              </a:lnSpc>
            </a:pPr>
            <a:r>
              <a:rPr lang="en-US" sz="1500" dirty="0">
                <a:solidFill>
                  <a:schemeClr val="tx1"/>
                </a:solidFill>
                <a:latin typeface="Nunito Sans" panose="020B0604020202020204" charset="0"/>
              </a:rPr>
              <a:t>GRANT</a:t>
            </a:r>
          </a:p>
          <a:p>
            <a:pPr>
              <a:lnSpc>
                <a:spcPct val="150000"/>
              </a:lnSpc>
            </a:pPr>
            <a:r>
              <a:rPr lang="en-US" sz="1500" dirty="0">
                <a:solidFill>
                  <a:schemeClr val="tx1"/>
                </a:solidFill>
                <a:latin typeface="Nunito Sans" panose="020B0604020202020204" charset="0"/>
              </a:rPr>
              <a:t>REVOKE</a:t>
            </a:r>
            <a:endParaRPr lang="en-IN" sz="1500" dirty="0">
              <a:solidFill>
                <a:schemeClr val="tx1"/>
              </a:solidFill>
              <a:latin typeface="Nunito Sans" panose="020B0604020202020204" charset="0"/>
            </a:endParaRPr>
          </a:p>
        </p:txBody>
      </p:sp>
      <p:sp>
        <p:nvSpPr>
          <p:cNvPr id="13" name="Rectangle 12"/>
          <p:cNvSpPr/>
          <p:nvPr/>
        </p:nvSpPr>
        <p:spPr>
          <a:xfrm>
            <a:off x="9296400" y="2543176"/>
            <a:ext cx="2057400" cy="3400424"/>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lstStyle/>
          <a:p>
            <a:r>
              <a:rPr lang="en-US" sz="2000" b="1" dirty="0">
                <a:solidFill>
                  <a:schemeClr val="tx1"/>
                </a:solidFill>
                <a:latin typeface="Nunito Sans" panose="020B0604020202020204" charset="0"/>
              </a:rPr>
              <a:t>TCL</a:t>
            </a:r>
          </a:p>
          <a:p>
            <a:endParaRPr lang="en-US" sz="2000" dirty="0">
              <a:solidFill>
                <a:schemeClr val="tx1"/>
              </a:solidFill>
              <a:latin typeface="Nunito Sans" panose="020B0604020202020204" charset="0"/>
            </a:endParaRPr>
          </a:p>
          <a:p>
            <a:pPr>
              <a:lnSpc>
                <a:spcPct val="150000"/>
              </a:lnSpc>
            </a:pPr>
            <a:r>
              <a:rPr lang="en-US" sz="1500" dirty="0">
                <a:solidFill>
                  <a:schemeClr val="tx1"/>
                </a:solidFill>
                <a:latin typeface="Nunito Sans" panose="020B0604020202020204" charset="0"/>
              </a:rPr>
              <a:t>COMMIT</a:t>
            </a:r>
          </a:p>
          <a:p>
            <a:pPr>
              <a:lnSpc>
                <a:spcPct val="150000"/>
              </a:lnSpc>
            </a:pPr>
            <a:r>
              <a:rPr lang="en-US" sz="1500" dirty="0">
                <a:solidFill>
                  <a:schemeClr val="tx1"/>
                </a:solidFill>
                <a:latin typeface="Nunito Sans" panose="020B0604020202020204" charset="0"/>
              </a:rPr>
              <a:t>ROLLBACK</a:t>
            </a:r>
          </a:p>
          <a:p>
            <a:pPr>
              <a:lnSpc>
                <a:spcPct val="150000"/>
              </a:lnSpc>
            </a:pPr>
            <a:r>
              <a:rPr lang="en-US" sz="1500" dirty="0">
                <a:solidFill>
                  <a:schemeClr val="tx1"/>
                </a:solidFill>
                <a:latin typeface="Nunito Sans" panose="020B0604020202020204" charset="0"/>
              </a:rPr>
              <a:t>SAVEPOINT</a:t>
            </a:r>
          </a:p>
          <a:p>
            <a:pPr>
              <a:lnSpc>
                <a:spcPct val="150000"/>
              </a:lnSpc>
            </a:pPr>
            <a:r>
              <a:rPr lang="en-US" sz="1500" dirty="0">
                <a:solidFill>
                  <a:schemeClr val="tx1"/>
                </a:solidFill>
                <a:latin typeface="Nunito Sans" panose="020B0604020202020204" charset="0"/>
              </a:rPr>
              <a:t>SET TRANSACTION</a:t>
            </a:r>
            <a:endParaRPr lang="en-IN" sz="1500" dirty="0">
              <a:solidFill>
                <a:schemeClr val="tx1"/>
              </a:solidFill>
              <a:latin typeface="Nunito Sans" panose="020B0604020202020204" charset="0"/>
            </a:endParaRPr>
          </a:p>
        </p:txBody>
      </p:sp>
      <p:cxnSp>
        <p:nvCxnSpPr>
          <p:cNvPr id="14" name="Elbow Connector 13"/>
          <p:cNvCxnSpPr>
            <a:stCxn id="2" idx="2"/>
            <a:endCxn id="13" idx="0"/>
          </p:cNvCxnSpPr>
          <p:nvPr/>
        </p:nvCxnSpPr>
        <p:spPr>
          <a:xfrm rot="16200000" flipH="1">
            <a:off x="7881460" y="99536"/>
            <a:ext cx="618322" cy="4268958"/>
          </a:xfrm>
          <a:prstGeom prst="bentConnector3">
            <a:avLst/>
          </a:prstGeom>
          <a:ln w="12700">
            <a:tailEnd type="triangle"/>
          </a:ln>
        </p:spPr>
        <p:style>
          <a:lnRef idx="2">
            <a:schemeClr val="dk1"/>
          </a:lnRef>
          <a:fillRef idx="0">
            <a:schemeClr val="dk1"/>
          </a:fillRef>
          <a:effectRef idx="1">
            <a:schemeClr val="dk1"/>
          </a:effectRef>
          <a:fontRef idx="minor">
            <a:schemeClr val="tx1"/>
          </a:fontRef>
        </p:style>
      </p:cxnSp>
      <p:cxnSp>
        <p:nvCxnSpPr>
          <p:cNvPr id="17" name="Elbow Connector 16"/>
          <p:cNvCxnSpPr>
            <a:stCxn id="2" idx="2"/>
            <a:endCxn id="3" idx="0"/>
          </p:cNvCxnSpPr>
          <p:nvPr/>
        </p:nvCxnSpPr>
        <p:spPr>
          <a:xfrm rot="5400000">
            <a:off x="3735888" y="222922"/>
            <a:ext cx="618322" cy="4022187"/>
          </a:xfrm>
          <a:prstGeom prst="bentConnector3">
            <a:avLst/>
          </a:prstGeom>
          <a:ln w="6350">
            <a:tailEnd type="triangle"/>
          </a:ln>
        </p:spPr>
        <p:style>
          <a:lnRef idx="2">
            <a:schemeClr val="dk1"/>
          </a:lnRef>
          <a:fillRef idx="0">
            <a:schemeClr val="dk1"/>
          </a:fillRef>
          <a:effectRef idx="1">
            <a:schemeClr val="dk1"/>
          </a:effectRef>
          <a:fontRef idx="minor">
            <a:schemeClr val="tx1"/>
          </a:fontRef>
        </p:style>
      </p:cxnSp>
      <p:cxnSp>
        <p:nvCxnSpPr>
          <p:cNvPr id="21" name="Elbow Connector 20"/>
          <p:cNvCxnSpPr>
            <a:stCxn id="2" idx="2"/>
            <a:endCxn id="11" idx="0"/>
          </p:cNvCxnSpPr>
          <p:nvPr/>
        </p:nvCxnSpPr>
        <p:spPr>
          <a:xfrm rot="5400000">
            <a:off x="5099281" y="1586315"/>
            <a:ext cx="618322" cy="1295400"/>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2" idx="2"/>
            <a:endCxn id="12" idx="0"/>
          </p:cNvCxnSpPr>
          <p:nvPr/>
        </p:nvCxnSpPr>
        <p:spPr>
          <a:xfrm rot="16200000" flipH="1">
            <a:off x="6452710" y="1528286"/>
            <a:ext cx="618322" cy="1411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110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Initially</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r>
                        <a:rPr lang="en-US" sz="2400" dirty="0"/>
                        <a:t>150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7" name="Straight Arrow Connector 26"/>
          <p:cNvCxnSpPr/>
          <p:nvPr/>
        </p:nvCxnSpPr>
        <p:spPr>
          <a:xfrm>
            <a:off x="304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58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2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5" name="TextBox 34"/>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sp>
        <p:nvSpPr>
          <p:cNvPr id="36" name="TextBox 35"/>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4" name="Rectangular Callout 23"/>
          <p:cNvSpPr/>
          <p:nvPr/>
        </p:nvSpPr>
        <p:spPr>
          <a:xfrm>
            <a:off x="1727200" y="5359400"/>
            <a:ext cx="2032000" cy="609600"/>
          </a:xfrm>
          <a:prstGeom prst="wedgeRectCallou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endParaRPr lang="en-US" sz="2100" b="1" dirty="0"/>
          </a:p>
          <a:p>
            <a:r>
              <a:rPr lang="en-US" sz="2100" b="1" dirty="0"/>
              <a:t> current = head</a:t>
            </a:r>
          </a:p>
          <a:p>
            <a:pPr algn="ctr"/>
            <a:endParaRPr lang="en-US" sz="1500"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26" name="Rectangle 25">
            <a:extLst>
              <a:ext uri="{FF2B5EF4-FFF2-40B4-BE49-F238E27FC236}">
                <a16:creationId xmlns:a16="http://schemas.microsoft.com/office/drawing/2014/main" id="{00381902-E1AD-4B30-91E8-BA9E89DBD434}"/>
              </a:ext>
            </a:extLst>
          </p:cNvPr>
          <p:cNvSpPr/>
          <p:nvPr/>
        </p:nvSpPr>
        <p:spPr>
          <a:xfrm>
            <a:off x="1574800" y="2730342"/>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31" name="Straight Arrow Connector 30">
            <a:extLst>
              <a:ext uri="{FF2B5EF4-FFF2-40B4-BE49-F238E27FC236}">
                <a16:creationId xmlns:a16="http://schemas.microsoft.com/office/drawing/2014/main" id="{71665A1E-6D3B-42B4-A6A9-BFD24FBC23E6}"/>
              </a:ext>
            </a:extLst>
          </p:cNvPr>
          <p:cNvCxnSpPr/>
          <p:nvPr/>
        </p:nvCxnSpPr>
        <p:spPr>
          <a:xfrm rot="16200000" flipH="1">
            <a:off x="1776941" y="3846884"/>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9075A92D-D3B8-475A-98B0-EAD216E80355}"/>
              </a:ext>
            </a:extLst>
          </p:cNvPr>
          <p:cNvSpPr txBox="1"/>
          <p:nvPr/>
        </p:nvSpPr>
        <p:spPr>
          <a:xfrm>
            <a:off x="9897872" y="3986613"/>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1601329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533400" y="914400"/>
            <a:ext cx="11052517" cy="2977738"/>
          </a:xfrm>
          <a:prstGeom prst="rect">
            <a:avLst/>
          </a:prstGeom>
          <a:noFill/>
        </p:spPr>
        <p:txBody>
          <a:bodyPr wrap="square" rtlCol="0">
            <a:spAutoFit/>
          </a:bodyPr>
          <a:lstStyle/>
          <a:p>
            <a:pPr algn="just"/>
            <a:r>
              <a:rPr lang="en-US" sz="2500" b="1" dirty="0">
                <a:solidFill>
                  <a:srgbClr val="000000"/>
                </a:solidFill>
                <a:latin typeface="Nunito Sans" charset="0"/>
              </a:rPr>
              <a:t>SQL Data Types:</a:t>
            </a:r>
          </a:p>
          <a:p>
            <a:pPr algn="just"/>
            <a:endParaRPr lang="en-US" sz="2500" b="1" dirty="0">
              <a:solidFill>
                <a:srgbClr val="000000"/>
              </a:solidFill>
              <a:latin typeface="Nunito Sans" charset="0"/>
            </a:endParaRPr>
          </a:p>
          <a:p>
            <a:pPr marL="342900" indent="-342900" algn="just">
              <a:lnSpc>
                <a:spcPct val="150000"/>
              </a:lnSpc>
              <a:buFont typeface="Wingdings" panose="05000000000000000000" pitchFamily="2" charset="2"/>
              <a:buChar char="Ø"/>
            </a:pPr>
            <a:r>
              <a:rPr lang="en-US" sz="2500" dirty="0">
                <a:latin typeface="Nunito Sans" charset="0"/>
              </a:rPr>
              <a:t>String Data types</a:t>
            </a:r>
          </a:p>
          <a:p>
            <a:pPr marL="342900" indent="-342900" algn="just">
              <a:lnSpc>
                <a:spcPct val="150000"/>
              </a:lnSpc>
              <a:buFont typeface="Wingdings" panose="05000000000000000000" pitchFamily="2" charset="2"/>
              <a:buChar char="Ø"/>
            </a:pPr>
            <a:r>
              <a:rPr lang="en-US" sz="2500" dirty="0">
                <a:latin typeface="Nunito Sans" charset="0"/>
              </a:rPr>
              <a:t>Numeric Data types</a:t>
            </a:r>
          </a:p>
          <a:p>
            <a:pPr marL="342900" indent="-342900" algn="just">
              <a:lnSpc>
                <a:spcPct val="150000"/>
              </a:lnSpc>
              <a:buFont typeface="Wingdings" panose="05000000000000000000" pitchFamily="2" charset="2"/>
              <a:buChar char="Ø"/>
            </a:pPr>
            <a:r>
              <a:rPr lang="en-US" sz="2500" dirty="0">
                <a:latin typeface="Nunito Sans" charset="0"/>
              </a:rPr>
              <a:t>Date and time Data types</a:t>
            </a:r>
          </a:p>
          <a:p>
            <a:pPr algn="just"/>
            <a:endParaRPr lang="en-US" sz="2500" b="1" dirty="0">
              <a:solidFill>
                <a:srgbClr val="000000"/>
              </a:solidFill>
              <a:latin typeface="Nunito Sans"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8305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533400" y="762000"/>
            <a:ext cx="11052517" cy="5740033"/>
          </a:xfrm>
          <a:prstGeom prst="rect">
            <a:avLst/>
          </a:prstGeom>
          <a:noFill/>
        </p:spPr>
        <p:txBody>
          <a:bodyPr wrap="square" rtlCol="0">
            <a:spAutoFit/>
          </a:bodyPr>
          <a:lstStyle/>
          <a:p>
            <a:pPr algn="just"/>
            <a:r>
              <a:rPr lang="en-US" sz="2500" b="1" dirty="0" err="1">
                <a:solidFill>
                  <a:srgbClr val="000000"/>
                </a:solidFill>
                <a:latin typeface="Nunito Sans" charset="0"/>
              </a:rPr>
              <a:t>MySQL</a:t>
            </a:r>
            <a:r>
              <a:rPr lang="en-US" sz="2500" b="1" dirty="0">
                <a:solidFill>
                  <a:srgbClr val="000000"/>
                </a:solidFill>
                <a:latin typeface="Nunito Sans" charset="0"/>
              </a:rPr>
              <a:t> String Data Types:</a:t>
            </a:r>
          </a:p>
          <a:p>
            <a:pPr algn="just">
              <a:lnSpc>
                <a:spcPct val="150000"/>
              </a:lnSpc>
            </a:pPr>
            <a:endParaRPr lang="en-US" sz="2800" b="1" dirty="0"/>
          </a:p>
          <a:p>
            <a:pPr algn="just">
              <a:lnSpc>
                <a:spcPct val="150000"/>
              </a:lnSpc>
              <a:buFont typeface="Wingdings" pitchFamily="2" charset="2"/>
              <a:buChar char="Ø"/>
            </a:pPr>
            <a:r>
              <a:rPr lang="en-US" sz="2500" dirty="0">
                <a:latin typeface="Nunito Sans" charset="0"/>
              </a:rPr>
              <a:t>  CHAR(Size)</a:t>
            </a:r>
          </a:p>
          <a:p>
            <a:pPr algn="just">
              <a:lnSpc>
                <a:spcPct val="150000"/>
              </a:lnSpc>
              <a:buFont typeface="Wingdings" pitchFamily="2" charset="2"/>
              <a:buChar char="Ø"/>
            </a:pPr>
            <a:r>
              <a:rPr lang="en-US" sz="2500" dirty="0">
                <a:latin typeface="Nunito Sans" charset="0"/>
              </a:rPr>
              <a:t>  VARCHAR(Size)</a:t>
            </a:r>
          </a:p>
          <a:p>
            <a:pPr algn="just">
              <a:lnSpc>
                <a:spcPct val="150000"/>
              </a:lnSpc>
              <a:buFont typeface="Wingdings" pitchFamily="2" charset="2"/>
              <a:buChar char="Ø"/>
            </a:pPr>
            <a:r>
              <a:rPr lang="en-US" sz="2500" dirty="0">
                <a:latin typeface="Nunito Sans" charset="0"/>
              </a:rPr>
              <a:t>  BINARY(Size)</a:t>
            </a:r>
          </a:p>
          <a:p>
            <a:pPr algn="just">
              <a:lnSpc>
                <a:spcPct val="150000"/>
              </a:lnSpc>
              <a:buFont typeface="Wingdings" pitchFamily="2" charset="2"/>
              <a:buChar char="Ø"/>
            </a:pPr>
            <a:r>
              <a:rPr lang="en-US" sz="2500" dirty="0">
                <a:latin typeface="Nunito Sans" charset="0"/>
              </a:rPr>
              <a:t>  VARBINARY(Size)</a:t>
            </a:r>
          </a:p>
          <a:p>
            <a:pPr algn="just">
              <a:lnSpc>
                <a:spcPct val="150000"/>
              </a:lnSpc>
              <a:buFont typeface="Wingdings" pitchFamily="2" charset="2"/>
              <a:buChar char="Ø"/>
            </a:pPr>
            <a:r>
              <a:rPr lang="en-US" sz="2500" dirty="0">
                <a:latin typeface="Nunito Sans" charset="0"/>
              </a:rPr>
              <a:t>  TEXT(Size)</a:t>
            </a:r>
          </a:p>
          <a:p>
            <a:pPr algn="just">
              <a:lnSpc>
                <a:spcPct val="150000"/>
              </a:lnSpc>
              <a:buFont typeface="Wingdings" pitchFamily="2" charset="2"/>
              <a:buChar char="Ø"/>
            </a:pPr>
            <a:r>
              <a:rPr lang="en-US" sz="2500" dirty="0">
                <a:latin typeface="Nunito Sans" charset="0"/>
              </a:rPr>
              <a:t>  TINYTEXT</a:t>
            </a:r>
          </a:p>
          <a:p>
            <a:pPr algn="just">
              <a:lnSpc>
                <a:spcPct val="150000"/>
              </a:lnSpc>
              <a:buFont typeface="Wingdings" pitchFamily="2" charset="2"/>
              <a:buChar char="Ø"/>
            </a:pPr>
            <a:r>
              <a:rPr lang="en-US" sz="2500" dirty="0">
                <a:latin typeface="Nunito Sans" charset="0"/>
              </a:rPr>
              <a:t>  MEDIUMTEXT</a:t>
            </a:r>
          </a:p>
          <a:p>
            <a:pPr algn="just">
              <a:lnSpc>
                <a:spcPct val="150000"/>
              </a:lnSpc>
              <a:buFont typeface="Wingdings" pitchFamily="2" charset="2"/>
              <a:buChar char="Ø"/>
            </a:pPr>
            <a:r>
              <a:rPr lang="en-US" sz="2500" dirty="0">
                <a:latin typeface="Nunito Sans" charset="0"/>
              </a:rPr>
              <a:t>  LONGTEXT</a:t>
            </a:r>
            <a:endParaRPr lang="en-US" sz="2500" b="1" dirty="0">
              <a:solidFill>
                <a:srgbClr val="000000"/>
              </a:solidFill>
              <a:latin typeface="Nunito Sans"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2883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533400" y="762000"/>
            <a:ext cx="11052517" cy="4708981"/>
          </a:xfrm>
          <a:prstGeom prst="rect">
            <a:avLst/>
          </a:prstGeom>
          <a:noFill/>
        </p:spPr>
        <p:txBody>
          <a:bodyPr wrap="square" rtlCol="0">
            <a:spAutoFit/>
          </a:bodyPr>
          <a:lstStyle/>
          <a:p>
            <a:pPr algn="just"/>
            <a:r>
              <a:rPr lang="en-US" sz="2500" b="1" dirty="0" err="1">
                <a:solidFill>
                  <a:srgbClr val="000000"/>
                </a:solidFill>
                <a:latin typeface="Nunito Sans" charset="0"/>
              </a:rPr>
              <a:t>MySQL</a:t>
            </a:r>
            <a:r>
              <a:rPr lang="en-US" sz="2500" b="1" dirty="0">
                <a:solidFill>
                  <a:srgbClr val="000000"/>
                </a:solidFill>
                <a:latin typeface="Nunito Sans" charset="0"/>
              </a:rPr>
              <a:t> Numeric Data Types:</a:t>
            </a:r>
          </a:p>
          <a:p>
            <a:pPr algn="just"/>
            <a:r>
              <a:rPr lang="en-US" sz="2500" b="1" dirty="0">
                <a:solidFill>
                  <a:srgbClr val="000000"/>
                </a:solidFill>
                <a:latin typeface="Nunito Sans" charset="0"/>
              </a:rPr>
              <a:t> 	</a:t>
            </a:r>
          </a:p>
          <a:p>
            <a:pPr algn="just">
              <a:lnSpc>
                <a:spcPct val="150000"/>
              </a:lnSpc>
              <a:buFont typeface="Wingdings" pitchFamily="2" charset="2"/>
              <a:buChar char="Ø"/>
            </a:pPr>
            <a:r>
              <a:rPr lang="en-US" sz="2500" dirty="0">
                <a:latin typeface="Nunito Sans" charset="0"/>
              </a:rPr>
              <a:t>BIT(Size)</a:t>
            </a:r>
          </a:p>
          <a:p>
            <a:pPr algn="just">
              <a:lnSpc>
                <a:spcPct val="150000"/>
              </a:lnSpc>
              <a:buFont typeface="Wingdings" pitchFamily="2" charset="2"/>
              <a:buChar char="Ø"/>
            </a:pPr>
            <a:r>
              <a:rPr lang="en-US" sz="2500" dirty="0">
                <a:latin typeface="Nunito Sans" charset="0"/>
              </a:rPr>
              <a:t>INT(size)</a:t>
            </a:r>
          </a:p>
          <a:p>
            <a:pPr algn="just">
              <a:lnSpc>
                <a:spcPct val="150000"/>
              </a:lnSpc>
              <a:buFont typeface="Wingdings" pitchFamily="2" charset="2"/>
              <a:buChar char="Ø"/>
            </a:pPr>
            <a:r>
              <a:rPr lang="en-US" sz="2500" dirty="0">
                <a:latin typeface="Nunito Sans" charset="0"/>
              </a:rPr>
              <a:t>INTEGER(size)</a:t>
            </a:r>
          </a:p>
          <a:p>
            <a:pPr algn="just">
              <a:lnSpc>
                <a:spcPct val="150000"/>
              </a:lnSpc>
              <a:buFont typeface="Wingdings" pitchFamily="2" charset="2"/>
              <a:buChar char="Ø"/>
            </a:pPr>
            <a:r>
              <a:rPr lang="en-US" sz="2500" dirty="0">
                <a:latin typeface="Nunito Sans" charset="0"/>
              </a:rPr>
              <a:t>FLOAT(size, d)</a:t>
            </a:r>
          </a:p>
          <a:p>
            <a:pPr algn="just">
              <a:lnSpc>
                <a:spcPct val="150000"/>
              </a:lnSpc>
              <a:buFont typeface="Wingdings" pitchFamily="2" charset="2"/>
              <a:buChar char="Ø"/>
            </a:pPr>
            <a:r>
              <a:rPr lang="en-US" sz="2500" dirty="0">
                <a:latin typeface="Nunito Sans" charset="0"/>
              </a:rPr>
              <a:t>FLOAT(p)</a:t>
            </a:r>
          </a:p>
          <a:p>
            <a:pPr algn="just">
              <a:lnSpc>
                <a:spcPct val="150000"/>
              </a:lnSpc>
              <a:buFont typeface="Wingdings" pitchFamily="2" charset="2"/>
              <a:buChar char="Ø"/>
            </a:pPr>
            <a:r>
              <a:rPr lang="en-US" sz="2500" dirty="0">
                <a:latin typeface="Nunito Sans" charset="0"/>
              </a:rPr>
              <a:t>DOUBLE(size, d)</a:t>
            </a:r>
          </a:p>
          <a:p>
            <a:pPr algn="just"/>
            <a:endParaRPr lang="en-US" sz="2500" b="1" dirty="0">
              <a:solidFill>
                <a:srgbClr val="000000"/>
              </a:solidFill>
              <a:latin typeface="Nunito Sans"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8271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533400" y="762000"/>
            <a:ext cx="11052517" cy="4131900"/>
          </a:xfrm>
          <a:prstGeom prst="rect">
            <a:avLst/>
          </a:prstGeom>
          <a:noFill/>
        </p:spPr>
        <p:txBody>
          <a:bodyPr wrap="square" rtlCol="0">
            <a:spAutoFit/>
          </a:bodyPr>
          <a:lstStyle/>
          <a:p>
            <a:pPr algn="just"/>
            <a:r>
              <a:rPr lang="en-US" sz="2500" b="1" dirty="0" err="1">
                <a:solidFill>
                  <a:srgbClr val="000000"/>
                </a:solidFill>
                <a:latin typeface="Nunito Sans" charset="0"/>
              </a:rPr>
              <a:t>MySQL</a:t>
            </a:r>
            <a:r>
              <a:rPr lang="en-US" sz="2500" b="1" dirty="0">
                <a:solidFill>
                  <a:srgbClr val="000000"/>
                </a:solidFill>
                <a:latin typeface="Nunito Sans" charset="0"/>
              </a:rPr>
              <a:t> Data and Time Date Types:</a:t>
            </a:r>
          </a:p>
          <a:p>
            <a:pPr algn="just"/>
            <a:endParaRPr lang="en-US" sz="2500" b="1" dirty="0">
              <a:solidFill>
                <a:srgbClr val="000000"/>
              </a:solidFill>
              <a:latin typeface="Nunito Sans" charset="0"/>
            </a:endParaRPr>
          </a:p>
          <a:p>
            <a:pPr algn="just">
              <a:lnSpc>
                <a:spcPct val="150000"/>
              </a:lnSpc>
              <a:buFont typeface="Wingdings" pitchFamily="2" charset="2"/>
              <a:buChar char="Ø"/>
            </a:pPr>
            <a:r>
              <a:rPr lang="en-US" sz="2500" dirty="0">
                <a:solidFill>
                  <a:srgbClr val="000000"/>
                </a:solidFill>
                <a:latin typeface="Nunito Sans" charset="0"/>
              </a:rPr>
              <a:t>  DATE</a:t>
            </a:r>
          </a:p>
          <a:p>
            <a:pPr algn="just">
              <a:lnSpc>
                <a:spcPct val="150000"/>
              </a:lnSpc>
              <a:buFont typeface="Wingdings" pitchFamily="2" charset="2"/>
              <a:buChar char="Ø"/>
            </a:pPr>
            <a:r>
              <a:rPr lang="en-US" sz="2500" dirty="0">
                <a:solidFill>
                  <a:srgbClr val="000000"/>
                </a:solidFill>
                <a:latin typeface="Nunito Sans" charset="0"/>
              </a:rPr>
              <a:t>  DATETIME(</a:t>
            </a:r>
            <a:r>
              <a:rPr lang="en-US" sz="2500" dirty="0" err="1">
                <a:solidFill>
                  <a:srgbClr val="000000"/>
                </a:solidFill>
                <a:latin typeface="Nunito Sans" charset="0"/>
              </a:rPr>
              <a:t>fsp</a:t>
            </a:r>
            <a:r>
              <a:rPr lang="en-US" sz="2500" dirty="0">
                <a:solidFill>
                  <a:srgbClr val="000000"/>
                </a:solidFill>
                <a:latin typeface="Nunito Sans" charset="0"/>
              </a:rPr>
              <a:t>)</a:t>
            </a:r>
          </a:p>
          <a:p>
            <a:pPr algn="just">
              <a:lnSpc>
                <a:spcPct val="150000"/>
              </a:lnSpc>
              <a:buFont typeface="Wingdings" pitchFamily="2" charset="2"/>
              <a:buChar char="Ø"/>
            </a:pPr>
            <a:r>
              <a:rPr lang="en-US" sz="2500" dirty="0">
                <a:solidFill>
                  <a:srgbClr val="000000"/>
                </a:solidFill>
                <a:latin typeface="Nunito Sans" charset="0"/>
              </a:rPr>
              <a:t>  TIMESTAMP(</a:t>
            </a:r>
            <a:r>
              <a:rPr lang="en-US" sz="2500" dirty="0" err="1">
                <a:solidFill>
                  <a:srgbClr val="000000"/>
                </a:solidFill>
                <a:latin typeface="Nunito Sans" charset="0"/>
              </a:rPr>
              <a:t>fsp</a:t>
            </a:r>
            <a:r>
              <a:rPr lang="en-US" sz="2500" dirty="0">
                <a:solidFill>
                  <a:srgbClr val="000000"/>
                </a:solidFill>
                <a:latin typeface="Nunito Sans" charset="0"/>
              </a:rPr>
              <a:t>)</a:t>
            </a:r>
          </a:p>
          <a:p>
            <a:pPr algn="just">
              <a:lnSpc>
                <a:spcPct val="150000"/>
              </a:lnSpc>
              <a:buFont typeface="Wingdings" pitchFamily="2" charset="2"/>
              <a:buChar char="Ø"/>
            </a:pPr>
            <a:r>
              <a:rPr lang="en-US" sz="2500" dirty="0">
                <a:solidFill>
                  <a:srgbClr val="000000"/>
                </a:solidFill>
                <a:latin typeface="Nunito Sans" charset="0"/>
              </a:rPr>
              <a:t>  TIME(</a:t>
            </a:r>
            <a:r>
              <a:rPr lang="en-US" sz="2500" dirty="0" err="1">
                <a:solidFill>
                  <a:srgbClr val="000000"/>
                </a:solidFill>
                <a:latin typeface="Nunito Sans" charset="0"/>
              </a:rPr>
              <a:t>fsp</a:t>
            </a:r>
            <a:r>
              <a:rPr lang="en-US" sz="2500" dirty="0">
                <a:solidFill>
                  <a:srgbClr val="000000"/>
                </a:solidFill>
                <a:latin typeface="Nunito Sans" charset="0"/>
              </a:rPr>
              <a:t>)</a:t>
            </a:r>
          </a:p>
          <a:p>
            <a:pPr algn="just">
              <a:lnSpc>
                <a:spcPct val="150000"/>
              </a:lnSpc>
              <a:buFont typeface="Wingdings" pitchFamily="2" charset="2"/>
              <a:buChar char="Ø"/>
            </a:pPr>
            <a:r>
              <a:rPr lang="en-US" sz="2500" dirty="0">
                <a:solidFill>
                  <a:srgbClr val="000000"/>
                </a:solidFill>
                <a:latin typeface="Nunito Sans" charset="0"/>
              </a:rPr>
              <a:t>  YEAR</a:t>
            </a:r>
          </a:p>
          <a:p>
            <a:pPr algn="just"/>
            <a:r>
              <a:rPr lang="en-US" sz="2500" b="1" dirty="0">
                <a:solidFill>
                  <a:srgbClr val="000000"/>
                </a:solidFill>
                <a:latin typeface="Nunito Sans" charset="0"/>
              </a:rPr>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4251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533400" y="762000"/>
            <a:ext cx="11052517" cy="3408625"/>
          </a:xfrm>
          <a:prstGeom prst="rect">
            <a:avLst/>
          </a:prstGeom>
          <a:noFill/>
        </p:spPr>
        <p:txBody>
          <a:bodyPr wrap="square" rtlCol="0">
            <a:spAutoFit/>
          </a:bodyPr>
          <a:lstStyle/>
          <a:p>
            <a:pPr algn="just"/>
            <a:r>
              <a:rPr lang="en-US" sz="2500" b="1" dirty="0">
                <a:latin typeface="Nunito Sans" charset="0"/>
              </a:rPr>
              <a:t>SQL Operators</a:t>
            </a:r>
          </a:p>
          <a:p>
            <a:pPr algn="just"/>
            <a:endParaRPr lang="en-US" sz="2500" b="1" dirty="0">
              <a:solidFill>
                <a:srgbClr val="000000"/>
              </a:solidFill>
              <a:latin typeface="Nunito Sans" charset="0"/>
            </a:endParaRPr>
          </a:p>
          <a:p>
            <a:pPr>
              <a:lnSpc>
                <a:spcPct val="150000"/>
              </a:lnSpc>
              <a:buFont typeface="Wingdings" pitchFamily="2" charset="2"/>
              <a:buChar char="Ø"/>
            </a:pPr>
            <a:r>
              <a:rPr lang="en-US" sz="2500" dirty="0">
                <a:latin typeface="Nunito Sans" charset="0"/>
              </a:rPr>
              <a:t>  SQL Arithmetic Operators</a:t>
            </a:r>
          </a:p>
          <a:p>
            <a:pPr>
              <a:lnSpc>
                <a:spcPct val="150000"/>
              </a:lnSpc>
              <a:buFont typeface="Wingdings" pitchFamily="2" charset="2"/>
              <a:buChar char="Ø"/>
            </a:pPr>
            <a:r>
              <a:rPr lang="en-US" sz="2500" dirty="0">
                <a:latin typeface="Nunito Sans" charset="0"/>
              </a:rPr>
              <a:t>  SQL Comparison Operators</a:t>
            </a:r>
          </a:p>
          <a:p>
            <a:pPr>
              <a:lnSpc>
                <a:spcPct val="150000"/>
              </a:lnSpc>
              <a:buFont typeface="Wingdings" pitchFamily="2" charset="2"/>
              <a:buChar char="Ø"/>
            </a:pPr>
            <a:r>
              <a:rPr lang="en-US" sz="2500" dirty="0">
                <a:latin typeface="Nunito Sans" charset="0"/>
              </a:rPr>
              <a:t>  SQL Logical Operators</a:t>
            </a:r>
          </a:p>
          <a:p>
            <a:r>
              <a:rPr lang="en-US" sz="2800" dirty="0"/>
              <a:t/>
            </a:r>
            <a:br>
              <a:rPr lang="en-US" sz="2800" dirty="0"/>
            </a:br>
            <a:endParaRPr lang="en-US" sz="2500" b="1" dirty="0">
              <a:solidFill>
                <a:srgbClr val="000000"/>
              </a:solidFill>
              <a:latin typeface="Nunito Sans"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3767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533400" y="762000"/>
            <a:ext cx="11052517" cy="5093702"/>
          </a:xfrm>
          <a:prstGeom prst="rect">
            <a:avLst/>
          </a:prstGeom>
          <a:noFill/>
        </p:spPr>
        <p:txBody>
          <a:bodyPr wrap="square" rtlCol="0">
            <a:spAutoFit/>
          </a:bodyPr>
          <a:lstStyle/>
          <a:p>
            <a:pPr algn="just"/>
            <a:r>
              <a:rPr lang="en-US" sz="2500" b="1" dirty="0">
                <a:solidFill>
                  <a:srgbClr val="000000"/>
                </a:solidFill>
                <a:latin typeface="Nunito Sans" charset="0"/>
              </a:rPr>
              <a:t>Create Table:</a:t>
            </a:r>
          </a:p>
          <a:p>
            <a:pPr algn="just"/>
            <a:endParaRPr lang="en-US" sz="2500" dirty="0">
              <a:solidFill>
                <a:srgbClr val="000000"/>
              </a:solidFill>
              <a:latin typeface="Nunito Sans" charset="0"/>
            </a:endParaRPr>
          </a:p>
          <a:p>
            <a:pPr algn="just"/>
            <a:r>
              <a:rPr lang="en-US" sz="2500" dirty="0">
                <a:solidFill>
                  <a:srgbClr val="000000"/>
                </a:solidFill>
                <a:latin typeface="Nunito Sans" charset="0"/>
              </a:rPr>
              <a:t>CREATE TABLE is the keyword telling the database system to create a table. </a:t>
            </a:r>
          </a:p>
          <a:p>
            <a:pPr algn="just"/>
            <a:endParaRPr lang="en-US" sz="2500" b="1" dirty="0">
              <a:solidFill>
                <a:srgbClr val="000000"/>
              </a:solidFill>
              <a:latin typeface="Nunito Sans" charset="0"/>
            </a:endParaRPr>
          </a:p>
          <a:p>
            <a:pPr algn="just"/>
            <a:r>
              <a:rPr lang="en-US" sz="2500" b="1" dirty="0">
                <a:solidFill>
                  <a:srgbClr val="000000"/>
                </a:solidFill>
                <a:latin typeface="Nunito Sans" charset="0"/>
              </a:rPr>
              <a:t>Syntax:</a:t>
            </a:r>
          </a:p>
          <a:p>
            <a:pPr algn="just"/>
            <a:r>
              <a:rPr lang="en-US" sz="2500" b="1" dirty="0">
                <a:solidFill>
                  <a:srgbClr val="000000"/>
                </a:solidFill>
                <a:latin typeface="Nunito Sans" charset="0"/>
              </a:rPr>
              <a:t>	</a:t>
            </a:r>
            <a:r>
              <a:rPr lang="en-US" sz="2500" dirty="0">
                <a:solidFill>
                  <a:srgbClr val="000000"/>
                </a:solidFill>
                <a:latin typeface="Nunito Sans" charset="0"/>
              </a:rPr>
              <a:t>CREATE TABLE </a:t>
            </a:r>
            <a:r>
              <a:rPr lang="en-US" sz="2500" dirty="0" err="1">
                <a:solidFill>
                  <a:srgbClr val="000000"/>
                </a:solidFill>
                <a:latin typeface="Nunito Sans" charset="0"/>
              </a:rPr>
              <a:t>table_name</a:t>
            </a:r>
            <a:r>
              <a:rPr lang="en-US" sz="2500" dirty="0">
                <a:solidFill>
                  <a:srgbClr val="000000"/>
                </a:solidFill>
                <a:latin typeface="Nunito Sans" charset="0"/>
              </a:rPr>
              <a:t>(</a:t>
            </a:r>
          </a:p>
          <a:p>
            <a:pPr algn="just"/>
            <a:r>
              <a:rPr lang="en-US" sz="2500" dirty="0">
                <a:solidFill>
                  <a:srgbClr val="000000"/>
                </a:solidFill>
                <a:latin typeface="Nunito Sans" charset="0"/>
              </a:rPr>
              <a:t>   column1 </a:t>
            </a:r>
            <a:r>
              <a:rPr lang="en-US" sz="2500" dirty="0" err="1">
                <a:solidFill>
                  <a:srgbClr val="000000"/>
                </a:solidFill>
                <a:latin typeface="Nunito Sans" charset="0"/>
              </a:rPr>
              <a:t>datatype</a:t>
            </a:r>
            <a:r>
              <a:rPr lang="en-US" sz="2500" dirty="0">
                <a:solidFill>
                  <a:srgbClr val="000000"/>
                </a:solidFill>
                <a:latin typeface="Nunito Sans" charset="0"/>
              </a:rPr>
              <a:t>,</a:t>
            </a:r>
          </a:p>
          <a:p>
            <a:pPr algn="just"/>
            <a:r>
              <a:rPr lang="en-US" sz="2500" dirty="0">
                <a:solidFill>
                  <a:srgbClr val="000000"/>
                </a:solidFill>
                <a:latin typeface="Nunito Sans" charset="0"/>
              </a:rPr>
              <a:t>   column2 </a:t>
            </a:r>
            <a:r>
              <a:rPr lang="en-US" sz="2500" dirty="0" err="1">
                <a:solidFill>
                  <a:srgbClr val="000000"/>
                </a:solidFill>
                <a:latin typeface="Nunito Sans" charset="0"/>
              </a:rPr>
              <a:t>datatype</a:t>
            </a:r>
            <a:r>
              <a:rPr lang="en-US" sz="2500" dirty="0">
                <a:solidFill>
                  <a:srgbClr val="000000"/>
                </a:solidFill>
                <a:latin typeface="Nunito Sans" charset="0"/>
              </a:rPr>
              <a:t>,</a:t>
            </a:r>
          </a:p>
          <a:p>
            <a:pPr algn="just"/>
            <a:r>
              <a:rPr lang="en-US" sz="2500" dirty="0">
                <a:solidFill>
                  <a:srgbClr val="000000"/>
                </a:solidFill>
                <a:latin typeface="Nunito Sans" charset="0"/>
              </a:rPr>
              <a:t>   column3 </a:t>
            </a:r>
            <a:r>
              <a:rPr lang="en-US" sz="2500" dirty="0" err="1">
                <a:solidFill>
                  <a:srgbClr val="000000"/>
                </a:solidFill>
                <a:latin typeface="Nunito Sans" charset="0"/>
              </a:rPr>
              <a:t>datatype</a:t>
            </a:r>
            <a:r>
              <a:rPr lang="en-US" sz="2500" dirty="0">
                <a:solidFill>
                  <a:srgbClr val="000000"/>
                </a:solidFill>
                <a:latin typeface="Nunito Sans" charset="0"/>
              </a:rPr>
              <a:t>,</a:t>
            </a:r>
          </a:p>
          <a:p>
            <a:pPr algn="just"/>
            <a:r>
              <a:rPr lang="en-US" sz="2500" dirty="0">
                <a:solidFill>
                  <a:srgbClr val="000000"/>
                </a:solidFill>
                <a:latin typeface="Nunito Sans" charset="0"/>
              </a:rPr>
              <a:t>   .....</a:t>
            </a:r>
          </a:p>
          <a:p>
            <a:pPr algn="just"/>
            <a:r>
              <a:rPr lang="en-US" sz="2500" dirty="0">
                <a:solidFill>
                  <a:srgbClr val="000000"/>
                </a:solidFill>
                <a:latin typeface="Nunito Sans" charset="0"/>
              </a:rPr>
              <a:t>   </a:t>
            </a:r>
            <a:r>
              <a:rPr lang="en-US" sz="2500" dirty="0" err="1">
                <a:solidFill>
                  <a:srgbClr val="000000"/>
                </a:solidFill>
                <a:latin typeface="Nunito Sans" charset="0"/>
              </a:rPr>
              <a:t>columnN</a:t>
            </a:r>
            <a:r>
              <a:rPr lang="en-US" sz="2500" dirty="0">
                <a:solidFill>
                  <a:srgbClr val="000000"/>
                </a:solidFill>
                <a:latin typeface="Nunito Sans" charset="0"/>
              </a:rPr>
              <a:t> </a:t>
            </a:r>
            <a:r>
              <a:rPr lang="en-US" sz="2500" dirty="0" err="1">
                <a:solidFill>
                  <a:srgbClr val="000000"/>
                </a:solidFill>
                <a:latin typeface="Nunito Sans" charset="0"/>
              </a:rPr>
              <a:t>datatype</a:t>
            </a:r>
            <a:r>
              <a:rPr lang="en-US" sz="2500" dirty="0">
                <a:solidFill>
                  <a:srgbClr val="000000"/>
                </a:solidFill>
                <a:latin typeface="Nunito Sans" charset="0"/>
              </a:rPr>
              <a:t>,</a:t>
            </a:r>
          </a:p>
          <a:p>
            <a:pPr algn="just"/>
            <a:r>
              <a:rPr lang="en-US" sz="2500" dirty="0">
                <a:solidFill>
                  <a:srgbClr val="000000"/>
                </a:solidFill>
                <a:latin typeface="Nunito Sans" charset="0"/>
              </a:rPr>
              <a:t>   PRIMARY KEY( one or more columns )</a:t>
            </a:r>
          </a:p>
          <a:p>
            <a:pPr algn="just"/>
            <a:r>
              <a:rPr lang="en-US" sz="2500" dirty="0">
                <a:solidFill>
                  <a:srgbClr val="000000"/>
                </a:solidFill>
                <a:latin typeface="Nunito Sans" charset="0"/>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9282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a:latin typeface="Nunito Sans SemiBold" panose="00000700000000000000" pitchFamily="2" charset="0"/>
              </a:rPr>
              <a:t>SQL QUERIES</a:t>
            </a:r>
          </a:p>
        </p:txBody>
      </p:sp>
      <p:sp>
        <p:nvSpPr>
          <p:cNvPr id="10" name="Rectangle 9">
            <a:extLst>
              <a:ext uri="{FF2B5EF4-FFF2-40B4-BE49-F238E27FC236}">
                <a16:creationId xmlns:a16="http://schemas.microsoft.com/office/drawing/2014/main"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12194356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SELECT</a:t>
            </a:r>
            <a:endParaRPr lang="en-IN" dirty="0"/>
          </a:p>
        </p:txBody>
      </p:sp>
      <p:sp>
        <p:nvSpPr>
          <p:cNvPr id="3" name="Content Placeholder 2"/>
          <p:cNvSpPr>
            <a:spLocks noGrp="1"/>
          </p:cNvSpPr>
          <p:nvPr>
            <p:ph idx="1"/>
          </p:nvPr>
        </p:nvSpPr>
        <p:spPr/>
        <p:txBody>
          <a:bodyPr>
            <a:normAutofit/>
          </a:bodyPr>
          <a:lstStyle/>
          <a:p>
            <a:pPr marL="0" indent="0">
              <a:buNone/>
            </a:pPr>
            <a:r>
              <a:rPr lang="en-US" sz="2500" dirty="0">
                <a:latin typeface="Nunito Sans" panose="00000500000000000000" pitchFamily="2" charset="0"/>
              </a:rPr>
              <a:t>Select Query used to get data from database.</a:t>
            </a:r>
          </a:p>
          <a:p>
            <a:pPr marL="0" indent="0">
              <a:buNone/>
            </a:pPr>
            <a:r>
              <a:rPr lang="en-US" sz="2500" dirty="0">
                <a:latin typeface="Nunito Sans" panose="00000500000000000000" pitchFamily="2" charset="0"/>
              </a:rPr>
              <a:t>-&gt; select *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0" indent="0">
              <a:buNone/>
            </a:pPr>
            <a:r>
              <a:rPr lang="en-US" sz="2500" dirty="0">
                <a:latin typeface="Nunito Sans" panose="00000500000000000000" pitchFamily="2" charset="0"/>
              </a:rPr>
              <a:t>	</a:t>
            </a:r>
            <a:r>
              <a:rPr lang="en-US" sz="2500" dirty="0" err="1">
                <a:latin typeface="Nunito Sans" panose="00000500000000000000" pitchFamily="2" charset="0"/>
              </a:rPr>
              <a:t>Ex:select</a:t>
            </a:r>
            <a:r>
              <a:rPr lang="en-US" sz="2500" dirty="0">
                <a:latin typeface="Nunito Sans" panose="00000500000000000000" pitchFamily="2" charset="0"/>
              </a:rPr>
              <a:t> * from </a:t>
            </a:r>
            <a:r>
              <a:rPr lang="en-US" sz="2500" dirty="0" err="1">
                <a:latin typeface="Nunito Sans" panose="00000500000000000000" pitchFamily="2" charset="0"/>
              </a:rPr>
              <a:t>Studentdetails</a:t>
            </a:r>
            <a:r>
              <a:rPr lang="en-US" sz="2500" dirty="0">
                <a:latin typeface="Nunito Sans" panose="00000500000000000000" pitchFamily="2" charset="0"/>
              </a:rPr>
              <a:t>;</a:t>
            </a:r>
          </a:p>
          <a:p>
            <a:pPr marL="0" indent="0">
              <a:buNone/>
            </a:pPr>
            <a:endParaRPr lang="en-US" sz="2500" dirty="0">
              <a:latin typeface="Nunito Sans" panose="00000500000000000000" pitchFamily="2" charset="0"/>
            </a:endParaRPr>
          </a:p>
          <a:p>
            <a:pPr marL="0" indent="0">
              <a:buNone/>
            </a:pPr>
            <a:r>
              <a:rPr lang="en-US" sz="2500" dirty="0">
                <a:latin typeface="Nunito Sans" panose="00000500000000000000" pitchFamily="2" charset="0"/>
              </a:rPr>
              <a:t>-&gt;select </a:t>
            </a:r>
            <a:r>
              <a:rPr lang="en-US" sz="2500" dirty="0" err="1">
                <a:latin typeface="Nunito Sans" panose="00000500000000000000" pitchFamily="2" charset="0"/>
              </a:rPr>
              <a:t>column_name</a:t>
            </a:r>
            <a:r>
              <a:rPr lang="en-US" sz="2500" dirty="0">
                <a:latin typeface="Nunito Sans" panose="00000500000000000000" pitchFamily="2" charset="0"/>
              </a:rPr>
              <a:t>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0" indent="0">
              <a:buNone/>
            </a:pPr>
            <a:r>
              <a:rPr lang="en-US" sz="2500" dirty="0">
                <a:latin typeface="Nunito Sans" panose="00000500000000000000" pitchFamily="2" charset="0"/>
              </a:rPr>
              <a:t>	</a:t>
            </a:r>
            <a:r>
              <a:rPr lang="en-US" sz="2500" dirty="0" err="1">
                <a:latin typeface="Nunito Sans" panose="00000500000000000000" pitchFamily="2" charset="0"/>
              </a:rPr>
              <a:t>Ex:select</a:t>
            </a:r>
            <a:r>
              <a:rPr lang="en-US" sz="2500" dirty="0">
                <a:latin typeface="Nunito Sans" panose="00000500000000000000" pitchFamily="2" charset="0"/>
              </a:rPr>
              <a:t> </a:t>
            </a:r>
            <a:r>
              <a:rPr lang="en-US" sz="2500" dirty="0" err="1">
                <a:latin typeface="Nunito Sans" panose="00000500000000000000" pitchFamily="2" charset="0"/>
              </a:rPr>
              <a:t>StuId</a:t>
            </a: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a:t>
            </a:r>
          </a:p>
          <a:p>
            <a:pPr marL="0" indent="0">
              <a:buNone/>
            </a:pPr>
            <a:endParaRPr lang="en-US"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4B87A1F1-35F7-4654-92B4-12DAA7D1207C}"/>
              </a:ext>
            </a:extLst>
          </p:cNvPr>
          <p:cNvSpPr/>
          <p:nvPr/>
        </p:nvSpPr>
        <p:spPr>
          <a:xfrm>
            <a:off x="652948" y="475627"/>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318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400050" lvl="1" indent="0">
              <a:buNone/>
            </a:pPr>
            <a:r>
              <a:rPr lang="en-US" sz="2500" dirty="0">
                <a:latin typeface="Nunito Sans" panose="00000500000000000000" pitchFamily="2" charset="0"/>
              </a:rPr>
              <a:t>-&gt;select distinct </a:t>
            </a:r>
            <a:r>
              <a:rPr lang="en-US" sz="2500" dirty="0" err="1">
                <a:latin typeface="Nunito Sans" panose="00000500000000000000" pitchFamily="2" charset="0"/>
              </a:rPr>
              <a:t>column_name</a:t>
            </a:r>
            <a:r>
              <a:rPr lang="en-US" sz="2500" dirty="0">
                <a:latin typeface="Nunito Sans" panose="00000500000000000000" pitchFamily="2" charset="0"/>
              </a:rPr>
              <a:t>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400050" lvl="1" indent="0">
              <a:buNone/>
            </a:pPr>
            <a:r>
              <a:rPr lang="en-US" sz="2500" dirty="0">
                <a:latin typeface="Nunito Sans" panose="00000500000000000000" pitchFamily="2" charset="0"/>
              </a:rPr>
              <a:t> 	</a:t>
            </a:r>
            <a:r>
              <a:rPr lang="en-US" sz="2500" dirty="0" err="1">
                <a:latin typeface="Nunito Sans" panose="00000500000000000000" pitchFamily="2" charset="0"/>
              </a:rPr>
              <a:t>Ex:select</a:t>
            </a:r>
            <a:r>
              <a:rPr lang="en-US" sz="2500" dirty="0">
                <a:latin typeface="Nunito Sans" panose="00000500000000000000" pitchFamily="2" charset="0"/>
              </a:rPr>
              <a:t> distinct </a:t>
            </a:r>
            <a:r>
              <a:rPr lang="en-US" sz="2500" dirty="0" err="1">
                <a:latin typeface="Nunito Sans" panose="00000500000000000000" pitchFamily="2" charset="0"/>
              </a:rPr>
              <a:t>StudName</a:t>
            </a: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a:t>
            </a:r>
          </a:p>
          <a:p>
            <a:pPr marL="400050" lvl="1" indent="0">
              <a:buNone/>
            </a:pPr>
            <a:r>
              <a:rPr lang="en-US" sz="2500" dirty="0">
                <a:latin typeface="Nunito Sans" panose="00000500000000000000" pitchFamily="2" charset="0"/>
              </a:rPr>
              <a:t>-&gt;select upper(</a:t>
            </a:r>
            <a:r>
              <a:rPr lang="en-US" sz="2500" dirty="0" err="1">
                <a:latin typeface="Nunito Sans" panose="00000500000000000000" pitchFamily="2" charset="0"/>
              </a:rPr>
              <a:t>Column_name</a:t>
            </a:r>
            <a:r>
              <a:rPr lang="en-US" sz="2500" dirty="0">
                <a:latin typeface="Nunito Sans" panose="00000500000000000000" pitchFamily="2" charset="0"/>
              </a:rPr>
              <a:t>)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400050" lvl="1" indent="0">
              <a:buNone/>
            </a:pPr>
            <a:r>
              <a:rPr lang="en-US" sz="2500" dirty="0">
                <a:latin typeface="Nunito Sans" panose="00000500000000000000" pitchFamily="2" charset="0"/>
              </a:rPr>
              <a:t>-&gt; select  lower(</a:t>
            </a:r>
            <a:r>
              <a:rPr lang="en-US" sz="2500" dirty="0" err="1">
                <a:latin typeface="Nunito Sans" panose="00000500000000000000" pitchFamily="2" charset="0"/>
              </a:rPr>
              <a:t>Column_name</a:t>
            </a:r>
            <a:r>
              <a:rPr lang="en-US" sz="2500" dirty="0">
                <a:latin typeface="Nunito Sans" panose="00000500000000000000" pitchFamily="2" charset="0"/>
              </a:rPr>
              <a:t>)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400050" lvl="1" indent="0">
              <a:buNone/>
            </a:pPr>
            <a:endParaRPr lang="en-US" sz="2500" dirty="0">
              <a:latin typeface="Nunito Sans" panose="00000500000000000000" pitchFamily="2" charset="0"/>
            </a:endParaRPr>
          </a:p>
          <a:p>
            <a:pPr marL="400050" lvl="1" indent="0">
              <a:buNone/>
            </a:pPr>
            <a:endParaRPr lang="en-IN"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8574A9B8-5A44-467D-9976-C378180DF350}"/>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9112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WHERE</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Used when  we need  only certain record from table  .</a:t>
            </a:r>
          </a:p>
          <a:p>
            <a:r>
              <a:rPr lang="en-US" sz="2500" dirty="0">
                <a:latin typeface="Nunito Sans" panose="00000500000000000000" pitchFamily="2" charset="0"/>
              </a:rPr>
              <a:t>Where clause acts as a filtering mechanism.</a:t>
            </a:r>
          </a:p>
          <a:p>
            <a:pPr marL="0" indent="0">
              <a:buNone/>
            </a:pPr>
            <a:r>
              <a:rPr lang="en-US" sz="2500" dirty="0">
                <a:latin typeface="Nunito Sans" panose="00000500000000000000" pitchFamily="2" charset="0"/>
              </a:rPr>
              <a:t>-&gt; select </a:t>
            </a:r>
            <a:r>
              <a:rPr lang="en-US" sz="2500" dirty="0" err="1">
                <a:latin typeface="Nunito Sans" panose="00000500000000000000" pitchFamily="2" charset="0"/>
              </a:rPr>
              <a:t>column_name</a:t>
            </a:r>
            <a:r>
              <a:rPr lang="en-US" sz="2500" dirty="0">
                <a:latin typeface="Nunito Sans" panose="00000500000000000000" pitchFamily="2" charset="0"/>
              </a:rPr>
              <a:t> from </a:t>
            </a:r>
            <a:r>
              <a:rPr lang="en-US" sz="2500" dirty="0" err="1">
                <a:latin typeface="Nunito Sans" panose="00000500000000000000" pitchFamily="2" charset="0"/>
              </a:rPr>
              <a:t>table_name</a:t>
            </a:r>
            <a:r>
              <a:rPr lang="en-US" sz="2500" dirty="0">
                <a:latin typeface="Nunito Sans" panose="00000500000000000000" pitchFamily="2" charset="0"/>
              </a:rPr>
              <a:t> where </a:t>
            </a:r>
            <a:r>
              <a:rPr lang="en-US" sz="2500" dirty="0" err="1">
                <a:latin typeface="Nunito Sans" panose="00000500000000000000" pitchFamily="2" charset="0"/>
              </a:rPr>
              <a:t>column_name</a:t>
            </a:r>
            <a:r>
              <a:rPr lang="en-US" sz="2500" dirty="0">
                <a:latin typeface="Nunito Sans" panose="00000500000000000000" pitchFamily="2" charset="0"/>
              </a:rPr>
              <a:t>;</a:t>
            </a:r>
          </a:p>
          <a:p>
            <a:pPr marL="0" indent="0">
              <a:buNone/>
            </a:pPr>
            <a:r>
              <a:rPr lang="en-US" sz="2500" dirty="0">
                <a:latin typeface="Nunito Sans" panose="00000500000000000000" pitchFamily="2" charset="0"/>
              </a:rPr>
              <a:t>	Ex: select </a:t>
            </a:r>
            <a:r>
              <a:rPr lang="en-US" sz="2500" dirty="0" err="1">
                <a:latin typeface="Nunito Sans" panose="00000500000000000000" pitchFamily="2" charset="0"/>
              </a:rPr>
              <a:t>studName</a:t>
            </a: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 where </a:t>
            </a:r>
            <a:r>
              <a:rPr lang="en-US" sz="2500" dirty="0" err="1">
                <a:latin typeface="Nunito Sans" panose="00000500000000000000" pitchFamily="2" charset="0"/>
              </a:rPr>
              <a:t>studId</a:t>
            </a:r>
            <a:r>
              <a:rPr lang="en-US" sz="2500" dirty="0">
                <a:latin typeface="Nunito Sans" panose="00000500000000000000" pitchFamily="2" charset="0"/>
              </a:rPr>
              <a:t>=‘12’;</a:t>
            </a:r>
          </a:p>
          <a:p>
            <a:pPr marL="0" indent="0">
              <a:buNone/>
            </a:pPr>
            <a:endParaRPr lang="en-US" sz="2500" dirty="0">
              <a:latin typeface="Nunito Sans" panose="00000500000000000000" pitchFamily="2" charset="0"/>
            </a:endParaRPr>
          </a:p>
          <a:p>
            <a:pPr marL="0" indent="0">
              <a:buNone/>
            </a:pPr>
            <a:r>
              <a:rPr lang="en-US" sz="2500" dirty="0">
                <a:latin typeface="Nunito Sans" panose="00000500000000000000" pitchFamily="2" charset="0"/>
              </a:rPr>
              <a:t>	</a:t>
            </a:r>
            <a:endParaRPr lang="en-IN"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2FB3979E-2A3A-4020-B9E7-A461ED9EFB47}"/>
              </a:ext>
            </a:extLst>
          </p:cNvPr>
          <p:cNvSpPr/>
          <p:nvPr/>
        </p:nvSpPr>
        <p:spPr>
          <a:xfrm>
            <a:off x="652948" y="53340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59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Initially</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r>
                        <a:rPr lang="en-US" sz="2400" dirty="0"/>
                        <a:t>150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7" name="Straight Arrow Connector 26"/>
          <p:cNvCxnSpPr/>
          <p:nvPr/>
        </p:nvCxnSpPr>
        <p:spPr>
          <a:xfrm>
            <a:off x="304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58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2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5" name="TextBox 34"/>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sp>
        <p:nvSpPr>
          <p:cNvPr id="36" name="TextBox 35"/>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3" name="Rectangular Callout 22"/>
          <p:cNvSpPr/>
          <p:nvPr/>
        </p:nvSpPr>
        <p:spPr>
          <a:xfrm>
            <a:off x="0" y="5359400"/>
            <a:ext cx="1727200" cy="609600"/>
          </a:xfrm>
          <a:prstGeom prst="wedgeRectCallou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NULL</a:t>
            </a:r>
          </a:p>
          <a:p>
            <a:pPr algn="ctr"/>
            <a:endParaRPr lang="en-US" sz="1500" dirty="0"/>
          </a:p>
        </p:txBody>
      </p:sp>
      <p:sp>
        <p:nvSpPr>
          <p:cNvPr id="24" name="Rectangular Callout 23"/>
          <p:cNvSpPr/>
          <p:nvPr/>
        </p:nvSpPr>
        <p:spPr>
          <a:xfrm>
            <a:off x="1727200" y="5359400"/>
            <a:ext cx="2032000" cy="609600"/>
          </a:xfrm>
          <a:prstGeom prst="wedgeRectCallou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endParaRPr lang="en-US" sz="2100" b="1" dirty="0"/>
          </a:p>
          <a:p>
            <a:r>
              <a:rPr lang="en-US" sz="2100" b="1" dirty="0"/>
              <a:t> current = head</a:t>
            </a:r>
          </a:p>
          <a:p>
            <a:pPr algn="ctr"/>
            <a:endParaRPr lang="en-US" sz="1500"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26" name="Rectangle 25">
            <a:extLst>
              <a:ext uri="{FF2B5EF4-FFF2-40B4-BE49-F238E27FC236}">
                <a16:creationId xmlns:a16="http://schemas.microsoft.com/office/drawing/2014/main" id="{00381902-E1AD-4B30-91E8-BA9E89DBD434}"/>
              </a:ext>
            </a:extLst>
          </p:cNvPr>
          <p:cNvSpPr/>
          <p:nvPr/>
        </p:nvSpPr>
        <p:spPr>
          <a:xfrm>
            <a:off x="1574800" y="2730342"/>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31" name="Straight Arrow Connector 30">
            <a:extLst>
              <a:ext uri="{FF2B5EF4-FFF2-40B4-BE49-F238E27FC236}">
                <a16:creationId xmlns:a16="http://schemas.microsoft.com/office/drawing/2014/main" id="{71665A1E-6D3B-42B4-A6A9-BFD24FBC23E6}"/>
              </a:ext>
            </a:extLst>
          </p:cNvPr>
          <p:cNvCxnSpPr/>
          <p:nvPr/>
        </p:nvCxnSpPr>
        <p:spPr>
          <a:xfrm rot="16200000" flipH="1">
            <a:off x="1776941" y="3846884"/>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0274574F-1816-4BAE-8A89-069275B340F8}"/>
              </a:ext>
            </a:extLst>
          </p:cNvPr>
          <p:cNvSpPr txBox="1"/>
          <p:nvPr/>
        </p:nvSpPr>
        <p:spPr>
          <a:xfrm>
            <a:off x="9897872" y="3986613"/>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1555811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ppt_x</p:attrName>
                                        </p:attrNameLst>
                                      </p:cBhvr>
                                      <p:tavLst>
                                        <p:tav tm="0">
                                          <p:val>
                                            <p:strVal val="#ppt_x-.2"/>
                                          </p:val>
                                        </p:tav>
                                        <p:tav tm="100000">
                                          <p:val>
                                            <p:strVal val="#ppt_x"/>
                                          </p:val>
                                        </p:tav>
                                      </p:tavLst>
                                    </p:anim>
                                    <p:anim calcmode="lin" valueType="num">
                                      <p:cBhvr>
                                        <p:cTn id="8"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AND</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AND operator displays a record if all the conditions </a:t>
            </a:r>
          </a:p>
          <a:p>
            <a:pPr marL="0" indent="0">
              <a:buNone/>
            </a:pPr>
            <a:r>
              <a:rPr lang="en-US" sz="2500" dirty="0">
                <a:latin typeface="Nunito Sans" panose="00000500000000000000" pitchFamily="2" charset="0"/>
              </a:rPr>
              <a:t>  separated by AND are true.</a:t>
            </a:r>
          </a:p>
          <a:p>
            <a:pPr marL="0" indent="0">
              <a:buNone/>
            </a:pPr>
            <a:r>
              <a:rPr lang="en-US" sz="2500" dirty="0">
                <a:latin typeface="Nunito Sans" panose="00000500000000000000" pitchFamily="2" charset="0"/>
              </a:rPr>
              <a:t>-&gt; select *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0" indent="0">
              <a:buNone/>
            </a:pPr>
            <a:r>
              <a:rPr lang="en-US" sz="2500" dirty="0">
                <a:latin typeface="Nunito Sans" panose="00000500000000000000" pitchFamily="2" charset="0"/>
              </a:rPr>
              <a:t>Where column1 AND column2;</a:t>
            </a:r>
          </a:p>
          <a:p>
            <a:pPr marL="0" indent="0">
              <a:buNone/>
            </a:pPr>
            <a:r>
              <a:rPr lang="en-US" sz="2500" dirty="0">
                <a:latin typeface="Nunito Sans" panose="00000500000000000000" pitchFamily="2" charset="0"/>
              </a:rPr>
              <a:t>	Ex: select *from </a:t>
            </a:r>
            <a:r>
              <a:rPr lang="en-US" sz="2500" dirty="0" err="1">
                <a:latin typeface="Nunito Sans" panose="00000500000000000000" pitchFamily="2" charset="0"/>
              </a:rPr>
              <a:t>studentdetails</a:t>
            </a:r>
            <a:r>
              <a:rPr lang="en-US" sz="2500" dirty="0">
                <a:latin typeface="Nunito Sans" panose="00000500000000000000" pitchFamily="2" charset="0"/>
              </a:rPr>
              <a:t> </a:t>
            </a:r>
          </a:p>
          <a:p>
            <a:pPr marL="0" indent="0">
              <a:buNone/>
            </a:pPr>
            <a:r>
              <a:rPr lang="en-US" sz="2500" dirty="0">
                <a:latin typeface="Nunito Sans" panose="00000500000000000000" pitchFamily="2" charset="0"/>
              </a:rPr>
              <a:t> 		where </a:t>
            </a:r>
            <a:r>
              <a:rPr lang="en-US" sz="2500" dirty="0" err="1">
                <a:latin typeface="Nunito Sans" panose="00000500000000000000" pitchFamily="2" charset="0"/>
              </a:rPr>
              <a:t>Studname</a:t>
            </a:r>
            <a:r>
              <a:rPr lang="en-US" sz="2500" dirty="0">
                <a:latin typeface="Nunito Sans" panose="00000500000000000000" pitchFamily="2" charset="0"/>
              </a:rPr>
              <a:t>=‘</a:t>
            </a:r>
            <a:r>
              <a:rPr lang="en-US" sz="2500" dirty="0" err="1">
                <a:latin typeface="Nunito Sans" panose="00000500000000000000" pitchFamily="2" charset="0"/>
              </a:rPr>
              <a:t>Arun</a:t>
            </a:r>
            <a:r>
              <a:rPr lang="en-US" sz="2500" dirty="0">
                <a:latin typeface="Nunito Sans" panose="00000500000000000000" pitchFamily="2" charset="0"/>
              </a:rPr>
              <a:t>’ AND </a:t>
            </a:r>
            <a:r>
              <a:rPr lang="en-US" sz="2500" dirty="0" err="1">
                <a:latin typeface="Nunito Sans" panose="00000500000000000000" pitchFamily="2" charset="0"/>
              </a:rPr>
              <a:t>StudId</a:t>
            </a:r>
            <a:r>
              <a:rPr lang="en-US" sz="2500" dirty="0">
                <a:latin typeface="Nunito Sans" panose="00000500000000000000" pitchFamily="2" charset="0"/>
              </a:rPr>
              <a:t>=’15bme0017’;</a:t>
            </a:r>
          </a:p>
          <a:p>
            <a:pPr marL="0" indent="0">
              <a:buNone/>
            </a:pPr>
            <a:endParaRPr lang="en-IN"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B7DEC555-8A3B-497B-8F55-496B3E7C727D}"/>
              </a:ext>
            </a:extLst>
          </p:cNvPr>
          <p:cNvSpPr/>
          <p:nvPr/>
        </p:nvSpPr>
        <p:spPr>
          <a:xfrm>
            <a:off x="598714" y="45720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804450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OR</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OR operator  displays a record if any of the conditions separated by OR is true.</a:t>
            </a:r>
          </a:p>
          <a:p>
            <a:pPr marL="0" indent="0">
              <a:buNone/>
            </a:pPr>
            <a:r>
              <a:rPr lang="en-US" sz="2500" dirty="0">
                <a:latin typeface="Nunito Sans" panose="00000500000000000000" pitchFamily="2" charset="0"/>
              </a:rPr>
              <a:t>-&gt;Select *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0" indent="0">
              <a:buNone/>
            </a:pPr>
            <a:r>
              <a:rPr lang="en-US" sz="2500" dirty="0">
                <a:latin typeface="Nunito Sans" panose="00000500000000000000" pitchFamily="2" charset="0"/>
              </a:rPr>
              <a:t>Where column1  OR column2;</a:t>
            </a:r>
          </a:p>
          <a:p>
            <a:pPr marL="0" indent="0">
              <a:buNone/>
            </a:pPr>
            <a:r>
              <a:rPr lang="en-US" sz="2500" dirty="0">
                <a:latin typeface="Nunito Sans" panose="00000500000000000000" pitchFamily="2" charset="0"/>
              </a:rPr>
              <a:t>	Ex: Select * from </a:t>
            </a:r>
            <a:r>
              <a:rPr lang="en-US" sz="2500" dirty="0" err="1">
                <a:latin typeface="Nunito Sans" panose="00000500000000000000" pitchFamily="2" charset="0"/>
              </a:rPr>
              <a:t>Studentdetails</a:t>
            </a:r>
            <a:r>
              <a:rPr lang="en-US" sz="2500" dirty="0">
                <a:latin typeface="Nunito Sans" panose="00000500000000000000" pitchFamily="2" charset="0"/>
              </a:rPr>
              <a:t>;</a:t>
            </a:r>
          </a:p>
          <a:p>
            <a:pPr marL="0" indent="0">
              <a:buNone/>
            </a:pPr>
            <a:r>
              <a:rPr lang="en-US" sz="2500" dirty="0">
                <a:latin typeface="Nunito Sans" panose="00000500000000000000" pitchFamily="2" charset="0"/>
              </a:rPr>
              <a:t>                 where  </a:t>
            </a:r>
            <a:r>
              <a:rPr lang="en-US" sz="2500" dirty="0" err="1">
                <a:latin typeface="Nunito Sans" panose="00000500000000000000" pitchFamily="2" charset="0"/>
              </a:rPr>
              <a:t>StudName</a:t>
            </a:r>
            <a:r>
              <a:rPr lang="en-US" sz="2500" dirty="0">
                <a:latin typeface="Nunito Sans" panose="00000500000000000000" pitchFamily="2" charset="0"/>
              </a:rPr>
              <a:t>=“</a:t>
            </a:r>
            <a:r>
              <a:rPr lang="en-US" sz="2500" dirty="0" err="1">
                <a:latin typeface="Nunito Sans" panose="00000500000000000000" pitchFamily="2" charset="0"/>
              </a:rPr>
              <a:t>Ayush</a:t>
            </a:r>
            <a:r>
              <a:rPr lang="en-US" sz="2500" dirty="0">
                <a:latin typeface="Nunito Sans" panose="00000500000000000000" pitchFamily="2" charset="0"/>
              </a:rPr>
              <a:t>” OR </a:t>
            </a:r>
            <a:r>
              <a:rPr lang="en-US" sz="2500" dirty="0" err="1">
                <a:latin typeface="Nunito Sans" panose="00000500000000000000" pitchFamily="2" charset="0"/>
              </a:rPr>
              <a:t>StudMarks</a:t>
            </a:r>
            <a:r>
              <a:rPr lang="en-US" sz="2500" dirty="0">
                <a:latin typeface="Nunito Sans" panose="00000500000000000000" pitchFamily="2" charset="0"/>
              </a:rPr>
              <a:t>=‘15’;</a:t>
            </a:r>
            <a:endParaRPr lang="en-IN"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84DB9C68-9A5A-458F-A80D-12D373E5C24F}"/>
              </a:ext>
            </a:extLst>
          </p:cNvPr>
          <p:cNvSpPr/>
          <p:nvPr/>
        </p:nvSpPr>
        <p:spPr>
          <a:xfrm>
            <a:off x="652948" y="53340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6385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NOT</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Not operator displays a record if the condition/conditions are  Not true.</a:t>
            </a:r>
          </a:p>
          <a:p>
            <a:pPr marL="0" indent="0">
              <a:buNone/>
            </a:pPr>
            <a:r>
              <a:rPr lang="en-US" sz="2500" dirty="0">
                <a:latin typeface="Nunito Sans" panose="00000500000000000000" pitchFamily="2" charset="0"/>
              </a:rPr>
              <a:t>-&gt; select *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0" indent="0">
              <a:buNone/>
            </a:pPr>
            <a:r>
              <a:rPr lang="en-US" sz="2500" dirty="0">
                <a:latin typeface="Nunito Sans" panose="00000500000000000000" pitchFamily="2" charset="0"/>
              </a:rPr>
              <a:t> where not </a:t>
            </a:r>
            <a:r>
              <a:rPr lang="en-US" sz="2500" dirty="0" err="1">
                <a:latin typeface="Nunito Sans" panose="00000500000000000000" pitchFamily="2" charset="0"/>
              </a:rPr>
              <a:t>Column_name</a:t>
            </a:r>
            <a:r>
              <a:rPr lang="en-US" sz="2500" dirty="0">
                <a:latin typeface="Nunito Sans" panose="00000500000000000000" pitchFamily="2" charset="0"/>
              </a:rPr>
              <a:t>;</a:t>
            </a:r>
          </a:p>
          <a:p>
            <a:pPr marL="0" indent="0">
              <a:buNone/>
            </a:pPr>
            <a:r>
              <a:rPr lang="en-US" sz="2500" dirty="0">
                <a:latin typeface="Nunito Sans" panose="00000500000000000000" pitchFamily="2" charset="0"/>
              </a:rPr>
              <a:t>	Ex: select * from </a:t>
            </a:r>
            <a:r>
              <a:rPr lang="en-US" sz="2500" dirty="0" err="1">
                <a:latin typeface="Nunito Sans" panose="00000500000000000000" pitchFamily="2" charset="0"/>
              </a:rPr>
              <a:t>Studentdetails</a:t>
            </a:r>
            <a:r>
              <a:rPr lang="en-US" sz="2500" dirty="0">
                <a:latin typeface="Nunito Sans" panose="00000500000000000000" pitchFamily="2" charset="0"/>
              </a:rPr>
              <a:t>;</a:t>
            </a:r>
          </a:p>
          <a:p>
            <a:pPr marL="0" indent="0">
              <a:buNone/>
            </a:pPr>
            <a:r>
              <a:rPr lang="en-US" sz="2500" dirty="0">
                <a:latin typeface="Nunito Sans" panose="00000500000000000000" pitchFamily="2" charset="0"/>
              </a:rPr>
              <a:t>		where not </a:t>
            </a:r>
            <a:r>
              <a:rPr lang="en-US" sz="2500" dirty="0" err="1">
                <a:latin typeface="Nunito Sans" panose="00000500000000000000" pitchFamily="2" charset="0"/>
              </a:rPr>
              <a:t>studName</a:t>
            </a:r>
            <a:r>
              <a:rPr lang="en-US" sz="2500" dirty="0">
                <a:latin typeface="Nunito Sans" panose="00000500000000000000" pitchFamily="2" charset="0"/>
              </a:rPr>
              <a:t>=‘</a:t>
            </a:r>
            <a:r>
              <a:rPr lang="en-US" sz="2500" dirty="0" err="1">
                <a:latin typeface="Nunito Sans" panose="00000500000000000000" pitchFamily="2" charset="0"/>
              </a:rPr>
              <a:t>Swayam</a:t>
            </a:r>
            <a:r>
              <a:rPr lang="en-US" sz="2500" dirty="0">
                <a:latin typeface="Nunito Sans" panose="00000500000000000000" pitchFamily="2" charset="0"/>
              </a:rPr>
              <a:t>’;</a:t>
            </a:r>
          </a:p>
          <a:p>
            <a:pPr marL="0" indent="0">
              <a:buNone/>
            </a:pPr>
            <a:endParaRPr lang="en-IN"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8B8017CE-50F0-4C39-8636-A33B7C97F7A6}"/>
              </a:ext>
            </a:extLst>
          </p:cNvPr>
          <p:cNvSpPr/>
          <p:nvPr/>
        </p:nvSpPr>
        <p:spPr>
          <a:xfrm>
            <a:off x="729148" y="45720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49900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Insert</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If we insert any new record or data Into a table then we can use INSERT query.</a:t>
            </a:r>
          </a:p>
          <a:p>
            <a:pPr marL="0" indent="0">
              <a:buNone/>
            </a:pPr>
            <a:r>
              <a:rPr lang="en-US" sz="2500" dirty="0">
                <a:latin typeface="Nunito Sans" panose="00000500000000000000" pitchFamily="2" charset="0"/>
              </a:rPr>
              <a:t> -&gt; Insert into </a:t>
            </a:r>
            <a:r>
              <a:rPr lang="en-US" sz="2500" dirty="0" err="1">
                <a:latin typeface="Nunito Sans" panose="00000500000000000000" pitchFamily="2" charset="0"/>
              </a:rPr>
              <a:t>table_name</a:t>
            </a:r>
            <a:r>
              <a:rPr lang="en-US" sz="2500" dirty="0">
                <a:latin typeface="Nunito Sans" panose="00000500000000000000" pitchFamily="2" charset="0"/>
              </a:rPr>
              <a:t>(column1, column2, column3)</a:t>
            </a:r>
          </a:p>
          <a:p>
            <a:pPr marL="0" indent="0">
              <a:buNone/>
            </a:pPr>
            <a:r>
              <a:rPr lang="en-US" sz="2500" dirty="0">
                <a:latin typeface="Nunito Sans" panose="00000500000000000000" pitchFamily="2" charset="0"/>
              </a:rPr>
              <a:t>Values(?,?,?);</a:t>
            </a:r>
          </a:p>
          <a:p>
            <a:pPr marL="0" indent="0">
              <a:buNone/>
            </a:pPr>
            <a:r>
              <a:rPr lang="en-US" sz="2500" dirty="0">
                <a:latin typeface="Nunito Sans" panose="00000500000000000000" pitchFamily="2" charset="0"/>
              </a:rPr>
              <a:t>	Ex: Insert Into </a:t>
            </a:r>
            <a:r>
              <a:rPr lang="en-US" sz="2500" dirty="0" err="1">
                <a:latin typeface="Nunito Sans" panose="00000500000000000000" pitchFamily="2" charset="0"/>
              </a:rPr>
              <a:t>Studentdetails</a:t>
            </a:r>
            <a:r>
              <a:rPr lang="en-US" sz="2500" dirty="0">
                <a:latin typeface="Nunito Sans" panose="00000500000000000000" pitchFamily="2" charset="0"/>
              </a:rPr>
              <a:t>(</a:t>
            </a:r>
            <a:r>
              <a:rPr lang="en-US" sz="2500" dirty="0" err="1">
                <a:latin typeface="Nunito Sans" panose="00000500000000000000" pitchFamily="2" charset="0"/>
              </a:rPr>
              <a:t>StudGrade</a:t>
            </a:r>
            <a:r>
              <a:rPr lang="en-US" sz="2500" dirty="0">
                <a:latin typeface="Nunito Sans" panose="00000500000000000000" pitchFamily="2" charset="0"/>
              </a:rPr>
              <a:t>, </a:t>
            </a:r>
            <a:r>
              <a:rPr lang="en-US" sz="2500" dirty="0" err="1">
                <a:latin typeface="Nunito Sans" panose="00000500000000000000" pitchFamily="2" charset="0"/>
              </a:rPr>
              <a:t>StudDept,Studcity</a:t>
            </a:r>
            <a:r>
              <a:rPr lang="en-US" sz="2500" dirty="0">
                <a:latin typeface="Nunito Sans" panose="00000500000000000000" pitchFamily="2" charset="0"/>
              </a:rPr>
              <a:t>) values(‘A’,’ECE’,’</a:t>
            </a:r>
            <a:r>
              <a:rPr lang="en-US" sz="2500" dirty="0" err="1">
                <a:latin typeface="Nunito Sans" panose="00000500000000000000" pitchFamily="2" charset="0"/>
              </a:rPr>
              <a:t>Hyd</a:t>
            </a:r>
            <a:r>
              <a:rPr lang="en-US" sz="2500" dirty="0">
                <a:latin typeface="Nunito Sans" panose="00000500000000000000" pitchFamily="2" charset="0"/>
              </a:rPr>
              <a:t>’);</a:t>
            </a:r>
            <a:endParaRPr lang="en-IN"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C08E2F10-15A0-4E3D-8E80-943A6E8DFE6B}"/>
              </a:ext>
            </a:extLst>
          </p:cNvPr>
          <p:cNvSpPr/>
          <p:nvPr/>
        </p:nvSpPr>
        <p:spPr>
          <a:xfrm>
            <a:off x="729148" y="53340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978345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Aggregate Functions:</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Aggregate Function returns the number that matches specified criteria.</a:t>
            </a:r>
          </a:p>
          <a:p>
            <a:r>
              <a:rPr lang="en-US" sz="2500" dirty="0">
                <a:latin typeface="Nunito Sans" panose="00000500000000000000" pitchFamily="2" charset="0"/>
              </a:rPr>
              <a:t>Some of the functions are </a:t>
            </a:r>
            <a:r>
              <a:rPr lang="en-US" sz="2500" dirty="0" err="1">
                <a:latin typeface="Nunito Sans" panose="00000500000000000000" pitchFamily="2" charset="0"/>
              </a:rPr>
              <a:t>Count,Sum,Avg,Min,Max</a:t>
            </a:r>
            <a:r>
              <a:rPr lang="en-US" sz="2500" dirty="0">
                <a:latin typeface="Nunito Sans" panose="00000500000000000000" pitchFamily="2" charset="0"/>
              </a:rPr>
              <a:t>.</a:t>
            </a:r>
          </a:p>
          <a:p>
            <a:pPr marL="0" indent="0">
              <a:buNone/>
            </a:pPr>
            <a:endParaRPr lang="en-US" sz="2500" dirty="0">
              <a:latin typeface="Nunito Sans" panose="00000500000000000000" pitchFamily="2" charset="0"/>
            </a:endParaRPr>
          </a:p>
          <a:p>
            <a:pPr marL="0" indent="0">
              <a:buNone/>
            </a:pPr>
            <a:r>
              <a:rPr lang="en-US" sz="2500" dirty="0">
                <a:latin typeface="Nunito Sans" panose="00000500000000000000" pitchFamily="2" charset="0"/>
              </a:rPr>
              <a:t>-&gt;select count (column)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0" indent="0">
              <a:buNone/>
            </a:pPr>
            <a:r>
              <a:rPr lang="en-US" sz="2500" dirty="0">
                <a:latin typeface="Nunito Sans" panose="00000500000000000000" pitchFamily="2" charset="0"/>
              </a:rPr>
              <a:t>	Ex: select count(</a:t>
            </a:r>
            <a:r>
              <a:rPr lang="en-US" sz="2500" dirty="0" err="1">
                <a:latin typeface="Nunito Sans" panose="00000500000000000000" pitchFamily="2" charset="0"/>
              </a:rPr>
              <a:t>StudName</a:t>
            </a: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a:t>
            </a:r>
          </a:p>
          <a:p>
            <a:pPr marL="0" indent="0">
              <a:buNone/>
            </a:pPr>
            <a:endParaRPr lang="en-US" sz="2500" dirty="0">
              <a:latin typeface="Nunito Sans" panose="00000500000000000000" pitchFamily="2" charset="0"/>
            </a:endParaRPr>
          </a:p>
          <a:p>
            <a:endParaRPr lang="en-IN"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D609403E-B948-4210-87A3-5C11327A4FF1}"/>
              </a:ext>
            </a:extLst>
          </p:cNvPr>
          <p:cNvSpPr/>
          <p:nvPr/>
        </p:nvSpPr>
        <p:spPr>
          <a:xfrm>
            <a:off x="685800" y="53340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11952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AVG function returns the average value of numeric column.</a:t>
            </a:r>
          </a:p>
          <a:p>
            <a:endParaRPr lang="en-US" sz="2500" dirty="0">
              <a:latin typeface="Nunito Sans" panose="00000500000000000000" pitchFamily="2" charset="0"/>
            </a:endParaRPr>
          </a:p>
          <a:p>
            <a:pPr marL="0" indent="0">
              <a:buNone/>
            </a:pPr>
            <a:r>
              <a:rPr lang="en-US" sz="2500" dirty="0">
                <a:latin typeface="Nunito Sans" panose="00000500000000000000" pitchFamily="2" charset="0"/>
              </a:rPr>
              <a:t> -&gt; select AVG(column)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0" indent="0">
              <a:buNone/>
            </a:pPr>
            <a:r>
              <a:rPr lang="en-US" sz="2500" dirty="0">
                <a:latin typeface="Nunito Sans" panose="00000500000000000000" pitchFamily="2" charset="0"/>
              </a:rPr>
              <a:t>	Ex: select AVG(</a:t>
            </a:r>
            <a:r>
              <a:rPr lang="en-US" sz="2500" dirty="0" err="1">
                <a:latin typeface="Nunito Sans" panose="00000500000000000000" pitchFamily="2" charset="0"/>
              </a:rPr>
              <a:t>Studmarks</a:t>
            </a: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a:t>
            </a:r>
          </a:p>
          <a:p>
            <a:pPr marL="0" indent="0">
              <a:buNone/>
            </a:pPr>
            <a:endParaRPr lang="en-US" sz="2500" dirty="0">
              <a:latin typeface="Nunito Sans" panose="00000500000000000000" pitchFamily="2" charset="0"/>
            </a:endParaRPr>
          </a:p>
          <a:p>
            <a:r>
              <a:rPr lang="en-US" sz="2500" dirty="0">
                <a:latin typeface="Nunito Sans" panose="00000500000000000000" pitchFamily="2" charset="0"/>
              </a:rPr>
              <a:t> Sum function returns the total sum of given column.</a:t>
            </a:r>
          </a:p>
          <a:p>
            <a:pPr marL="0" indent="0">
              <a:buNone/>
            </a:pPr>
            <a:endParaRPr lang="en-US" sz="2500" dirty="0">
              <a:latin typeface="Nunito Sans" panose="00000500000000000000" pitchFamily="2" charset="0"/>
            </a:endParaRPr>
          </a:p>
          <a:p>
            <a:pPr marL="0" indent="0">
              <a:buNone/>
            </a:pPr>
            <a:r>
              <a:rPr lang="en-US" sz="2500" dirty="0">
                <a:latin typeface="Nunito Sans" panose="00000500000000000000" pitchFamily="2" charset="0"/>
              </a:rPr>
              <a:t>-&gt; select AVG(column)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0" indent="0">
              <a:buNone/>
            </a:pPr>
            <a:r>
              <a:rPr lang="en-US" sz="2500" dirty="0">
                <a:latin typeface="Nunito Sans" panose="00000500000000000000" pitchFamily="2" charset="0"/>
              </a:rPr>
              <a:t>	Ex: select SUM(</a:t>
            </a:r>
            <a:r>
              <a:rPr lang="en-US" sz="2500" dirty="0" err="1">
                <a:latin typeface="Nunito Sans" panose="00000500000000000000" pitchFamily="2" charset="0"/>
              </a:rPr>
              <a:t>Studmarks</a:t>
            </a: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a:t>
            </a:r>
          </a:p>
          <a:p>
            <a:pPr marL="0" indent="0">
              <a:buNone/>
            </a:pPr>
            <a:endParaRPr lang="en-IN" sz="2500" dirty="0">
              <a:latin typeface="Nunito Sans" panose="00000500000000000000" pitchFamily="2" charset="0"/>
            </a:endParaRPr>
          </a:p>
          <a:p>
            <a:pPr marL="0" indent="0">
              <a:buNone/>
            </a:pPr>
            <a:endParaRPr lang="en-US"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BB7CFACE-4F06-4F26-B0BD-60BACA09A667}"/>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0634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lvl="2"/>
            <a:r>
              <a:rPr lang="en-US" sz="2500" dirty="0">
                <a:latin typeface="Nunito Sans" panose="00000500000000000000" pitchFamily="2" charset="0"/>
              </a:rPr>
              <a:t>Min:</a:t>
            </a:r>
          </a:p>
          <a:p>
            <a:pPr marL="800100" lvl="2" indent="0">
              <a:buNone/>
            </a:pPr>
            <a:r>
              <a:rPr lang="en-US" sz="2500" dirty="0">
                <a:latin typeface="Nunito Sans" panose="00000500000000000000" pitchFamily="2" charset="0"/>
              </a:rPr>
              <a:t>-&gt; select column1,MIN(column2)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800100" lvl="2" indent="0">
              <a:buNone/>
            </a:pPr>
            <a:r>
              <a:rPr lang="en-US" sz="2500" dirty="0">
                <a:latin typeface="Nunito Sans" panose="00000500000000000000" pitchFamily="2" charset="0"/>
              </a:rPr>
              <a:t>	Ex: select </a:t>
            </a:r>
            <a:r>
              <a:rPr lang="en-US" sz="2500" dirty="0" err="1">
                <a:latin typeface="Nunito Sans" panose="00000500000000000000" pitchFamily="2" charset="0"/>
              </a:rPr>
              <a:t>StudName,MIN</a:t>
            </a:r>
            <a:r>
              <a:rPr lang="en-US" sz="2500" dirty="0">
                <a:latin typeface="Nunito Sans" panose="00000500000000000000" pitchFamily="2" charset="0"/>
              </a:rPr>
              <a:t>(</a:t>
            </a:r>
            <a:r>
              <a:rPr lang="en-US" sz="2500" dirty="0" err="1">
                <a:latin typeface="Nunito Sans" panose="00000500000000000000" pitchFamily="2" charset="0"/>
              </a:rPr>
              <a:t>Studmarks</a:t>
            </a: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a:t>
            </a:r>
          </a:p>
          <a:p>
            <a:pPr marL="800100" lvl="2" indent="0">
              <a:buNone/>
            </a:pPr>
            <a:endParaRPr lang="en-US" sz="2500" dirty="0">
              <a:latin typeface="Nunito Sans" panose="00000500000000000000" pitchFamily="2" charset="0"/>
            </a:endParaRPr>
          </a:p>
          <a:p>
            <a:pPr lvl="2"/>
            <a:r>
              <a:rPr lang="en-US" sz="2500" dirty="0">
                <a:latin typeface="Nunito Sans" panose="00000500000000000000" pitchFamily="2" charset="0"/>
              </a:rPr>
              <a:t>Max:</a:t>
            </a:r>
          </a:p>
          <a:p>
            <a:pPr marL="800100" lvl="2" indent="0">
              <a:buNone/>
            </a:pPr>
            <a:r>
              <a:rPr lang="en-US" sz="2500" dirty="0">
                <a:latin typeface="Nunito Sans" panose="00000500000000000000" pitchFamily="2" charset="0"/>
              </a:rPr>
              <a:t>-&gt;select column1,MAX(column2) from </a:t>
            </a:r>
            <a:r>
              <a:rPr lang="en-US" sz="2500" dirty="0" err="1">
                <a:latin typeface="Nunito Sans" panose="00000500000000000000" pitchFamily="2" charset="0"/>
              </a:rPr>
              <a:t>table_name</a:t>
            </a:r>
            <a:r>
              <a:rPr lang="en-US" sz="2500" dirty="0">
                <a:latin typeface="Nunito Sans" panose="00000500000000000000" pitchFamily="2" charset="0"/>
              </a:rPr>
              <a:t>;</a:t>
            </a:r>
          </a:p>
          <a:p>
            <a:pPr marL="800100" lvl="2" indent="0">
              <a:buNone/>
            </a:pPr>
            <a:r>
              <a:rPr lang="en-US" sz="2500" dirty="0">
                <a:latin typeface="Nunito Sans" panose="00000500000000000000" pitchFamily="2" charset="0"/>
              </a:rPr>
              <a:t>	Ex: select </a:t>
            </a:r>
            <a:r>
              <a:rPr lang="en-US" sz="2500" dirty="0" err="1">
                <a:latin typeface="Nunito Sans" panose="00000500000000000000" pitchFamily="2" charset="0"/>
              </a:rPr>
              <a:t>StudName,MAX</a:t>
            </a:r>
            <a:r>
              <a:rPr lang="en-US" sz="2500" dirty="0">
                <a:latin typeface="Nunito Sans" panose="00000500000000000000" pitchFamily="2" charset="0"/>
              </a:rPr>
              <a:t>(</a:t>
            </a:r>
            <a:r>
              <a:rPr lang="en-US" sz="2500" dirty="0" err="1">
                <a:latin typeface="Nunito Sans" panose="00000500000000000000" pitchFamily="2" charset="0"/>
              </a:rPr>
              <a:t>Studmarks</a:t>
            </a: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a:t>
            </a:r>
          </a:p>
          <a:p>
            <a:pPr marL="800100" lvl="2" indent="0">
              <a:buNone/>
            </a:pPr>
            <a:endParaRPr lang="en-IN"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FDAEF1F6-2D97-4216-938B-CA3C10B0DEFE}"/>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2768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GROUP BY</a:t>
            </a:r>
            <a:endParaRPr lang="en-IN" dirty="0"/>
          </a:p>
        </p:txBody>
      </p:sp>
      <p:sp>
        <p:nvSpPr>
          <p:cNvPr id="3" name="Content Placeholder 2"/>
          <p:cNvSpPr>
            <a:spLocks noGrp="1"/>
          </p:cNvSpPr>
          <p:nvPr>
            <p:ph idx="1"/>
          </p:nvPr>
        </p:nvSpPr>
        <p:spPr>
          <a:xfrm>
            <a:off x="551384" y="1340769"/>
            <a:ext cx="11031016" cy="4785396"/>
          </a:xfrm>
        </p:spPr>
        <p:txBody>
          <a:bodyPr>
            <a:normAutofit/>
          </a:bodyPr>
          <a:lstStyle/>
          <a:p>
            <a:r>
              <a:rPr lang="en-US" sz="2500" dirty="0">
                <a:latin typeface="Nunito Sans" panose="00000500000000000000" pitchFamily="2" charset="0"/>
              </a:rPr>
              <a:t> Used in SQL to arrange identical data into groups with the help of some functions.</a:t>
            </a:r>
          </a:p>
          <a:p>
            <a:pPr marL="0" indent="0">
              <a:buNone/>
            </a:pPr>
            <a:r>
              <a:rPr lang="en-US" sz="2500" dirty="0">
                <a:latin typeface="Nunito Sans" panose="00000500000000000000" pitchFamily="2" charset="0"/>
              </a:rPr>
              <a:t>-&gt; select  * from </a:t>
            </a:r>
            <a:r>
              <a:rPr lang="en-US" sz="2500" dirty="0" err="1">
                <a:latin typeface="Nunito Sans" panose="00000500000000000000" pitchFamily="2" charset="0"/>
              </a:rPr>
              <a:t>table_name</a:t>
            </a:r>
            <a:endParaRPr lang="en-US" sz="2500" dirty="0">
              <a:latin typeface="Nunito Sans" panose="00000500000000000000" pitchFamily="2" charset="0"/>
            </a:endParaRPr>
          </a:p>
          <a:p>
            <a:pPr marL="0" indent="0">
              <a:buNone/>
            </a:pPr>
            <a:r>
              <a:rPr lang="en-US" sz="2500" dirty="0">
                <a:latin typeface="Nunito Sans" panose="00000500000000000000" pitchFamily="2" charset="0"/>
              </a:rPr>
              <a:t> group by </a:t>
            </a:r>
            <a:r>
              <a:rPr lang="en-US" sz="2500" dirty="0" err="1">
                <a:latin typeface="Nunito Sans" panose="00000500000000000000" pitchFamily="2" charset="0"/>
              </a:rPr>
              <a:t>column_name</a:t>
            </a:r>
            <a:r>
              <a:rPr lang="en-US" sz="2500" dirty="0">
                <a:latin typeface="Nunito Sans" panose="00000500000000000000" pitchFamily="2" charset="0"/>
              </a:rPr>
              <a:t>;</a:t>
            </a:r>
          </a:p>
          <a:p>
            <a:pPr marL="0" indent="0">
              <a:buNone/>
            </a:pPr>
            <a:r>
              <a:rPr lang="en-US" sz="2500" dirty="0">
                <a:latin typeface="Nunito Sans" panose="00000500000000000000" pitchFamily="2" charset="0"/>
              </a:rPr>
              <a:t>	Ex: select * from </a:t>
            </a:r>
            <a:r>
              <a:rPr lang="en-US" sz="2500" dirty="0" err="1">
                <a:latin typeface="Nunito Sans" panose="00000500000000000000" pitchFamily="2" charset="0"/>
              </a:rPr>
              <a:t>Studentdetails</a:t>
            </a:r>
            <a:endParaRPr lang="en-US" sz="2500" dirty="0">
              <a:latin typeface="Nunito Sans" panose="00000500000000000000" pitchFamily="2" charset="0"/>
            </a:endParaRPr>
          </a:p>
          <a:p>
            <a:pPr marL="0" indent="0">
              <a:buNone/>
            </a:pPr>
            <a:r>
              <a:rPr lang="en-US" sz="2500" dirty="0">
                <a:latin typeface="Nunito Sans" panose="00000500000000000000" pitchFamily="2" charset="0"/>
              </a:rPr>
              <a:t>		group by </a:t>
            </a:r>
            <a:r>
              <a:rPr lang="en-US" sz="2500" err="1">
                <a:latin typeface="Nunito Sans" panose="00000500000000000000" pitchFamily="2" charset="0"/>
              </a:rPr>
              <a:t>StudCity</a:t>
            </a:r>
            <a:r>
              <a:rPr lang="en-US" sz="2500">
                <a:latin typeface="Nunito Sans" panose="00000500000000000000" pitchFamily="2" charset="0"/>
              </a:rPr>
              <a:t>;</a:t>
            </a:r>
            <a:endParaRPr lang="en-US" sz="2500" dirty="0">
              <a:latin typeface="Nunito Sans" panose="00000500000000000000" pitchFamily="2" charset="0"/>
            </a:endParaRPr>
          </a:p>
          <a:p>
            <a:pPr marL="0" indent="0">
              <a:buNone/>
            </a:pPr>
            <a:r>
              <a:rPr lang="en-US" sz="2500" dirty="0">
                <a:latin typeface="Nunito Sans" panose="00000500000000000000" pitchFamily="2" charset="0"/>
              </a:rPr>
              <a:t> Ex: select  count(</a:t>
            </a:r>
            <a:r>
              <a:rPr lang="en-US" sz="2500" dirty="0" err="1">
                <a:latin typeface="Nunito Sans" panose="00000500000000000000" pitchFamily="2" charset="0"/>
              </a:rPr>
              <a:t>StudId</a:t>
            </a:r>
            <a:r>
              <a:rPr lang="en-US" sz="2500" dirty="0">
                <a:latin typeface="Nunito Sans" panose="00000500000000000000" pitchFamily="2" charset="0"/>
              </a:rPr>
              <a:t>) , </a:t>
            </a:r>
            <a:r>
              <a:rPr lang="en-US" sz="2500" dirty="0" err="1">
                <a:latin typeface="Nunito Sans" panose="00000500000000000000" pitchFamily="2" charset="0"/>
              </a:rPr>
              <a:t>Studcity</a:t>
            </a:r>
            <a:r>
              <a:rPr lang="en-US" sz="2500" dirty="0">
                <a:latin typeface="Nunito Sans" panose="00000500000000000000" pitchFamily="2" charset="0"/>
              </a:rPr>
              <a:t> </a:t>
            </a:r>
          </a:p>
          <a:p>
            <a:pPr marL="0" indent="0">
              <a:buNone/>
            </a:pP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 </a:t>
            </a:r>
          </a:p>
          <a:p>
            <a:pPr marL="0" indent="0">
              <a:buNone/>
            </a:pPr>
            <a:r>
              <a:rPr lang="en-US" sz="2500" dirty="0">
                <a:latin typeface="Nunito Sans" panose="00000500000000000000" pitchFamily="2" charset="0"/>
              </a:rPr>
              <a:t>	Group by </a:t>
            </a:r>
            <a:r>
              <a:rPr lang="en-US" sz="2500" dirty="0" err="1">
                <a:latin typeface="Nunito Sans" panose="00000500000000000000" pitchFamily="2" charset="0"/>
              </a:rPr>
              <a:t>Studcity</a:t>
            </a:r>
            <a:r>
              <a:rPr lang="en-US" sz="2500" dirty="0">
                <a:latin typeface="Nunito Sans" panose="00000500000000000000" pitchFamily="2" charset="0"/>
              </a:rPr>
              <a:t>;</a:t>
            </a:r>
          </a:p>
          <a:p>
            <a:pPr marL="0" indent="0">
              <a:buNone/>
            </a:pPr>
            <a:endParaRPr lang="en-IN" sz="2500" dirty="0">
              <a:latin typeface="Nunito Sans" panose="00000500000000000000" pitchFamily="2"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6" name="Rectangle 5">
            <a:extLst>
              <a:ext uri="{FF2B5EF4-FFF2-40B4-BE49-F238E27FC236}">
                <a16:creationId xmlns:a16="http://schemas.microsoft.com/office/drawing/2014/main" id="{216B6845-BA72-46BC-A4EE-A43F26520840}"/>
              </a:ext>
            </a:extLst>
          </p:cNvPr>
          <p:cNvSpPr/>
          <p:nvPr/>
        </p:nvSpPr>
        <p:spPr>
          <a:xfrm>
            <a:off x="652948" y="53340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7977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Having</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Having query is used to place conditions where we need to decide which group will be the part of final result-set.</a:t>
            </a:r>
          </a:p>
          <a:p>
            <a:pPr marL="0" indent="0">
              <a:buNone/>
            </a:pPr>
            <a:r>
              <a:rPr lang="en-US" sz="2500" dirty="0">
                <a:latin typeface="Nunito Sans" panose="00000500000000000000" pitchFamily="2" charset="0"/>
              </a:rPr>
              <a:t>-&gt; select * from </a:t>
            </a:r>
            <a:r>
              <a:rPr lang="en-US" sz="2500" dirty="0" err="1">
                <a:latin typeface="Nunito Sans" panose="00000500000000000000" pitchFamily="2" charset="0"/>
              </a:rPr>
              <a:t>table_name</a:t>
            </a:r>
            <a:endParaRPr lang="en-US" sz="2500" dirty="0">
              <a:latin typeface="Nunito Sans" panose="00000500000000000000" pitchFamily="2" charset="0"/>
            </a:endParaRPr>
          </a:p>
          <a:p>
            <a:pPr marL="0" indent="0">
              <a:buNone/>
            </a:pPr>
            <a:r>
              <a:rPr lang="en-US" sz="2500" dirty="0">
                <a:latin typeface="Nunito Sans" panose="00000500000000000000" pitchFamily="2" charset="0"/>
              </a:rPr>
              <a:t>	having column1;</a:t>
            </a:r>
          </a:p>
          <a:p>
            <a:pPr marL="0" indent="0">
              <a:buNone/>
            </a:pPr>
            <a:r>
              <a:rPr lang="en-US" sz="2500" dirty="0">
                <a:latin typeface="Nunito Sans" panose="00000500000000000000" pitchFamily="2" charset="0"/>
              </a:rPr>
              <a:t>	Ex: select </a:t>
            </a:r>
            <a:r>
              <a:rPr lang="en-US" sz="2500" dirty="0" err="1">
                <a:latin typeface="Nunito Sans" panose="00000500000000000000" pitchFamily="2" charset="0"/>
              </a:rPr>
              <a:t>studId</a:t>
            </a:r>
            <a:r>
              <a:rPr lang="en-US" sz="2500" dirty="0">
                <a:latin typeface="Nunito Sans" panose="00000500000000000000" pitchFamily="2" charset="0"/>
              </a:rPr>
              <a:t>, sum(</a:t>
            </a:r>
            <a:r>
              <a:rPr lang="en-US" sz="2500" dirty="0" err="1">
                <a:latin typeface="Nunito Sans" panose="00000500000000000000" pitchFamily="2" charset="0"/>
              </a:rPr>
              <a:t>studmarks</a:t>
            </a:r>
            <a:r>
              <a:rPr lang="en-US" sz="2500" dirty="0">
                <a:latin typeface="Nunito Sans" panose="00000500000000000000" pitchFamily="2" charset="0"/>
              </a:rPr>
              <a:t>) </a:t>
            </a:r>
          </a:p>
          <a:p>
            <a:pPr marL="0" indent="0">
              <a:buNone/>
            </a:pP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 </a:t>
            </a:r>
          </a:p>
          <a:p>
            <a:pPr marL="0" indent="0">
              <a:buNone/>
            </a:pPr>
            <a:r>
              <a:rPr lang="en-US" sz="2500" dirty="0">
                <a:latin typeface="Nunito Sans" panose="00000500000000000000" pitchFamily="2" charset="0"/>
              </a:rPr>
              <a:t>		Having sum(</a:t>
            </a:r>
            <a:r>
              <a:rPr lang="en-US" sz="2500" dirty="0" err="1">
                <a:latin typeface="Nunito Sans" panose="00000500000000000000" pitchFamily="2" charset="0"/>
              </a:rPr>
              <a:t>studmarks</a:t>
            </a:r>
            <a:r>
              <a:rPr lang="en-US" sz="2500" dirty="0">
                <a:latin typeface="Nunito Sans" panose="00000500000000000000" pitchFamily="2" charset="0"/>
              </a:rPr>
              <a:t>)&gt;500;</a:t>
            </a:r>
            <a:endParaRPr lang="en-IN"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EE67FD11-DA53-40DC-AACB-79A0C753AEBC}"/>
              </a:ext>
            </a:extLst>
          </p:cNvPr>
          <p:cNvSpPr/>
          <p:nvPr/>
        </p:nvSpPr>
        <p:spPr>
          <a:xfrm>
            <a:off x="652948" y="42922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85487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ORDER BY</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Order by keyword is used to sort the result-set in ascending or descending order.</a:t>
            </a:r>
          </a:p>
          <a:p>
            <a:pPr marL="0" indent="0">
              <a:buNone/>
            </a:pPr>
            <a:r>
              <a:rPr lang="en-US" sz="2500" dirty="0">
                <a:latin typeface="Nunito Sans" panose="00000500000000000000" pitchFamily="2" charset="0"/>
              </a:rPr>
              <a:t>-&gt; select  column from </a:t>
            </a:r>
            <a:r>
              <a:rPr lang="en-US" sz="2500" dirty="0" err="1">
                <a:latin typeface="Nunito Sans" panose="00000500000000000000" pitchFamily="2" charset="0"/>
              </a:rPr>
              <a:t>table_name</a:t>
            </a:r>
            <a:endParaRPr lang="en-US" sz="2500" dirty="0">
              <a:latin typeface="Nunito Sans" panose="00000500000000000000" pitchFamily="2" charset="0"/>
            </a:endParaRPr>
          </a:p>
          <a:p>
            <a:pPr marL="0" indent="0">
              <a:buNone/>
            </a:pPr>
            <a:r>
              <a:rPr lang="en-US" sz="2500" dirty="0">
                <a:latin typeface="Nunito Sans" panose="00000500000000000000" pitchFamily="2" charset="0"/>
              </a:rPr>
              <a:t>    </a:t>
            </a:r>
            <a:r>
              <a:rPr lang="en-US" sz="2500" dirty="0" err="1">
                <a:latin typeface="Nunito Sans" panose="00000500000000000000" pitchFamily="2" charset="0"/>
              </a:rPr>
              <a:t>odere</a:t>
            </a:r>
            <a:r>
              <a:rPr lang="en-US" sz="2500" dirty="0">
                <a:latin typeface="Nunito Sans" panose="00000500000000000000" pitchFamily="2" charset="0"/>
              </a:rPr>
              <a:t> by column;</a:t>
            </a:r>
          </a:p>
          <a:p>
            <a:pPr marL="0" indent="0">
              <a:buNone/>
            </a:pPr>
            <a:r>
              <a:rPr lang="en-US" sz="2500" dirty="0">
                <a:latin typeface="Nunito Sans" panose="00000500000000000000" pitchFamily="2" charset="0"/>
              </a:rPr>
              <a:t>	Ex: select </a:t>
            </a:r>
            <a:r>
              <a:rPr lang="en-US" sz="2500" dirty="0" err="1">
                <a:latin typeface="Nunito Sans" panose="00000500000000000000" pitchFamily="2" charset="0"/>
              </a:rPr>
              <a:t>studName</a:t>
            </a:r>
            <a:r>
              <a:rPr lang="en-US" sz="2500" dirty="0">
                <a:latin typeface="Nunito Sans" panose="00000500000000000000" pitchFamily="2" charset="0"/>
              </a:rPr>
              <a:t> from </a:t>
            </a:r>
            <a:r>
              <a:rPr lang="en-US" sz="2500" dirty="0" err="1">
                <a:latin typeface="Nunito Sans" panose="00000500000000000000" pitchFamily="2" charset="0"/>
              </a:rPr>
              <a:t>Studentdetails</a:t>
            </a:r>
            <a:endParaRPr lang="en-US" sz="2500" dirty="0">
              <a:latin typeface="Nunito Sans" panose="00000500000000000000" pitchFamily="2" charset="0"/>
            </a:endParaRPr>
          </a:p>
          <a:p>
            <a:pPr marL="0" indent="0">
              <a:buNone/>
            </a:pPr>
            <a:r>
              <a:rPr lang="en-US" sz="2500" dirty="0">
                <a:latin typeface="Nunito Sans" panose="00000500000000000000" pitchFamily="2" charset="0"/>
              </a:rPr>
              <a:t>		order by </a:t>
            </a:r>
            <a:r>
              <a:rPr lang="en-US" sz="2500" dirty="0" err="1">
                <a:latin typeface="Nunito Sans" panose="00000500000000000000" pitchFamily="2" charset="0"/>
              </a:rPr>
              <a:t>StudId</a:t>
            </a:r>
            <a:r>
              <a:rPr lang="en-US" sz="2500" dirty="0">
                <a:latin typeface="Nunito Sans" panose="00000500000000000000" pitchFamily="2" charset="0"/>
              </a:rPr>
              <a:t> </a:t>
            </a:r>
            <a:r>
              <a:rPr lang="en-US" sz="2500" dirty="0" err="1">
                <a:latin typeface="Nunito Sans" panose="00000500000000000000" pitchFamily="2" charset="0"/>
              </a:rPr>
              <a:t>desc</a:t>
            </a:r>
            <a:r>
              <a:rPr lang="en-US" sz="2500" dirty="0">
                <a:latin typeface="Nunito Sans" panose="00000500000000000000" pitchFamily="2" charset="0"/>
              </a:rPr>
              <a:t>;</a:t>
            </a:r>
          </a:p>
          <a:p>
            <a:pPr marL="0" indent="0">
              <a:buNone/>
            </a:pPr>
            <a:r>
              <a:rPr lang="en-US" sz="2500" dirty="0">
                <a:latin typeface="Nunito Sans" panose="00000500000000000000" pitchFamily="2" charset="0"/>
              </a:rPr>
              <a:t>	Ex: select </a:t>
            </a:r>
            <a:r>
              <a:rPr lang="en-US" sz="2500" dirty="0" err="1">
                <a:latin typeface="Nunito Sans" panose="00000500000000000000" pitchFamily="2" charset="0"/>
              </a:rPr>
              <a:t>studName</a:t>
            </a:r>
            <a:r>
              <a:rPr lang="en-US" sz="2500" dirty="0">
                <a:latin typeface="Nunito Sans" panose="00000500000000000000" pitchFamily="2" charset="0"/>
              </a:rPr>
              <a:t> from </a:t>
            </a:r>
            <a:r>
              <a:rPr lang="en-US" sz="2500" dirty="0" err="1">
                <a:latin typeface="Nunito Sans" panose="00000500000000000000" pitchFamily="2" charset="0"/>
              </a:rPr>
              <a:t>Studentdetails</a:t>
            </a:r>
            <a:endParaRPr lang="en-US" sz="2500" dirty="0">
              <a:latin typeface="Nunito Sans" panose="00000500000000000000" pitchFamily="2" charset="0"/>
            </a:endParaRPr>
          </a:p>
          <a:p>
            <a:pPr marL="0" indent="0">
              <a:buNone/>
            </a:pPr>
            <a:r>
              <a:rPr lang="en-US" sz="2500" dirty="0">
                <a:latin typeface="Nunito Sans" panose="00000500000000000000" pitchFamily="2" charset="0"/>
              </a:rPr>
              <a:t>		order by </a:t>
            </a:r>
            <a:r>
              <a:rPr lang="en-US" sz="2500" dirty="0" err="1">
                <a:latin typeface="Nunito Sans" panose="00000500000000000000" pitchFamily="2" charset="0"/>
              </a:rPr>
              <a:t>StudId</a:t>
            </a:r>
            <a:r>
              <a:rPr lang="en-US" sz="2500" dirty="0">
                <a:latin typeface="Nunito Sans" panose="00000500000000000000" pitchFamily="2" charset="0"/>
              </a:rPr>
              <a:t> </a:t>
            </a:r>
            <a:r>
              <a:rPr lang="en-US" sz="2500" dirty="0" err="1">
                <a:latin typeface="Nunito Sans" panose="00000500000000000000" pitchFamily="2" charset="0"/>
              </a:rPr>
              <a:t>asc</a:t>
            </a:r>
            <a:r>
              <a:rPr lang="en-US" sz="2500" dirty="0">
                <a:latin typeface="Nunito Sans" panose="00000500000000000000" pitchFamily="2" charset="0"/>
              </a:rPr>
              <a:t>;</a:t>
            </a:r>
          </a:p>
          <a:p>
            <a:pPr marL="0" indent="0">
              <a:buNone/>
            </a:pPr>
            <a:endParaRPr lang="en-US" sz="2500" dirty="0">
              <a:latin typeface="Nunito Sans" panose="00000500000000000000" pitchFamily="2" charset="0"/>
            </a:endParaRPr>
          </a:p>
          <a:p>
            <a:pPr marL="0" indent="0">
              <a:buNone/>
            </a:pPr>
            <a:r>
              <a:rPr lang="en-US" sz="2500" dirty="0">
                <a:latin typeface="Nunito Sans" panose="00000500000000000000" pitchFamily="2" charset="0"/>
              </a:rPr>
              <a:t> </a:t>
            </a:r>
            <a:endParaRPr lang="en-IN"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04756366-17D5-43C8-8DB0-2F50AA1479A7}"/>
              </a:ext>
            </a:extLst>
          </p:cNvPr>
          <p:cNvSpPr/>
          <p:nvPr/>
        </p:nvSpPr>
        <p:spPr>
          <a:xfrm>
            <a:off x="652948" y="42922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3249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r>
                        <a:rPr lang="en-US" sz="2400" dirty="0"/>
                        <a:t>150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7" name="Straight Arrow Connector 26"/>
          <p:cNvCxnSpPr/>
          <p:nvPr/>
        </p:nvCxnSpPr>
        <p:spPr>
          <a:xfrm>
            <a:off x="304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58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2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sp>
        <p:nvSpPr>
          <p:cNvPr id="36" name="TextBox 35"/>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5" name="Rectangular Callout 24"/>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26" name="Rectangle 25"/>
          <p:cNvSpPr/>
          <p:nvPr/>
        </p:nvSpPr>
        <p:spPr>
          <a:xfrm>
            <a:off x="4064000" y="27178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*temp</a:t>
            </a:r>
            <a:endParaRPr lang="en-US" sz="2400" dirty="0"/>
          </a:p>
        </p:txBody>
      </p:sp>
      <p:cxnSp>
        <p:nvCxnSpPr>
          <p:cNvPr id="31" name="Straight Arrow Connector 30"/>
          <p:cNvCxnSpPr/>
          <p:nvPr/>
        </p:nvCxnSpPr>
        <p:spPr>
          <a:xfrm rot="16200000" flipH="1">
            <a:off x="4266141" y="3834342"/>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Rectangular Callout 31"/>
          <p:cNvSpPr/>
          <p:nvPr/>
        </p:nvSpPr>
        <p:spPr>
          <a:xfrm>
            <a:off x="0" y="5359400"/>
            <a:ext cx="1727200" cy="609600"/>
          </a:xfrm>
          <a:prstGeom prst="wedgeRectCallou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NULL</a:t>
            </a:r>
          </a:p>
          <a:p>
            <a:pPr algn="ctr"/>
            <a:endParaRPr lang="en-US" sz="1500" dirty="0"/>
          </a:p>
        </p:txBody>
      </p:sp>
      <p:sp>
        <p:nvSpPr>
          <p:cNvPr id="39" name="TextBox 38"/>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40" name="Rectangle 39">
            <a:extLst>
              <a:ext uri="{FF2B5EF4-FFF2-40B4-BE49-F238E27FC236}">
                <a16:creationId xmlns:a16="http://schemas.microsoft.com/office/drawing/2014/main" id="{46BFE5BA-96B6-436C-96A7-2484F3CAFF88}"/>
              </a:ext>
            </a:extLst>
          </p:cNvPr>
          <p:cNvSpPr/>
          <p:nvPr/>
        </p:nvSpPr>
        <p:spPr>
          <a:xfrm>
            <a:off x="1574800" y="2730342"/>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1" name="Straight Arrow Connector 40">
            <a:extLst>
              <a:ext uri="{FF2B5EF4-FFF2-40B4-BE49-F238E27FC236}">
                <a16:creationId xmlns:a16="http://schemas.microsoft.com/office/drawing/2014/main" id="{B3C50374-BA7E-4887-AA97-A78A33850D11}"/>
              </a:ext>
            </a:extLst>
          </p:cNvPr>
          <p:cNvCxnSpPr/>
          <p:nvPr/>
        </p:nvCxnSpPr>
        <p:spPr>
          <a:xfrm rot="16200000" flipH="1">
            <a:off x="1776941" y="3846884"/>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80A97B0B-77F8-4686-A5E3-6C6501007425}"/>
              </a:ext>
            </a:extLst>
          </p:cNvPr>
          <p:cNvSpPr txBox="1"/>
          <p:nvPr/>
        </p:nvSpPr>
        <p:spPr>
          <a:xfrm>
            <a:off x="9897872" y="3986613"/>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633378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290">
                                          <p:stCondLst>
                                            <p:cond delay="0"/>
                                          </p:stCondLst>
                                        </p:cTn>
                                        <p:tgtEl>
                                          <p:spTgt spid="25"/>
                                        </p:tgtEl>
                                      </p:cBhvr>
                                    </p:animEffect>
                                    <p:anim calcmode="lin" valueType="num">
                                      <p:cBhvr>
                                        <p:cTn id="8"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13" dur="13">
                                          <p:stCondLst>
                                            <p:cond delay="325"/>
                                          </p:stCondLst>
                                        </p:cTn>
                                        <p:tgtEl>
                                          <p:spTgt spid="25"/>
                                        </p:tgtEl>
                                      </p:cBhvr>
                                      <p:to x="100000" y="60000"/>
                                    </p:animScale>
                                    <p:animScale>
                                      <p:cBhvr>
                                        <p:cTn id="14" dur="83" decel="50000">
                                          <p:stCondLst>
                                            <p:cond delay="338"/>
                                          </p:stCondLst>
                                        </p:cTn>
                                        <p:tgtEl>
                                          <p:spTgt spid="25"/>
                                        </p:tgtEl>
                                      </p:cBhvr>
                                      <p:to x="100000" y="100000"/>
                                    </p:animScale>
                                    <p:animScale>
                                      <p:cBhvr>
                                        <p:cTn id="15" dur="13">
                                          <p:stCondLst>
                                            <p:cond delay="656"/>
                                          </p:stCondLst>
                                        </p:cTn>
                                        <p:tgtEl>
                                          <p:spTgt spid="25"/>
                                        </p:tgtEl>
                                      </p:cBhvr>
                                      <p:to x="100000" y="80000"/>
                                    </p:animScale>
                                    <p:animScale>
                                      <p:cBhvr>
                                        <p:cTn id="16" dur="83" decel="50000">
                                          <p:stCondLst>
                                            <p:cond delay="669"/>
                                          </p:stCondLst>
                                        </p:cTn>
                                        <p:tgtEl>
                                          <p:spTgt spid="25"/>
                                        </p:tgtEl>
                                      </p:cBhvr>
                                      <p:to x="100000" y="100000"/>
                                    </p:animScale>
                                    <p:animScale>
                                      <p:cBhvr>
                                        <p:cTn id="17" dur="13">
                                          <p:stCondLst>
                                            <p:cond delay="821"/>
                                          </p:stCondLst>
                                        </p:cTn>
                                        <p:tgtEl>
                                          <p:spTgt spid="25"/>
                                        </p:tgtEl>
                                      </p:cBhvr>
                                      <p:to x="100000" y="90000"/>
                                    </p:animScale>
                                    <p:animScale>
                                      <p:cBhvr>
                                        <p:cTn id="18" dur="83" decel="50000">
                                          <p:stCondLst>
                                            <p:cond delay="834"/>
                                          </p:stCondLst>
                                        </p:cTn>
                                        <p:tgtEl>
                                          <p:spTgt spid="25"/>
                                        </p:tgtEl>
                                      </p:cBhvr>
                                      <p:to x="100000" y="100000"/>
                                    </p:animScale>
                                    <p:animScale>
                                      <p:cBhvr>
                                        <p:cTn id="19" dur="13">
                                          <p:stCondLst>
                                            <p:cond delay="904"/>
                                          </p:stCondLst>
                                        </p:cTn>
                                        <p:tgtEl>
                                          <p:spTgt spid="25"/>
                                        </p:tgtEl>
                                      </p:cBhvr>
                                      <p:to x="100000" y="95000"/>
                                    </p:animScale>
                                    <p:animScale>
                                      <p:cBhvr>
                                        <p:cTn id="20" dur="83" decel="50000">
                                          <p:stCondLst>
                                            <p:cond delay="917"/>
                                          </p:stCondLst>
                                        </p:cTn>
                                        <p:tgtEl>
                                          <p:spTgt spid="25"/>
                                        </p:tgtEl>
                                      </p:cBhvr>
                                      <p:to x="100000" y="100000"/>
                                    </p:animScale>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up)">
                                      <p:cBhvr>
                                        <p:cTn id="24" dur="1000"/>
                                        <p:tgtEl>
                                          <p:spTgt spid="26"/>
                                        </p:tgtEl>
                                      </p:cBhvr>
                                    </p:animEffect>
                                  </p:childTnLst>
                                </p:cTn>
                              </p:par>
                              <p:par>
                                <p:cTn id="25" presetID="22" presetClass="entr" presetSubtype="1"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NULL</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In SQL Null is used to represent the missing values (Blank value).</a:t>
            </a:r>
          </a:p>
          <a:p>
            <a:r>
              <a:rPr lang="en-US" sz="2500" dirty="0">
                <a:latin typeface="Nunito Sans" panose="00000500000000000000" pitchFamily="2" charset="0"/>
              </a:rPr>
              <a:t> Is Null and Is not Null are keywords is used to test empty values.</a:t>
            </a:r>
          </a:p>
          <a:p>
            <a:pPr marL="0" indent="0">
              <a:buNone/>
            </a:pPr>
            <a:r>
              <a:rPr lang="en-US" sz="2500" dirty="0">
                <a:latin typeface="Nunito Sans" panose="00000500000000000000" pitchFamily="2" charset="0"/>
              </a:rPr>
              <a:t>	Ex: select </a:t>
            </a:r>
            <a:r>
              <a:rPr lang="en-US" sz="2500" dirty="0" err="1">
                <a:latin typeface="Nunito Sans" panose="00000500000000000000" pitchFamily="2" charset="0"/>
              </a:rPr>
              <a:t>studId</a:t>
            </a: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 where </a:t>
            </a:r>
            <a:r>
              <a:rPr lang="en-US" sz="2500" dirty="0" err="1">
                <a:latin typeface="Nunito Sans" panose="00000500000000000000" pitchFamily="2" charset="0"/>
              </a:rPr>
              <a:t>stdmarks</a:t>
            </a:r>
            <a:r>
              <a:rPr lang="en-US" sz="2500" dirty="0">
                <a:latin typeface="Nunito Sans" panose="00000500000000000000" pitchFamily="2" charset="0"/>
              </a:rPr>
              <a:t> Is   NULL;</a:t>
            </a:r>
          </a:p>
          <a:p>
            <a:pPr marL="0" indent="0">
              <a:buNone/>
            </a:pPr>
            <a:r>
              <a:rPr lang="en-US" sz="2500" dirty="0">
                <a:latin typeface="Nunito Sans" panose="00000500000000000000" pitchFamily="2" charset="0"/>
              </a:rPr>
              <a:t>	</a:t>
            </a:r>
            <a:r>
              <a:rPr lang="en-US" sz="2500" dirty="0" err="1">
                <a:latin typeface="Nunito Sans" panose="00000500000000000000" pitchFamily="2" charset="0"/>
              </a:rPr>
              <a:t>Ex:select</a:t>
            </a:r>
            <a:r>
              <a:rPr lang="en-US" sz="2500" dirty="0">
                <a:latin typeface="Nunito Sans" panose="00000500000000000000" pitchFamily="2" charset="0"/>
              </a:rPr>
              <a:t> </a:t>
            </a:r>
            <a:r>
              <a:rPr lang="en-US" sz="2500" dirty="0" err="1">
                <a:latin typeface="Nunito Sans" panose="00000500000000000000" pitchFamily="2" charset="0"/>
              </a:rPr>
              <a:t>studId</a:t>
            </a: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 where </a:t>
            </a:r>
            <a:r>
              <a:rPr lang="en-US" sz="2500" dirty="0" err="1">
                <a:latin typeface="Nunito Sans" panose="00000500000000000000" pitchFamily="2" charset="0"/>
              </a:rPr>
              <a:t>stdmarks</a:t>
            </a:r>
            <a:r>
              <a:rPr lang="en-US" sz="2500" dirty="0">
                <a:latin typeface="Nunito Sans" panose="00000500000000000000" pitchFamily="2" charset="0"/>
              </a:rPr>
              <a:t> Is Not NULL;</a:t>
            </a:r>
          </a:p>
          <a:p>
            <a:pPr marL="0" indent="0">
              <a:buNone/>
            </a:pPr>
            <a:endParaRPr lang="en-US" sz="2500" dirty="0">
              <a:latin typeface="Nunito Sans" panose="00000500000000000000" pitchFamily="2" charset="0"/>
            </a:endParaRPr>
          </a:p>
          <a:p>
            <a:pPr marL="0" indent="0">
              <a:buNone/>
            </a:pPr>
            <a:endParaRPr lang="en-IN" sz="2500"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6CAAAD61-652F-4B37-8D6F-6C3A57745FC7}"/>
              </a:ext>
            </a:extLst>
          </p:cNvPr>
          <p:cNvSpPr/>
          <p:nvPr/>
        </p:nvSpPr>
        <p:spPr>
          <a:xfrm>
            <a:off x="652948" y="42922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39915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UPDATE</a:t>
            </a:r>
            <a:endParaRPr lang="en-IN" dirty="0"/>
          </a:p>
        </p:txBody>
      </p:sp>
      <p:sp>
        <p:nvSpPr>
          <p:cNvPr id="3" name="Content Placeholder 2"/>
          <p:cNvSpPr>
            <a:spLocks noGrp="1"/>
          </p:cNvSpPr>
          <p:nvPr>
            <p:ph idx="1"/>
          </p:nvPr>
        </p:nvSpPr>
        <p:spPr/>
        <p:txBody>
          <a:bodyPr/>
          <a:lstStyle/>
          <a:p>
            <a:r>
              <a:rPr lang="en-US" dirty="0">
                <a:latin typeface="Nunito Sans" panose="00000500000000000000" pitchFamily="2" charset="0"/>
              </a:rPr>
              <a:t> Update query is used to modify the rows in a table either it may be single or multiple modifications.</a:t>
            </a:r>
          </a:p>
          <a:p>
            <a:pPr marL="0" indent="0">
              <a:buNone/>
            </a:pPr>
            <a:r>
              <a:rPr lang="en-US" dirty="0">
                <a:latin typeface="Nunito Sans" panose="00000500000000000000" pitchFamily="2" charset="0"/>
              </a:rPr>
              <a:t>-&gt; Update </a:t>
            </a:r>
            <a:r>
              <a:rPr lang="en-US" dirty="0" err="1">
                <a:latin typeface="Nunito Sans" panose="00000500000000000000" pitchFamily="2" charset="0"/>
              </a:rPr>
              <a:t>table_name</a:t>
            </a:r>
            <a:endParaRPr lang="en-US" dirty="0">
              <a:latin typeface="Nunito Sans" panose="00000500000000000000" pitchFamily="2" charset="0"/>
            </a:endParaRPr>
          </a:p>
          <a:p>
            <a:pPr marL="0" indent="0">
              <a:buNone/>
            </a:pPr>
            <a:r>
              <a:rPr lang="en-US" dirty="0">
                <a:latin typeface="Nunito Sans" panose="00000500000000000000" pitchFamily="2" charset="0"/>
              </a:rPr>
              <a:t> set 	</a:t>
            </a:r>
            <a:r>
              <a:rPr lang="en-US" dirty="0" err="1">
                <a:latin typeface="Nunito Sans" panose="00000500000000000000" pitchFamily="2" charset="0"/>
              </a:rPr>
              <a:t>coulmn</a:t>
            </a:r>
            <a:endParaRPr lang="en-US" dirty="0">
              <a:latin typeface="Nunito Sans" panose="00000500000000000000" pitchFamily="2" charset="0"/>
            </a:endParaRPr>
          </a:p>
          <a:p>
            <a:pPr marL="0" indent="0">
              <a:buNone/>
            </a:pPr>
            <a:r>
              <a:rPr lang="en-US" dirty="0">
                <a:latin typeface="Nunito Sans" panose="00000500000000000000" pitchFamily="2" charset="0"/>
              </a:rPr>
              <a:t>Where column1;</a:t>
            </a:r>
          </a:p>
          <a:p>
            <a:pPr marL="0" indent="0">
              <a:buNone/>
            </a:pPr>
            <a:r>
              <a:rPr lang="en-US" dirty="0">
                <a:latin typeface="Nunito Sans" panose="00000500000000000000" pitchFamily="2" charset="0"/>
              </a:rPr>
              <a:t>	Ex: Update  </a:t>
            </a:r>
            <a:r>
              <a:rPr lang="en-US" dirty="0" err="1">
                <a:latin typeface="Nunito Sans" panose="00000500000000000000" pitchFamily="2" charset="0"/>
              </a:rPr>
              <a:t>Studentdetails</a:t>
            </a:r>
            <a:r>
              <a:rPr lang="en-US" dirty="0">
                <a:latin typeface="Nunito Sans" panose="00000500000000000000" pitchFamily="2" charset="0"/>
              </a:rPr>
              <a:t> </a:t>
            </a:r>
          </a:p>
          <a:p>
            <a:pPr marL="0" indent="0">
              <a:buNone/>
            </a:pPr>
            <a:r>
              <a:rPr lang="en-US" dirty="0">
                <a:latin typeface="Nunito Sans" panose="00000500000000000000" pitchFamily="2" charset="0"/>
              </a:rPr>
              <a:t>	  	set </a:t>
            </a:r>
            <a:r>
              <a:rPr lang="en-US" dirty="0" err="1">
                <a:latin typeface="Nunito Sans" panose="00000500000000000000" pitchFamily="2" charset="0"/>
              </a:rPr>
              <a:t>Studname</a:t>
            </a:r>
            <a:r>
              <a:rPr lang="en-US" dirty="0">
                <a:latin typeface="Nunito Sans" panose="00000500000000000000" pitchFamily="2" charset="0"/>
              </a:rPr>
              <a:t>=‘</a:t>
            </a:r>
            <a:r>
              <a:rPr lang="en-US" dirty="0" err="1">
                <a:latin typeface="Nunito Sans" panose="00000500000000000000" pitchFamily="2" charset="0"/>
              </a:rPr>
              <a:t>ankitha</a:t>
            </a:r>
            <a:r>
              <a:rPr lang="en-US" dirty="0">
                <a:latin typeface="Nunito Sans" panose="00000500000000000000" pitchFamily="2" charset="0"/>
              </a:rPr>
              <a:t>’ where </a:t>
            </a:r>
            <a:r>
              <a:rPr lang="en-US" dirty="0" err="1">
                <a:latin typeface="Nunito Sans" panose="00000500000000000000" pitchFamily="2" charset="0"/>
              </a:rPr>
              <a:t>studId</a:t>
            </a:r>
            <a:r>
              <a:rPr lang="en-US" dirty="0">
                <a:latin typeface="Nunito Sans" panose="00000500000000000000" pitchFamily="2" charset="0"/>
              </a:rPr>
              <a:t>=‘12’;</a:t>
            </a:r>
          </a:p>
          <a:p>
            <a:pPr marL="0" indent="0">
              <a:buNone/>
            </a:pPr>
            <a:endParaRPr lang="en-IN" dirty="0">
              <a:latin typeface="Nunito Sans"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 name="Rectangle 4">
            <a:extLst>
              <a:ext uri="{FF2B5EF4-FFF2-40B4-BE49-F238E27FC236}">
                <a16:creationId xmlns:a16="http://schemas.microsoft.com/office/drawing/2014/main" id="{17F2DFF6-3533-4945-A983-2441D903A45C}"/>
              </a:ext>
            </a:extLst>
          </p:cNvPr>
          <p:cNvSpPr/>
          <p:nvPr/>
        </p:nvSpPr>
        <p:spPr>
          <a:xfrm>
            <a:off x="652948" y="42922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06970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DELETE</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The SQL delete command  is used to delete rows that are no longer required  from database tables.</a:t>
            </a:r>
          </a:p>
          <a:p>
            <a:pPr marL="0" indent="0">
              <a:buNone/>
            </a:pPr>
            <a:r>
              <a:rPr lang="en-US" sz="2500" dirty="0">
                <a:latin typeface="Nunito Sans" panose="00000500000000000000" pitchFamily="2" charset="0"/>
              </a:rPr>
              <a:t>-&gt; delete from </a:t>
            </a:r>
            <a:r>
              <a:rPr lang="en-US" sz="2500" dirty="0" err="1">
                <a:latin typeface="Nunito Sans" panose="00000500000000000000" pitchFamily="2" charset="0"/>
              </a:rPr>
              <a:t>table_name</a:t>
            </a:r>
            <a:r>
              <a:rPr lang="en-US" sz="2500" dirty="0">
                <a:latin typeface="Nunito Sans" panose="00000500000000000000" pitchFamily="2" charset="0"/>
              </a:rPr>
              <a:t> where column;</a:t>
            </a:r>
          </a:p>
          <a:p>
            <a:pPr marL="0" indent="0">
              <a:buNone/>
            </a:pPr>
            <a:r>
              <a:rPr lang="en-US" sz="2500" dirty="0">
                <a:latin typeface="Nunito Sans" panose="00000500000000000000" pitchFamily="2" charset="0"/>
              </a:rPr>
              <a:t>	Ex: delete from </a:t>
            </a:r>
            <a:r>
              <a:rPr lang="en-US" sz="2500" dirty="0" err="1">
                <a:latin typeface="Nunito Sans" panose="00000500000000000000" pitchFamily="2" charset="0"/>
              </a:rPr>
              <a:t>Studentdetails</a:t>
            </a:r>
            <a:r>
              <a:rPr lang="en-US" sz="2500" dirty="0">
                <a:latin typeface="Nunito Sans" panose="00000500000000000000" pitchFamily="2" charset="0"/>
              </a:rPr>
              <a:t> where </a:t>
            </a:r>
            <a:r>
              <a:rPr lang="en-US" sz="2500" dirty="0" err="1">
                <a:latin typeface="Nunito Sans" panose="00000500000000000000" pitchFamily="2" charset="0"/>
              </a:rPr>
              <a:t>studId</a:t>
            </a:r>
            <a:r>
              <a:rPr lang="en-US" sz="2500" dirty="0">
                <a:latin typeface="Nunito Sans" panose="00000500000000000000" pitchFamily="2" charset="0"/>
              </a:rPr>
              <a:t>=’16’;</a:t>
            </a:r>
          </a:p>
          <a:p>
            <a:pPr marL="0" indent="0">
              <a:buNone/>
            </a:pPr>
            <a:r>
              <a:rPr lang="en-US" sz="2500" dirty="0">
                <a:latin typeface="Nunito Sans" panose="00000500000000000000" pitchFamily="2" charset="0"/>
              </a:rPr>
              <a:t>-&gt; </a:t>
            </a:r>
          </a:p>
          <a:p>
            <a:pPr marL="0" indent="0">
              <a:buNone/>
            </a:pPr>
            <a:r>
              <a:rPr lang="en-US" sz="2500" dirty="0">
                <a:latin typeface="Nunito Sans" panose="00000500000000000000" pitchFamily="2" charset="0"/>
              </a:rPr>
              <a:t>	Ex: delete from </a:t>
            </a:r>
            <a:r>
              <a:rPr lang="en-US" sz="2500" dirty="0" err="1">
                <a:latin typeface="Nunito Sans" panose="00000500000000000000" pitchFamily="2" charset="0"/>
              </a:rPr>
              <a:t>Studentdetails</a:t>
            </a:r>
            <a:r>
              <a:rPr lang="en-US" sz="2500" dirty="0">
                <a:latin typeface="Nunito Sans" panose="00000500000000000000" pitchFamily="2" charset="0"/>
              </a:rPr>
              <a:t> where </a:t>
            </a:r>
            <a:r>
              <a:rPr lang="en-US" sz="2500" dirty="0" err="1">
                <a:latin typeface="Nunito Sans" panose="00000500000000000000" pitchFamily="2" charset="0"/>
              </a:rPr>
              <a:t>studId</a:t>
            </a:r>
            <a:r>
              <a:rPr lang="en-US" sz="2500" dirty="0">
                <a:latin typeface="Nunito Sans" panose="00000500000000000000" pitchFamily="2" charset="0"/>
              </a:rPr>
              <a:t>=’16’;</a:t>
            </a:r>
          </a:p>
          <a:p>
            <a:pPr marL="0" indent="0">
              <a:buNone/>
            </a:pPr>
            <a:r>
              <a:rPr lang="en-US" sz="2500" dirty="0">
                <a:latin typeface="Nunito Sans" panose="00000500000000000000" pitchFamily="2" charset="0"/>
              </a:rPr>
              <a:t>                  Select * from </a:t>
            </a:r>
            <a:r>
              <a:rPr lang="en-US" sz="2500" dirty="0" err="1">
                <a:latin typeface="Nunito Sans" panose="00000500000000000000" pitchFamily="2" charset="0"/>
              </a:rPr>
              <a:t>Studentdetails</a:t>
            </a:r>
            <a:r>
              <a:rPr lang="en-US" sz="2500" dirty="0">
                <a:latin typeface="Nunito Sans" panose="00000500000000000000" pitchFamily="2" charset="0"/>
              </a:rPr>
              <a:t>;  </a:t>
            </a:r>
          </a:p>
          <a:p>
            <a:pPr marL="0" indent="0">
              <a:buNone/>
            </a:pPr>
            <a:endParaRPr lang="en-IN" sz="2500" dirty="0">
              <a:latin typeface="Nunito Sans" panose="00000500000000000000" pitchFamily="2"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6" name="Rectangle 5">
            <a:extLst>
              <a:ext uri="{FF2B5EF4-FFF2-40B4-BE49-F238E27FC236}">
                <a16:creationId xmlns:a16="http://schemas.microsoft.com/office/drawing/2014/main" id="{6AA16507-68C9-4B39-AF4D-0867FE9ED662}"/>
              </a:ext>
            </a:extLst>
          </p:cNvPr>
          <p:cNvSpPr/>
          <p:nvPr/>
        </p:nvSpPr>
        <p:spPr>
          <a:xfrm>
            <a:off x="652948" y="42922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78517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 operator:</a:t>
            </a:r>
            <a:endParaRPr lang="en-IN" dirty="0"/>
          </a:p>
        </p:txBody>
      </p:sp>
      <p:sp>
        <p:nvSpPr>
          <p:cNvPr id="3" name="Content Placeholder 2"/>
          <p:cNvSpPr>
            <a:spLocks noGrp="1"/>
          </p:cNvSpPr>
          <p:nvPr>
            <p:ph idx="1"/>
          </p:nvPr>
        </p:nvSpPr>
        <p:spPr/>
        <p:txBody>
          <a:bodyPr>
            <a:normAutofit/>
          </a:bodyPr>
          <a:lstStyle/>
          <a:p>
            <a:pPr lvl="1"/>
            <a:r>
              <a:rPr lang="en-US" sz="2500" dirty="0">
                <a:latin typeface="Nunito Sans" panose="00000500000000000000" pitchFamily="2" charset="0"/>
              </a:rPr>
              <a:t> IN operator is used to specify multiple values  inside 	the WHERE clause. It acts as a short for multiple  OR. </a:t>
            </a:r>
          </a:p>
          <a:p>
            <a:pPr marL="400050" lvl="1" indent="0">
              <a:buNone/>
            </a:pPr>
            <a:r>
              <a:rPr lang="en-US" sz="2500" dirty="0">
                <a:latin typeface="Nunito Sans" panose="00000500000000000000" pitchFamily="2" charset="0"/>
              </a:rPr>
              <a:t>-&gt; select column1,column2</a:t>
            </a:r>
          </a:p>
          <a:p>
            <a:pPr marL="400050" lvl="1" indent="0">
              <a:buNone/>
            </a:pPr>
            <a:r>
              <a:rPr lang="en-US" sz="2500" dirty="0">
                <a:latin typeface="Nunito Sans" panose="00000500000000000000" pitchFamily="2" charset="0"/>
              </a:rPr>
              <a:t> from </a:t>
            </a:r>
            <a:r>
              <a:rPr lang="en-US" sz="2500" dirty="0" err="1">
                <a:latin typeface="Nunito Sans" panose="00000500000000000000" pitchFamily="2" charset="0"/>
              </a:rPr>
              <a:t>table_name</a:t>
            </a:r>
            <a:endParaRPr lang="en-US" sz="2500" dirty="0">
              <a:latin typeface="Nunito Sans" panose="00000500000000000000" pitchFamily="2" charset="0"/>
            </a:endParaRPr>
          </a:p>
          <a:p>
            <a:pPr marL="400050" lvl="1" indent="0">
              <a:buNone/>
            </a:pPr>
            <a:r>
              <a:rPr lang="en-US" sz="2500" dirty="0">
                <a:latin typeface="Nunito Sans" panose="00000500000000000000" pitchFamily="2" charset="0"/>
              </a:rPr>
              <a:t> where </a:t>
            </a:r>
            <a:r>
              <a:rPr lang="en-US" sz="2500" dirty="0" err="1">
                <a:latin typeface="Nunito Sans" panose="00000500000000000000" pitchFamily="2" charset="0"/>
              </a:rPr>
              <a:t>coulmn</a:t>
            </a:r>
            <a:r>
              <a:rPr lang="en-US" sz="2500" dirty="0">
                <a:latin typeface="Nunito Sans" panose="00000500000000000000" pitchFamily="2" charset="0"/>
              </a:rPr>
              <a:t> IN( );</a:t>
            </a:r>
          </a:p>
          <a:p>
            <a:pPr marL="400050" lvl="1" indent="0">
              <a:buNone/>
            </a:pPr>
            <a:r>
              <a:rPr lang="en-US" sz="2500" dirty="0">
                <a:latin typeface="Nunito Sans" panose="00000500000000000000" pitchFamily="2" charset="0"/>
              </a:rPr>
              <a:t> 	</a:t>
            </a:r>
            <a:r>
              <a:rPr lang="en-US" sz="2500" dirty="0" err="1">
                <a:latin typeface="Nunito Sans" panose="00000500000000000000" pitchFamily="2" charset="0"/>
              </a:rPr>
              <a:t>Ex:select</a:t>
            </a:r>
            <a:r>
              <a:rPr lang="en-US" sz="2500" dirty="0">
                <a:latin typeface="Nunito Sans" panose="00000500000000000000" pitchFamily="2" charset="0"/>
              </a:rPr>
              <a:t> </a:t>
            </a:r>
            <a:r>
              <a:rPr lang="en-US" sz="2500" dirty="0" err="1">
                <a:latin typeface="Nunito Sans" panose="00000500000000000000" pitchFamily="2" charset="0"/>
              </a:rPr>
              <a:t>studName,StudId</a:t>
            </a:r>
            <a:endParaRPr lang="en-US" sz="2500" dirty="0">
              <a:latin typeface="Nunito Sans" panose="00000500000000000000" pitchFamily="2" charset="0"/>
            </a:endParaRPr>
          </a:p>
          <a:p>
            <a:pPr marL="400050" lvl="1" indent="0">
              <a:buNone/>
            </a:pP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 </a:t>
            </a:r>
          </a:p>
          <a:p>
            <a:pPr marL="400050" lvl="1" indent="0">
              <a:buNone/>
            </a:pPr>
            <a:r>
              <a:rPr lang="en-US" sz="2500" dirty="0">
                <a:latin typeface="Nunito Sans" panose="00000500000000000000" pitchFamily="2" charset="0"/>
              </a:rPr>
              <a:t>Where </a:t>
            </a:r>
            <a:r>
              <a:rPr lang="en-US" sz="2500" dirty="0" err="1">
                <a:latin typeface="Nunito Sans" panose="00000500000000000000" pitchFamily="2" charset="0"/>
              </a:rPr>
              <a:t>studcity</a:t>
            </a:r>
            <a:r>
              <a:rPr lang="en-US" sz="2500" dirty="0">
                <a:latin typeface="Nunito Sans" panose="00000500000000000000" pitchFamily="2" charset="0"/>
              </a:rPr>
              <a:t> IN(‘HYD’,’CBE’,’MAS’);</a:t>
            </a:r>
            <a:endParaRPr lang="en-IN" sz="2500" dirty="0">
              <a:latin typeface="Nunito Sans" panose="00000500000000000000" pitchFamily="2" charset="0"/>
            </a:endParaRPr>
          </a:p>
          <a:p>
            <a:pPr marL="400050" lvl="1" indent="0">
              <a:buNone/>
            </a:pPr>
            <a:endParaRPr lang="en-IN" sz="2500" dirty="0">
              <a:latin typeface="Nunito Sans" panose="00000500000000000000" pitchFamily="2" charset="0"/>
            </a:endParaRPr>
          </a:p>
        </p:txBody>
      </p:sp>
      <p:sp>
        <p:nvSpPr>
          <p:cNvPr id="4" name="Rectangle 3">
            <a:extLst>
              <a:ext uri="{FF2B5EF4-FFF2-40B4-BE49-F238E27FC236}">
                <a16:creationId xmlns:a16="http://schemas.microsoft.com/office/drawing/2014/main" id="{EB0F3742-E5DC-4137-8094-462BDCECFBD8}"/>
              </a:ext>
            </a:extLst>
          </p:cNvPr>
          <p:cNvSpPr/>
          <p:nvPr/>
        </p:nvSpPr>
        <p:spPr>
          <a:xfrm>
            <a:off x="652948" y="42922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57881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BETWEEN operator:</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Between operator will select a particular value within the specified range.</a:t>
            </a:r>
          </a:p>
          <a:p>
            <a:pPr marL="0" indent="0">
              <a:buNone/>
            </a:pPr>
            <a:r>
              <a:rPr lang="en-US" sz="2500" dirty="0">
                <a:latin typeface="Nunito Sans" panose="00000500000000000000" pitchFamily="2" charset="0"/>
              </a:rPr>
              <a:t>-&gt; select column1,column2 from </a:t>
            </a:r>
            <a:r>
              <a:rPr lang="en-US" sz="2500" dirty="0" err="1">
                <a:latin typeface="Nunito Sans" panose="00000500000000000000" pitchFamily="2" charset="0"/>
              </a:rPr>
              <a:t>table_name</a:t>
            </a:r>
            <a:r>
              <a:rPr lang="en-US" sz="2500" dirty="0">
                <a:latin typeface="Nunito Sans" panose="00000500000000000000" pitchFamily="2" charset="0"/>
              </a:rPr>
              <a:t> </a:t>
            </a:r>
          </a:p>
          <a:p>
            <a:pPr marL="0" indent="0">
              <a:buNone/>
            </a:pPr>
            <a:r>
              <a:rPr lang="en-US" sz="2500" dirty="0">
                <a:latin typeface="Nunito Sans" panose="00000500000000000000" pitchFamily="2" charset="0"/>
              </a:rPr>
              <a:t>   where column3 between value1 AND value2;</a:t>
            </a:r>
          </a:p>
          <a:p>
            <a:pPr marL="0" indent="0">
              <a:buNone/>
            </a:pPr>
            <a:r>
              <a:rPr lang="en-US" sz="2500" dirty="0">
                <a:latin typeface="Nunito Sans" panose="00000500000000000000" pitchFamily="2" charset="0"/>
              </a:rPr>
              <a:t> 	Ex: select </a:t>
            </a:r>
            <a:r>
              <a:rPr lang="en-US" sz="2500" dirty="0" err="1">
                <a:latin typeface="Nunito Sans" panose="00000500000000000000" pitchFamily="2" charset="0"/>
              </a:rPr>
              <a:t>Studname,studId</a:t>
            </a:r>
            <a:r>
              <a:rPr lang="en-US" sz="2500" dirty="0">
                <a:latin typeface="Nunito Sans" panose="00000500000000000000" pitchFamily="2" charset="0"/>
              </a:rPr>
              <a:t> from </a:t>
            </a:r>
            <a:r>
              <a:rPr lang="en-US" sz="2500" dirty="0" err="1">
                <a:latin typeface="Nunito Sans" panose="00000500000000000000" pitchFamily="2" charset="0"/>
              </a:rPr>
              <a:t>studentdetails</a:t>
            </a:r>
            <a:r>
              <a:rPr lang="en-US" sz="2500" dirty="0">
                <a:latin typeface="Nunito Sans" panose="00000500000000000000" pitchFamily="2" charset="0"/>
              </a:rPr>
              <a:t> </a:t>
            </a:r>
          </a:p>
          <a:p>
            <a:pPr marL="0" indent="0">
              <a:buNone/>
            </a:pPr>
            <a:r>
              <a:rPr lang="en-US" sz="2500" dirty="0">
                <a:latin typeface="Nunito Sans" panose="00000500000000000000" pitchFamily="2" charset="0"/>
              </a:rPr>
              <a:t>		where </a:t>
            </a:r>
            <a:r>
              <a:rPr lang="en-US" sz="2500" dirty="0" err="1">
                <a:latin typeface="Nunito Sans" panose="00000500000000000000" pitchFamily="2" charset="0"/>
              </a:rPr>
              <a:t>studmarks</a:t>
            </a:r>
            <a:r>
              <a:rPr lang="en-US" sz="2500" dirty="0">
                <a:latin typeface="Nunito Sans" panose="00000500000000000000" pitchFamily="2" charset="0"/>
              </a:rPr>
              <a:t> Between 500 AND 800;</a:t>
            </a:r>
            <a:endParaRPr lang="en-IN" sz="2500" dirty="0">
              <a:latin typeface="Nunito Sans" panose="00000500000000000000" pitchFamily="2" charset="0"/>
            </a:endParaRPr>
          </a:p>
        </p:txBody>
      </p:sp>
      <p:sp>
        <p:nvSpPr>
          <p:cNvPr id="4" name="Rectangle 3">
            <a:extLst>
              <a:ext uri="{FF2B5EF4-FFF2-40B4-BE49-F238E27FC236}">
                <a16:creationId xmlns:a16="http://schemas.microsoft.com/office/drawing/2014/main" id="{533EE145-C099-4792-88C4-29F31F1050C1}"/>
              </a:ext>
            </a:extLst>
          </p:cNvPr>
          <p:cNvSpPr/>
          <p:nvPr/>
        </p:nvSpPr>
        <p:spPr>
          <a:xfrm>
            <a:off x="652948" y="42922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50097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JOIN</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A JOIN clause is used to combine rows from two or more tables, based on a related column between them.</a:t>
            </a:r>
          </a:p>
          <a:p>
            <a:endParaRPr lang="en-US" sz="2500" dirty="0">
              <a:latin typeface="Nunito Sans" panose="00000500000000000000" pitchFamily="2" charset="0"/>
            </a:endParaRPr>
          </a:p>
          <a:p>
            <a:r>
              <a:rPr lang="en-US" sz="2500" dirty="0">
                <a:latin typeface="Nunito Sans" panose="00000500000000000000" pitchFamily="2" charset="0"/>
              </a:rPr>
              <a:t>The </a:t>
            </a:r>
            <a:r>
              <a:rPr lang="en-US" sz="2500" b="1" dirty="0">
                <a:latin typeface="Nunito Sans" panose="00000500000000000000" pitchFamily="2" charset="0"/>
              </a:rPr>
              <a:t>INNER JOIN </a:t>
            </a:r>
            <a:r>
              <a:rPr lang="en-US" sz="2500" dirty="0">
                <a:latin typeface="Nunito Sans" panose="00000500000000000000" pitchFamily="2" charset="0"/>
              </a:rPr>
              <a:t>keyword selects records that have matching values in both tables.</a:t>
            </a:r>
          </a:p>
          <a:p>
            <a:endParaRPr lang="en-US" sz="2500" dirty="0">
              <a:latin typeface="Nunito Sans" panose="00000500000000000000" pitchFamily="2" charset="0"/>
            </a:endParaRPr>
          </a:p>
          <a:p>
            <a:r>
              <a:rPr lang="en-US" sz="2500" dirty="0">
                <a:latin typeface="Nunito Sans" panose="00000500000000000000" pitchFamily="2" charset="0"/>
              </a:rPr>
              <a:t>The </a:t>
            </a:r>
            <a:r>
              <a:rPr lang="en-US" sz="2500" b="1" dirty="0">
                <a:latin typeface="Nunito Sans" panose="00000500000000000000" pitchFamily="2" charset="0"/>
              </a:rPr>
              <a:t>LEFT JOIN </a:t>
            </a:r>
            <a:r>
              <a:rPr lang="en-US" sz="2500" dirty="0">
                <a:latin typeface="Nunito Sans" panose="00000500000000000000" pitchFamily="2" charset="0"/>
              </a:rPr>
              <a:t>keyword returns all records from the left table (table1), and the matched records from the right table (table2). The result is NULL from the right side, if there is no match.</a:t>
            </a:r>
          </a:p>
        </p:txBody>
      </p:sp>
      <p:sp>
        <p:nvSpPr>
          <p:cNvPr id="4" name="Rectangle 3">
            <a:extLst>
              <a:ext uri="{FF2B5EF4-FFF2-40B4-BE49-F238E27FC236}">
                <a16:creationId xmlns:a16="http://schemas.microsoft.com/office/drawing/2014/main" id="{533EE145-C099-4792-88C4-29F31F1050C1}"/>
              </a:ext>
            </a:extLst>
          </p:cNvPr>
          <p:cNvSpPr/>
          <p:nvPr/>
        </p:nvSpPr>
        <p:spPr>
          <a:xfrm>
            <a:off x="652948" y="42922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72742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JOIN</a:t>
            </a:r>
            <a:endParaRPr lang="en-IN" dirty="0"/>
          </a:p>
        </p:txBody>
      </p:sp>
      <p:sp>
        <p:nvSpPr>
          <p:cNvPr id="3" name="Content Placeholder 2"/>
          <p:cNvSpPr>
            <a:spLocks noGrp="1"/>
          </p:cNvSpPr>
          <p:nvPr>
            <p:ph idx="1"/>
          </p:nvPr>
        </p:nvSpPr>
        <p:spPr/>
        <p:txBody>
          <a:bodyPr>
            <a:normAutofit/>
          </a:bodyPr>
          <a:lstStyle/>
          <a:p>
            <a:r>
              <a:rPr lang="en-US" sz="2500" dirty="0">
                <a:latin typeface="Nunito Sans" panose="00000500000000000000" pitchFamily="2" charset="0"/>
              </a:rPr>
              <a:t> The </a:t>
            </a:r>
            <a:r>
              <a:rPr lang="en-US" sz="2500" b="1" dirty="0">
                <a:latin typeface="Nunito Sans" panose="00000500000000000000" pitchFamily="2" charset="0"/>
              </a:rPr>
              <a:t>RIGHT JOIN </a:t>
            </a:r>
            <a:r>
              <a:rPr lang="en-US" sz="2500" dirty="0">
                <a:latin typeface="Nunito Sans" panose="00000500000000000000" pitchFamily="2" charset="0"/>
              </a:rPr>
              <a:t>keyword returns all records from the right table (table2), and the matched records from the left table (table1). The result is NULL from the left side, when there is no match.</a:t>
            </a:r>
          </a:p>
          <a:p>
            <a:endParaRPr lang="en-US" sz="2500" dirty="0">
              <a:latin typeface="Nunito Sans" panose="00000500000000000000" pitchFamily="2" charset="0"/>
            </a:endParaRPr>
          </a:p>
          <a:p>
            <a:r>
              <a:rPr lang="en-US" sz="2500" dirty="0">
                <a:latin typeface="Nunito Sans" panose="00000500000000000000" pitchFamily="2" charset="0"/>
              </a:rPr>
              <a:t>The </a:t>
            </a:r>
            <a:r>
              <a:rPr lang="en-US" sz="2500" b="1" dirty="0">
                <a:latin typeface="Nunito Sans" panose="00000500000000000000" pitchFamily="2" charset="0"/>
              </a:rPr>
              <a:t>FULL OUTER JOIN </a:t>
            </a:r>
            <a:r>
              <a:rPr lang="en-US" sz="2500" dirty="0">
                <a:latin typeface="Nunito Sans" panose="00000500000000000000" pitchFamily="2" charset="0"/>
              </a:rPr>
              <a:t>keyword returns all records when there is a match in left (table1) or right (table2) table records.</a:t>
            </a:r>
          </a:p>
          <a:p>
            <a:pPr marL="0" indent="0">
              <a:buNone/>
            </a:pPr>
            <a:endParaRPr lang="en-US" sz="2500" b="1" dirty="0">
              <a:latin typeface="Nunito Sans" panose="00000500000000000000" pitchFamily="2" charset="0"/>
            </a:endParaRPr>
          </a:p>
          <a:p>
            <a:pPr marL="0" indent="0">
              <a:buNone/>
            </a:pPr>
            <a:r>
              <a:rPr lang="en-US" sz="2500" b="1" dirty="0">
                <a:latin typeface="Nunito Sans" panose="00000500000000000000" pitchFamily="2" charset="0"/>
              </a:rPr>
              <a:t>Note:</a:t>
            </a:r>
            <a:r>
              <a:rPr lang="en-US" sz="2500" dirty="0">
                <a:latin typeface="Nunito Sans" panose="00000500000000000000" pitchFamily="2" charset="0"/>
              </a:rPr>
              <a:t> FULL OUTER JOIN can potentially return very large result-sets!</a:t>
            </a:r>
          </a:p>
        </p:txBody>
      </p:sp>
      <p:sp>
        <p:nvSpPr>
          <p:cNvPr id="4" name="Rectangle 3">
            <a:extLst>
              <a:ext uri="{FF2B5EF4-FFF2-40B4-BE49-F238E27FC236}">
                <a16:creationId xmlns:a16="http://schemas.microsoft.com/office/drawing/2014/main" id="{533EE145-C099-4792-88C4-29F31F1050C1}"/>
              </a:ext>
            </a:extLst>
          </p:cNvPr>
          <p:cNvSpPr/>
          <p:nvPr/>
        </p:nvSpPr>
        <p:spPr>
          <a:xfrm>
            <a:off x="652948" y="42922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14217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71EE1CC-5860-4236-A6FD-56296450190E}"/>
              </a:ext>
            </a:extLst>
          </p:cNvPr>
          <p:cNvPicPr>
            <a:picLocks noChangeAspect="1"/>
          </p:cNvPicPr>
          <p:nvPr/>
        </p:nvPicPr>
        <p:blipFill>
          <a:blip r:embed="rId3">
            <a:extLst>
              <a:ext uri="{28A0092B-C50C-407E-A947-70E740481C1C}">
                <a14:useLocalDpi xmlns:a14="http://schemas.microsoft.com/office/drawing/2010/main" val="0"/>
              </a:ext>
            </a:extLst>
          </a:blip>
          <a:srcRect l="1110" b="849"/>
          <a:stretch>
            <a:fillRect/>
          </a:stretch>
        </p:blipFill>
        <p:spPr>
          <a:xfrm rot="355158">
            <a:off x="-214550" y="3101269"/>
            <a:ext cx="4219796" cy="3942674"/>
          </a:xfrm>
          <a:custGeom>
            <a:avLst/>
            <a:gdLst>
              <a:gd name="connsiteX0" fmla="*/ 0 w 4219796"/>
              <a:gd name="connsiteY0" fmla="*/ 0 h 3942674"/>
              <a:gd name="connsiteX1" fmla="*/ 4219796 w 4219796"/>
              <a:gd name="connsiteY1" fmla="*/ 0 h 3942674"/>
              <a:gd name="connsiteX2" fmla="*/ 4219796 w 4219796"/>
              <a:gd name="connsiteY2" fmla="*/ 3547546 h 3942674"/>
              <a:gd name="connsiteX3" fmla="*/ 408778 w 4219796"/>
              <a:gd name="connsiteY3" fmla="*/ 3942674 h 3942674"/>
            </a:gdLst>
            <a:ahLst/>
            <a:cxnLst>
              <a:cxn ang="0">
                <a:pos x="connsiteX0" y="connsiteY0"/>
              </a:cxn>
              <a:cxn ang="0">
                <a:pos x="connsiteX1" y="connsiteY1"/>
              </a:cxn>
              <a:cxn ang="0">
                <a:pos x="connsiteX2" y="connsiteY2"/>
              </a:cxn>
              <a:cxn ang="0">
                <a:pos x="connsiteX3" y="connsiteY3"/>
              </a:cxn>
            </a:cxnLst>
            <a:rect l="l" t="t" r="r" b="b"/>
            <a:pathLst>
              <a:path w="4219796" h="3942674">
                <a:moveTo>
                  <a:pt x="0" y="0"/>
                </a:moveTo>
                <a:lnTo>
                  <a:pt x="4219796" y="0"/>
                </a:lnTo>
                <a:lnTo>
                  <a:pt x="4219796" y="3547546"/>
                </a:lnTo>
                <a:lnTo>
                  <a:pt x="408778" y="3942674"/>
                </a:lnTo>
                <a:close/>
              </a:path>
            </a:pathLst>
          </a:custGeom>
        </p:spPr>
      </p:pic>
      <p:sp>
        <p:nvSpPr>
          <p:cNvPr id="6" name="Rectangle 5">
            <a:extLst>
              <a:ext uri="{FF2B5EF4-FFF2-40B4-BE49-F238E27FC236}">
                <a16:creationId xmlns:a16="http://schemas.microsoft.com/office/drawing/2014/main" id="{BA29A662-E105-4DCD-B841-5AE7DE607E52}"/>
              </a:ext>
            </a:extLst>
          </p:cNvPr>
          <p:cNvSpPr/>
          <p:nvPr/>
        </p:nvSpPr>
        <p:spPr>
          <a:xfrm>
            <a:off x="0" y="2438400"/>
            <a:ext cx="12192000" cy="1323439"/>
          </a:xfrm>
          <a:prstGeom prst="rect">
            <a:avLst/>
          </a:prstGeom>
        </p:spPr>
        <p:txBody>
          <a:bodyPr wrap="square">
            <a:spAutoFit/>
          </a:bodyPr>
          <a:lstStyle/>
          <a:p>
            <a:pPr algn="ctr"/>
            <a:r>
              <a:rPr lang="en-US" sz="8000" b="1" dirty="0">
                <a:solidFill>
                  <a:srgbClr val="F05136"/>
                </a:solidFill>
                <a:latin typeface="Nunito Sans" panose="00000500000000000000" pitchFamily="2" charset="0"/>
              </a:rPr>
              <a:t>THANK YOU</a:t>
            </a:r>
            <a:endParaRPr lang="en-US" sz="8000" b="1" dirty="0">
              <a:solidFill>
                <a:srgbClr val="F05136"/>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2245121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r>
                        <a:rPr lang="en-US" sz="2400" dirty="0"/>
                        <a:t>150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7" name="Straight Arrow Connector 26"/>
          <p:cNvCxnSpPr/>
          <p:nvPr/>
        </p:nvCxnSpPr>
        <p:spPr>
          <a:xfrm>
            <a:off x="304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58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2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sp>
        <p:nvSpPr>
          <p:cNvPr id="36" name="TextBox 35"/>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5" name="Rectangular Callout 24"/>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24" name="Rectangular Callout 23"/>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39" name="Rectangular Callout 38"/>
          <p:cNvSpPr/>
          <p:nvPr/>
        </p:nvSpPr>
        <p:spPr>
          <a:xfrm>
            <a:off x="0" y="5359400"/>
            <a:ext cx="1727200" cy="609600"/>
          </a:xfrm>
          <a:prstGeom prst="wedgeRectCallou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NULL</a:t>
            </a:r>
          </a:p>
          <a:p>
            <a:pPr algn="ctr"/>
            <a:endParaRPr lang="en-US" sz="1500" dirty="0"/>
          </a:p>
        </p:txBody>
      </p:sp>
      <p:sp>
        <p:nvSpPr>
          <p:cNvPr id="59" name="TextBox 58"/>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sp>
        <p:nvSpPr>
          <p:cNvPr id="62" name="TextBox 61"/>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63" name="Rectangle 62"/>
          <p:cNvSpPr/>
          <p:nvPr/>
        </p:nvSpPr>
        <p:spPr>
          <a:xfrm>
            <a:off x="4064000" y="27178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*temp</a:t>
            </a:r>
            <a:endParaRPr lang="en-US" sz="2400" dirty="0"/>
          </a:p>
        </p:txBody>
      </p:sp>
      <p:cxnSp>
        <p:nvCxnSpPr>
          <p:cNvPr id="64" name="Straight Arrow Connector 63"/>
          <p:cNvCxnSpPr/>
          <p:nvPr/>
        </p:nvCxnSpPr>
        <p:spPr>
          <a:xfrm rot="16200000" flipH="1">
            <a:off x="4266141" y="3834342"/>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4" name="Rectangle 33">
            <a:extLst>
              <a:ext uri="{FF2B5EF4-FFF2-40B4-BE49-F238E27FC236}">
                <a16:creationId xmlns:a16="http://schemas.microsoft.com/office/drawing/2014/main" id="{117EB0C7-4A8F-4805-8187-E38348330E2B}"/>
              </a:ext>
            </a:extLst>
          </p:cNvPr>
          <p:cNvSpPr/>
          <p:nvPr/>
        </p:nvSpPr>
        <p:spPr>
          <a:xfrm>
            <a:off x="1670095" y="5990851"/>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0" name="Straight Arrow Connector 39">
            <a:extLst>
              <a:ext uri="{FF2B5EF4-FFF2-40B4-BE49-F238E27FC236}">
                <a16:creationId xmlns:a16="http://schemas.microsoft.com/office/drawing/2014/main" id="{F34A3FB0-4D57-44C0-8B85-621DD6561809}"/>
              </a:ext>
            </a:extLst>
          </p:cNvPr>
          <p:cNvCxnSpPr/>
          <p:nvPr/>
        </p:nvCxnSpPr>
        <p:spPr>
          <a:xfrm rot="5400000" flipH="1" flipV="1">
            <a:off x="1721954" y="5430993"/>
            <a:ext cx="11176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098559F1-7543-48E2-A2BC-0C40C9B30DD0}"/>
              </a:ext>
            </a:extLst>
          </p:cNvPr>
          <p:cNvSpPr txBox="1"/>
          <p:nvPr/>
        </p:nvSpPr>
        <p:spPr>
          <a:xfrm>
            <a:off x="9897872" y="3986613"/>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39356479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80">
                                          <p:stCondLst>
                                            <p:cond delay="0"/>
                                          </p:stCondLst>
                                        </p:cTn>
                                        <p:tgtEl>
                                          <p:spTgt spid="24"/>
                                        </p:tgtEl>
                                      </p:cBhvr>
                                    </p:animEffect>
                                    <p:anim calcmode="lin" valueType="num">
                                      <p:cBhvr>
                                        <p:cTn id="8"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3" dur="26">
                                          <p:stCondLst>
                                            <p:cond delay="650"/>
                                          </p:stCondLst>
                                        </p:cTn>
                                        <p:tgtEl>
                                          <p:spTgt spid="24"/>
                                        </p:tgtEl>
                                      </p:cBhvr>
                                      <p:to x="100000" y="60000"/>
                                    </p:animScale>
                                    <p:animScale>
                                      <p:cBhvr>
                                        <p:cTn id="14" dur="166" decel="50000">
                                          <p:stCondLst>
                                            <p:cond delay="676"/>
                                          </p:stCondLst>
                                        </p:cTn>
                                        <p:tgtEl>
                                          <p:spTgt spid="24"/>
                                        </p:tgtEl>
                                      </p:cBhvr>
                                      <p:to x="100000" y="100000"/>
                                    </p:animScale>
                                    <p:animScale>
                                      <p:cBhvr>
                                        <p:cTn id="15" dur="26">
                                          <p:stCondLst>
                                            <p:cond delay="1312"/>
                                          </p:stCondLst>
                                        </p:cTn>
                                        <p:tgtEl>
                                          <p:spTgt spid="24"/>
                                        </p:tgtEl>
                                      </p:cBhvr>
                                      <p:to x="100000" y="80000"/>
                                    </p:animScale>
                                    <p:animScale>
                                      <p:cBhvr>
                                        <p:cTn id="16" dur="166" decel="50000">
                                          <p:stCondLst>
                                            <p:cond delay="1338"/>
                                          </p:stCondLst>
                                        </p:cTn>
                                        <p:tgtEl>
                                          <p:spTgt spid="24"/>
                                        </p:tgtEl>
                                      </p:cBhvr>
                                      <p:to x="100000" y="100000"/>
                                    </p:animScale>
                                    <p:animScale>
                                      <p:cBhvr>
                                        <p:cTn id="17" dur="26">
                                          <p:stCondLst>
                                            <p:cond delay="1642"/>
                                          </p:stCondLst>
                                        </p:cTn>
                                        <p:tgtEl>
                                          <p:spTgt spid="24"/>
                                        </p:tgtEl>
                                      </p:cBhvr>
                                      <p:to x="100000" y="90000"/>
                                    </p:animScale>
                                    <p:animScale>
                                      <p:cBhvr>
                                        <p:cTn id="18" dur="166" decel="50000">
                                          <p:stCondLst>
                                            <p:cond delay="1668"/>
                                          </p:stCondLst>
                                        </p:cTn>
                                        <p:tgtEl>
                                          <p:spTgt spid="24"/>
                                        </p:tgtEl>
                                      </p:cBhvr>
                                      <p:to x="100000" y="100000"/>
                                    </p:animScale>
                                    <p:animScale>
                                      <p:cBhvr>
                                        <p:cTn id="19" dur="26">
                                          <p:stCondLst>
                                            <p:cond delay="1808"/>
                                          </p:stCondLst>
                                        </p:cTn>
                                        <p:tgtEl>
                                          <p:spTgt spid="24"/>
                                        </p:tgtEl>
                                      </p:cBhvr>
                                      <p:to x="100000" y="95000"/>
                                    </p:animScale>
                                    <p:animScale>
                                      <p:cBhvr>
                                        <p:cTn id="20" dur="166" decel="50000">
                                          <p:stCondLst>
                                            <p:cond delay="1834"/>
                                          </p:stCondLst>
                                        </p:cTn>
                                        <p:tgtEl>
                                          <p:spTgt spid="24"/>
                                        </p:tgtEl>
                                      </p:cBhvr>
                                      <p:to x="100000" y="100000"/>
                                    </p:animScale>
                                  </p:childTnLst>
                                </p:cTn>
                              </p:par>
                            </p:childTnLst>
                          </p:cTn>
                        </p:par>
                        <p:par>
                          <p:cTn id="21" fill="hold">
                            <p:stCondLst>
                              <p:cond delay="2000"/>
                            </p:stCondLst>
                            <p:childTnLst>
                              <p:par>
                                <p:cTn id="22" presetID="3" presetClass="exit" presetSubtype="10" fill="hold" nodeType="afterEffect">
                                  <p:stCondLst>
                                    <p:cond delay="0"/>
                                  </p:stCondLst>
                                  <p:childTnLst>
                                    <p:animEffect transition="out" filter="blinds(horizontal)">
                                      <p:cBhvr>
                                        <p:cTn id="23" dur="500"/>
                                        <p:tgtEl>
                                          <p:spTgt spid="32">
                                            <p:txEl>
                                              <p:pRg st="0" end="0"/>
                                            </p:txEl>
                                          </p:spTgt>
                                        </p:tgtEl>
                                      </p:cBhvr>
                                    </p:animEffect>
                                    <p:set>
                                      <p:cBhvr>
                                        <p:cTn id="24" dur="1" fill="hold">
                                          <p:stCondLst>
                                            <p:cond delay="499"/>
                                          </p:stCondLst>
                                        </p:cTn>
                                        <p:tgtEl>
                                          <p:spTgt spid="32">
                                            <p:txEl>
                                              <p:pRg st="0" end="0"/>
                                            </p:txEl>
                                          </p:spTgt>
                                        </p:tgtEl>
                                        <p:attrNameLst>
                                          <p:attrName>style.visibility</p:attrName>
                                        </p:attrNameLst>
                                      </p:cBhvr>
                                      <p:to>
                                        <p:strVal val="hidden"/>
                                      </p:to>
                                    </p:set>
                                  </p:childTnLst>
                                </p:cTn>
                              </p:par>
                            </p:childTnLst>
                          </p:cTn>
                        </p:par>
                        <p:par>
                          <p:cTn id="25" fill="hold">
                            <p:stCondLst>
                              <p:cond delay="2500"/>
                            </p:stCondLst>
                            <p:childTnLst>
                              <p:par>
                                <p:cTn id="26" presetID="23" presetClass="entr" presetSubtype="16" fill="hold" nodeType="afterEffect">
                                  <p:stCondLst>
                                    <p:cond delay="0"/>
                                  </p:stCondLst>
                                  <p:childTnLst>
                                    <p:set>
                                      <p:cBhvr>
                                        <p:cTn id="27" dur="1" fill="hold">
                                          <p:stCondLst>
                                            <p:cond delay="0"/>
                                          </p:stCondLst>
                                        </p:cTn>
                                        <p:tgtEl>
                                          <p:spTgt spid="59">
                                            <p:txEl>
                                              <p:pRg st="0" end="0"/>
                                            </p:txEl>
                                          </p:spTgt>
                                        </p:tgtEl>
                                        <p:attrNameLst>
                                          <p:attrName>style.visibility</p:attrName>
                                        </p:attrNameLst>
                                      </p:cBhvr>
                                      <p:to>
                                        <p:strVal val="visible"/>
                                      </p:to>
                                    </p:set>
                                    <p:anim calcmode="lin" valueType="num">
                                      <p:cBhvr>
                                        <p:cTn id="28"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59">
                                            <p:txEl>
                                              <p:pRg st="0" end="0"/>
                                            </p:txEl>
                                          </p:spTgt>
                                        </p:tgtEl>
                                        <p:attrNameLst>
                                          <p:attrName>ppt_h</p:attrName>
                                        </p:attrNameLst>
                                      </p:cBhvr>
                                      <p:tavLst>
                                        <p:tav tm="0">
                                          <p:val>
                                            <p:fltVal val="0"/>
                                          </p:val>
                                        </p:tav>
                                        <p:tav tm="100000">
                                          <p:val>
                                            <p:strVal val="#ppt_h"/>
                                          </p:val>
                                        </p:tav>
                                      </p:tavLst>
                                    </p:anim>
                                  </p:childTnLst>
                                </p:cTn>
                              </p:par>
                            </p:childTnLst>
                          </p:cTn>
                        </p:par>
                        <p:par>
                          <p:cTn id="30" fill="hold">
                            <p:stCondLst>
                              <p:cond delay="3000"/>
                            </p:stCondLst>
                            <p:childTnLst>
                              <p:par>
                                <p:cTn id="31" presetID="22" presetClass="exit" presetSubtype="8" fill="hold" nodeType="afterEffect">
                                  <p:stCondLst>
                                    <p:cond delay="0"/>
                                  </p:stCondLst>
                                  <p:childTnLst>
                                    <p:animEffect transition="out" filter="wipe(left)">
                                      <p:cBhvr>
                                        <p:cTn id="32" dur="500"/>
                                        <p:tgtEl>
                                          <p:spTgt spid="27"/>
                                        </p:tgtEl>
                                      </p:cBhvr>
                                    </p:animEffect>
                                    <p:set>
                                      <p:cBhvr>
                                        <p:cTn id="33"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r>
                        <a:rPr lang="en-US" sz="2400" dirty="0"/>
                        <a:t>150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8" name="Straight Arrow Connector 27"/>
          <p:cNvCxnSpPr/>
          <p:nvPr/>
        </p:nvCxnSpPr>
        <p:spPr>
          <a:xfrm>
            <a:off x="558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2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5" name="TextBox 34"/>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sp>
        <p:nvSpPr>
          <p:cNvPr id="36" name="TextBox 35"/>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5" name="Rectangular Callout 24"/>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24" name="Rectangular Callout 23"/>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40" name="Rectangular Callout 39"/>
          <p:cNvSpPr/>
          <p:nvPr/>
        </p:nvSpPr>
        <p:spPr>
          <a:xfrm>
            <a:off x="0" y="14986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current </a:t>
            </a:r>
          </a:p>
          <a:p>
            <a:pPr algn="ctr"/>
            <a:endParaRPr lang="en-US" sz="1500" dirty="0"/>
          </a:p>
        </p:txBody>
      </p:sp>
      <p:sp>
        <p:nvSpPr>
          <p:cNvPr id="45" name="Rectangle 44"/>
          <p:cNvSpPr/>
          <p:nvPr/>
        </p:nvSpPr>
        <p:spPr>
          <a:xfrm>
            <a:off x="2133600" y="2906987"/>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a:t>
            </a:r>
            <a:r>
              <a:rPr lang="en-US" sz="2400" dirty="0" err="1">
                <a:solidFill>
                  <a:schemeClr val="tx1"/>
                </a:solidFill>
              </a:rPr>
              <a:t>prev</a:t>
            </a:r>
            <a:endParaRPr lang="en-US" sz="2400" dirty="0"/>
          </a:p>
        </p:txBody>
      </p:sp>
      <p:sp>
        <p:nvSpPr>
          <p:cNvPr id="46" name="Rectangle 45"/>
          <p:cNvSpPr/>
          <p:nvPr/>
        </p:nvSpPr>
        <p:spPr>
          <a:xfrm>
            <a:off x="4064000" y="27178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*temp</a:t>
            </a:r>
            <a:endParaRPr lang="en-US" sz="2400" dirty="0"/>
          </a:p>
        </p:txBody>
      </p:sp>
      <p:cxnSp>
        <p:nvCxnSpPr>
          <p:cNvPr id="47" name="Straight Arrow Connector 46"/>
          <p:cNvCxnSpPr/>
          <p:nvPr/>
        </p:nvCxnSpPr>
        <p:spPr>
          <a:xfrm rot="16200000" flipH="1">
            <a:off x="4266141" y="3834342"/>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rot="5400000">
            <a:off x="2234141" y="3937000"/>
            <a:ext cx="813859" cy="1059"/>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43" name="Rectangle 42">
            <a:extLst>
              <a:ext uri="{FF2B5EF4-FFF2-40B4-BE49-F238E27FC236}">
                <a16:creationId xmlns:a16="http://schemas.microsoft.com/office/drawing/2014/main" id="{F63C86C8-531A-4704-8A20-A80464DEF6B1}"/>
              </a:ext>
            </a:extLst>
          </p:cNvPr>
          <p:cNvSpPr/>
          <p:nvPr/>
        </p:nvSpPr>
        <p:spPr>
          <a:xfrm>
            <a:off x="1670095" y="5990851"/>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9" name="Straight Arrow Connector 48">
            <a:extLst>
              <a:ext uri="{FF2B5EF4-FFF2-40B4-BE49-F238E27FC236}">
                <a16:creationId xmlns:a16="http://schemas.microsoft.com/office/drawing/2014/main" id="{2AE7D8BA-6E11-464B-8592-38AC5323856E}"/>
              </a:ext>
            </a:extLst>
          </p:cNvPr>
          <p:cNvCxnSpPr/>
          <p:nvPr/>
        </p:nvCxnSpPr>
        <p:spPr>
          <a:xfrm rot="5400000" flipH="1" flipV="1">
            <a:off x="1721954" y="5430993"/>
            <a:ext cx="11176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C09CDF71-BA86-43EC-BC44-DF42252FEA14}"/>
              </a:ext>
            </a:extLst>
          </p:cNvPr>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sp>
        <p:nvSpPr>
          <p:cNvPr id="51" name="TextBox 50">
            <a:extLst>
              <a:ext uri="{FF2B5EF4-FFF2-40B4-BE49-F238E27FC236}">
                <a16:creationId xmlns:a16="http://schemas.microsoft.com/office/drawing/2014/main" id="{E8FCF3E0-A459-43DE-9C25-E73B2C83BE29}"/>
              </a:ext>
            </a:extLst>
          </p:cNvPr>
          <p:cNvSpPr txBox="1"/>
          <p:nvPr/>
        </p:nvSpPr>
        <p:spPr>
          <a:xfrm>
            <a:off x="9897872" y="3986613"/>
            <a:ext cx="812800" cy="738660"/>
          </a:xfrm>
          <a:prstGeom prst="rect">
            <a:avLst/>
          </a:prstGeom>
          <a:noFill/>
        </p:spPr>
        <p:txBody>
          <a:bodyPr wrap="square" lIns="121917" tIns="60958" rIns="121917" bIns="60958" rtlCol="0">
            <a:spAutoFit/>
          </a:bodyPr>
          <a:lstStyle/>
          <a:p>
            <a:r>
              <a:rPr lang="en-US" sz="2000" dirty="0"/>
              <a:t> NULL</a:t>
            </a:r>
          </a:p>
        </p:txBody>
      </p:sp>
      <p:cxnSp>
        <p:nvCxnSpPr>
          <p:cNvPr id="39" name="Straight Arrow Connector 38">
            <a:extLst>
              <a:ext uri="{FF2B5EF4-FFF2-40B4-BE49-F238E27FC236}">
                <a16:creationId xmlns:a16="http://schemas.microsoft.com/office/drawing/2014/main" id="{0D7D34A2-066C-4C07-93BD-456EEC5522C6}"/>
              </a:ext>
            </a:extLst>
          </p:cNvPr>
          <p:cNvCxnSpPr/>
          <p:nvPr/>
        </p:nvCxnSpPr>
        <p:spPr>
          <a:xfrm rot="5400000">
            <a:off x="2236086" y="3936999"/>
            <a:ext cx="813859" cy="105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09880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80">
                                          <p:stCondLst>
                                            <p:cond delay="0"/>
                                          </p:stCondLst>
                                        </p:cTn>
                                        <p:tgtEl>
                                          <p:spTgt spid="40"/>
                                        </p:tgtEl>
                                      </p:cBhvr>
                                    </p:animEffect>
                                    <p:anim calcmode="lin" valueType="num">
                                      <p:cBhvr>
                                        <p:cTn id="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3" dur="26">
                                          <p:stCondLst>
                                            <p:cond delay="650"/>
                                          </p:stCondLst>
                                        </p:cTn>
                                        <p:tgtEl>
                                          <p:spTgt spid="40"/>
                                        </p:tgtEl>
                                      </p:cBhvr>
                                      <p:to x="100000" y="60000"/>
                                    </p:animScale>
                                    <p:animScale>
                                      <p:cBhvr>
                                        <p:cTn id="14" dur="166" decel="50000">
                                          <p:stCondLst>
                                            <p:cond delay="676"/>
                                          </p:stCondLst>
                                        </p:cTn>
                                        <p:tgtEl>
                                          <p:spTgt spid="40"/>
                                        </p:tgtEl>
                                      </p:cBhvr>
                                      <p:to x="100000" y="100000"/>
                                    </p:animScale>
                                    <p:animScale>
                                      <p:cBhvr>
                                        <p:cTn id="15" dur="26">
                                          <p:stCondLst>
                                            <p:cond delay="1312"/>
                                          </p:stCondLst>
                                        </p:cTn>
                                        <p:tgtEl>
                                          <p:spTgt spid="40"/>
                                        </p:tgtEl>
                                      </p:cBhvr>
                                      <p:to x="100000" y="80000"/>
                                    </p:animScale>
                                    <p:animScale>
                                      <p:cBhvr>
                                        <p:cTn id="16" dur="166" decel="50000">
                                          <p:stCondLst>
                                            <p:cond delay="1338"/>
                                          </p:stCondLst>
                                        </p:cTn>
                                        <p:tgtEl>
                                          <p:spTgt spid="40"/>
                                        </p:tgtEl>
                                      </p:cBhvr>
                                      <p:to x="100000" y="100000"/>
                                    </p:animScale>
                                    <p:animScale>
                                      <p:cBhvr>
                                        <p:cTn id="17" dur="26">
                                          <p:stCondLst>
                                            <p:cond delay="1642"/>
                                          </p:stCondLst>
                                        </p:cTn>
                                        <p:tgtEl>
                                          <p:spTgt spid="40"/>
                                        </p:tgtEl>
                                      </p:cBhvr>
                                      <p:to x="100000" y="90000"/>
                                    </p:animScale>
                                    <p:animScale>
                                      <p:cBhvr>
                                        <p:cTn id="18" dur="166" decel="50000">
                                          <p:stCondLst>
                                            <p:cond delay="1668"/>
                                          </p:stCondLst>
                                        </p:cTn>
                                        <p:tgtEl>
                                          <p:spTgt spid="40"/>
                                        </p:tgtEl>
                                      </p:cBhvr>
                                      <p:to x="100000" y="100000"/>
                                    </p:animScale>
                                    <p:animScale>
                                      <p:cBhvr>
                                        <p:cTn id="19" dur="26">
                                          <p:stCondLst>
                                            <p:cond delay="1808"/>
                                          </p:stCondLst>
                                        </p:cTn>
                                        <p:tgtEl>
                                          <p:spTgt spid="40"/>
                                        </p:tgtEl>
                                      </p:cBhvr>
                                      <p:to x="100000" y="95000"/>
                                    </p:animScale>
                                    <p:animScale>
                                      <p:cBhvr>
                                        <p:cTn id="20" dur="166" decel="50000">
                                          <p:stCondLst>
                                            <p:cond delay="1834"/>
                                          </p:stCondLst>
                                        </p:cTn>
                                        <p:tgtEl>
                                          <p:spTgt spid="40"/>
                                        </p:tgtEl>
                                      </p:cBhvr>
                                      <p:to x="100000" y="100000"/>
                                    </p:animScale>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up)">
                                      <p:cBhvr>
                                        <p:cTn id="24" dur="1000"/>
                                        <p:tgtEl>
                                          <p:spTgt spid="45"/>
                                        </p:tgtEl>
                                      </p:cBhvr>
                                    </p:animEffect>
                                  </p:childTnLst>
                                </p:cTn>
                              </p:par>
                              <p:par>
                                <p:cTn id="25" presetID="22" presetClass="entr" presetSubtype="1"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up)">
                                      <p:cBhvr>
                                        <p:cTn id="27" dur="1000"/>
                                        <p:tgtEl>
                                          <p:spTgt spid="48"/>
                                        </p:tgtEl>
                                      </p:cBhvr>
                                    </p:animEffect>
                                  </p:childTnLst>
                                </p:cTn>
                              </p:par>
                              <p:par>
                                <p:cTn id="28" presetID="22" presetClass="entr" presetSubtype="1"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r>
                        <a:rPr lang="en-US" sz="2400" dirty="0"/>
                        <a:t>150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8" name="Straight Arrow Connector 27"/>
          <p:cNvCxnSpPr/>
          <p:nvPr/>
        </p:nvCxnSpPr>
        <p:spPr>
          <a:xfrm>
            <a:off x="558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2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5" name="TextBox 34"/>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sp>
        <p:nvSpPr>
          <p:cNvPr id="36" name="TextBox 35"/>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5" name="Rectangular Callout 24"/>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24" name="Rectangular Callout 23"/>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40" name="Rectangular Callout 39"/>
          <p:cNvSpPr/>
          <p:nvPr/>
        </p:nvSpPr>
        <p:spPr>
          <a:xfrm>
            <a:off x="0" y="14986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current </a:t>
            </a:r>
          </a:p>
          <a:p>
            <a:pPr algn="ctr"/>
            <a:endParaRPr lang="en-US" sz="1500" dirty="0"/>
          </a:p>
        </p:txBody>
      </p:sp>
      <p:sp>
        <p:nvSpPr>
          <p:cNvPr id="45" name="Rectangle 44"/>
          <p:cNvSpPr/>
          <p:nvPr/>
        </p:nvSpPr>
        <p:spPr>
          <a:xfrm>
            <a:off x="2133600" y="2906987"/>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a:t>
            </a:r>
            <a:r>
              <a:rPr lang="en-US" sz="2400" dirty="0" err="1">
                <a:solidFill>
                  <a:schemeClr val="tx1"/>
                </a:solidFill>
              </a:rPr>
              <a:t>prev</a:t>
            </a:r>
            <a:endParaRPr lang="en-US" sz="2400" dirty="0"/>
          </a:p>
        </p:txBody>
      </p:sp>
      <p:sp>
        <p:nvSpPr>
          <p:cNvPr id="46" name="Rectangle 45"/>
          <p:cNvSpPr/>
          <p:nvPr/>
        </p:nvSpPr>
        <p:spPr>
          <a:xfrm>
            <a:off x="4064000" y="27178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*temp</a:t>
            </a:r>
            <a:endParaRPr lang="en-US" sz="2400" dirty="0"/>
          </a:p>
        </p:txBody>
      </p:sp>
      <p:cxnSp>
        <p:nvCxnSpPr>
          <p:cNvPr id="47" name="Straight Arrow Connector 46"/>
          <p:cNvCxnSpPr/>
          <p:nvPr/>
        </p:nvCxnSpPr>
        <p:spPr>
          <a:xfrm rot="16200000" flipH="1">
            <a:off x="4266141" y="3834342"/>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rot="5400000">
            <a:off x="2234141" y="3937000"/>
            <a:ext cx="813859" cy="105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Rectangular Callout 38"/>
          <p:cNvSpPr/>
          <p:nvPr/>
        </p:nvSpPr>
        <p:spPr>
          <a:xfrm>
            <a:off x="0" y="21082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current = temp</a:t>
            </a:r>
          </a:p>
          <a:p>
            <a:pPr algn="ctr"/>
            <a:endParaRPr lang="en-US" sz="1500" dirty="0"/>
          </a:p>
        </p:txBody>
      </p:sp>
      <p:sp>
        <p:nvSpPr>
          <p:cNvPr id="42" name="Rectangle 41"/>
          <p:cNvSpPr/>
          <p:nvPr/>
        </p:nvSpPr>
        <p:spPr>
          <a:xfrm>
            <a:off x="4165600" y="59690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3" name="Straight Arrow Connector 42"/>
          <p:cNvCxnSpPr/>
          <p:nvPr/>
        </p:nvCxnSpPr>
        <p:spPr>
          <a:xfrm rot="5400000" flipH="1" flipV="1">
            <a:off x="4217459" y="5409142"/>
            <a:ext cx="11176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2" name="TextBox 51">
            <a:extLst>
              <a:ext uri="{FF2B5EF4-FFF2-40B4-BE49-F238E27FC236}">
                <a16:creationId xmlns:a16="http://schemas.microsoft.com/office/drawing/2014/main" id="{683E1481-BB5E-4130-A1CF-AED9A1C936E8}"/>
              </a:ext>
            </a:extLst>
          </p:cNvPr>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sp>
        <p:nvSpPr>
          <p:cNvPr id="54" name="TextBox 53">
            <a:extLst>
              <a:ext uri="{FF2B5EF4-FFF2-40B4-BE49-F238E27FC236}">
                <a16:creationId xmlns:a16="http://schemas.microsoft.com/office/drawing/2014/main" id="{C1A2FED9-603C-48DD-A518-63BC6677291C}"/>
              </a:ext>
            </a:extLst>
          </p:cNvPr>
          <p:cNvSpPr txBox="1"/>
          <p:nvPr/>
        </p:nvSpPr>
        <p:spPr>
          <a:xfrm>
            <a:off x="9897872" y="3986613"/>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16639026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80">
                                          <p:stCondLst>
                                            <p:cond delay="0"/>
                                          </p:stCondLst>
                                        </p:cTn>
                                        <p:tgtEl>
                                          <p:spTgt spid="39"/>
                                        </p:tgtEl>
                                      </p:cBhvr>
                                    </p:animEffect>
                                    <p:anim calcmode="lin" valueType="num">
                                      <p:cBhvr>
                                        <p:cTn id="8"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3" dur="26">
                                          <p:stCondLst>
                                            <p:cond delay="650"/>
                                          </p:stCondLst>
                                        </p:cTn>
                                        <p:tgtEl>
                                          <p:spTgt spid="39"/>
                                        </p:tgtEl>
                                      </p:cBhvr>
                                      <p:to x="100000" y="60000"/>
                                    </p:animScale>
                                    <p:animScale>
                                      <p:cBhvr>
                                        <p:cTn id="14" dur="166" decel="50000">
                                          <p:stCondLst>
                                            <p:cond delay="676"/>
                                          </p:stCondLst>
                                        </p:cTn>
                                        <p:tgtEl>
                                          <p:spTgt spid="39"/>
                                        </p:tgtEl>
                                      </p:cBhvr>
                                      <p:to x="100000" y="100000"/>
                                    </p:animScale>
                                    <p:animScale>
                                      <p:cBhvr>
                                        <p:cTn id="15" dur="26">
                                          <p:stCondLst>
                                            <p:cond delay="1312"/>
                                          </p:stCondLst>
                                        </p:cTn>
                                        <p:tgtEl>
                                          <p:spTgt spid="39"/>
                                        </p:tgtEl>
                                      </p:cBhvr>
                                      <p:to x="100000" y="80000"/>
                                    </p:animScale>
                                    <p:animScale>
                                      <p:cBhvr>
                                        <p:cTn id="16" dur="166" decel="50000">
                                          <p:stCondLst>
                                            <p:cond delay="1338"/>
                                          </p:stCondLst>
                                        </p:cTn>
                                        <p:tgtEl>
                                          <p:spTgt spid="39"/>
                                        </p:tgtEl>
                                      </p:cBhvr>
                                      <p:to x="100000" y="100000"/>
                                    </p:animScale>
                                    <p:animScale>
                                      <p:cBhvr>
                                        <p:cTn id="17" dur="26">
                                          <p:stCondLst>
                                            <p:cond delay="1642"/>
                                          </p:stCondLst>
                                        </p:cTn>
                                        <p:tgtEl>
                                          <p:spTgt spid="39"/>
                                        </p:tgtEl>
                                      </p:cBhvr>
                                      <p:to x="100000" y="90000"/>
                                    </p:animScale>
                                    <p:animScale>
                                      <p:cBhvr>
                                        <p:cTn id="18" dur="166" decel="50000">
                                          <p:stCondLst>
                                            <p:cond delay="1668"/>
                                          </p:stCondLst>
                                        </p:cTn>
                                        <p:tgtEl>
                                          <p:spTgt spid="39"/>
                                        </p:tgtEl>
                                      </p:cBhvr>
                                      <p:to x="100000" y="100000"/>
                                    </p:animScale>
                                    <p:animScale>
                                      <p:cBhvr>
                                        <p:cTn id="19" dur="26">
                                          <p:stCondLst>
                                            <p:cond delay="1808"/>
                                          </p:stCondLst>
                                        </p:cTn>
                                        <p:tgtEl>
                                          <p:spTgt spid="39"/>
                                        </p:tgtEl>
                                      </p:cBhvr>
                                      <p:to x="100000" y="95000"/>
                                    </p:animScale>
                                    <p:animScale>
                                      <p:cBhvr>
                                        <p:cTn id="20" dur="166" decel="50000">
                                          <p:stCondLst>
                                            <p:cond delay="1834"/>
                                          </p:stCondLst>
                                        </p:cTn>
                                        <p:tgtEl>
                                          <p:spTgt spid="39"/>
                                        </p:tgtEl>
                                      </p:cBhvr>
                                      <p:to x="100000" y="100000"/>
                                    </p:animScale>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000"/>
                                        <p:tgtEl>
                                          <p:spTgt spid="4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down)">
                                      <p:cBhvr>
                                        <p:cTn id="2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r>
                        <a:rPr lang="en-US" sz="2400" dirty="0"/>
                        <a:t>150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8" name="Straight Arrow Connector 27"/>
          <p:cNvCxnSpPr/>
          <p:nvPr/>
        </p:nvCxnSpPr>
        <p:spPr>
          <a:xfrm>
            <a:off x="558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2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5" name="TextBox 34"/>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sp>
        <p:nvSpPr>
          <p:cNvPr id="36" name="TextBox 35"/>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5" name="Rectangular Callout 24"/>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24" name="Rectangular Callout 23"/>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40" name="Rectangular Callout 39"/>
          <p:cNvSpPr/>
          <p:nvPr/>
        </p:nvSpPr>
        <p:spPr>
          <a:xfrm>
            <a:off x="0" y="14986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current </a:t>
            </a:r>
          </a:p>
          <a:p>
            <a:pPr algn="ctr"/>
            <a:endParaRPr lang="en-US" sz="1500" dirty="0"/>
          </a:p>
        </p:txBody>
      </p:sp>
      <p:sp>
        <p:nvSpPr>
          <p:cNvPr id="45" name="Rectangle 44"/>
          <p:cNvSpPr/>
          <p:nvPr/>
        </p:nvSpPr>
        <p:spPr>
          <a:xfrm>
            <a:off x="2133600" y="2906987"/>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a:t>
            </a:r>
            <a:r>
              <a:rPr lang="en-US" sz="2400" dirty="0" err="1">
                <a:solidFill>
                  <a:schemeClr val="tx1"/>
                </a:solidFill>
              </a:rPr>
              <a:t>prev</a:t>
            </a:r>
            <a:endParaRPr lang="en-US" sz="2400" dirty="0"/>
          </a:p>
        </p:txBody>
      </p:sp>
      <p:sp>
        <p:nvSpPr>
          <p:cNvPr id="46" name="Rectangle 45"/>
          <p:cNvSpPr/>
          <p:nvPr/>
        </p:nvSpPr>
        <p:spPr>
          <a:xfrm>
            <a:off x="4064000" y="27178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*temp</a:t>
            </a:r>
            <a:endParaRPr lang="en-US" sz="2400" dirty="0"/>
          </a:p>
        </p:txBody>
      </p:sp>
      <p:cxnSp>
        <p:nvCxnSpPr>
          <p:cNvPr id="47" name="Straight Arrow Connector 46"/>
          <p:cNvCxnSpPr/>
          <p:nvPr/>
        </p:nvCxnSpPr>
        <p:spPr>
          <a:xfrm rot="16200000" flipH="1">
            <a:off x="4266141" y="3834342"/>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rot="5400000">
            <a:off x="2234141" y="3937000"/>
            <a:ext cx="813859" cy="105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Rectangular Callout 38"/>
          <p:cNvSpPr/>
          <p:nvPr/>
        </p:nvSpPr>
        <p:spPr>
          <a:xfrm>
            <a:off x="0" y="21082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current = temp</a:t>
            </a:r>
          </a:p>
          <a:p>
            <a:pPr algn="ctr"/>
            <a:endParaRPr lang="en-US" sz="1500" dirty="0"/>
          </a:p>
        </p:txBody>
      </p:sp>
      <p:sp>
        <p:nvSpPr>
          <p:cNvPr id="42" name="Rectangle 41"/>
          <p:cNvSpPr/>
          <p:nvPr/>
        </p:nvSpPr>
        <p:spPr>
          <a:xfrm>
            <a:off x="4165600" y="59690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3" name="Straight Arrow Connector 42"/>
          <p:cNvCxnSpPr/>
          <p:nvPr/>
        </p:nvCxnSpPr>
        <p:spPr>
          <a:xfrm rot="5400000" flipH="1" flipV="1">
            <a:off x="4217459" y="5409142"/>
            <a:ext cx="11176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2" name="TextBox 51">
            <a:extLst>
              <a:ext uri="{FF2B5EF4-FFF2-40B4-BE49-F238E27FC236}">
                <a16:creationId xmlns:a16="http://schemas.microsoft.com/office/drawing/2014/main" id="{1D92C4EE-93EC-416E-93D9-87097ED425A7}"/>
              </a:ext>
            </a:extLst>
          </p:cNvPr>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sp>
        <p:nvSpPr>
          <p:cNvPr id="54" name="TextBox 53">
            <a:extLst>
              <a:ext uri="{FF2B5EF4-FFF2-40B4-BE49-F238E27FC236}">
                <a16:creationId xmlns:a16="http://schemas.microsoft.com/office/drawing/2014/main" id="{CCB406A7-EC6F-4B13-8D54-F33826E3451D}"/>
              </a:ext>
            </a:extLst>
          </p:cNvPr>
          <p:cNvSpPr txBox="1"/>
          <p:nvPr/>
        </p:nvSpPr>
        <p:spPr>
          <a:xfrm>
            <a:off x="9897872" y="3986613"/>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3719987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1000" fill="hold"/>
                                        <p:tgtEl>
                                          <p:spTgt spid="25"/>
                                        </p:tgtEl>
                                        <p:attrNameLst>
                                          <p:attrName>style.color</p:attrName>
                                        </p:attrNameLst>
                                      </p:cBhvr>
                                      <p:by>
                                        <p:hsl h="0" s="-12549" l="-25098"/>
                                      </p:by>
                                    </p:animClr>
                                    <p:animClr clrSpc="hsl" dir="cw">
                                      <p:cBhvr>
                                        <p:cTn id="7" dur="1000" fill="hold"/>
                                        <p:tgtEl>
                                          <p:spTgt spid="25"/>
                                        </p:tgtEl>
                                        <p:attrNameLst>
                                          <p:attrName>fillcolor</p:attrName>
                                        </p:attrNameLst>
                                      </p:cBhvr>
                                      <p:by>
                                        <p:hsl h="0" s="-12549" l="-25098"/>
                                      </p:by>
                                    </p:animClr>
                                    <p:animClr clrSpc="hsl" dir="cw">
                                      <p:cBhvr>
                                        <p:cTn id="8" dur="1000" fill="hold"/>
                                        <p:tgtEl>
                                          <p:spTgt spid="25"/>
                                        </p:tgtEl>
                                        <p:attrNameLst>
                                          <p:attrName>stroke.color</p:attrName>
                                        </p:attrNameLst>
                                      </p:cBhvr>
                                      <p:by>
                                        <p:hsl h="0" s="-12549" l="-25098"/>
                                      </p:by>
                                    </p:animClr>
                                    <p:set>
                                      <p:cBhvr>
                                        <p:cTn id="9" dur="1000" fill="hold"/>
                                        <p:tgtEl>
                                          <p:spTgt spid="25"/>
                                        </p:tgtEl>
                                        <p:attrNameLst>
                                          <p:attrName>fill.type</p:attrName>
                                        </p:attrNameLst>
                                      </p:cBhvr>
                                      <p:to>
                                        <p:strVal val="solid"/>
                                      </p:to>
                                    </p:set>
                                  </p:childTnLst>
                                </p:cTn>
                              </p:par>
                            </p:childTnLst>
                          </p:cTn>
                        </p:par>
                        <p:par>
                          <p:cTn id="10" fill="hold">
                            <p:stCondLst>
                              <p:cond delay="1000"/>
                            </p:stCondLst>
                            <p:childTnLst>
                              <p:par>
                                <p:cTn id="11" presetID="0" presetClass="path" presetSubtype="0" accel="50000" decel="50000" fill="hold" grpId="0" nodeType="afterEffect">
                                  <p:stCondLst>
                                    <p:cond delay="0"/>
                                  </p:stCondLst>
                                  <p:childTnLst>
                                    <p:animMotion origin="layout" path="M 3.33333E-6 -2.97097E-6 L 0.20833 -2.97097E-6 " pathEditMode="relative" rAng="0" ptsTypes="AA">
                                      <p:cBhvr>
                                        <p:cTn id="12" dur="2000" fill="hold"/>
                                        <p:tgtEl>
                                          <p:spTgt spid="46"/>
                                        </p:tgtEl>
                                        <p:attrNameLst>
                                          <p:attrName>ppt_x</p:attrName>
                                          <p:attrName>ppt_y</p:attrName>
                                        </p:attrNameLst>
                                      </p:cBhvr>
                                      <p:rCtr x="104" y="0"/>
                                    </p:animMotion>
                                  </p:childTnLst>
                                </p:cTn>
                              </p:par>
                              <p:par>
                                <p:cTn id="13" presetID="0" presetClass="path" presetSubtype="0" accel="50000" decel="50000" fill="hold" nodeType="withEffect">
                                  <p:stCondLst>
                                    <p:cond delay="0"/>
                                  </p:stCondLst>
                                  <p:childTnLst>
                                    <p:animMotion origin="layout" path="M -3.05556E-6 -4.69426E-6 L 0.20851 -4.69426E-6 " pathEditMode="relative" rAng="0" ptsTypes="AA">
                                      <p:cBhvr>
                                        <p:cTn id="14" dur="2000" fill="hold"/>
                                        <p:tgtEl>
                                          <p:spTgt spid="47"/>
                                        </p:tgtEl>
                                        <p:attrNameLst>
                                          <p:attrName>ppt_x</p:attrName>
                                          <p:attrName>ppt_y</p:attrName>
                                        </p:attrNameLst>
                                      </p:cBhvr>
                                      <p:rCtr x="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21792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0</a:t>
                      </a:r>
                      <a:endParaRPr lang="en-US" sz="2700" b="1" dirty="0">
                        <a:ln>
                          <a:solidFill>
                            <a:schemeClr val="tx1"/>
                          </a:solidFill>
                        </a:ln>
                        <a:solidFill>
                          <a:srgbClr val="FF0000"/>
                        </a:solidFill>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
        <p:nvSpPr>
          <p:cNvPr id="5" name="Rectangle 4"/>
          <p:cNvSpPr/>
          <p:nvPr/>
        </p:nvSpPr>
        <p:spPr>
          <a:xfrm>
            <a:off x="4572001" y="0"/>
            <a:ext cx="3473431" cy="697627"/>
          </a:xfrm>
          <a:prstGeom prst="rect">
            <a:avLst/>
          </a:prstGeom>
        </p:spPr>
        <p:txBody>
          <a:bodyPr wrap="none" lIns="121917" tIns="60958" rIns="121917" bIns="60958">
            <a:spAutoFit/>
          </a:bodyPr>
          <a:lstStyle/>
          <a:p>
            <a:pPr algn="ctr"/>
            <a:r>
              <a:rPr lang="en-US" sz="3700" dirty="0"/>
              <a:t>Insert at the end</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4038600" y="4343400"/>
            <a:ext cx="1524000" cy="492438"/>
          </a:xfrm>
          <a:prstGeom prst="rect">
            <a:avLst/>
          </a:prstGeom>
          <a:noFill/>
        </p:spPr>
        <p:txBody>
          <a:bodyPr wrap="square" lIns="121917" tIns="60958" rIns="121917" bIns="60958" rtlCol="0">
            <a:spAutoFit/>
          </a:bodyPr>
          <a:lstStyle/>
          <a:p>
            <a:r>
              <a:rPr lang="en-US" sz="2400" dirty="0"/>
              <a:t>           100</a:t>
            </a:r>
          </a:p>
        </p:txBody>
      </p:sp>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8" name="Straight Arrow Connector 27"/>
          <p:cNvCxnSpPr/>
          <p:nvPr/>
        </p:nvCxnSpPr>
        <p:spPr>
          <a:xfrm>
            <a:off x="558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2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6" name="TextBox 35"/>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5" name="Rectangular Callout 24"/>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24" name="Rectangular Callout 23"/>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40" name="Rectangular Callout 39"/>
          <p:cNvSpPr/>
          <p:nvPr/>
        </p:nvSpPr>
        <p:spPr>
          <a:xfrm>
            <a:off x="0" y="14986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current </a:t>
            </a:r>
          </a:p>
          <a:p>
            <a:pPr algn="ctr"/>
            <a:endParaRPr lang="en-US" sz="1500" dirty="0"/>
          </a:p>
        </p:txBody>
      </p:sp>
      <p:sp>
        <p:nvSpPr>
          <p:cNvPr id="45" name="Rectangle 44"/>
          <p:cNvSpPr/>
          <p:nvPr/>
        </p:nvSpPr>
        <p:spPr>
          <a:xfrm>
            <a:off x="2133600" y="2906987"/>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a:t>
            </a:r>
            <a:r>
              <a:rPr lang="en-US" sz="2400" dirty="0" err="1">
                <a:solidFill>
                  <a:schemeClr val="tx1"/>
                </a:solidFill>
              </a:rPr>
              <a:t>prev</a:t>
            </a:r>
            <a:endParaRPr lang="en-US" sz="2400" dirty="0"/>
          </a:p>
        </p:txBody>
      </p:sp>
      <p:sp>
        <p:nvSpPr>
          <p:cNvPr id="46" name="Rectangle 45"/>
          <p:cNvSpPr/>
          <p:nvPr/>
        </p:nvSpPr>
        <p:spPr>
          <a:xfrm>
            <a:off x="6604000" y="27178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*temp</a:t>
            </a:r>
            <a:endParaRPr lang="en-US" sz="2400" dirty="0"/>
          </a:p>
        </p:txBody>
      </p:sp>
      <p:cxnSp>
        <p:nvCxnSpPr>
          <p:cNvPr id="47" name="Straight Arrow Connector 46"/>
          <p:cNvCxnSpPr/>
          <p:nvPr/>
        </p:nvCxnSpPr>
        <p:spPr>
          <a:xfrm rot="16200000" flipH="1">
            <a:off x="6808259" y="3834342"/>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rot="5400000">
            <a:off x="2234141" y="3937000"/>
            <a:ext cx="813859" cy="105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Rectangular Callout 38"/>
          <p:cNvSpPr/>
          <p:nvPr/>
        </p:nvSpPr>
        <p:spPr>
          <a:xfrm>
            <a:off x="0" y="21082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current = temp</a:t>
            </a:r>
          </a:p>
          <a:p>
            <a:pPr algn="ctr"/>
            <a:endParaRPr lang="en-US" sz="1500" dirty="0"/>
          </a:p>
        </p:txBody>
      </p:sp>
      <p:sp>
        <p:nvSpPr>
          <p:cNvPr id="42" name="Rectangle 41"/>
          <p:cNvSpPr/>
          <p:nvPr/>
        </p:nvSpPr>
        <p:spPr>
          <a:xfrm>
            <a:off x="4165600" y="59690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3" name="Straight Arrow Connector 42"/>
          <p:cNvCxnSpPr/>
          <p:nvPr/>
        </p:nvCxnSpPr>
        <p:spPr>
          <a:xfrm rot="5400000" flipH="1" flipV="1">
            <a:off x="4217459" y="5409142"/>
            <a:ext cx="11176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Elbow Connector 49"/>
          <p:cNvCxnSpPr/>
          <p:nvPr/>
        </p:nvCxnSpPr>
        <p:spPr>
          <a:xfrm rot="10800000" flipV="1">
            <a:off x="3048000" y="4038600"/>
            <a:ext cx="1727200" cy="609600"/>
          </a:xfrm>
          <a:prstGeom prst="bentConnector3">
            <a:avLst>
              <a:gd name="adj1" fmla="val 59736"/>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212516" y="4343400"/>
            <a:ext cx="1524000" cy="492438"/>
          </a:xfrm>
          <a:prstGeom prst="rect">
            <a:avLst/>
          </a:prstGeom>
          <a:noFill/>
        </p:spPr>
        <p:txBody>
          <a:bodyPr wrap="square" lIns="121917" tIns="60958" rIns="121917" bIns="60958" rtlCol="0">
            <a:spAutoFit/>
          </a:bodyPr>
          <a:lstStyle/>
          <a:p>
            <a:r>
              <a:rPr lang="en-US" dirty="0"/>
              <a:t>           </a:t>
            </a:r>
            <a:r>
              <a:rPr lang="en-US" sz="2400" dirty="0"/>
              <a:t>150</a:t>
            </a:r>
          </a:p>
        </p:txBody>
      </p:sp>
      <p:cxnSp>
        <p:nvCxnSpPr>
          <p:cNvPr id="51" name="Elbow Connector 50"/>
          <p:cNvCxnSpPr/>
          <p:nvPr/>
        </p:nvCxnSpPr>
        <p:spPr>
          <a:xfrm rot="10800000">
            <a:off x="477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7" name="TextBox 56">
            <a:extLst>
              <a:ext uri="{FF2B5EF4-FFF2-40B4-BE49-F238E27FC236}">
                <a16:creationId xmlns:a16="http://schemas.microsoft.com/office/drawing/2014/main" id="{21B21678-4FCE-4A5A-B425-8CD272F66429}"/>
              </a:ext>
            </a:extLst>
          </p:cNvPr>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sp>
        <p:nvSpPr>
          <p:cNvPr id="58" name="TextBox 57">
            <a:extLst>
              <a:ext uri="{FF2B5EF4-FFF2-40B4-BE49-F238E27FC236}">
                <a16:creationId xmlns:a16="http://schemas.microsoft.com/office/drawing/2014/main" id="{58FECB1B-9B41-4F9E-BFD2-53B292C85C9B}"/>
              </a:ext>
            </a:extLst>
          </p:cNvPr>
          <p:cNvSpPr txBox="1"/>
          <p:nvPr/>
        </p:nvSpPr>
        <p:spPr>
          <a:xfrm>
            <a:off x="9897872" y="3986613"/>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1156983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1000" fill="hold"/>
                                        <p:tgtEl>
                                          <p:spTgt spid="24"/>
                                        </p:tgtEl>
                                        <p:attrNameLst>
                                          <p:attrName>style.color</p:attrName>
                                        </p:attrNameLst>
                                      </p:cBhvr>
                                      <p:by>
                                        <p:hsl h="0" s="-12549" l="-25098"/>
                                      </p:by>
                                    </p:animClr>
                                    <p:animClr clrSpc="hsl" dir="cw">
                                      <p:cBhvr>
                                        <p:cTn id="7" dur="1000" fill="hold"/>
                                        <p:tgtEl>
                                          <p:spTgt spid="24"/>
                                        </p:tgtEl>
                                        <p:attrNameLst>
                                          <p:attrName>fillcolor</p:attrName>
                                        </p:attrNameLst>
                                      </p:cBhvr>
                                      <p:by>
                                        <p:hsl h="0" s="-12549" l="-25098"/>
                                      </p:by>
                                    </p:animClr>
                                    <p:animClr clrSpc="hsl" dir="cw">
                                      <p:cBhvr>
                                        <p:cTn id="8" dur="1000" fill="hold"/>
                                        <p:tgtEl>
                                          <p:spTgt spid="24"/>
                                        </p:tgtEl>
                                        <p:attrNameLst>
                                          <p:attrName>stroke.color</p:attrName>
                                        </p:attrNameLst>
                                      </p:cBhvr>
                                      <p:by>
                                        <p:hsl h="0" s="-12549" l="-25098"/>
                                      </p:by>
                                    </p:animClr>
                                    <p:set>
                                      <p:cBhvr>
                                        <p:cTn id="9" dur="1000" fill="hold"/>
                                        <p:tgtEl>
                                          <p:spTgt spid="24"/>
                                        </p:tgtEl>
                                        <p:attrNameLst>
                                          <p:attrName>fill.type</p:attrName>
                                        </p:attrNameLst>
                                      </p:cBhvr>
                                      <p:to>
                                        <p:strVal val="solid"/>
                                      </p:to>
                                    </p:set>
                                  </p:childTnLst>
                                </p:cTn>
                              </p:par>
                            </p:childTnLst>
                          </p:cTn>
                        </p:par>
                        <p:par>
                          <p:cTn id="10" fill="hold">
                            <p:stCondLst>
                              <p:cond delay="1000"/>
                            </p:stCondLst>
                            <p:childTnLst>
                              <p:par>
                                <p:cTn id="11" presetID="3" presetClass="exit" presetSubtype="10" fill="hold" nodeType="afterEffect">
                                  <p:stCondLst>
                                    <p:cond delay="0"/>
                                  </p:stCondLst>
                                  <p:childTnLst>
                                    <p:animEffect transition="out" filter="blinds(horizontal)">
                                      <p:cBhvr>
                                        <p:cTn id="12" dur="1000"/>
                                        <p:tgtEl>
                                          <p:spTgt spid="67">
                                            <p:txEl>
                                              <p:pRg st="0" end="0"/>
                                            </p:txEl>
                                          </p:spTgt>
                                        </p:tgtEl>
                                      </p:cBhvr>
                                    </p:animEffect>
                                    <p:set>
                                      <p:cBhvr>
                                        <p:cTn id="13" dur="1" fill="hold">
                                          <p:stCondLst>
                                            <p:cond delay="999"/>
                                          </p:stCondLst>
                                        </p:cTn>
                                        <p:tgtEl>
                                          <p:spTgt spid="67">
                                            <p:txEl>
                                              <p:pRg st="0" end="0"/>
                                            </p:txEl>
                                          </p:spTgt>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68">
                                            <p:txEl>
                                              <p:pRg st="0" end="0"/>
                                            </p:txEl>
                                          </p:spTgt>
                                        </p:tgtEl>
                                        <p:attrNameLst>
                                          <p:attrName>style.visibility</p:attrName>
                                        </p:attrNameLst>
                                      </p:cBhvr>
                                      <p:to>
                                        <p:strVal val="visible"/>
                                      </p:to>
                                    </p:set>
                                    <p:anim calcmode="lin" valueType="num">
                                      <p:cBhvr>
                                        <p:cTn id="18" dur="10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68">
                                            <p:txEl>
                                              <p:pRg st="0" end="0"/>
                                            </p:txEl>
                                          </p:spTgt>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right)">
                                      <p:cBhvr>
                                        <p:cTn id="23" dur="1000"/>
                                        <p:tgtEl>
                                          <p:spTgt spid="51"/>
                                        </p:tgtEl>
                                      </p:cBhvr>
                                    </p:animEffect>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right)">
                                      <p:cBhvr>
                                        <p:cTn id="27" dur="1000"/>
                                        <p:tgtEl>
                                          <p:spTgt spid="50"/>
                                        </p:tgtEl>
                                      </p:cBhvr>
                                    </p:animEffect>
                                  </p:childTnLst>
                                </p:cTn>
                              </p:par>
                            </p:childTnLst>
                          </p:cTn>
                        </p:par>
                        <p:par>
                          <p:cTn id="28" fill="hold">
                            <p:stCondLst>
                              <p:cond delay="3000"/>
                            </p:stCondLst>
                            <p:childTnLst>
                              <p:par>
                                <p:cTn id="29" presetID="3" presetClass="exit" presetSubtype="10" fill="hold" nodeType="afterEffect">
                                  <p:stCondLst>
                                    <p:cond delay="0"/>
                                  </p:stCondLst>
                                  <p:childTnLst>
                                    <p:animEffect transition="out" filter="blinds(horizontal)">
                                      <p:cBhvr>
                                        <p:cTn id="30" dur="1000"/>
                                        <p:tgtEl>
                                          <p:spTgt spid="28"/>
                                        </p:tgtEl>
                                      </p:cBhvr>
                                    </p:animEffect>
                                    <p:set>
                                      <p:cBhvr>
                                        <p:cTn id="31" dur="1" fill="hold">
                                          <p:stCondLst>
                                            <p:cond delay="9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9" name="Straight Arrow Connector 28"/>
          <p:cNvCxnSpPr/>
          <p:nvPr/>
        </p:nvCxnSpPr>
        <p:spPr>
          <a:xfrm>
            <a:off x="812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5" name="Rectangular Callout 24"/>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24" name="Rectangular Callout 23"/>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40" name="Rectangular Callout 39"/>
          <p:cNvSpPr/>
          <p:nvPr/>
        </p:nvSpPr>
        <p:spPr>
          <a:xfrm>
            <a:off x="0" y="14986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current </a:t>
            </a:r>
          </a:p>
          <a:p>
            <a:pPr algn="ctr"/>
            <a:endParaRPr lang="en-US" sz="1500" dirty="0"/>
          </a:p>
        </p:txBody>
      </p:sp>
      <p:sp>
        <p:nvSpPr>
          <p:cNvPr id="45" name="Rectangle 44"/>
          <p:cNvSpPr/>
          <p:nvPr/>
        </p:nvSpPr>
        <p:spPr>
          <a:xfrm>
            <a:off x="2133600" y="2906987"/>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a:t>
            </a:r>
            <a:r>
              <a:rPr lang="en-US" sz="2400" dirty="0" err="1">
                <a:solidFill>
                  <a:schemeClr val="tx1"/>
                </a:solidFill>
              </a:rPr>
              <a:t>prev</a:t>
            </a:r>
            <a:endParaRPr lang="en-US" sz="2400" dirty="0"/>
          </a:p>
        </p:txBody>
      </p:sp>
      <p:sp>
        <p:nvSpPr>
          <p:cNvPr id="46" name="Rectangle 45"/>
          <p:cNvSpPr/>
          <p:nvPr/>
        </p:nvSpPr>
        <p:spPr>
          <a:xfrm>
            <a:off x="6604000" y="27178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*temp</a:t>
            </a:r>
            <a:endParaRPr lang="en-US" sz="2400" dirty="0"/>
          </a:p>
        </p:txBody>
      </p:sp>
      <p:cxnSp>
        <p:nvCxnSpPr>
          <p:cNvPr id="47" name="Straight Arrow Connector 46"/>
          <p:cNvCxnSpPr/>
          <p:nvPr/>
        </p:nvCxnSpPr>
        <p:spPr>
          <a:xfrm rot="16200000" flipH="1">
            <a:off x="6808259" y="3834342"/>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rot="5400000">
            <a:off x="2234141" y="3937000"/>
            <a:ext cx="813859" cy="105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Rectangular Callout 38"/>
          <p:cNvSpPr/>
          <p:nvPr/>
        </p:nvSpPr>
        <p:spPr>
          <a:xfrm>
            <a:off x="0" y="21082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current = temp</a:t>
            </a:r>
          </a:p>
          <a:p>
            <a:pPr algn="ctr"/>
            <a:endParaRPr lang="en-US" sz="1500" dirty="0"/>
          </a:p>
        </p:txBody>
      </p:sp>
      <p:sp>
        <p:nvSpPr>
          <p:cNvPr id="42" name="Rectangle 41"/>
          <p:cNvSpPr/>
          <p:nvPr/>
        </p:nvSpPr>
        <p:spPr>
          <a:xfrm>
            <a:off x="4165600" y="59690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3" name="Straight Arrow Connector 42"/>
          <p:cNvCxnSpPr/>
          <p:nvPr/>
        </p:nvCxnSpPr>
        <p:spPr>
          <a:xfrm rot="5400000" flipH="1" flipV="1">
            <a:off x="4217459" y="5409142"/>
            <a:ext cx="11176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Elbow Connector 49"/>
          <p:cNvCxnSpPr/>
          <p:nvPr/>
        </p:nvCxnSpPr>
        <p:spPr>
          <a:xfrm rot="10800000" flipV="1">
            <a:off x="3048000" y="4038600"/>
            <a:ext cx="1727200" cy="609600"/>
          </a:xfrm>
          <a:prstGeom prst="bentConnector3">
            <a:avLst>
              <a:gd name="adj1" fmla="val 59736"/>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064000" y="4343400"/>
            <a:ext cx="1524000" cy="492438"/>
          </a:xfrm>
          <a:prstGeom prst="rect">
            <a:avLst/>
          </a:prstGeom>
          <a:noFill/>
        </p:spPr>
        <p:txBody>
          <a:bodyPr wrap="square" lIns="121917" tIns="60958" rIns="121917" bIns="60958" rtlCol="0">
            <a:spAutoFit/>
          </a:bodyPr>
          <a:lstStyle/>
          <a:p>
            <a:r>
              <a:rPr lang="en-US" sz="2400" dirty="0"/>
              <a:t>           100</a:t>
            </a:r>
          </a:p>
        </p:txBody>
      </p:sp>
      <p:cxnSp>
        <p:nvCxnSpPr>
          <p:cNvPr id="51" name="Elbow Connector 50"/>
          <p:cNvCxnSpPr/>
          <p:nvPr/>
        </p:nvCxnSpPr>
        <p:spPr>
          <a:xfrm rot="10800000">
            <a:off x="477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54" name="TextBox 53"/>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7" name="TextBox 56">
            <a:extLst>
              <a:ext uri="{FF2B5EF4-FFF2-40B4-BE49-F238E27FC236}">
                <a16:creationId xmlns:a16="http://schemas.microsoft.com/office/drawing/2014/main" id="{5AD66CB0-6D26-4E62-B39E-BD3304056BF8}"/>
              </a:ext>
            </a:extLst>
          </p:cNvPr>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sp>
        <p:nvSpPr>
          <p:cNvPr id="58" name="TextBox 57">
            <a:extLst>
              <a:ext uri="{FF2B5EF4-FFF2-40B4-BE49-F238E27FC236}">
                <a16:creationId xmlns:a16="http://schemas.microsoft.com/office/drawing/2014/main" id="{C8402836-9E0E-4E24-908E-8356B46B21BA}"/>
              </a:ext>
            </a:extLst>
          </p:cNvPr>
          <p:cNvSpPr txBox="1"/>
          <p:nvPr/>
        </p:nvSpPr>
        <p:spPr>
          <a:xfrm>
            <a:off x="9897872" y="3986613"/>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1116624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1000" fill="hold"/>
                                        <p:tgtEl>
                                          <p:spTgt spid="40"/>
                                        </p:tgtEl>
                                        <p:attrNameLst>
                                          <p:attrName>style.color</p:attrName>
                                        </p:attrNameLst>
                                      </p:cBhvr>
                                      <p:by>
                                        <p:hsl h="0" s="-12549" l="-25098"/>
                                      </p:by>
                                    </p:animClr>
                                    <p:animClr clrSpc="hsl" dir="cw">
                                      <p:cBhvr>
                                        <p:cTn id="7" dur="1000" fill="hold"/>
                                        <p:tgtEl>
                                          <p:spTgt spid="40"/>
                                        </p:tgtEl>
                                        <p:attrNameLst>
                                          <p:attrName>fillcolor</p:attrName>
                                        </p:attrNameLst>
                                      </p:cBhvr>
                                      <p:by>
                                        <p:hsl h="0" s="-12549" l="-25098"/>
                                      </p:by>
                                    </p:animClr>
                                    <p:animClr clrSpc="hsl" dir="cw">
                                      <p:cBhvr>
                                        <p:cTn id="8" dur="1000" fill="hold"/>
                                        <p:tgtEl>
                                          <p:spTgt spid="40"/>
                                        </p:tgtEl>
                                        <p:attrNameLst>
                                          <p:attrName>stroke.color</p:attrName>
                                        </p:attrNameLst>
                                      </p:cBhvr>
                                      <p:by>
                                        <p:hsl h="0" s="-12549" l="-25098"/>
                                      </p:by>
                                    </p:animClr>
                                    <p:set>
                                      <p:cBhvr>
                                        <p:cTn id="9" dur="1000" fill="hold"/>
                                        <p:tgtEl>
                                          <p:spTgt spid="40"/>
                                        </p:tgtEl>
                                        <p:attrNameLst>
                                          <p:attrName>fill.type</p:attrName>
                                        </p:attrNameLst>
                                      </p:cBhvr>
                                      <p:to>
                                        <p:strVal val="solid"/>
                                      </p:to>
                                    </p:set>
                                  </p:childTnLst>
                                </p:cTn>
                              </p:par>
                              <p:par>
                                <p:cTn id="10" presetID="0" presetClass="path" presetSubtype="0" accel="50000" decel="50000" fill="hold" grpId="0" nodeType="withEffect">
                                  <p:stCondLst>
                                    <p:cond delay="0"/>
                                  </p:stCondLst>
                                  <p:childTnLst>
                                    <p:animMotion origin="layout" path="M 0 0 L 0.18333 0 " pathEditMode="relative" ptsTypes="AA">
                                      <p:cBhvr>
                                        <p:cTn id="11" dur="2000" fill="hold"/>
                                        <p:tgtEl>
                                          <p:spTgt spid="45"/>
                                        </p:tgtEl>
                                        <p:attrNameLst>
                                          <p:attrName>ppt_x</p:attrName>
                                          <p:attrName>ppt_y</p:attrName>
                                        </p:attrNameLst>
                                      </p:cBhvr>
                                    </p:animMotion>
                                  </p:childTnLst>
                                </p:cTn>
                              </p:par>
                              <p:par>
                                <p:cTn id="12" presetID="0" presetClass="path" presetSubtype="0" accel="50000" decel="50000" fill="hold" nodeType="withEffect">
                                  <p:stCondLst>
                                    <p:cond delay="0"/>
                                  </p:stCondLst>
                                  <p:childTnLst>
                                    <p:animMotion origin="layout" path="M 0 0 L 0.18333 0 " pathEditMode="relative" ptsTypes="AA">
                                      <p:cBhvr>
                                        <p:cTn id="13" dur="2000" fill="hold"/>
                                        <p:tgtEl>
                                          <p:spTgt spid="48"/>
                                        </p:tgtEl>
                                        <p:attrNameLst>
                                          <p:attrName>ppt_x</p:attrName>
                                          <p:attrName>ppt_y</p:attrName>
                                        </p:attrNameLst>
                                      </p:cBhvr>
                                    </p:animMotion>
                                  </p:childTnLst>
                                </p:cTn>
                              </p:par>
                            </p:childTnLst>
                          </p:cTn>
                        </p:par>
                        <p:par>
                          <p:cTn id="14" fill="hold">
                            <p:stCondLst>
                              <p:cond delay="2000"/>
                            </p:stCondLst>
                            <p:childTnLst>
                              <p:par>
                                <p:cTn id="15" presetID="24" presetClass="emph" presetSubtype="0" fill="hold" grpId="0" nodeType="afterEffect">
                                  <p:stCondLst>
                                    <p:cond delay="0"/>
                                  </p:stCondLst>
                                  <p:childTnLst>
                                    <p:animClr clrSpc="hsl" dir="cw">
                                      <p:cBhvr override="childStyle">
                                        <p:cTn id="16" dur="500" fill="hold"/>
                                        <p:tgtEl>
                                          <p:spTgt spid="39"/>
                                        </p:tgtEl>
                                        <p:attrNameLst>
                                          <p:attrName>style.color</p:attrName>
                                        </p:attrNameLst>
                                      </p:cBhvr>
                                      <p:by>
                                        <p:hsl h="0" s="-12549" l="-25098"/>
                                      </p:by>
                                    </p:animClr>
                                    <p:animClr clrSpc="hsl" dir="cw">
                                      <p:cBhvr>
                                        <p:cTn id="17" dur="500" fill="hold"/>
                                        <p:tgtEl>
                                          <p:spTgt spid="39"/>
                                        </p:tgtEl>
                                        <p:attrNameLst>
                                          <p:attrName>fillcolor</p:attrName>
                                        </p:attrNameLst>
                                      </p:cBhvr>
                                      <p:by>
                                        <p:hsl h="0" s="-12549" l="-25098"/>
                                      </p:by>
                                    </p:animClr>
                                    <p:animClr clrSpc="hsl" dir="cw">
                                      <p:cBhvr>
                                        <p:cTn id="18" dur="500" fill="hold"/>
                                        <p:tgtEl>
                                          <p:spTgt spid="39"/>
                                        </p:tgtEl>
                                        <p:attrNameLst>
                                          <p:attrName>stroke.color</p:attrName>
                                        </p:attrNameLst>
                                      </p:cBhvr>
                                      <p:by>
                                        <p:hsl h="0" s="-12549" l="-25098"/>
                                      </p:by>
                                    </p:animClr>
                                    <p:set>
                                      <p:cBhvr>
                                        <p:cTn id="19" dur="500" fill="hold"/>
                                        <p:tgtEl>
                                          <p:spTgt spid="39"/>
                                        </p:tgtEl>
                                        <p:attrNameLst>
                                          <p:attrName>fill.type</p:attrName>
                                        </p:attrNameLst>
                                      </p:cBhvr>
                                      <p:to>
                                        <p:strVal val="solid"/>
                                      </p:to>
                                    </p:set>
                                  </p:childTnLst>
                                </p:cTn>
                              </p:par>
                              <p:par>
                                <p:cTn id="20" presetID="0" presetClass="path" presetSubtype="0" accel="50000" decel="50000" fill="hold" nodeType="withEffect">
                                  <p:stCondLst>
                                    <p:cond delay="0"/>
                                  </p:stCondLst>
                                  <p:childTnLst>
                                    <p:animMotion origin="layout" path="M 0 0 L 0.20833 0 " pathEditMode="relative" ptsTypes="AA">
                                      <p:cBhvr>
                                        <p:cTn id="21" dur="2000" fill="hold"/>
                                        <p:tgtEl>
                                          <p:spTgt spid="43"/>
                                        </p:tgtEl>
                                        <p:attrNameLst>
                                          <p:attrName>ppt_x</p:attrName>
                                          <p:attrName>ppt_y</p:attrName>
                                        </p:attrNameLst>
                                      </p:cBhvr>
                                    </p:animMotion>
                                  </p:childTnLst>
                                </p:cTn>
                              </p:par>
                              <p:par>
                                <p:cTn id="22" presetID="0" presetClass="path" presetSubtype="0" accel="50000" decel="50000" fill="hold" grpId="0" nodeType="withEffect">
                                  <p:stCondLst>
                                    <p:cond delay="0"/>
                                  </p:stCondLst>
                                  <p:childTnLst>
                                    <p:animMotion origin="layout" path="M 0 0 L 0.20833 0 " pathEditMode="relative" ptsTypes="AA">
                                      <p:cBhvr>
                                        <p:cTn id="23" dur="2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P spid="39" grpId="0" animBg="1"/>
      <p:bldP spid="4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250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9" name="Straight Arrow Connector 28"/>
          <p:cNvCxnSpPr/>
          <p:nvPr/>
        </p:nvCxnSpPr>
        <p:spPr>
          <a:xfrm>
            <a:off x="812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5" name="Rectangular Callout 24"/>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24" name="Rectangular Callout 23"/>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40" name="Rectangular Callout 39"/>
          <p:cNvSpPr/>
          <p:nvPr/>
        </p:nvSpPr>
        <p:spPr>
          <a:xfrm>
            <a:off x="0" y="14986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current </a:t>
            </a:r>
          </a:p>
          <a:p>
            <a:pPr algn="ctr"/>
            <a:endParaRPr lang="en-US" sz="1500" dirty="0"/>
          </a:p>
        </p:txBody>
      </p:sp>
      <p:sp>
        <p:nvSpPr>
          <p:cNvPr id="45" name="Rectangle 44"/>
          <p:cNvSpPr/>
          <p:nvPr/>
        </p:nvSpPr>
        <p:spPr>
          <a:xfrm>
            <a:off x="4368800" y="29210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a:t>
            </a:r>
            <a:r>
              <a:rPr lang="en-US" sz="2400" dirty="0" err="1">
                <a:solidFill>
                  <a:schemeClr val="tx1"/>
                </a:solidFill>
              </a:rPr>
              <a:t>prev</a:t>
            </a:r>
            <a:endParaRPr lang="en-US" sz="2400" dirty="0"/>
          </a:p>
        </p:txBody>
      </p:sp>
      <p:sp>
        <p:nvSpPr>
          <p:cNvPr id="46" name="Rectangle 45"/>
          <p:cNvSpPr/>
          <p:nvPr/>
        </p:nvSpPr>
        <p:spPr>
          <a:xfrm>
            <a:off x="6604000" y="27178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*temp</a:t>
            </a:r>
            <a:endParaRPr lang="en-US" sz="2400" dirty="0"/>
          </a:p>
        </p:txBody>
      </p:sp>
      <p:cxnSp>
        <p:nvCxnSpPr>
          <p:cNvPr id="47" name="Straight Arrow Connector 46"/>
          <p:cNvCxnSpPr/>
          <p:nvPr/>
        </p:nvCxnSpPr>
        <p:spPr>
          <a:xfrm rot="16200000" flipH="1">
            <a:off x="6808259" y="3834342"/>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rot="5400000">
            <a:off x="4469341" y="3935941"/>
            <a:ext cx="813859" cy="105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Rectangular Callout 38"/>
          <p:cNvSpPr/>
          <p:nvPr/>
        </p:nvSpPr>
        <p:spPr>
          <a:xfrm>
            <a:off x="0" y="21082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current = temp</a:t>
            </a:r>
          </a:p>
          <a:p>
            <a:pPr algn="ctr"/>
            <a:endParaRPr lang="en-US" sz="1500" dirty="0"/>
          </a:p>
        </p:txBody>
      </p:sp>
      <p:sp>
        <p:nvSpPr>
          <p:cNvPr id="42" name="Rectangle 41"/>
          <p:cNvSpPr/>
          <p:nvPr/>
        </p:nvSpPr>
        <p:spPr>
          <a:xfrm>
            <a:off x="6705600" y="59690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3" name="Straight Arrow Connector 42"/>
          <p:cNvCxnSpPr/>
          <p:nvPr/>
        </p:nvCxnSpPr>
        <p:spPr>
          <a:xfrm rot="5400000" flipH="1" flipV="1">
            <a:off x="6757459" y="5409142"/>
            <a:ext cx="11176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Elbow Connector 49"/>
          <p:cNvCxnSpPr/>
          <p:nvPr/>
        </p:nvCxnSpPr>
        <p:spPr>
          <a:xfrm rot="10800000" flipV="1">
            <a:off x="3048000" y="4038600"/>
            <a:ext cx="1727200" cy="609600"/>
          </a:xfrm>
          <a:prstGeom prst="bentConnector3">
            <a:avLst>
              <a:gd name="adj1" fmla="val 59736"/>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064000" y="4343400"/>
            <a:ext cx="1524000" cy="492438"/>
          </a:xfrm>
          <a:prstGeom prst="rect">
            <a:avLst/>
          </a:prstGeom>
          <a:noFill/>
        </p:spPr>
        <p:txBody>
          <a:bodyPr wrap="square" lIns="121917" tIns="60958" rIns="121917" bIns="60958" rtlCol="0">
            <a:spAutoFit/>
          </a:bodyPr>
          <a:lstStyle/>
          <a:p>
            <a:r>
              <a:rPr lang="en-US" sz="2400" dirty="0"/>
              <a:t>           100</a:t>
            </a:r>
          </a:p>
        </p:txBody>
      </p:sp>
      <p:cxnSp>
        <p:nvCxnSpPr>
          <p:cNvPr id="35" name="Elbow Connector 34"/>
          <p:cNvCxnSpPr/>
          <p:nvPr/>
        </p:nvCxnSpPr>
        <p:spPr>
          <a:xfrm rot="10800000">
            <a:off x="477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51" name="TextBox 50"/>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2" name="TextBox 51">
            <a:extLst>
              <a:ext uri="{FF2B5EF4-FFF2-40B4-BE49-F238E27FC236}">
                <a16:creationId xmlns:a16="http://schemas.microsoft.com/office/drawing/2014/main" id="{7E0F31D3-2EDA-4706-A24D-30B5298A49DB}"/>
              </a:ext>
            </a:extLst>
          </p:cNvPr>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sp>
        <p:nvSpPr>
          <p:cNvPr id="54" name="TextBox 53">
            <a:extLst>
              <a:ext uri="{FF2B5EF4-FFF2-40B4-BE49-F238E27FC236}">
                <a16:creationId xmlns:a16="http://schemas.microsoft.com/office/drawing/2014/main" id="{7730CDA4-51E6-48EF-ACD1-CAC0B6A68277}"/>
              </a:ext>
            </a:extLst>
          </p:cNvPr>
          <p:cNvSpPr txBox="1"/>
          <p:nvPr/>
        </p:nvSpPr>
        <p:spPr>
          <a:xfrm>
            <a:off x="9897872" y="3986613"/>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2001788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11022E-16 -0.01482 L 0.20833 -0.01482 " pathEditMode="relative" rAng="0" ptsTypes="AA">
                                      <p:cBhvr>
                                        <p:cTn id="6" dur="2000" fill="hold"/>
                                        <p:tgtEl>
                                          <p:spTgt spid="46"/>
                                        </p:tgtEl>
                                        <p:attrNameLst>
                                          <p:attrName>ppt_x</p:attrName>
                                          <p:attrName>ppt_y</p:attrName>
                                        </p:attrNameLst>
                                      </p:cBhvr>
                                      <p:rCtr x="104" y="0"/>
                                    </p:animMotion>
                                  </p:childTnLst>
                                </p:cTn>
                              </p:par>
                              <p:par>
                                <p:cTn id="7" presetID="0" presetClass="path" presetSubtype="0" accel="50000" decel="50000" fill="hold" nodeType="withEffect">
                                  <p:stCondLst>
                                    <p:cond delay="0"/>
                                  </p:stCondLst>
                                  <p:childTnLst>
                                    <p:animMotion origin="layout" path="M -0.00017 -0.01482 L 0.20816 -0.01482 " pathEditMode="relative" rAng="0" ptsTypes="AA">
                                      <p:cBhvr>
                                        <p:cTn id="8" dur="2000" fill="hold"/>
                                        <p:tgtEl>
                                          <p:spTgt spid="47"/>
                                        </p:tgtEl>
                                        <p:attrNameLst>
                                          <p:attrName>ppt_x</p:attrName>
                                          <p:attrName>ppt_y</p:attrName>
                                        </p:attrNameLst>
                                      </p:cBhvr>
                                      <p:rCtr x="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cxnSp>
        <p:nvCxnSpPr>
          <p:cNvPr id="29" name="Straight Arrow Connector 28"/>
          <p:cNvCxnSpPr/>
          <p:nvPr/>
        </p:nvCxnSpPr>
        <p:spPr>
          <a:xfrm>
            <a:off x="8128000" y="4646083"/>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45" name="Rectangle 44"/>
          <p:cNvSpPr/>
          <p:nvPr/>
        </p:nvSpPr>
        <p:spPr>
          <a:xfrm>
            <a:off x="4368800" y="29210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a:t>
            </a:r>
            <a:r>
              <a:rPr lang="en-US" sz="2400" dirty="0" err="1">
                <a:solidFill>
                  <a:schemeClr val="tx1"/>
                </a:solidFill>
              </a:rPr>
              <a:t>prev</a:t>
            </a:r>
            <a:endParaRPr lang="en-US" sz="2400" dirty="0"/>
          </a:p>
        </p:txBody>
      </p:sp>
      <p:sp>
        <p:nvSpPr>
          <p:cNvPr id="46" name="Rectangle 45"/>
          <p:cNvSpPr/>
          <p:nvPr/>
        </p:nvSpPr>
        <p:spPr>
          <a:xfrm>
            <a:off x="9144000" y="26162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*temp</a:t>
            </a:r>
            <a:endParaRPr lang="en-US" sz="2400" dirty="0"/>
          </a:p>
        </p:txBody>
      </p:sp>
      <p:cxnSp>
        <p:nvCxnSpPr>
          <p:cNvPr id="47" name="Straight Arrow Connector 46"/>
          <p:cNvCxnSpPr/>
          <p:nvPr/>
        </p:nvCxnSpPr>
        <p:spPr>
          <a:xfrm rot="16200000" flipH="1">
            <a:off x="9348259" y="3732741"/>
            <a:ext cx="1016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4469341" y="3951013"/>
            <a:ext cx="813859" cy="1059"/>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705600" y="59690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3" name="Straight Arrow Connector 42"/>
          <p:cNvCxnSpPr/>
          <p:nvPr/>
        </p:nvCxnSpPr>
        <p:spPr>
          <a:xfrm rot="5400000" flipH="1" flipV="1">
            <a:off x="6755341" y="5409142"/>
            <a:ext cx="1117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10800000">
            <a:off x="477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0800000" flipV="1">
            <a:off x="3048000" y="4038600"/>
            <a:ext cx="1727200" cy="609600"/>
          </a:xfrm>
          <a:prstGeom prst="bentConnector3">
            <a:avLst>
              <a:gd name="adj1" fmla="val 59736"/>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064000" y="4343400"/>
            <a:ext cx="1524000" cy="492438"/>
          </a:xfrm>
          <a:prstGeom prst="rect">
            <a:avLst/>
          </a:prstGeom>
          <a:noFill/>
        </p:spPr>
        <p:txBody>
          <a:bodyPr wrap="square" lIns="121917" tIns="60958" rIns="121917" bIns="60958" rtlCol="0">
            <a:spAutoFit/>
          </a:bodyPr>
          <a:lstStyle/>
          <a:p>
            <a:r>
              <a:rPr lang="en-US" sz="2400" dirty="0"/>
              <a:t>           100</a:t>
            </a:r>
          </a:p>
        </p:txBody>
      </p:sp>
      <p:cxnSp>
        <p:nvCxnSpPr>
          <p:cNvPr id="51" name="Elbow Connector 50"/>
          <p:cNvCxnSpPr/>
          <p:nvPr/>
        </p:nvCxnSpPr>
        <p:spPr>
          <a:xfrm rot="10800000" flipV="1">
            <a:off x="5588000" y="4038600"/>
            <a:ext cx="1727200" cy="711200"/>
          </a:xfrm>
          <a:prstGeom prst="bentConnector3">
            <a:avLst>
              <a:gd name="adj1" fmla="val 50000"/>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604000" y="2108200"/>
            <a:ext cx="1524000" cy="400105"/>
          </a:xfrm>
          <a:prstGeom prst="rect">
            <a:avLst/>
          </a:prstGeom>
          <a:noFill/>
        </p:spPr>
        <p:txBody>
          <a:bodyPr wrap="square" lIns="121917" tIns="60958" rIns="121917" bIns="60958" rtlCol="0">
            <a:spAutoFit/>
          </a:bodyPr>
          <a:lstStyle/>
          <a:p>
            <a:r>
              <a:rPr lang="en-US" dirty="0"/>
              <a:t>           </a:t>
            </a:r>
          </a:p>
        </p:txBody>
      </p:sp>
      <p:sp>
        <p:nvSpPr>
          <p:cNvPr id="58" name="TextBox 57"/>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60" name="TextBox 59"/>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cxnSp>
        <p:nvCxnSpPr>
          <p:cNvPr id="62" name="Elbow Connector 61"/>
          <p:cNvCxnSpPr/>
          <p:nvPr/>
        </p:nvCxnSpPr>
        <p:spPr>
          <a:xfrm rot="10800000">
            <a:off x="731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54" name="Rectangular Callout 53"/>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56" name="Rectangular Callout 55"/>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63" name="Rectangular Callout 62"/>
          <p:cNvSpPr/>
          <p:nvPr/>
        </p:nvSpPr>
        <p:spPr>
          <a:xfrm>
            <a:off x="0" y="14986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current </a:t>
            </a:r>
          </a:p>
          <a:p>
            <a:pPr algn="ctr"/>
            <a:endParaRPr lang="en-US" sz="1500" dirty="0"/>
          </a:p>
        </p:txBody>
      </p:sp>
      <p:sp>
        <p:nvSpPr>
          <p:cNvPr id="64" name="Rectangular Callout 63"/>
          <p:cNvSpPr/>
          <p:nvPr/>
        </p:nvSpPr>
        <p:spPr>
          <a:xfrm>
            <a:off x="0" y="21082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current = temp</a:t>
            </a:r>
          </a:p>
          <a:p>
            <a:pPr algn="ctr"/>
            <a:endParaRPr lang="en-US" sz="1500" dirty="0"/>
          </a:p>
        </p:txBody>
      </p:sp>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65" name="TextBox 64">
            <a:extLst>
              <a:ext uri="{FF2B5EF4-FFF2-40B4-BE49-F238E27FC236}">
                <a16:creationId xmlns:a16="http://schemas.microsoft.com/office/drawing/2014/main" id="{DB12E3F3-45F9-4A61-9B0A-25342C338FC4}"/>
              </a:ext>
            </a:extLst>
          </p:cNvPr>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graphicFrame>
        <p:nvGraphicFramePr>
          <p:cNvPr id="68" name="Table 67">
            <a:extLst>
              <a:ext uri="{FF2B5EF4-FFF2-40B4-BE49-F238E27FC236}">
                <a16:creationId xmlns:a16="http://schemas.microsoft.com/office/drawing/2014/main" id="{A0D8893D-D176-43F0-B845-FA219D5EFCA7}"/>
              </a:ext>
            </a:extLst>
          </p:cNvPr>
          <p:cNvGraphicFramePr>
            <a:graphicFrameLocks noGrp="1"/>
          </p:cNvGraphicFramePr>
          <p:nvPr/>
        </p:nvGraphicFramePr>
        <p:xfrm>
          <a:off x="6586403" y="435633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sp>
        <p:nvSpPr>
          <p:cNvPr id="69" name="TextBox 68">
            <a:extLst>
              <a:ext uri="{FF2B5EF4-FFF2-40B4-BE49-F238E27FC236}">
                <a16:creationId xmlns:a16="http://schemas.microsoft.com/office/drawing/2014/main" id="{843263B1-69D7-40ED-9E0C-FE3A54E0315C}"/>
              </a:ext>
            </a:extLst>
          </p:cNvPr>
          <p:cNvSpPr txBox="1"/>
          <p:nvPr/>
        </p:nvSpPr>
        <p:spPr>
          <a:xfrm>
            <a:off x="9897872" y="3986613"/>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1619973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right)">
                                      <p:cBhvr>
                                        <p:cTn id="7" dur="1000"/>
                                        <p:tgtEl>
                                          <p:spTgt spid="62"/>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right)">
                                      <p:cBhvr>
                                        <p:cTn id="11" dur="1000"/>
                                        <p:tgtEl>
                                          <p:spTgt spid="51"/>
                                        </p:tgtEl>
                                      </p:cBhvr>
                                    </p:animEffect>
                                  </p:childTnLst>
                                </p:cTn>
                              </p:par>
                            </p:childTnLst>
                          </p:cTn>
                        </p:par>
                        <p:par>
                          <p:cTn id="12" fill="hold">
                            <p:stCondLst>
                              <p:cond delay="2000"/>
                            </p:stCondLst>
                            <p:childTnLst>
                              <p:par>
                                <p:cTn id="13" presetID="3" presetClass="exit" presetSubtype="10" fill="hold" nodeType="afterEffect">
                                  <p:stCondLst>
                                    <p:cond delay="0"/>
                                  </p:stCondLst>
                                  <p:childTnLst>
                                    <p:animEffect transition="out" filter="blinds(horizontal)">
                                      <p:cBhvr>
                                        <p:cTn id="14" dur="1000"/>
                                        <p:tgtEl>
                                          <p:spTgt spid="29"/>
                                        </p:tgtEl>
                                      </p:cBhvr>
                                    </p:animEffect>
                                    <p:set>
                                      <p:cBhvr>
                                        <p:cTn id="15" dur="1" fill="hold">
                                          <p:stCondLst>
                                            <p:cond delay="999"/>
                                          </p:stCondLst>
                                        </p:cTn>
                                        <p:tgtEl>
                                          <p:spTgt spid="2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0" nodeType="clickEffect">
                                  <p:stCondLst>
                                    <p:cond delay="0"/>
                                  </p:stCondLst>
                                  <p:childTnLst>
                                    <p:animMotion origin="layout" path="M 0 0 L 0.2 0 " pathEditMode="relative" ptsTypes="AA">
                                      <p:cBhvr>
                                        <p:cTn id="19" dur="2000" fill="hold"/>
                                        <p:tgtEl>
                                          <p:spTgt spid="45"/>
                                        </p:tgtEl>
                                        <p:attrNameLst>
                                          <p:attrName>ppt_x</p:attrName>
                                          <p:attrName>ppt_y</p:attrName>
                                        </p:attrNameLst>
                                      </p:cBhvr>
                                    </p:animMotion>
                                  </p:childTnLst>
                                </p:cTn>
                              </p:par>
                              <p:par>
                                <p:cTn id="20" presetID="0" presetClass="path" presetSubtype="0" accel="50000" decel="50000" fill="hold" nodeType="withEffect">
                                  <p:stCondLst>
                                    <p:cond delay="0"/>
                                  </p:stCondLst>
                                  <p:childTnLst>
                                    <p:animMotion origin="layout" path="M 0 0 L 0.2 0 " pathEditMode="relative" ptsTypes="AA">
                                      <p:cBhvr>
                                        <p:cTn id="21" dur="2000" fill="hold"/>
                                        <p:tgtEl>
                                          <p:spTgt spid="48"/>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3.61111E-6 -0.00742 L 0.20833 -0.00742 " pathEditMode="relative" rAng="0" ptsTypes="AA">
                                      <p:cBhvr>
                                        <p:cTn id="25" dur="2000" fill="hold"/>
                                        <p:tgtEl>
                                          <p:spTgt spid="43"/>
                                        </p:tgtEl>
                                        <p:attrNameLst>
                                          <p:attrName>ppt_x</p:attrName>
                                          <p:attrName>ppt_y</p:attrName>
                                        </p:attrNameLst>
                                      </p:cBhvr>
                                      <p:rCtr x="104" y="0"/>
                                    </p:animMotion>
                                  </p:childTnLst>
                                </p:cTn>
                              </p:par>
                              <p:par>
                                <p:cTn id="26" presetID="0" presetClass="path" presetSubtype="0" accel="50000" decel="50000" fill="hold" grpId="0" nodeType="withEffect">
                                  <p:stCondLst>
                                    <p:cond delay="0"/>
                                  </p:stCondLst>
                                  <p:childTnLst>
                                    <p:animMotion origin="layout" path="M -3.33333E-6 -0.01482 L 0.20834 -0.01482 " pathEditMode="relative" rAng="0" ptsTypes="AA">
                                      <p:cBhvr>
                                        <p:cTn id="27" dur="2000" fill="hold"/>
                                        <p:tgtEl>
                                          <p:spTgt spid="42"/>
                                        </p:tgtEl>
                                        <p:attrNameLst>
                                          <p:attrName>ppt_x</p:attrName>
                                          <p:attrName>ppt_y</p:attrName>
                                        </p:attrNameLst>
                                      </p:cBhvr>
                                      <p:rCtr x="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a:xfrm>
            <a:off x="609600" y="1600200"/>
            <a:ext cx="10972800" cy="4526755"/>
          </a:xfrm>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5" name="Rectangular Callout 24"/>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24" name="Rectangular Callout 23"/>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40" name="Rectangular Callout 39"/>
          <p:cNvSpPr/>
          <p:nvPr/>
        </p:nvSpPr>
        <p:spPr>
          <a:xfrm>
            <a:off x="0" y="14986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current </a:t>
            </a:r>
          </a:p>
          <a:p>
            <a:pPr algn="ctr"/>
            <a:endParaRPr lang="en-US" sz="1500" dirty="0"/>
          </a:p>
        </p:txBody>
      </p:sp>
      <p:sp>
        <p:nvSpPr>
          <p:cNvPr id="45" name="Rectangle 44"/>
          <p:cNvSpPr/>
          <p:nvPr/>
        </p:nvSpPr>
        <p:spPr>
          <a:xfrm>
            <a:off x="6808259" y="2906987"/>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a:t>
            </a:r>
            <a:r>
              <a:rPr lang="en-US" sz="2400" dirty="0" err="1">
                <a:solidFill>
                  <a:schemeClr val="tx1"/>
                </a:solidFill>
              </a:rPr>
              <a:t>prev</a:t>
            </a:r>
            <a:endParaRPr lang="en-US" sz="2400" dirty="0"/>
          </a:p>
        </p:txBody>
      </p:sp>
      <p:sp>
        <p:nvSpPr>
          <p:cNvPr id="46" name="Rectangle 45"/>
          <p:cNvSpPr/>
          <p:nvPr/>
        </p:nvSpPr>
        <p:spPr>
          <a:xfrm>
            <a:off x="9144000" y="2616200"/>
            <a:ext cx="2029882"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*temp</a:t>
            </a:r>
            <a:endParaRPr lang="en-US" sz="2400" dirty="0"/>
          </a:p>
        </p:txBody>
      </p:sp>
      <p:cxnSp>
        <p:nvCxnSpPr>
          <p:cNvPr id="47" name="Straight Arrow Connector 46"/>
          <p:cNvCxnSpPr/>
          <p:nvPr/>
        </p:nvCxnSpPr>
        <p:spPr>
          <a:xfrm rot="16200000" flipH="1">
            <a:off x="9348259" y="3732741"/>
            <a:ext cx="10160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rot="5400000">
            <a:off x="6908800" y="3937000"/>
            <a:ext cx="813859" cy="105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Rectangular Callout 38"/>
          <p:cNvSpPr/>
          <p:nvPr/>
        </p:nvSpPr>
        <p:spPr>
          <a:xfrm>
            <a:off x="0" y="21082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current = temp</a:t>
            </a:r>
          </a:p>
          <a:p>
            <a:pPr algn="ctr"/>
            <a:endParaRPr lang="en-US" sz="1500" dirty="0"/>
          </a:p>
        </p:txBody>
      </p:sp>
      <p:sp>
        <p:nvSpPr>
          <p:cNvPr id="42" name="Rectangle 41"/>
          <p:cNvSpPr/>
          <p:nvPr/>
        </p:nvSpPr>
        <p:spPr>
          <a:xfrm>
            <a:off x="9247717" y="5867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3" name="Straight Arrow Connector 42"/>
          <p:cNvCxnSpPr/>
          <p:nvPr/>
        </p:nvCxnSpPr>
        <p:spPr>
          <a:xfrm rot="5400000" flipH="1" flipV="1">
            <a:off x="9297459" y="5307542"/>
            <a:ext cx="11176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Elbow Connector 48"/>
          <p:cNvCxnSpPr/>
          <p:nvPr/>
        </p:nvCxnSpPr>
        <p:spPr>
          <a:xfrm rot="10800000">
            <a:off x="477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0800000" flipV="1">
            <a:off x="3048000" y="4038600"/>
            <a:ext cx="1727200" cy="609600"/>
          </a:xfrm>
          <a:prstGeom prst="bentConnector3">
            <a:avLst>
              <a:gd name="adj1" fmla="val 59736"/>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064000" y="4343400"/>
            <a:ext cx="1524000" cy="492438"/>
          </a:xfrm>
          <a:prstGeom prst="rect">
            <a:avLst/>
          </a:prstGeom>
          <a:noFill/>
        </p:spPr>
        <p:txBody>
          <a:bodyPr wrap="square" lIns="121917" tIns="60958" rIns="121917" bIns="60958" rtlCol="0">
            <a:spAutoFit/>
          </a:bodyPr>
          <a:lstStyle/>
          <a:p>
            <a:r>
              <a:rPr lang="en-US" sz="2400" dirty="0"/>
              <a:t>           100</a:t>
            </a:r>
          </a:p>
        </p:txBody>
      </p:sp>
      <p:cxnSp>
        <p:nvCxnSpPr>
          <p:cNvPr id="51" name="Elbow Connector 50"/>
          <p:cNvCxnSpPr/>
          <p:nvPr/>
        </p:nvCxnSpPr>
        <p:spPr>
          <a:xfrm rot="10800000" flipV="1">
            <a:off x="5588000" y="4038600"/>
            <a:ext cx="1727200" cy="711200"/>
          </a:xfrm>
          <a:prstGeom prst="bentConnector3">
            <a:avLst>
              <a:gd name="adj1" fmla="val 50000"/>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604000" y="2108200"/>
            <a:ext cx="1524000" cy="400105"/>
          </a:xfrm>
          <a:prstGeom prst="rect">
            <a:avLst/>
          </a:prstGeom>
          <a:noFill/>
        </p:spPr>
        <p:txBody>
          <a:bodyPr wrap="square" lIns="121917" tIns="60958" rIns="121917" bIns="60958" rtlCol="0">
            <a:spAutoFit/>
          </a:bodyPr>
          <a:lstStyle/>
          <a:p>
            <a:r>
              <a:rPr lang="en-US" dirty="0"/>
              <a:t>           </a:t>
            </a:r>
          </a:p>
        </p:txBody>
      </p:sp>
      <p:sp>
        <p:nvSpPr>
          <p:cNvPr id="58" name="TextBox 57"/>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60" name="TextBox 59"/>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cxnSp>
        <p:nvCxnSpPr>
          <p:cNvPr id="62" name="Elbow Connector 61"/>
          <p:cNvCxnSpPr/>
          <p:nvPr/>
        </p:nvCxnSpPr>
        <p:spPr>
          <a:xfrm rot="10800000">
            <a:off x="731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9144000" y="2616200"/>
            <a:ext cx="2133600" cy="492438"/>
          </a:xfrm>
          <a:prstGeom prst="rect">
            <a:avLst/>
          </a:prstGeom>
          <a:noFill/>
        </p:spPr>
        <p:txBody>
          <a:bodyPr wrap="square" lIns="121917" tIns="60958" rIns="121917" bIns="60958" rtlCol="0">
            <a:spAutoFit/>
          </a:bodyPr>
          <a:lstStyle/>
          <a:p>
            <a:r>
              <a:rPr lang="en-US" sz="2400" dirty="0"/>
              <a:t> *temp=NULL</a:t>
            </a:r>
          </a:p>
        </p:txBody>
      </p:sp>
      <p:sp>
        <p:nvSpPr>
          <p:cNvPr id="52" name="TextBox 51">
            <a:extLst>
              <a:ext uri="{FF2B5EF4-FFF2-40B4-BE49-F238E27FC236}">
                <a16:creationId xmlns:a16="http://schemas.microsoft.com/office/drawing/2014/main" id="{D4F81BE3-8AAA-4FF3-B23D-AC25FB0FB248}"/>
              </a:ext>
            </a:extLst>
          </p:cNvPr>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sp>
        <p:nvSpPr>
          <p:cNvPr id="56" name="TextBox 55">
            <a:extLst>
              <a:ext uri="{FF2B5EF4-FFF2-40B4-BE49-F238E27FC236}">
                <a16:creationId xmlns:a16="http://schemas.microsoft.com/office/drawing/2014/main" id="{055BF853-4D12-4889-9F90-6571FE0A6D6C}"/>
              </a:ext>
            </a:extLst>
          </p:cNvPr>
          <p:cNvSpPr txBox="1"/>
          <p:nvPr/>
        </p:nvSpPr>
        <p:spPr>
          <a:xfrm>
            <a:off x="9917354" y="3996298"/>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20740447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childTnLst>
                          </p:cTn>
                        </p:par>
                        <p:par>
                          <p:cTn id="8" fill="hold">
                            <p:stCondLst>
                              <p:cond delay="500"/>
                            </p:stCondLst>
                            <p:childTnLst>
                              <p:par>
                                <p:cTn id="9" presetID="3" presetClass="exit" presetSubtype="10" fill="hold" nodeType="afterEffect">
                                  <p:stCondLst>
                                    <p:cond delay="0"/>
                                  </p:stCondLst>
                                  <p:childTnLst>
                                    <p:animEffect transition="out" filter="blinds(horizontal)">
                                      <p:cBhvr>
                                        <p:cTn id="10" dur="500"/>
                                        <p:tgtEl>
                                          <p:spTgt spid="46">
                                            <p:txEl>
                                              <p:pRg st="0" end="0"/>
                                            </p:txEl>
                                          </p:spTgt>
                                        </p:tgtEl>
                                      </p:cBhvr>
                                    </p:animEffect>
                                    <p:set>
                                      <p:cBhvr>
                                        <p:cTn id="11" dur="1" fill="hold">
                                          <p:stCondLst>
                                            <p:cond delay="499"/>
                                          </p:stCondLst>
                                        </p:cTn>
                                        <p:tgtEl>
                                          <p:spTgt spid="46">
                                            <p:txEl>
                                              <p:pRg st="0" end="0"/>
                                            </p:txEl>
                                          </p:spTgt>
                                        </p:tgtEl>
                                        <p:attrNameLst>
                                          <p:attrName>style.visibility</p:attrName>
                                        </p:attrNameLst>
                                      </p:cBhvr>
                                      <p:to>
                                        <p:strVal val="hidden"/>
                                      </p:to>
                                    </p:se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54">
                                            <p:txEl>
                                              <p:pRg st="0" end="0"/>
                                            </p:txEl>
                                          </p:spTgt>
                                        </p:tgtEl>
                                        <p:attrNameLst>
                                          <p:attrName>style.visibility</p:attrName>
                                        </p:attrNameLst>
                                      </p:cBhvr>
                                      <p:to>
                                        <p:strVal val="visible"/>
                                      </p:to>
                                    </p:set>
                                    <p:anim calcmode="lin" valueType="num">
                                      <p:cBhvr>
                                        <p:cTn id="15"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a:xfrm>
            <a:off x="609600" y="1600200"/>
            <a:ext cx="10972800" cy="4526755"/>
          </a:xfrm>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34493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7" name="TextBox 36"/>
          <p:cNvSpPr txBox="1"/>
          <p:nvPr/>
        </p:nvSpPr>
        <p:spPr>
          <a:xfrm>
            <a:off x="9042400" y="4745916"/>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5" name="Rectangular Callout 24"/>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24" name="Rectangular Callout 23"/>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40" name="Rectangular Callout 39"/>
          <p:cNvSpPr/>
          <p:nvPr/>
        </p:nvSpPr>
        <p:spPr>
          <a:xfrm>
            <a:off x="0" y="14986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current </a:t>
            </a:r>
          </a:p>
          <a:p>
            <a:pPr algn="ctr"/>
            <a:endParaRPr lang="en-US" sz="1500" dirty="0"/>
          </a:p>
        </p:txBody>
      </p:sp>
      <p:sp>
        <p:nvSpPr>
          <p:cNvPr id="45" name="Rectangle 44"/>
          <p:cNvSpPr/>
          <p:nvPr/>
        </p:nvSpPr>
        <p:spPr>
          <a:xfrm>
            <a:off x="6808259" y="2906987"/>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a:t>
            </a:r>
            <a:r>
              <a:rPr lang="en-US" sz="2400" dirty="0" err="1">
                <a:solidFill>
                  <a:schemeClr val="tx1"/>
                </a:solidFill>
              </a:rPr>
              <a:t>prev</a:t>
            </a:r>
            <a:endParaRPr lang="en-US" sz="2400" dirty="0"/>
          </a:p>
        </p:txBody>
      </p:sp>
      <p:sp>
        <p:nvSpPr>
          <p:cNvPr id="46" name="Rectangle 45"/>
          <p:cNvSpPr/>
          <p:nvPr/>
        </p:nvSpPr>
        <p:spPr>
          <a:xfrm>
            <a:off x="9245600" y="1498600"/>
            <a:ext cx="1930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endParaRPr lang="en-US" sz="2400" dirty="0"/>
          </a:p>
        </p:txBody>
      </p:sp>
      <p:cxnSp>
        <p:nvCxnSpPr>
          <p:cNvPr id="48" name="Straight Arrow Connector 47"/>
          <p:cNvCxnSpPr/>
          <p:nvPr/>
        </p:nvCxnSpPr>
        <p:spPr>
          <a:xfrm rot="5400000">
            <a:off x="6908800" y="3937000"/>
            <a:ext cx="813859" cy="105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Rectangular Callout 38"/>
          <p:cNvSpPr/>
          <p:nvPr/>
        </p:nvSpPr>
        <p:spPr>
          <a:xfrm>
            <a:off x="0" y="21082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current = temp</a:t>
            </a:r>
          </a:p>
          <a:p>
            <a:pPr algn="ctr"/>
            <a:endParaRPr lang="en-US" sz="1500" dirty="0"/>
          </a:p>
        </p:txBody>
      </p:sp>
      <p:sp>
        <p:nvSpPr>
          <p:cNvPr id="42" name="Rectangle 41"/>
          <p:cNvSpPr/>
          <p:nvPr/>
        </p:nvSpPr>
        <p:spPr>
          <a:xfrm>
            <a:off x="9247717" y="5867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3" name="Straight Arrow Connector 42"/>
          <p:cNvCxnSpPr/>
          <p:nvPr/>
        </p:nvCxnSpPr>
        <p:spPr>
          <a:xfrm rot="5400000" flipH="1" flipV="1">
            <a:off x="9297459" y="5307542"/>
            <a:ext cx="1117600"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Elbow Connector 48"/>
          <p:cNvCxnSpPr/>
          <p:nvPr/>
        </p:nvCxnSpPr>
        <p:spPr>
          <a:xfrm rot="10800000">
            <a:off x="477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0800000" flipV="1">
            <a:off x="3048000" y="4038600"/>
            <a:ext cx="1727200" cy="609600"/>
          </a:xfrm>
          <a:prstGeom prst="bentConnector3">
            <a:avLst>
              <a:gd name="adj1" fmla="val 59736"/>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064000" y="4343400"/>
            <a:ext cx="1524000" cy="492438"/>
          </a:xfrm>
          <a:prstGeom prst="rect">
            <a:avLst/>
          </a:prstGeom>
          <a:noFill/>
        </p:spPr>
        <p:txBody>
          <a:bodyPr wrap="square" lIns="121917" tIns="60958" rIns="121917" bIns="60958" rtlCol="0">
            <a:spAutoFit/>
          </a:bodyPr>
          <a:lstStyle/>
          <a:p>
            <a:r>
              <a:rPr lang="en-US" sz="2400" dirty="0"/>
              <a:t>           100</a:t>
            </a:r>
          </a:p>
        </p:txBody>
      </p:sp>
      <p:cxnSp>
        <p:nvCxnSpPr>
          <p:cNvPr id="51" name="Elbow Connector 50"/>
          <p:cNvCxnSpPr/>
          <p:nvPr/>
        </p:nvCxnSpPr>
        <p:spPr>
          <a:xfrm rot="10800000" flipV="1">
            <a:off x="5588000" y="4038600"/>
            <a:ext cx="1727200" cy="711200"/>
          </a:xfrm>
          <a:prstGeom prst="bentConnector3">
            <a:avLst>
              <a:gd name="adj1" fmla="val 50000"/>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604000" y="2108200"/>
            <a:ext cx="1524000" cy="400105"/>
          </a:xfrm>
          <a:prstGeom prst="rect">
            <a:avLst/>
          </a:prstGeom>
          <a:noFill/>
        </p:spPr>
        <p:txBody>
          <a:bodyPr wrap="square" lIns="121917" tIns="60958" rIns="121917" bIns="60958" rtlCol="0">
            <a:spAutoFit/>
          </a:bodyPr>
          <a:lstStyle/>
          <a:p>
            <a:r>
              <a:rPr lang="en-US" dirty="0"/>
              <a:t>           </a:t>
            </a:r>
          </a:p>
        </p:txBody>
      </p:sp>
      <p:sp>
        <p:nvSpPr>
          <p:cNvPr id="58" name="TextBox 57"/>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60" name="TextBox 59"/>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cxnSp>
        <p:nvCxnSpPr>
          <p:cNvPr id="62" name="Elbow Connector 61"/>
          <p:cNvCxnSpPr/>
          <p:nvPr/>
        </p:nvCxnSpPr>
        <p:spPr>
          <a:xfrm rot="10800000">
            <a:off x="731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9144000" y="1498600"/>
            <a:ext cx="2133600" cy="492438"/>
          </a:xfrm>
          <a:prstGeom prst="rect">
            <a:avLst/>
          </a:prstGeom>
          <a:noFill/>
        </p:spPr>
        <p:txBody>
          <a:bodyPr wrap="square" lIns="121917" tIns="60958" rIns="121917" bIns="60958" rtlCol="0">
            <a:spAutoFit/>
          </a:bodyPr>
          <a:lstStyle/>
          <a:p>
            <a:r>
              <a:rPr lang="en-US" sz="2400" dirty="0"/>
              <a:t> *temp=NULL</a:t>
            </a:r>
          </a:p>
        </p:txBody>
      </p:sp>
      <p:sp>
        <p:nvSpPr>
          <p:cNvPr id="56" name="TextBox 55"/>
          <p:cNvSpPr txBox="1"/>
          <p:nvPr/>
        </p:nvSpPr>
        <p:spPr>
          <a:xfrm>
            <a:off x="9144000" y="4352833"/>
            <a:ext cx="1524000" cy="492438"/>
          </a:xfrm>
          <a:prstGeom prst="rect">
            <a:avLst/>
          </a:prstGeom>
          <a:noFill/>
        </p:spPr>
        <p:txBody>
          <a:bodyPr wrap="square" lIns="121917" tIns="60958" rIns="121917" bIns="60958" rtlCol="0">
            <a:spAutoFit/>
          </a:bodyPr>
          <a:lstStyle/>
          <a:p>
            <a:r>
              <a:rPr lang="en-US" sz="2400" dirty="0"/>
              <a:t>           150</a:t>
            </a:r>
          </a:p>
        </p:txBody>
      </p:sp>
      <p:cxnSp>
        <p:nvCxnSpPr>
          <p:cNvPr id="63" name="Elbow Connector 62"/>
          <p:cNvCxnSpPr>
            <a:cxnSpLocks/>
            <a:stCxn id="8" idx="3"/>
          </p:cNvCxnSpPr>
          <p:nvPr/>
        </p:nvCxnSpPr>
        <p:spPr>
          <a:xfrm flipH="1" flipV="1">
            <a:off x="9854670" y="3911236"/>
            <a:ext cx="813330" cy="680920"/>
          </a:xfrm>
          <a:prstGeom prst="bentConnector3">
            <a:avLst>
              <a:gd name="adj1" fmla="val -28107"/>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10800000" flipV="1">
            <a:off x="8128000" y="3937000"/>
            <a:ext cx="1727200" cy="711200"/>
          </a:xfrm>
          <a:prstGeom prst="bentConnector3">
            <a:avLst>
              <a:gd name="adj1" fmla="val 50000"/>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114E39A-5462-484E-BBE8-54D9670E25F7}"/>
              </a:ext>
            </a:extLst>
          </p:cNvPr>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spTree>
    <p:extLst>
      <p:ext uri="{BB962C8B-B14F-4D97-AF65-F5344CB8AC3E}">
        <p14:creationId xmlns:p14="http://schemas.microsoft.com/office/powerpoint/2010/main" val="3057713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anim calcmode="lin" valueType="num">
                                      <p:cBhvr>
                                        <p:cTn id="7"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6">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right)">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a:xfrm>
            <a:off x="609600" y="1600200"/>
            <a:ext cx="10972800" cy="4526755"/>
          </a:xfrm>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150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25" name="Rectangular Callout 24"/>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24" name="Rectangular Callout 23"/>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40" name="Rectangular Callout 39"/>
          <p:cNvSpPr/>
          <p:nvPr/>
        </p:nvSpPr>
        <p:spPr>
          <a:xfrm>
            <a:off x="0" y="14986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current </a:t>
            </a:r>
          </a:p>
          <a:p>
            <a:pPr algn="ctr"/>
            <a:endParaRPr lang="en-US" sz="1500" dirty="0"/>
          </a:p>
        </p:txBody>
      </p:sp>
      <p:sp>
        <p:nvSpPr>
          <p:cNvPr id="45" name="Rectangle 44"/>
          <p:cNvSpPr/>
          <p:nvPr/>
        </p:nvSpPr>
        <p:spPr>
          <a:xfrm>
            <a:off x="6808259" y="2906987"/>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a:t>
            </a:r>
            <a:r>
              <a:rPr lang="en-US" sz="2400" dirty="0" err="1">
                <a:solidFill>
                  <a:schemeClr val="tx1"/>
                </a:solidFill>
              </a:rPr>
              <a:t>prev</a:t>
            </a:r>
            <a:endParaRPr lang="en-US" sz="2400" dirty="0"/>
          </a:p>
        </p:txBody>
      </p:sp>
      <p:cxnSp>
        <p:nvCxnSpPr>
          <p:cNvPr id="48" name="Straight Arrow Connector 47"/>
          <p:cNvCxnSpPr/>
          <p:nvPr/>
        </p:nvCxnSpPr>
        <p:spPr>
          <a:xfrm rot="5400000">
            <a:off x="6908800" y="3937000"/>
            <a:ext cx="813859" cy="1059"/>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9" name="Rectangular Callout 38"/>
          <p:cNvSpPr/>
          <p:nvPr/>
        </p:nvSpPr>
        <p:spPr>
          <a:xfrm>
            <a:off x="0" y="21082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current = temp</a:t>
            </a:r>
          </a:p>
          <a:p>
            <a:pPr algn="ctr"/>
            <a:endParaRPr lang="en-US" sz="1500" dirty="0"/>
          </a:p>
        </p:txBody>
      </p:sp>
      <p:sp>
        <p:nvSpPr>
          <p:cNvPr id="42" name="Rectangle 41"/>
          <p:cNvSpPr/>
          <p:nvPr/>
        </p:nvSpPr>
        <p:spPr>
          <a:xfrm>
            <a:off x="9247717" y="5867400"/>
            <a:ext cx="2023528"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*current</a:t>
            </a:r>
            <a:endParaRPr lang="en-US" sz="2400" dirty="0"/>
          </a:p>
        </p:txBody>
      </p:sp>
      <p:cxnSp>
        <p:nvCxnSpPr>
          <p:cNvPr id="43" name="Straight Arrow Connector 42"/>
          <p:cNvCxnSpPr/>
          <p:nvPr/>
        </p:nvCxnSpPr>
        <p:spPr>
          <a:xfrm rot="5400000" flipH="1" flipV="1">
            <a:off x="9297459" y="5307542"/>
            <a:ext cx="1117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10800000">
            <a:off x="477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0800000" flipV="1">
            <a:off x="3048000" y="4038600"/>
            <a:ext cx="1727200" cy="609600"/>
          </a:xfrm>
          <a:prstGeom prst="bentConnector3">
            <a:avLst>
              <a:gd name="adj1" fmla="val 59736"/>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064000" y="4343400"/>
            <a:ext cx="1524000" cy="492438"/>
          </a:xfrm>
          <a:prstGeom prst="rect">
            <a:avLst/>
          </a:prstGeom>
          <a:noFill/>
        </p:spPr>
        <p:txBody>
          <a:bodyPr wrap="square" lIns="121917" tIns="60958" rIns="121917" bIns="60958" rtlCol="0">
            <a:spAutoFit/>
          </a:bodyPr>
          <a:lstStyle/>
          <a:p>
            <a:r>
              <a:rPr lang="en-US" sz="2400" dirty="0"/>
              <a:t>           100</a:t>
            </a:r>
          </a:p>
        </p:txBody>
      </p:sp>
      <p:cxnSp>
        <p:nvCxnSpPr>
          <p:cNvPr id="51" name="Elbow Connector 50"/>
          <p:cNvCxnSpPr/>
          <p:nvPr/>
        </p:nvCxnSpPr>
        <p:spPr>
          <a:xfrm rot="10800000" flipV="1">
            <a:off x="5588000" y="4038600"/>
            <a:ext cx="1727200" cy="711200"/>
          </a:xfrm>
          <a:prstGeom prst="bentConnector3">
            <a:avLst>
              <a:gd name="adj1" fmla="val 50000"/>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604000" y="2108200"/>
            <a:ext cx="1524000" cy="400105"/>
          </a:xfrm>
          <a:prstGeom prst="rect">
            <a:avLst/>
          </a:prstGeom>
          <a:noFill/>
        </p:spPr>
        <p:txBody>
          <a:bodyPr wrap="square" lIns="121917" tIns="60958" rIns="121917" bIns="60958" rtlCol="0">
            <a:spAutoFit/>
          </a:bodyPr>
          <a:lstStyle/>
          <a:p>
            <a:r>
              <a:rPr lang="en-US" dirty="0"/>
              <a:t>           </a:t>
            </a:r>
          </a:p>
        </p:txBody>
      </p:sp>
      <p:sp>
        <p:nvSpPr>
          <p:cNvPr id="58" name="TextBox 57"/>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60" name="TextBox 59"/>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cxnSp>
        <p:nvCxnSpPr>
          <p:cNvPr id="62" name="Elbow Connector 61"/>
          <p:cNvCxnSpPr/>
          <p:nvPr/>
        </p:nvCxnSpPr>
        <p:spPr>
          <a:xfrm rot="10800000">
            <a:off x="731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144000" y="4241800"/>
            <a:ext cx="1524000" cy="400105"/>
          </a:xfrm>
          <a:prstGeom prst="rect">
            <a:avLst/>
          </a:prstGeom>
          <a:noFill/>
        </p:spPr>
        <p:txBody>
          <a:bodyPr wrap="square" lIns="121917" tIns="60958" rIns="121917" bIns="60958" rtlCol="0">
            <a:spAutoFit/>
          </a:bodyPr>
          <a:lstStyle/>
          <a:p>
            <a:r>
              <a:rPr lang="en-US" dirty="0"/>
              <a:t>           </a:t>
            </a:r>
          </a:p>
        </p:txBody>
      </p:sp>
      <p:cxnSp>
        <p:nvCxnSpPr>
          <p:cNvPr id="63" name="Elbow Connector 62"/>
          <p:cNvCxnSpPr/>
          <p:nvPr/>
        </p:nvCxnSpPr>
        <p:spPr>
          <a:xfrm rot="10800000">
            <a:off x="9855200" y="39370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10800000" flipV="1">
            <a:off x="8128000" y="3937000"/>
            <a:ext cx="1727200" cy="711200"/>
          </a:xfrm>
          <a:prstGeom prst="bentConnector3">
            <a:avLst>
              <a:gd name="adj1" fmla="val 50000"/>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082661" y="5902588"/>
            <a:ext cx="2461682" cy="492438"/>
          </a:xfrm>
          <a:prstGeom prst="rect">
            <a:avLst/>
          </a:prstGeom>
          <a:noFill/>
        </p:spPr>
        <p:txBody>
          <a:bodyPr wrap="square" lIns="121917" tIns="60958" rIns="121917" bIns="60958" rtlCol="0">
            <a:spAutoFit/>
          </a:bodyPr>
          <a:lstStyle/>
          <a:p>
            <a:r>
              <a:rPr lang="en-US" sz="2400" dirty="0"/>
              <a:t> *current=NULL</a:t>
            </a:r>
          </a:p>
        </p:txBody>
      </p:sp>
      <p:sp>
        <p:nvSpPr>
          <p:cNvPr id="54" name="TextBox 53">
            <a:extLst>
              <a:ext uri="{FF2B5EF4-FFF2-40B4-BE49-F238E27FC236}">
                <a16:creationId xmlns:a16="http://schemas.microsoft.com/office/drawing/2014/main" id="{DB41C9DE-7C53-4411-A1A0-4AE5F3978F9A}"/>
              </a:ext>
            </a:extLst>
          </p:cNvPr>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sp>
        <p:nvSpPr>
          <p:cNvPr id="65" name="Rectangle 64">
            <a:extLst>
              <a:ext uri="{FF2B5EF4-FFF2-40B4-BE49-F238E27FC236}">
                <a16:creationId xmlns:a16="http://schemas.microsoft.com/office/drawing/2014/main" id="{8543A51B-B126-4DAE-BE13-E503F69F66C5}"/>
              </a:ext>
            </a:extLst>
          </p:cNvPr>
          <p:cNvSpPr/>
          <p:nvPr/>
        </p:nvSpPr>
        <p:spPr>
          <a:xfrm>
            <a:off x="9245600" y="1498600"/>
            <a:ext cx="1930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endParaRPr lang="en-US" sz="2400" dirty="0"/>
          </a:p>
        </p:txBody>
      </p:sp>
      <p:sp>
        <p:nvSpPr>
          <p:cNvPr id="66" name="TextBox 65">
            <a:extLst>
              <a:ext uri="{FF2B5EF4-FFF2-40B4-BE49-F238E27FC236}">
                <a16:creationId xmlns:a16="http://schemas.microsoft.com/office/drawing/2014/main" id="{C92E77F4-78B9-404A-9EF7-5713D350E9EF}"/>
              </a:ext>
            </a:extLst>
          </p:cNvPr>
          <p:cNvSpPr txBox="1"/>
          <p:nvPr/>
        </p:nvSpPr>
        <p:spPr>
          <a:xfrm>
            <a:off x="9144000" y="1498600"/>
            <a:ext cx="2133600" cy="492438"/>
          </a:xfrm>
          <a:prstGeom prst="rect">
            <a:avLst/>
          </a:prstGeom>
          <a:noFill/>
        </p:spPr>
        <p:txBody>
          <a:bodyPr wrap="square" lIns="121917" tIns="60958" rIns="121917" bIns="60958" rtlCol="0">
            <a:spAutoFit/>
          </a:bodyPr>
          <a:lstStyle/>
          <a:p>
            <a:r>
              <a:rPr lang="en-US" sz="2400" dirty="0"/>
              <a:t> *temp=NULL</a:t>
            </a:r>
          </a:p>
        </p:txBody>
      </p:sp>
    </p:spTree>
    <p:extLst>
      <p:ext uri="{BB962C8B-B14F-4D97-AF65-F5344CB8AC3E}">
        <p14:creationId xmlns:p14="http://schemas.microsoft.com/office/powerpoint/2010/main" val="3319200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77778E-7 -0.01266 L 0.21667 -0.01266 " pathEditMode="relative" rAng="0" ptsTypes="AA">
                                      <p:cBhvr>
                                        <p:cTn id="6" dur="2000" fill="hold"/>
                                        <p:tgtEl>
                                          <p:spTgt spid="45"/>
                                        </p:tgtEl>
                                        <p:attrNameLst>
                                          <p:attrName>ppt_x</p:attrName>
                                          <p:attrName>ppt_y</p:attrName>
                                        </p:attrNameLst>
                                      </p:cBhvr>
                                      <p:rCtr x="108" y="0"/>
                                    </p:animMotion>
                                  </p:childTnLst>
                                </p:cTn>
                              </p:par>
                              <p:par>
                                <p:cTn id="7" presetID="0" presetClass="path" presetSubtype="0" accel="50000" decel="50000" fill="hold" nodeType="withEffect">
                                  <p:stCondLst>
                                    <p:cond delay="0"/>
                                  </p:stCondLst>
                                  <p:childTnLst>
                                    <p:animMotion origin="layout" path="M 1.11022E-16 -0.01483 L 0.21667 -0.01483 " pathEditMode="relative" rAng="0" ptsTypes="AA">
                                      <p:cBhvr>
                                        <p:cTn id="8" dur="2000" fill="hold"/>
                                        <p:tgtEl>
                                          <p:spTgt spid="48"/>
                                        </p:tgtEl>
                                        <p:attrNameLst>
                                          <p:attrName>ppt_x</p:attrName>
                                          <p:attrName>ppt_y</p:attrName>
                                        </p:attrNameLst>
                                      </p:cBhvr>
                                      <p:rCtr x="108" y="0"/>
                                    </p:animMotion>
                                  </p:childTnLst>
                                </p:cTn>
                              </p:par>
                            </p:childTnLst>
                          </p:cTn>
                        </p:par>
                        <p:par>
                          <p:cTn id="9" fill="hold">
                            <p:stCondLst>
                              <p:cond delay="2000"/>
                            </p:stCondLst>
                            <p:childTnLst>
                              <p:par>
                                <p:cTn id="10" presetID="3" presetClass="exit" presetSubtype="10" fill="hold" nodeType="afterEffect">
                                  <p:stCondLst>
                                    <p:cond delay="0"/>
                                  </p:stCondLst>
                                  <p:childTnLst>
                                    <p:animEffect transition="out" filter="blinds(horizontal)">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childTnLst>
                          </p:cTn>
                        </p:par>
                        <p:par>
                          <p:cTn id="13" fill="hold">
                            <p:stCondLst>
                              <p:cond delay="2500"/>
                            </p:stCondLst>
                            <p:childTnLst>
                              <p:par>
                                <p:cTn id="14" presetID="3" presetClass="exit" presetSubtype="10" fill="hold" nodeType="afterEffect">
                                  <p:stCondLst>
                                    <p:cond delay="0"/>
                                  </p:stCondLst>
                                  <p:childTnLst>
                                    <p:animEffect transition="out" filter="blinds(horizontal)">
                                      <p:cBhvr>
                                        <p:cTn id="15" dur="500"/>
                                        <p:tgtEl>
                                          <p:spTgt spid="42">
                                            <p:txEl>
                                              <p:pRg st="0" end="0"/>
                                            </p:txEl>
                                          </p:spTgt>
                                        </p:tgtEl>
                                      </p:cBhvr>
                                    </p:animEffect>
                                    <p:set>
                                      <p:cBhvr>
                                        <p:cTn id="16" dur="1" fill="hold">
                                          <p:stCondLst>
                                            <p:cond delay="499"/>
                                          </p:stCondLst>
                                        </p:cTn>
                                        <p:tgtEl>
                                          <p:spTgt spid="42">
                                            <p:txEl>
                                              <p:pRg st="0" end="0"/>
                                            </p:txEl>
                                          </p:spTgt>
                                        </p:tgtEl>
                                        <p:attrNameLst>
                                          <p:attrName>style.visibility</p:attrName>
                                        </p:attrNameLst>
                                      </p:cBhvr>
                                      <p:to>
                                        <p:strVal val="hidden"/>
                                      </p:to>
                                    </p:set>
                                  </p:childTnLst>
                                </p:cTn>
                              </p:par>
                            </p:childTnLst>
                          </p:cTn>
                        </p:par>
                        <p:par>
                          <p:cTn id="17" fill="hold">
                            <p:stCondLst>
                              <p:cond delay="3000"/>
                            </p:stCondLst>
                            <p:childTnLst>
                              <p:par>
                                <p:cTn id="18" presetID="53" presetClass="entr" presetSubtype="0" fill="hold" nodeType="afterEffect">
                                  <p:stCondLst>
                                    <p:cond delay="0"/>
                                  </p:stCondLst>
                                  <p:childTnLst>
                                    <p:set>
                                      <p:cBhvr>
                                        <p:cTn id="19" dur="1" fill="hold">
                                          <p:stCondLst>
                                            <p:cond delay="0"/>
                                          </p:stCondLst>
                                        </p:cTn>
                                        <p:tgtEl>
                                          <p:spTgt spid="52">
                                            <p:txEl>
                                              <p:pRg st="0" end="0"/>
                                            </p:txEl>
                                          </p:spTgt>
                                        </p:tgtEl>
                                        <p:attrNameLst>
                                          <p:attrName>style.visibility</p:attrName>
                                        </p:attrNameLst>
                                      </p:cBhvr>
                                      <p:to>
                                        <p:strVal val="visible"/>
                                      </p:to>
                                    </p:set>
                                    <p:anim calcmode="lin" valueType="num">
                                      <p:cBhvr>
                                        <p:cTn id="20"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Reverse a Linked List – Logic Demo</a:t>
            </a:r>
          </a:p>
        </p:txBody>
      </p:sp>
      <p:sp>
        <p:nvSpPr>
          <p:cNvPr id="3" name="Content Placeholder 2"/>
          <p:cNvSpPr>
            <a:spLocks noGrp="1"/>
          </p:cNvSpPr>
          <p:nvPr>
            <p:ph idx="1"/>
          </p:nvPr>
        </p:nvSpPr>
        <p:spPr>
          <a:xfrm>
            <a:off x="609600" y="1600200"/>
            <a:ext cx="10972800" cy="4526755"/>
          </a:xfrm>
        </p:spPr>
        <p:txBody>
          <a:bodyPr>
            <a:normAutofit/>
          </a:bodyPr>
          <a:lstStyle/>
          <a:p>
            <a:pPr>
              <a:lnSpc>
                <a:spcPct val="150000"/>
              </a:lnSpc>
              <a:buNone/>
            </a:pPr>
            <a:endParaRPr lang="en-US" sz="2100" dirty="0"/>
          </a:p>
          <a:p>
            <a:pPr>
              <a:lnSpc>
                <a:spcPct val="150000"/>
              </a:lnSpc>
              <a:buNone/>
            </a:pPr>
            <a:endParaRPr lang="en-US" sz="2100" dirty="0"/>
          </a:p>
        </p:txBody>
      </p:sp>
      <p:graphicFrame>
        <p:nvGraphicFramePr>
          <p:cNvPr id="5" name="Table 4"/>
          <p:cNvGraphicFramePr>
            <a:graphicFrameLocks noGrp="1"/>
          </p:cNvGraphicFramePr>
          <p:nvPr/>
        </p:nvGraphicFramePr>
        <p:xfrm>
          <a:off x="152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2</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064000" y="4343400"/>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4</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6604000" y="43569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6</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9144000" y="4255347"/>
          <a:ext cx="1524000" cy="494453"/>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94453">
                <a:tc>
                  <a:txBody>
                    <a:bodyPr/>
                    <a:lstStyle/>
                    <a:p>
                      <a:r>
                        <a:rPr lang="en-US" sz="2400" dirty="0"/>
                        <a:t>   5</a:t>
                      </a:r>
                    </a:p>
                  </a:txBody>
                  <a:tcPr marL="121920" marR="121920" marT="60960" marB="60960"/>
                </a:tc>
                <a:tc>
                  <a:txBody>
                    <a:bodyPr/>
                    <a:lstStyle/>
                    <a:p>
                      <a:r>
                        <a:rPr lang="en-US" sz="2400" dirty="0"/>
                        <a:t>150  </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711200" y="3340947"/>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100</a:t>
                      </a:r>
                    </a:p>
                  </a:txBody>
                  <a:tcPr marL="121920" marR="121920" marT="60960" marB="60960"/>
                </a:tc>
                <a:extLst>
                  <a:ext uri="{0D108BD9-81ED-4DB2-BD59-A6C34878D82A}">
                    <a16:rowId xmlns:a16="http://schemas.microsoft.com/office/drawing/2014/main" val="10000"/>
                  </a:ext>
                </a:extLst>
              </a:tr>
            </a:tbl>
          </a:graphicData>
        </a:graphic>
      </p:graphicFrame>
      <p:sp>
        <p:nvSpPr>
          <p:cNvPr id="34" name="TextBox 33"/>
          <p:cNvSpPr txBox="1"/>
          <p:nvPr/>
        </p:nvSpPr>
        <p:spPr>
          <a:xfrm>
            <a:off x="1524000" y="4765357"/>
            <a:ext cx="1016000" cy="430883"/>
          </a:xfrm>
          <a:prstGeom prst="rect">
            <a:avLst/>
          </a:prstGeom>
          <a:noFill/>
        </p:spPr>
        <p:txBody>
          <a:bodyPr wrap="square" lIns="121917" tIns="60958" rIns="121917" bIns="60958" rtlCol="0">
            <a:spAutoFit/>
          </a:bodyPr>
          <a:lstStyle/>
          <a:p>
            <a:r>
              <a:rPr lang="en-US" sz="2000" dirty="0"/>
              <a:t>100</a:t>
            </a:r>
          </a:p>
        </p:txBody>
      </p:sp>
      <p:sp>
        <p:nvSpPr>
          <p:cNvPr id="37" name="TextBox 36"/>
          <p:cNvSpPr txBox="1"/>
          <p:nvPr/>
        </p:nvSpPr>
        <p:spPr>
          <a:xfrm>
            <a:off x="9042400" y="4663757"/>
            <a:ext cx="1016000" cy="430883"/>
          </a:xfrm>
          <a:prstGeom prst="rect">
            <a:avLst/>
          </a:prstGeom>
          <a:noFill/>
        </p:spPr>
        <p:txBody>
          <a:bodyPr wrap="square" lIns="121917" tIns="60958" rIns="121917" bIns="60958" rtlCol="0">
            <a:spAutoFit/>
          </a:bodyPr>
          <a:lstStyle/>
          <a:p>
            <a:r>
              <a:rPr lang="en-US" sz="2000" dirty="0"/>
              <a:t>250</a:t>
            </a:r>
          </a:p>
        </p:txBody>
      </p:sp>
      <p:cxnSp>
        <p:nvCxnSpPr>
          <p:cNvPr id="53" name="Straight Connector 52"/>
          <p:cNvCxnSpPr/>
          <p:nvPr/>
        </p:nvCxnSpPr>
        <p:spPr>
          <a:xfrm rot="5400000">
            <a:off x="508529" y="4241271"/>
            <a:ext cx="8128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4400" y="4646083"/>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4400" y="3749357"/>
            <a:ext cx="1016000" cy="430883"/>
          </a:xfrm>
          <a:prstGeom prst="rect">
            <a:avLst/>
          </a:prstGeom>
          <a:noFill/>
        </p:spPr>
        <p:txBody>
          <a:bodyPr wrap="square" lIns="121917" tIns="60958" rIns="121917" bIns="60958" rtlCol="0">
            <a:spAutoFit/>
          </a:bodyPr>
          <a:lstStyle/>
          <a:p>
            <a:r>
              <a:rPr lang="en-US" sz="2000" dirty="0"/>
              <a:t>400</a:t>
            </a:r>
          </a:p>
        </p:txBody>
      </p:sp>
      <p:sp>
        <p:nvSpPr>
          <p:cNvPr id="32" name="TextBox 31"/>
          <p:cNvSpPr txBox="1"/>
          <p:nvPr/>
        </p:nvSpPr>
        <p:spPr>
          <a:xfrm>
            <a:off x="1524000" y="4343400"/>
            <a:ext cx="1524000" cy="400105"/>
          </a:xfrm>
          <a:prstGeom prst="rect">
            <a:avLst/>
          </a:prstGeom>
          <a:noFill/>
        </p:spPr>
        <p:txBody>
          <a:bodyPr wrap="square" lIns="121917" tIns="60958" rIns="121917" bIns="60958" rtlCol="0">
            <a:spAutoFit/>
          </a:bodyPr>
          <a:lstStyle/>
          <a:p>
            <a:r>
              <a:rPr lang="en-US" dirty="0"/>
              <a:t>           </a:t>
            </a:r>
          </a:p>
        </p:txBody>
      </p:sp>
      <p:sp>
        <p:nvSpPr>
          <p:cNvPr id="45" name="Rectangle 44"/>
          <p:cNvSpPr/>
          <p:nvPr/>
        </p:nvSpPr>
        <p:spPr>
          <a:xfrm>
            <a:off x="9449859" y="2805387"/>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400" dirty="0">
                <a:solidFill>
                  <a:schemeClr val="tx1"/>
                </a:solidFill>
              </a:rPr>
              <a:t>*</a:t>
            </a:r>
            <a:r>
              <a:rPr lang="en-US" sz="2400" dirty="0" err="1">
                <a:solidFill>
                  <a:schemeClr val="tx1"/>
                </a:solidFill>
              </a:rPr>
              <a:t>prev</a:t>
            </a:r>
            <a:endParaRPr lang="en-US" sz="2400" dirty="0"/>
          </a:p>
        </p:txBody>
      </p:sp>
      <p:cxnSp>
        <p:nvCxnSpPr>
          <p:cNvPr id="48" name="Straight Arrow Connector 47"/>
          <p:cNvCxnSpPr/>
          <p:nvPr/>
        </p:nvCxnSpPr>
        <p:spPr>
          <a:xfrm rot="5400000">
            <a:off x="9550400" y="3835400"/>
            <a:ext cx="813859" cy="105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Elbow Connector 48"/>
          <p:cNvCxnSpPr/>
          <p:nvPr/>
        </p:nvCxnSpPr>
        <p:spPr>
          <a:xfrm rot="10800000">
            <a:off x="477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0800000" flipV="1">
            <a:off x="3048000" y="4038600"/>
            <a:ext cx="1727200" cy="609600"/>
          </a:xfrm>
          <a:prstGeom prst="bentConnector3">
            <a:avLst>
              <a:gd name="adj1" fmla="val 59736"/>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064000" y="4343400"/>
            <a:ext cx="1524000" cy="492438"/>
          </a:xfrm>
          <a:prstGeom prst="rect">
            <a:avLst/>
          </a:prstGeom>
          <a:noFill/>
        </p:spPr>
        <p:txBody>
          <a:bodyPr wrap="square" lIns="121917" tIns="60958" rIns="121917" bIns="60958" rtlCol="0">
            <a:spAutoFit/>
          </a:bodyPr>
          <a:lstStyle/>
          <a:p>
            <a:r>
              <a:rPr lang="en-US" sz="2400" dirty="0"/>
              <a:t>           100</a:t>
            </a:r>
          </a:p>
        </p:txBody>
      </p:sp>
      <p:cxnSp>
        <p:nvCxnSpPr>
          <p:cNvPr id="51" name="Elbow Connector 50"/>
          <p:cNvCxnSpPr/>
          <p:nvPr/>
        </p:nvCxnSpPr>
        <p:spPr>
          <a:xfrm rot="10800000" flipV="1">
            <a:off x="5588000" y="4038600"/>
            <a:ext cx="1727200" cy="711200"/>
          </a:xfrm>
          <a:prstGeom prst="bentConnector3">
            <a:avLst>
              <a:gd name="adj1" fmla="val 50000"/>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604000" y="2108200"/>
            <a:ext cx="1524000" cy="400105"/>
          </a:xfrm>
          <a:prstGeom prst="rect">
            <a:avLst/>
          </a:prstGeom>
          <a:noFill/>
        </p:spPr>
        <p:txBody>
          <a:bodyPr wrap="square" lIns="121917" tIns="60958" rIns="121917" bIns="60958" rtlCol="0">
            <a:spAutoFit/>
          </a:bodyPr>
          <a:lstStyle/>
          <a:p>
            <a:r>
              <a:rPr lang="en-US" dirty="0"/>
              <a:t>           </a:t>
            </a:r>
          </a:p>
        </p:txBody>
      </p:sp>
      <p:sp>
        <p:nvSpPr>
          <p:cNvPr id="58" name="TextBox 57"/>
          <p:cNvSpPr txBox="1"/>
          <p:nvPr/>
        </p:nvSpPr>
        <p:spPr>
          <a:xfrm>
            <a:off x="4064000" y="4749800"/>
            <a:ext cx="1016000" cy="430883"/>
          </a:xfrm>
          <a:prstGeom prst="rect">
            <a:avLst/>
          </a:prstGeom>
          <a:noFill/>
        </p:spPr>
        <p:txBody>
          <a:bodyPr wrap="square" lIns="121917" tIns="60958" rIns="121917" bIns="60958" rtlCol="0">
            <a:spAutoFit/>
          </a:bodyPr>
          <a:lstStyle/>
          <a:p>
            <a:r>
              <a:rPr lang="en-US" sz="2000" dirty="0"/>
              <a:t>200</a:t>
            </a:r>
          </a:p>
        </p:txBody>
      </p:sp>
      <p:sp>
        <p:nvSpPr>
          <p:cNvPr id="60" name="TextBox 59"/>
          <p:cNvSpPr txBox="1"/>
          <p:nvPr/>
        </p:nvSpPr>
        <p:spPr>
          <a:xfrm>
            <a:off x="6604000" y="4765357"/>
            <a:ext cx="1016000" cy="430883"/>
          </a:xfrm>
          <a:prstGeom prst="rect">
            <a:avLst/>
          </a:prstGeom>
          <a:noFill/>
        </p:spPr>
        <p:txBody>
          <a:bodyPr wrap="square" lIns="121917" tIns="60958" rIns="121917" bIns="60958" rtlCol="0">
            <a:spAutoFit/>
          </a:bodyPr>
          <a:lstStyle/>
          <a:p>
            <a:r>
              <a:rPr lang="en-US" sz="2000" dirty="0"/>
              <a:t>150</a:t>
            </a:r>
          </a:p>
        </p:txBody>
      </p:sp>
      <p:cxnSp>
        <p:nvCxnSpPr>
          <p:cNvPr id="62" name="Elbow Connector 61"/>
          <p:cNvCxnSpPr/>
          <p:nvPr/>
        </p:nvCxnSpPr>
        <p:spPr>
          <a:xfrm rot="10800000">
            <a:off x="7315200" y="40386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rot="10800000">
            <a:off x="9855200" y="3937000"/>
            <a:ext cx="812800" cy="508000"/>
          </a:xfrm>
          <a:prstGeom prst="bentConnector3">
            <a:avLst>
              <a:gd name="adj1" fmla="val -4655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10800000" flipV="1">
            <a:off x="8128000" y="3937000"/>
            <a:ext cx="1727200" cy="711200"/>
          </a:xfrm>
          <a:prstGeom prst="bentConnector3">
            <a:avLst>
              <a:gd name="adj1" fmla="val 50000"/>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Rectangular Callout 53"/>
          <p:cNvSpPr/>
          <p:nvPr/>
        </p:nvSpPr>
        <p:spPr>
          <a:xfrm>
            <a:off x="5080000" y="2311400"/>
            <a:ext cx="2032000" cy="609600"/>
          </a:xfrm>
          <a:prstGeom prst="wedgeRectCallou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endParaRPr lang="en-US" sz="2100" dirty="0"/>
          </a:p>
          <a:p>
            <a:r>
              <a:rPr lang="en-US" sz="2100" b="1" dirty="0"/>
              <a:t> head = *</a:t>
            </a:r>
            <a:r>
              <a:rPr lang="en-US" sz="2100" b="1" dirty="0" err="1"/>
              <a:t>prev</a:t>
            </a:r>
            <a:endParaRPr lang="en-US" sz="2100" b="1" dirty="0"/>
          </a:p>
          <a:p>
            <a:pPr algn="ctr"/>
            <a:endParaRPr lang="en-US" sz="1500" dirty="0"/>
          </a:p>
        </p:txBody>
      </p:sp>
      <p:cxnSp>
        <p:nvCxnSpPr>
          <p:cNvPr id="72" name="Straight Arrow Connector 71"/>
          <p:cNvCxnSpPr/>
          <p:nvPr/>
        </p:nvCxnSpPr>
        <p:spPr>
          <a:xfrm rot="5400000">
            <a:off x="10770659" y="4951942"/>
            <a:ext cx="6096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668000" y="4648200"/>
            <a:ext cx="405341" cy="211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0566400" y="5257800"/>
            <a:ext cx="1219200" cy="400105"/>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lIns="121917" tIns="60958" rIns="121917" bIns="60958" rtlCol="0">
            <a:spAutoFit/>
          </a:bodyPr>
          <a:lstStyle/>
          <a:p>
            <a:r>
              <a:rPr lang="en-US" dirty="0"/>
              <a:t>    250</a:t>
            </a:r>
          </a:p>
        </p:txBody>
      </p:sp>
      <p:sp>
        <p:nvSpPr>
          <p:cNvPr id="81" name="TextBox 80"/>
          <p:cNvSpPr txBox="1"/>
          <p:nvPr/>
        </p:nvSpPr>
        <p:spPr>
          <a:xfrm>
            <a:off x="10363200" y="4851400"/>
            <a:ext cx="1016000" cy="430883"/>
          </a:xfrm>
          <a:prstGeom prst="rect">
            <a:avLst/>
          </a:prstGeom>
          <a:noFill/>
        </p:spPr>
        <p:txBody>
          <a:bodyPr wrap="square" lIns="121917" tIns="60958" rIns="121917" bIns="60958" rtlCol="0">
            <a:spAutoFit/>
          </a:bodyPr>
          <a:lstStyle/>
          <a:p>
            <a:r>
              <a:rPr lang="en-US" sz="2000" dirty="0"/>
              <a:t>400</a:t>
            </a:r>
          </a:p>
        </p:txBody>
      </p:sp>
      <p:sp>
        <p:nvSpPr>
          <p:cNvPr id="43" name="Rectangular Callout 42"/>
          <p:cNvSpPr/>
          <p:nvPr/>
        </p:nvSpPr>
        <p:spPr>
          <a:xfrm>
            <a:off x="0" y="279400"/>
            <a:ext cx="26416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temp = current-&gt;link </a:t>
            </a:r>
          </a:p>
          <a:p>
            <a:pPr algn="ctr"/>
            <a:endParaRPr lang="en-US" sz="1500" dirty="0"/>
          </a:p>
        </p:txBody>
      </p:sp>
      <p:sp>
        <p:nvSpPr>
          <p:cNvPr id="56" name="Rectangular Callout 55"/>
          <p:cNvSpPr/>
          <p:nvPr/>
        </p:nvSpPr>
        <p:spPr>
          <a:xfrm>
            <a:off x="0" y="889000"/>
            <a:ext cx="2540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current-&gt;link = </a:t>
            </a:r>
            <a:r>
              <a:rPr lang="en-US" sz="2100" b="1" dirty="0" err="1"/>
              <a:t>prev</a:t>
            </a:r>
            <a:endParaRPr lang="en-US" sz="2100" b="1" dirty="0"/>
          </a:p>
          <a:p>
            <a:pPr algn="ctr"/>
            <a:endParaRPr lang="en-US" sz="1500" dirty="0"/>
          </a:p>
        </p:txBody>
      </p:sp>
      <p:sp>
        <p:nvSpPr>
          <p:cNvPr id="61" name="Rectangular Callout 60"/>
          <p:cNvSpPr/>
          <p:nvPr/>
        </p:nvSpPr>
        <p:spPr>
          <a:xfrm>
            <a:off x="0" y="14986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a:t>
            </a:r>
            <a:r>
              <a:rPr lang="en-US" sz="2100" b="1" dirty="0" err="1"/>
              <a:t>prev</a:t>
            </a:r>
            <a:r>
              <a:rPr lang="en-US" sz="2100" b="1" dirty="0"/>
              <a:t> = current </a:t>
            </a:r>
          </a:p>
          <a:p>
            <a:pPr algn="ctr"/>
            <a:endParaRPr lang="en-US" sz="1500" dirty="0"/>
          </a:p>
        </p:txBody>
      </p:sp>
      <p:sp>
        <p:nvSpPr>
          <p:cNvPr id="65" name="Rectangular Callout 64"/>
          <p:cNvSpPr/>
          <p:nvPr/>
        </p:nvSpPr>
        <p:spPr>
          <a:xfrm>
            <a:off x="0" y="2108200"/>
            <a:ext cx="2032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endParaRPr lang="en-US" sz="2100" dirty="0"/>
          </a:p>
          <a:p>
            <a:r>
              <a:rPr lang="en-US" sz="2100" b="1" dirty="0"/>
              <a:t> current = temp</a:t>
            </a:r>
          </a:p>
          <a:p>
            <a:pPr algn="ctr"/>
            <a:endParaRPr lang="en-US" sz="1500" dirty="0"/>
          </a:p>
        </p:txBody>
      </p:sp>
      <p:sp>
        <p:nvSpPr>
          <p:cNvPr id="66" name="TextBox 65">
            <a:extLst>
              <a:ext uri="{FF2B5EF4-FFF2-40B4-BE49-F238E27FC236}">
                <a16:creationId xmlns:a16="http://schemas.microsoft.com/office/drawing/2014/main" id="{996CAEB2-8620-4A02-ACC7-AA88CBAF71C5}"/>
              </a:ext>
            </a:extLst>
          </p:cNvPr>
          <p:cNvSpPr txBox="1"/>
          <p:nvPr/>
        </p:nvSpPr>
        <p:spPr>
          <a:xfrm>
            <a:off x="2261762" y="4100969"/>
            <a:ext cx="812800" cy="738660"/>
          </a:xfrm>
          <a:prstGeom prst="rect">
            <a:avLst/>
          </a:prstGeom>
          <a:noFill/>
        </p:spPr>
        <p:txBody>
          <a:bodyPr wrap="square" lIns="121917" tIns="60958" rIns="121917" bIns="60958" rtlCol="0">
            <a:spAutoFit/>
          </a:bodyPr>
          <a:lstStyle/>
          <a:p>
            <a:r>
              <a:rPr lang="en-US" sz="2000" dirty="0"/>
              <a:t> NULL</a:t>
            </a:r>
          </a:p>
        </p:txBody>
      </p:sp>
      <p:sp>
        <p:nvSpPr>
          <p:cNvPr id="68" name="Rectangle 67">
            <a:extLst>
              <a:ext uri="{FF2B5EF4-FFF2-40B4-BE49-F238E27FC236}">
                <a16:creationId xmlns:a16="http://schemas.microsoft.com/office/drawing/2014/main" id="{2AF1067E-3B95-47FD-B7A5-5F2B7AC1D2FB}"/>
              </a:ext>
            </a:extLst>
          </p:cNvPr>
          <p:cNvSpPr/>
          <p:nvPr/>
        </p:nvSpPr>
        <p:spPr>
          <a:xfrm>
            <a:off x="9245600" y="1498600"/>
            <a:ext cx="1930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endParaRPr lang="en-US" sz="2400" dirty="0"/>
          </a:p>
        </p:txBody>
      </p:sp>
      <p:sp>
        <p:nvSpPr>
          <p:cNvPr id="69" name="TextBox 68">
            <a:extLst>
              <a:ext uri="{FF2B5EF4-FFF2-40B4-BE49-F238E27FC236}">
                <a16:creationId xmlns:a16="http://schemas.microsoft.com/office/drawing/2014/main" id="{5861851C-EAD2-4EB9-84FE-AAB6F81F4F90}"/>
              </a:ext>
            </a:extLst>
          </p:cNvPr>
          <p:cNvSpPr txBox="1"/>
          <p:nvPr/>
        </p:nvSpPr>
        <p:spPr>
          <a:xfrm>
            <a:off x="9144000" y="1498600"/>
            <a:ext cx="2133600" cy="492438"/>
          </a:xfrm>
          <a:prstGeom prst="rect">
            <a:avLst/>
          </a:prstGeom>
          <a:noFill/>
        </p:spPr>
        <p:txBody>
          <a:bodyPr wrap="square" lIns="121917" tIns="60958" rIns="121917" bIns="60958" rtlCol="0">
            <a:spAutoFit/>
          </a:bodyPr>
          <a:lstStyle/>
          <a:p>
            <a:r>
              <a:rPr lang="en-US" sz="2400" dirty="0"/>
              <a:t> *temp=NULL</a:t>
            </a:r>
          </a:p>
        </p:txBody>
      </p:sp>
      <p:sp>
        <p:nvSpPr>
          <p:cNvPr id="74" name="Rectangle 73">
            <a:extLst>
              <a:ext uri="{FF2B5EF4-FFF2-40B4-BE49-F238E27FC236}">
                <a16:creationId xmlns:a16="http://schemas.microsoft.com/office/drawing/2014/main" id="{D5856375-D604-415E-B6D4-FF499FBD5D57}"/>
              </a:ext>
            </a:extLst>
          </p:cNvPr>
          <p:cNvSpPr/>
          <p:nvPr/>
        </p:nvSpPr>
        <p:spPr>
          <a:xfrm>
            <a:off x="9247717" y="5867400"/>
            <a:ext cx="2023528"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endParaRPr lang="en-US" sz="2400" dirty="0"/>
          </a:p>
        </p:txBody>
      </p:sp>
      <p:sp>
        <p:nvSpPr>
          <p:cNvPr id="77" name="TextBox 76">
            <a:extLst>
              <a:ext uri="{FF2B5EF4-FFF2-40B4-BE49-F238E27FC236}">
                <a16:creationId xmlns:a16="http://schemas.microsoft.com/office/drawing/2014/main" id="{3194C2FD-C760-4568-A262-9D11797E4536}"/>
              </a:ext>
            </a:extLst>
          </p:cNvPr>
          <p:cNvSpPr txBox="1"/>
          <p:nvPr/>
        </p:nvSpPr>
        <p:spPr>
          <a:xfrm>
            <a:off x="9082661" y="5902588"/>
            <a:ext cx="2461682" cy="492438"/>
          </a:xfrm>
          <a:prstGeom prst="rect">
            <a:avLst/>
          </a:prstGeom>
          <a:noFill/>
        </p:spPr>
        <p:txBody>
          <a:bodyPr wrap="square" lIns="121917" tIns="60958" rIns="121917" bIns="60958" rtlCol="0">
            <a:spAutoFit/>
          </a:bodyPr>
          <a:lstStyle/>
          <a:p>
            <a:r>
              <a:rPr lang="en-US" sz="2400" dirty="0"/>
              <a:t> *current=NULL</a:t>
            </a:r>
          </a:p>
        </p:txBody>
      </p:sp>
    </p:spTree>
    <p:extLst>
      <p:ext uri="{BB962C8B-B14F-4D97-AF65-F5344CB8AC3E}">
        <p14:creationId xmlns:p14="http://schemas.microsoft.com/office/powerpoint/2010/main" val="123534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290">
                                          <p:stCondLst>
                                            <p:cond delay="0"/>
                                          </p:stCondLst>
                                        </p:cTn>
                                        <p:tgtEl>
                                          <p:spTgt spid="54"/>
                                        </p:tgtEl>
                                      </p:cBhvr>
                                    </p:animEffect>
                                    <p:anim calcmode="lin" valueType="num">
                                      <p:cBhvr>
                                        <p:cTn id="8" dur="911"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4"/>
                                        </p:tgtEl>
                                        <p:attrNameLst>
                                          <p:attrName>ppt_y</p:attrName>
                                        </p:attrNameLst>
                                      </p:cBhvr>
                                      <p:tavLst>
                                        <p:tav tm="0" fmla="#ppt_y-sin(pi*$)/81">
                                          <p:val>
                                            <p:fltVal val="0"/>
                                          </p:val>
                                        </p:tav>
                                        <p:tav tm="100000">
                                          <p:val>
                                            <p:fltVal val="1"/>
                                          </p:val>
                                        </p:tav>
                                      </p:tavLst>
                                    </p:anim>
                                    <p:animScale>
                                      <p:cBhvr>
                                        <p:cTn id="13" dur="13">
                                          <p:stCondLst>
                                            <p:cond delay="325"/>
                                          </p:stCondLst>
                                        </p:cTn>
                                        <p:tgtEl>
                                          <p:spTgt spid="54"/>
                                        </p:tgtEl>
                                      </p:cBhvr>
                                      <p:to x="100000" y="60000"/>
                                    </p:animScale>
                                    <p:animScale>
                                      <p:cBhvr>
                                        <p:cTn id="14" dur="83" decel="50000">
                                          <p:stCondLst>
                                            <p:cond delay="338"/>
                                          </p:stCondLst>
                                        </p:cTn>
                                        <p:tgtEl>
                                          <p:spTgt spid="54"/>
                                        </p:tgtEl>
                                      </p:cBhvr>
                                      <p:to x="100000" y="100000"/>
                                    </p:animScale>
                                    <p:animScale>
                                      <p:cBhvr>
                                        <p:cTn id="15" dur="13">
                                          <p:stCondLst>
                                            <p:cond delay="656"/>
                                          </p:stCondLst>
                                        </p:cTn>
                                        <p:tgtEl>
                                          <p:spTgt spid="54"/>
                                        </p:tgtEl>
                                      </p:cBhvr>
                                      <p:to x="100000" y="80000"/>
                                    </p:animScale>
                                    <p:animScale>
                                      <p:cBhvr>
                                        <p:cTn id="16" dur="83" decel="50000">
                                          <p:stCondLst>
                                            <p:cond delay="669"/>
                                          </p:stCondLst>
                                        </p:cTn>
                                        <p:tgtEl>
                                          <p:spTgt spid="54"/>
                                        </p:tgtEl>
                                      </p:cBhvr>
                                      <p:to x="100000" y="100000"/>
                                    </p:animScale>
                                    <p:animScale>
                                      <p:cBhvr>
                                        <p:cTn id="17" dur="13">
                                          <p:stCondLst>
                                            <p:cond delay="821"/>
                                          </p:stCondLst>
                                        </p:cTn>
                                        <p:tgtEl>
                                          <p:spTgt spid="54"/>
                                        </p:tgtEl>
                                      </p:cBhvr>
                                      <p:to x="100000" y="90000"/>
                                    </p:animScale>
                                    <p:animScale>
                                      <p:cBhvr>
                                        <p:cTn id="18" dur="83" decel="50000">
                                          <p:stCondLst>
                                            <p:cond delay="834"/>
                                          </p:stCondLst>
                                        </p:cTn>
                                        <p:tgtEl>
                                          <p:spTgt spid="54"/>
                                        </p:tgtEl>
                                      </p:cBhvr>
                                      <p:to x="100000" y="100000"/>
                                    </p:animScale>
                                    <p:animScale>
                                      <p:cBhvr>
                                        <p:cTn id="19" dur="13">
                                          <p:stCondLst>
                                            <p:cond delay="904"/>
                                          </p:stCondLst>
                                        </p:cTn>
                                        <p:tgtEl>
                                          <p:spTgt spid="54"/>
                                        </p:tgtEl>
                                      </p:cBhvr>
                                      <p:to x="100000" y="95000"/>
                                    </p:animScale>
                                    <p:animScale>
                                      <p:cBhvr>
                                        <p:cTn id="20" dur="83" decel="50000">
                                          <p:stCondLst>
                                            <p:cond delay="917"/>
                                          </p:stCondLst>
                                        </p:cTn>
                                        <p:tgtEl>
                                          <p:spTgt spid="54"/>
                                        </p:tgtEl>
                                      </p:cBhvr>
                                      <p:to x="100000" y="100000"/>
                                    </p:animScale>
                                  </p:childTnLst>
                                </p:cTn>
                              </p:par>
                            </p:childTnLst>
                          </p:cTn>
                        </p:par>
                        <p:par>
                          <p:cTn id="21" fill="hold">
                            <p:stCondLst>
                              <p:cond delay="1000"/>
                            </p:stCondLst>
                            <p:childTnLst>
                              <p:par>
                                <p:cTn id="22" presetID="22" presetClass="exit" presetSubtype="4" fill="hold" nodeType="afterEffect">
                                  <p:stCondLst>
                                    <p:cond delay="0"/>
                                  </p:stCondLst>
                                  <p:childTnLst>
                                    <p:animEffect transition="out" filter="wipe(down)">
                                      <p:cBhvr>
                                        <p:cTn id="23" dur="1000"/>
                                        <p:tgtEl>
                                          <p:spTgt spid="48"/>
                                        </p:tgtEl>
                                      </p:cBhvr>
                                    </p:animEffect>
                                    <p:set>
                                      <p:cBhvr>
                                        <p:cTn id="24" dur="1" fill="hold">
                                          <p:stCondLst>
                                            <p:cond delay="999"/>
                                          </p:stCondLst>
                                        </p:cTn>
                                        <p:tgtEl>
                                          <p:spTgt spid="48"/>
                                        </p:tgtEl>
                                        <p:attrNameLst>
                                          <p:attrName>style.visibility</p:attrName>
                                        </p:attrNameLst>
                                      </p:cBhvr>
                                      <p:to>
                                        <p:strVal val="hidden"/>
                                      </p:to>
                                    </p:set>
                                  </p:childTnLst>
                                </p:cTn>
                              </p:par>
                            </p:childTnLst>
                          </p:cTn>
                        </p:par>
                        <p:par>
                          <p:cTn id="25" fill="hold">
                            <p:stCondLst>
                              <p:cond delay="2000"/>
                            </p:stCondLst>
                            <p:childTnLst>
                              <p:par>
                                <p:cTn id="26" presetID="22" presetClass="exit" presetSubtype="4" fill="hold" grpId="0" nodeType="afterEffect">
                                  <p:stCondLst>
                                    <p:cond delay="0"/>
                                  </p:stCondLst>
                                  <p:childTnLst>
                                    <p:animEffect transition="out" filter="wipe(down)">
                                      <p:cBhvr>
                                        <p:cTn id="27" dur="1000"/>
                                        <p:tgtEl>
                                          <p:spTgt spid="45"/>
                                        </p:tgtEl>
                                      </p:cBhvr>
                                    </p:animEffect>
                                    <p:set>
                                      <p:cBhvr>
                                        <p:cTn id="28" dur="1" fill="hold">
                                          <p:stCondLst>
                                            <p:cond delay="999"/>
                                          </p:stCondLst>
                                        </p:cTn>
                                        <p:tgtEl>
                                          <p:spTgt spid="4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nodeType="clickEffect">
                                  <p:stCondLst>
                                    <p:cond delay="0"/>
                                  </p:stCondLst>
                                  <p:childTnLst>
                                    <p:animEffect transition="out" filter="blinds(horizontal)">
                                      <p:cBhvr>
                                        <p:cTn id="32" dur="500"/>
                                        <p:tgtEl>
                                          <p:spTgt spid="53"/>
                                        </p:tgtEl>
                                      </p:cBhvr>
                                    </p:animEffect>
                                    <p:set>
                                      <p:cBhvr>
                                        <p:cTn id="33" dur="1" fill="hold">
                                          <p:stCondLst>
                                            <p:cond delay="499"/>
                                          </p:stCondLst>
                                        </p:cTn>
                                        <p:tgtEl>
                                          <p:spTgt spid="53"/>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55"/>
                                        </p:tgtEl>
                                      </p:cBhvr>
                                    </p:animEffect>
                                    <p:set>
                                      <p:cBhvr>
                                        <p:cTn id="36" dur="1" fill="hold">
                                          <p:stCondLst>
                                            <p:cond delay="499"/>
                                          </p:stCondLst>
                                        </p:cTn>
                                        <p:tgtEl>
                                          <p:spTgt spid="55"/>
                                        </p:tgtEl>
                                        <p:attrNameLst>
                                          <p:attrName>style.visibility</p:attrName>
                                        </p:attrNameLst>
                                      </p:cBhvr>
                                      <p:to>
                                        <p:strVal val="hidden"/>
                                      </p:to>
                                    </p:set>
                                  </p:childTnLst>
                                </p:cTn>
                              </p:par>
                              <p:par>
                                <p:cTn id="37" presetID="3" presetClass="exit" presetSubtype="10" fill="hold" grpId="0" nodeType="withEffect">
                                  <p:stCondLst>
                                    <p:cond delay="0"/>
                                  </p:stCondLst>
                                  <p:childTnLst>
                                    <p:animEffect transition="out" filter="blinds(horizontal)">
                                      <p:cBhvr>
                                        <p:cTn id="38" dur="500"/>
                                        <p:tgtEl>
                                          <p:spTgt spid="38"/>
                                        </p:tgtEl>
                                      </p:cBhvr>
                                    </p:animEffect>
                                    <p:set>
                                      <p:cBhvr>
                                        <p:cTn id="39" dur="1" fill="hold">
                                          <p:stCondLst>
                                            <p:cond delay="499"/>
                                          </p:stCondLst>
                                        </p:cTn>
                                        <p:tgtEl>
                                          <p:spTgt spid="38"/>
                                        </p:tgtEl>
                                        <p:attrNameLst>
                                          <p:attrName>style.visibility</p:attrName>
                                        </p:attrNameLst>
                                      </p:cBhvr>
                                      <p:to>
                                        <p:strVal val="hidden"/>
                                      </p:to>
                                    </p:set>
                                  </p:childTnLst>
                                </p:cTn>
                              </p:par>
                              <p:par>
                                <p:cTn id="40" presetID="3" presetClass="exit" presetSubtype="10" fill="hold" nodeType="withEffect">
                                  <p:stCondLst>
                                    <p:cond delay="0"/>
                                  </p:stCondLst>
                                  <p:childTnLst>
                                    <p:animEffect transition="out" filter="blinds(horizontal)">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wipe(left)">
                                      <p:cBhvr>
                                        <p:cTn id="46" dur="1000"/>
                                        <p:tgtEl>
                                          <p:spTgt spid="73"/>
                                        </p:tgtEl>
                                      </p:cBhvr>
                                    </p:animEffect>
                                  </p:childTnLst>
                                </p:cTn>
                              </p:par>
                              <p:par>
                                <p:cTn id="47" presetID="22" presetClass="entr" presetSubtype="1"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up)">
                                      <p:cBhvr>
                                        <p:cTn id="49" dur="1000"/>
                                        <p:tgtEl>
                                          <p:spTgt spid="7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wipe(down)">
                                      <p:cBhvr>
                                        <p:cTn id="52" dur="1000"/>
                                        <p:tgtEl>
                                          <p:spTgt spid="8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wipe(down)">
                                      <p:cBhvr>
                                        <p:cTn id="55" dur="500"/>
                                        <p:tgtEl>
                                          <p:spTgt spid="80"/>
                                        </p:tgtEl>
                                      </p:cBhvr>
                                    </p:animEffect>
                                  </p:childTnLst>
                                </p:cTn>
                              </p:par>
                            </p:childTnLst>
                          </p:cTn>
                        </p:par>
                        <p:par>
                          <p:cTn id="56" fill="hold">
                            <p:stCondLst>
                              <p:cond delay="1500"/>
                            </p:stCondLst>
                            <p:childTnLst>
                              <p:par>
                                <p:cTn id="57" presetID="3" presetClass="exit" presetSubtype="10" fill="hold" nodeType="afterEffect" nodePh="1">
                                  <p:stCondLst>
                                    <p:cond delay="0"/>
                                  </p:stCondLst>
                                  <p:endCondLst>
                                    <p:cond evt="begin" delay="0">
                                      <p:tn val="57"/>
                                    </p:cond>
                                  </p:endCondLst>
                                  <p:childTnLst>
                                    <p:animEffect transition="out" filter="blinds(horizontal)">
                                      <p:cBhvr>
                                        <p:cTn id="58" dur="500"/>
                                        <p:tgtEl>
                                          <p:spTgt spid="74">
                                            <p:txEl>
                                              <p:pRg st="0" end="0"/>
                                            </p:txEl>
                                          </p:spTgt>
                                        </p:tgtEl>
                                      </p:cBhvr>
                                    </p:animEffect>
                                    <p:set>
                                      <p:cBhvr>
                                        <p:cTn id="59" dur="1" fill="hold">
                                          <p:stCondLst>
                                            <p:cond delay="499"/>
                                          </p:stCondLst>
                                        </p:cTn>
                                        <p:tgtEl>
                                          <p:spTgt spid="74">
                                            <p:txEl>
                                              <p:pRg st="0" end="0"/>
                                            </p:txEl>
                                          </p:spTgt>
                                        </p:tgtEl>
                                        <p:attrNameLst>
                                          <p:attrName>style.visibility</p:attrName>
                                        </p:attrNameLst>
                                      </p:cBhvr>
                                      <p:to>
                                        <p:strVal val="hidden"/>
                                      </p:to>
                                    </p:set>
                                  </p:childTnLst>
                                </p:cTn>
                              </p:par>
                            </p:childTnLst>
                          </p:cTn>
                        </p:par>
                        <p:par>
                          <p:cTn id="60" fill="hold">
                            <p:stCondLst>
                              <p:cond delay="2000"/>
                            </p:stCondLst>
                            <p:childTnLst>
                              <p:par>
                                <p:cTn id="61" presetID="53" presetClass="entr" presetSubtype="0" fill="hold" nodeType="afterEffect">
                                  <p:stCondLst>
                                    <p:cond delay="0"/>
                                  </p:stCondLst>
                                  <p:childTnLst>
                                    <p:set>
                                      <p:cBhvr>
                                        <p:cTn id="62" dur="1" fill="hold">
                                          <p:stCondLst>
                                            <p:cond delay="0"/>
                                          </p:stCondLst>
                                        </p:cTn>
                                        <p:tgtEl>
                                          <p:spTgt spid="77">
                                            <p:txEl>
                                              <p:pRg st="0" end="0"/>
                                            </p:txEl>
                                          </p:spTgt>
                                        </p:tgtEl>
                                        <p:attrNameLst>
                                          <p:attrName>style.visibility</p:attrName>
                                        </p:attrNameLst>
                                      </p:cBhvr>
                                      <p:to>
                                        <p:strVal val="visible"/>
                                      </p:to>
                                    </p:set>
                                    <p:anim calcmode="lin" valueType="num">
                                      <p:cBhvr>
                                        <p:cTn id="63" dur="5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animBg="1"/>
      <p:bldP spid="54" grpId="0" animBg="1"/>
      <p:bldP spid="80" grpId="0" animBg="1"/>
      <p:bldP spid="8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Doubly Linked List</a:t>
            </a:r>
            <a:br>
              <a:rPr lang="en-US" dirty="0"/>
            </a:br>
            <a:r>
              <a:rPr lang="en-US" dirty="0"/>
              <a:t>Insert at a Given Position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Doubly </a:t>
            </a:r>
            <a:r>
              <a:rPr lang="en-US"/>
              <a:t>Linked List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24038004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0</a:t>
                      </a:r>
                      <a:endParaRPr lang="en-US" sz="2700" b="1" dirty="0">
                        <a:ln>
                          <a:solidFill>
                            <a:schemeClr val="tx1"/>
                          </a:solidFill>
                        </a:ln>
                        <a:solidFill>
                          <a:srgbClr val="FF0000"/>
                        </a:solidFill>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700" b="1" dirty="0">
                        <a:ln>
                          <a:solidFill>
                            <a:schemeClr val="tx1"/>
                          </a:solidFill>
                        </a:ln>
                        <a:solidFill>
                          <a:srgbClr val="FF0000"/>
                        </a:solidFill>
                      </a:endParaRP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00B05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5" name="Rectangle 4"/>
          <p:cNvSpPr/>
          <p:nvPr/>
        </p:nvSpPr>
        <p:spPr>
          <a:xfrm>
            <a:off x="4572001" y="0"/>
            <a:ext cx="3473431" cy="697627"/>
          </a:xfrm>
          <a:prstGeom prst="rect">
            <a:avLst/>
          </a:prstGeom>
        </p:spPr>
        <p:txBody>
          <a:bodyPr wrap="none" lIns="121917" tIns="60958" rIns="121917" bIns="60958">
            <a:spAutoFit/>
          </a:bodyPr>
          <a:lstStyle/>
          <a:p>
            <a:pPr algn="ctr"/>
            <a:r>
              <a:rPr lang="en-US" sz="3700" dirty="0"/>
              <a:t>Insert at the end</a:t>
            </a:r>
          </a:p>
        </p:txBody>
      </p:sp>
      <p:sp>
        <p:nvSpPr>
          <p:cNvPr id="7" name="Rectangle 6"/>
          <p:cNvSpPr/>
          <p:nvPr/>
        </p:nvSpPr>
        <p:spPr>
          <a:xfrm>
            <a:off x="4978400" y="1397000"/>
            <a:ext cx="3640478" cy="492438"/>
          </a:xfrm>
          <a:prstGeom prst="rect">
            <a:avLst/>
          </a:prstGeom>
        </p:spPr>
        <p:txBody>
          <a:bodyPr wrap="none" lIns="121917" tIns="60958" rIns="121917" bIns="60958">
            <a:spAutoFit/>
          </a:bodyPr>
          <a:lstStyle/>
          <a:p>
            <a:pPr>
              <a:buFont typeface="Arial" pitchFamily="34" charset="0"/>
              <a:buChar char="•"/>
            </a:pPr>
            <a:r>
              <a:rPr lang="en-US" sz="2400" dirty="0"/>
              <a:t>Step 1. Memory allocation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165600" y="2731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100</a:t>
                      </a:r>
                      <a:endParaRPr lang="en-US" sz="2400" dirty="0"/>
                    </a:p>
                  </a:txBody>
                  <a:tcPr marL="121920" marR="121920" marT="60960" marB="60960"/>
                </a:tc>
                <a:tc>
                  <a:txBody>
                    <a:bodyPr/>
                    <a:lstStyle/>
                    <a:p>
                      <a:r>
                        <a:rPr lang="en-US" sz="2400" dirty="0"/>
                        <a:t>   5</a:t>
                      </a:r>
                    </a:p>
                  </a:txBody>
                  <a:tcPr marL="121920" marR="121920" marT="60960" marB="60960"/>
                </a:tc>
                <a:tc>
                  <a:txBody>
                    <a:bodyPr/>
                    <a:lstStyle/>
                    <a:p>
                      <a:r>
                        <a:rPr lang="en-US" sz="2400" dirty="0"/>
                        <a:t>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320800" y="13970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sp>
        <p:nvSpPr>
          <p:cNvPr id="11" name="TextBox 10"/>
          <p:cNvSpPr txBox="1"/>
          <p:nvPr/>
        </p:nvSpPr>
        <p:spPr>
          <a:xfrm>
            <a:off x="1509987" y="1818957"/>
            <a:ext cx="1016000" cy="400105"/>
          </a:xfrm>
          <a:prstGeom prst="rect">
            <a:avLst/>
          </a:prstGeom>
          <a:noFill/>
        </p:spPr>
        <p:txBody>
          <a:bodyPr wrap="square" lIns="121917" tIns="60958" rIns="121917" bIns="60958" rtlCol="0">
            <a:spAutoFit/>
          </a:bodyPr>
          <a:lstStyle/>
          <a:p>
            <a:r>
              <a:rPr lang="en-US" dirty="0"/>
              <a:t>500</a:t>
            </a:r>
          </a:p>
        </p:txBody>
      </p:sp>
      <p:sp>
        <p:nvSpPr>
          <p:cNvPr id="12" name="TextBox 11"/>
          <p:cNvSpPr txBox="1"/>
          <p:nvPr/>
        </p:nvSpPr>
        <p:spPr>
          <a:xfrm>
            <a:off x="508000" y="1412557"/>
            <a:ext cx="1016000" cy="400105"/>
          </a:xfrm>
          <a:prstGeom prst="rect">
            <a:avLst/>
          </a:prstGeom>
          <a:noFill/>
        </p:spPr>
        <p:txBody>
          <a:bodyPr wrap="square" lIns="121917" tIns="60958" rIns="121917" bIns="60958" rtlCol="0">
            <a:spAutoFit/>
          </a:bodyPr>
          <a:lstStyle/>
          <a:p>
            <a:r>
              <a:rPr lang="en-US" dirty="0"/>
              <a:t>head</a:t>
            </a:r>
          </a:p>
        </p:txBody>
      </p:sp>
      <p:sp>
        <p:nvSpPr>
          <p:cNvPr id="23" name="TextBox 22"/>
          <p:cNvSpPr txBox="1"/>
          <p:nvPr/>
        </p:nvSpPr>
        <p:spPr>
          <a:xfrm>
            <a:off x="1727200" y="3225800"/>
            <a:ext cx="812800" cy="400105"/>
          </a:xfrm>
          <a:prstGeom prst="rect">
            <a:avLst/>
          </a:prstGeom>
          <a:noFill/>
        </p:spPr>
        <p:txBody>
          <a:bodyPr wrap="square" lIns="121917" tIns="60958" rIns="121917" bIns="60958" rtlCol="0">
            <a:spAutoFit/>
          </a:bodyPr>
          <a:lstStyle/>
          <a:p>
            <a:r>
              <a:rPr lang="en-US" dirty="0"/>
              <a:t>100</a:t>
            </a:r>
          </a:p>
        </p:txBody>
      </p:sp>
      <p:sp>
        <p:nvSpPr>
          <p:cNvPr id="25" name="TextBox 24"/>
          <p:cNvSpPr txBox="1"/>
          <p:nvPr/>
        </p:nvSpPr>
        <p:spPr>
          <a:xfrm>
            <a:off x="4978400" y="3225800"/>
            <a:ext cx="1016000" cy="400105"/>
          </a:xfrm>
          <a:prstGeom prst="rect">
            <a:avLst/>
          </a:prstGeom>
          <a:noFill/>
        </p:spPr>
        <p:txBody>
          <a:bodyPr wrap="square" lIns="121917" tIns="60958" rIns="121917" bIns="60958" rtlCol="0">
            <a:spAutoFit/>
          </a:bodyPr>
          <a:lstStyle/>
          <a:p>
            <a:r>
              <a:rPr lang="en-US" dirty="0"/>
              <a:t>200</a:t>
            </a:r>
          </a:p>
        </p:txBody>
      </p:sp>
      <p:sp>
        <p:nvSpPr>
          <p:cNvPr id="26" name="TextBox 25"/>
          <p:cNvSpPr txBox="1"/>
          <p:nvPr/>
        </p:nvSpPr>
        <p:spPr>
          <a:xfrm>
            <a:off x="8331200" y="3225800"/>
            <a:ext cx="812800" cy="400105"/>
          </a:xfrm>
          <a:prstGeom prst="rect">
            <a:avLst/>
          </a:prstGeom>
          <a:noFill/>
        </p:spPr>
        <p:txBody>
          <a:bodyPr wrap="square" lIns="121917" tIns="60958" rIns="121917" bIns="60958" rtlCol="0">
            <a:spAutoFit/>
          </a:bodyPr>
          <a:lstStyle/>
          <a:p>
            <a:r>
              <a:rPr lang="en-US" dirty="0"/>
              <a:t>300</a:t>
            </a:r>
          </a:p>
        </p:txBody>
      </p:sp>
      <p:sp>
        <p:nvSpPr>
          <p:cNvPr id="34" name="TextBox 33"/>
          <p:cNvSpPr txBox="1"/>
          <p:nvPr/>
        </p:nvSpPr>
        <p:spPr>
          <a:xfrm>
            <a:off x="1625600" y="1397000"/>
            <a:ext cx="812800" cy="400105"/>
          </a:xfrm>
          <a:prstGeom prst="rect">
            <a:avLst/>
          </a:prstGeom>
          <a:noFill/>
        </p:spPr>
        <p:txBody>
          <a:bodyPr wrap="square" lIns="121917" tIns="60958" rIns="121917" bIns="60958" rtlCol="0">
            <a:spAutoFit/>
          </a:bodyPr>
          <a:lstStyle/>
          <a:p>
            <a:r>
              <a:rPr lang="en-US" dirty="0"/>
              <a:t>100</a:t>
            </a:r>
          </a:p>
        </p:txBody>
      </p:sp>
      <p:cxnSp>
        <p:nvCxnSpPr>
          <p:cNvPr id="46" name="Straight Arrow Connector 45"/>
          <p:cNvCxnSpPr/>
          <p:nvPr/>
        </p:nvCxnSpPr>
        <p:spPr>
          <a:xfrm rot="10800000">
            <a:off x="3251203" y="3122082"/>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251200" y="2918883"/>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9144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1</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36" name="Table 35"/>
          <p:cNvGraphicFramePr>
            <a:graphicFrameLocks noGrp="1"/>
          </p:cNvGraphicFramePr>
          <p:nvPr/>
        </p:nvGraphicFramePr>
        <p:xfrm>
          <a:off x="74168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200</a:t>
                      </a:r>
                      <a:endParaRPr lang="en-US" sz="2400" dirty="0"/>
                    </a:p>
                  </a:txBody>
                  <a:tcPr marL="121920" marR="121920" marT="60960" marB="60960"/>
                </a:tc>
                <a:tc>
                  <a:txBody>
                    <a:bodyPr/>
                    <a:lstStyle/>
                    <a:p>
                      <a:r>
                        <a:rPr lang="en-US" sz="2400" dirty="0"/>
                        <a:t>   8</a:t>
                      </a:r>
                    </a:p>
                  </a:txBody>
                  <a:tcPr marL="121920" marR="121920" marT="60960" marB="60960"/>
                </a:tc>
                <a:tc>
                  <a:txBody>
                    <a:bodyPr/>
                    <a:lstStyle/>
                    <a:p>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cxnSp>
        <p:nvCxnSpPr>
          <p:cNvPr id="47" name="Straight Arrow Connector 46"/>
          <p:cNvCxnSpPr/>
          <p:nvPr/>
        </p:nvCxnSpPr>
        <p:spPr>
          <a:xfrm rot="10800000">
            <a:off x="6502402" y="3124199"/>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502399" y="2921000"/>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49" name="Rectangular Callout 48"/>
          <p:cNvSpPr/>
          <p:nvPr/>
        </p:nvSpPr>
        <p:spPr>
          <a:xfrm>
            <a:off x="0" y="37338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b="1" dirty="0"/>
              <a:t>Insert  6  at  a position  3 </a:t>
            </a:r>
            <a:endParaRPr lang="en-US" b="1" dirty="0">
              <a:solidFill>
                <a:schemeClr val="dk1"/>
              </a:solidFill>
            </a:endParaRPr>
          </a:p>
        </p:txBody>
      </p:sp>
      <p:sp>
        <p:nvSpPr>
          <p:cNvPr id="50" name="TextBox 49"/>
          <p:cNvSpPr txBox="1"/>
          <p:nvPr/>
        </p:nvSpPr>
        <p:spPr>
          <a:xfrm>
            <a:off x="914400" y="2717800"/>
            <a:ext cx="812800" cy="400105"/>
          </a:xfrm>
          <a:prstGeom prst="rect">
            <a:avLst/>
          </a:prstGeom>
          <a:noFill/>
        </p:spPr>
        <p:txBody>
          <a:bodyPr wrap="square" lIns="121917" tIns="60958" rIns="121917" bIns="60958" rtlCol="0">
            <a:spAutoFit/>
          </a:bodyPr>
          <a:lstStyle/>
          <a:p>
            <a:r>
              <a:rPr lang="en-US" dirty="0"/>
              <a:t>   0</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20" name="TextBox 19">
            <a:extLst>
              <a:ext uri="{FF2B5EF4-FFF2-40B4-BE49-F238E27FC236}">
                <a16:creationId xmlns:a16="http://schemas.microsoft.com/office/drawing/2014/main" id="{AA635DAA-35C4-4438-9D75-515C2C193139}"/>
              </a:ext>
            </a:extLst>
          </p:cNvPr>
          <p:cNvSpPr txBox="1"/>
          <p:nvPr/>
        </p:nvSpPr>
        <p:spPr>
          <a:xfrm>
            <a:off x="526224" y="629253"/>
            <a:ext cx="11136326" cy="784830"/>
          </a:xfrm>
          <a:prstGeom prst="rect">
            <a:avLst/>
          </a:prstGeom>
          <a:noFill/>
        </p:spPr>
        <p:txBody>
          <a:bodyPr wrap="square" rtlCol="0">
            <a:spAutoFit/>
          </a:bodyPr>
          <a:lstStyle/>
          <a:p>
            <a:r>
              <a:rPr lang="en-US" sz="4500" b="1" dirty="0">
                <a:latin typeface="Nunito Sans" panose="00000500000000000000" pitchFamily="2" charset="0"/>
              </a:rPr>
              <a:t>Insert at a Given Position</a:t>
            </a:r>
          </a:p>
        </p:txBody>
      </p:sp>
      <p:sp>
        <p:nvSpPr>
          <p:cNvPr id="21" name="Rectangle 20">
            <a:extLst>
              <a:ext uri="{FF2B5EF4-FFF2-40B4-BE49-F238E27FC236}">
                <a16:creationId xmlns:a16="http://schemas.microsoft.com/office/drawing/2014/main" id="{3E767CAB-1FA5-494A-96EC-9E612067A695}"/>
              </a:ext>
            </a:extLst>
          </p:cNvPr>
          <p:cNvSpPr/>
          <p:nvPr/>
        </p:nvSpPr>
        <p:spPr>
          <a:xfrm>
            <a:off x="598714" y="57148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3" grpId="0"/>
      <p:bldP spid="25" grpId="0"/>
      <p:bldP spid="26" grpId="0"/>
      <p:bldP spid="34" grpId="0"/>
      <p:bldP spid="49" grpId="0" animBg="1"/>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165600" y="2731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100</a:t>
                      </a:r>
                      <a:endParaRPr lang="en-US" sz="2400" dirty="0"/>
                    </a:p>
                  </a:txBody>
                  <a:tcPr marL="121920" marR="121920" marT="60960" marB="60960"/>
                </a:tc>
                <a:tc>
                  <a:txBody>
                    <a:bodyPr/>
                    <a:lstStyle/>
                    <a:p>
                      <a:r>
                        <a:rPr lang="en-US" sz="2400" dirty="0"/>
                        <a:t>   5</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320800" y="13970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sp>
        <p:nvSpPr>
          <p:cNvPr id="11" name="TextBox 10"/>
          <p:cNvSpPr txBox="1"/>
          <p:nvPr/>
        </p:nvSpPr>
        <p:spPr>
          <a:xfrm>
            <a:off x="1509987" y="1818957"/>
            <a:ext cx="1016000" cy="400105"/>
          </a:xfrm>
          <a:prstGeom prst="rect">
            <a:avLst/>
          </a:prstGeom>
          <a:noFill/>
        </p:spPr>
        <p:txBody>
          <a:bodyPr wrap="square" lIns="121917" tIns="60958" rIns="121917" bIns="60958" rtlCol="0">
            <a:spAutoFit/>
          </a:bodyPr>
          <a:lstStyle/>
          <a:p>
            <a:r>
              <a:rPr lang="en-US" dirty="0"/>
              <a:t>500</a:t>
            </a:r>
          </a:p>
        </p:txBody>
      </p:sp>
      <p:sp>
        <p:nvSpPr>
          <p:cNvPr id="12" name="TextBox 11"/>
          <p:cNvSpPr txBox="1"/>
          <p:nvPr/>
        </p:nvSpPr>
        <p:spPr>
          <a:xfrm>
            <a:off x="508000" y="1412557"/>
            <a:ext cx="1016000" cy="400105"/>
          </a:xfrm>
          <a:prstGeom prst="rect">
            <a:avLst/>
          </a:prstGeom>
          <a:noFill/>
        </p:spPr>
        <p:txBody>
          <a:bodyPr wrap="square" lIns="121917" tIns="60958" rIns="121917" bIns="60958" rtlCol="0">
            <a:spAutoFit/>
          </a:bodyPr>
          <a:lstStyle/>
          <a:p>
            <a:r>
              <a:rPr lang="en-US" dirty="0"/>
              <a:t>head</a:t>
            </a:r>
          </a:p>
        </p:txBody>
      </p:sp>
      <p:sp>
        <p:nvSpPr>
          <p:cNvPr id="23" name="TextBox 22"/>
          <p:cNvSpPr txBox="1"/>
          <p:nvPr/>
        </p:nvSpPr>
        <p:spPr>
          <a:xfrm>
            <a:off x="1727200" y="3225800"/>
            <a:ext cx="812800" cy="400105"/>
          </a:xfrm>
          <a:prstGeom prst="rect">
            <a:avLst/>
          </a:prstGeom>
          <a:noFill/>
        </p:spPr>
        <p:txBody>
          <a:bodyPr wrap="square" lIns="121917" tIns="60958" rIns="121917" bIns="60958" rtlCol="0">
            <a:spAutoFit/>
          </a:bodyPr>
          <a:lstStyle/>
          <a:p>
            <a:r>
              <a:rPr lang="en-US" dirty="0"/>
              <a:t>100</a:t>
            </a:r>
          </a:p>
        </p:txBody>
      </p:sp>
      <p:sp>
        <p:nvSpPr>
          <p:cNvPr id="25" name="TextBox 24"/>
          <p:cNvSpPr txBox="1"/>
          <p:nvPr/>
        </p:nvSpPr>
        <p:spPr>
          <a:xfrm>
            <a:off x="4978400" y="3225800"/>
            <a:ext cx="1016000" cy="400105"/>
          </a:xfrm>
          <a:prstGeom prst="rect">
            <a:avLst/>
          </a:prstGeom>
          <a:noFill/>
        </p:spPr>
        <p:txBody>
          <a:bodyPr wrap="square" lIns="121917" tIns="60958" rIns="121917" bIns="60958" rtlCol="0">
            <a:spAutoFit/>
          </a:bodyPr>
          <a:lstStyle/>
          <a:p>
            <a:r>
              <a:rPr lang="en-US" dirty="0"/>
              <a:t>200</a:t>
            </a:r>
          </a:p>
        </p:txBody>
      </p:sp>
      <p:sp>
        <p:nvSpPr>
          <p:cNvPr id="26" name="TextBox 25"/>
          <p:cNvSpPr txBox="1"/>
          <p:nvPr/>
        </p:nvSpPr>
        <p:spPr>
          <a:xfrm>
            <a:off x="8331200" y="3225800"/>
            <a:ext cx="812800" cy="400105"/>
          </a:xfrm>
          <a:prstGeom prst="rect">
            <a:avLst/>
          </a:prstGeom>
          <a:noFill/>
        </p:spPr>
        <p:txBody>
          <a:bodyPr wrap="square" lIns="121917" tIns="60958" rIns="121917" bIns="60958" rtlCol="0">
            <a:spAutoFit/>
          </a:bodyPr>
          <a:lstStyle/>
          <a:p>
            <a:r>
              <a:rPr lang="en-US" dirty="0"/>
              <a:t>300</a:t>
            </a:r>
          </a:p>
        </p:txBody>
      </p:sp>
      <p:sp>
        <p:nvSpPr>
          <p:cNvPr id="34" name="TextBox 33"/>
          <p:cNvSpPr txBox="1"/>
          <p:nvPr/>
        </p:nvSpPr>
        <p:spPr>
          <a:xfrm>
            <a:off x="1625600" y="1397000"/>
            <a:ext cx="812800" cy="400105"/>
          </a:xfrm>
          <a:prstGeom prst="rect">
            <a:avLst/>
          </a:prstGeom>
          <a:noFill/>
        </p:spPr>
        <p:txBody>
          <a:bodyPr wrap="square" lIns="121917" tIns="60958" rIns="121917" bIns="60958" rtlCol="0">
            <a:spAutoFit/>
          </a:bodyPr>
          <a:lstStyle/>
          <a:p>
            <a:r>
              <a:rPr lang="en-US" dirty="0"/>
              <a:t>100</a:t>
            </a:r>
          </a:p>
        </p:txBody>
      </p:sp>
      <p:cxnSp>
        <p:nvCxnSpPr>
          <p:cNvPr id="46" name="Straight Arrow Connector 45"/>
          <p:cNvCxnSpPr/>
          <p:nvPr/>
        </p:nvCxnSpPr>
        <p:spPr>
          <a:xfrm rot="10800000">
            <a:off x="3251203" y="3122082"/>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251200" y="2918883"/>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9144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1</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36" name="Table 35"/>
          <p:cNvGraphicFramePr>
            <a:graphicFrameLocks noGrp="1"/>
          </p:cNvGraphicFramePr>
          <p:nvPr/>
        </p:nvGraphicFramePr>
        <p:xfrm>
          <a:off x="74168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200</a:t>
                      </a:r>
                      <a:endParaRPr lang="en-US" sz="2400" dirty="0"/>
                    </a:p>
                  </a:txBody>
                  <a:tcPr marL="121920" marR="121920" marT="60960" marB="60960"/>
                </a:tc>
                <a:tc>
                  <a:txBody>
                    <a:bodyPr/>
                    <a:lstStyle/>
                    <a:p>
                      <a:r>
                        <a:rPr lang="en-US" sz="2400" dirty="0"/>
                        <a:t>   8</a:t>
                      </a:r>
                    </a:p>
                  </a:txBody>
                  <a:tcPr marL="121920" marR="121920" marT="60960" marB="60960"/>
                </a:tc>
                <a:tc>
                  <a:txBody>
                    <a:bodyPr/>
                    <a:lstStyle/>
                    <a:p>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cxnSp>
        <p:nvCxnSpPr>
          <p:cNvPr id="47" name="Straight Arrow Connector 46"/>
          <p:cNvCxnSpPr/>
          <p:nvPr/>
        </p:nvCxnSpPr>
        <p:spPr>
          <a:xfrm rot="10800000">
            <a:off x="6502402" y="3124199"/>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502399" y="2921000"/>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14400" y="2717800"/>
            <a:ext cx="812800" cy="400105"/>
          </a:xfrm>
          <a:prstGeom prst="rect">
            <a:avLst/>
          </a:prstGeom>
          <a:noFill/>
        </p:spPr>
        <p:txBody>
          <a:bodyPr wrap="square" lIns="121917" tIns="60958" rIns="121917" bIns="60958" rtlCol="0">
            <a:spAutoFit/>
          </a:bodyPr>
          <a:lstStyle/>
          <a:p>
            <a:r>
              <a:rPr lang="en-US" dirty="0"/>
              <a:t>   0</a:t>
            </a:r>
          </a:p>
        </p:txBody>
      </p:sp>
      <p:graphicFrame>
        <p:nvGraphicFramePr>
          <p:cNvPr id="20" name="Table 19"/>
          <p:cNvGraphicFramePr>
            <a:graphicFrameLocks noGrp="1"/>
          </p:cNvGraphicFramePr>
          <p:nvPr/>
        </p:nvGraphicFramePr>
        <p:xfrm>
          <a:off x="5791200" y="4763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6</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sp>
        <p:nvSpPr>
          <p:cNvPr id="21" name="Rectangular Callout 20"/>
          <p:cNvSpPr/>
          <p:nvPr/>
        </p:nvSpPr>
        <p:spPr>
          <a:xfrm>
            <a:off x="0" y="37338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b="1" dirty="0"/>
              <a:t>Insert  6  at  a position  3 </a:t>
            </a:r>
            <a:endParaRPr lang="en-US" b="1" dirty="0">
              <a:solidFill>
                <a:schemeClr val="dk1"/>
              </a:solidFill>
            </a:endParaRPr>
          </a:p>
        </p:txBody>
      </p:sp>
      <p:sp>
        <p:nvSpPr>
          <p:cNvPr id="30" name="Rectangle 29"/>
          <p:cNvSpPr/>
          <p:nvPr/>
        </p:nvSpPr>
        <p:spPr>
          <a:xfrm>
            <a:off x="4572000" y="1803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*prev</a:t>
            </a:r>
            <a:endParaRPr lang="en-US" dirty="0"/>
          </a:p>
        </p:txBody>
      </p:sp>
      <p:cxnSp>
        <p:nvCxnSpPr>
          <p:cNvPr id="31" name="Straight Arrow Connector 30"/>
          <p:cNvCxnSpPr/>
          <p:nvPr/>
        </p:nvCxnSpPr>
        <p:spPr>
          <a:xfrm rot="16200000" flipH="1">
            <a:off x="5131859" y="2564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5" name="Rectangle 34"/>
          <p:cNvSpPr/>
          <p:nvPr/>
        </p:nvSpPr>
        <p:spPr>
          <a:xfrm>
            <a:off x="6299200" y="5764741"/>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*temp</a:t>
            </a:r>
            <a:endParaRPr lang="en-US" dirty="0"/>
          </a:p>
        </p:txBody>
      </p:sp>
      <p:cxnSp>
        <p:nvCxnSpPr>
          <p:cNvPr id="37" name="Straight Arrow Connector 36"/>
          <p:cNvCxnSpPr>
            <a:stCxn id="35" idx="0"/>
          </p:cNvCxnSpPr>
          <p:nvPr/>
        </p:nvCxnSpPr>
        <p:spPr>
          <a:xfrm rot="5400000" flipH="1" flipV="1">
            <a:off x="6858000" y="5612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6604000" y="5156200"/>
            <a:ext cx="711200" cy="400105"/>
          </a:xfrm>
          <a:prstGeom prst="rect">
            <a:avLst/>
          </a:prstGeom>
          <a:noFill/>
        </p:spPr>
        <p:txBody>
          <a:bodyPr wrap="square" lIns="121917" tIns="60958" rIns="121917" bIns="60958" rtlCol="0">
            <a:spAutoFit/>
          </a:bodyPr>
          <a:lstStyle/>
          <a:p>
            <a:r>
              <a:rPr lang="en-US" dirty="0"/>
              <a:t>400</a:t>
            </a:r>
          </a:p>
        </p:txBody>
      </p:sp>
      <p:sp>
        <p:nvSpPr>
          <p:cNvPr id="41" name="TextBox 40"/>
          <p:cNvSpPr txBox="1"/>
          <p:nvPr/>
        </p:nvSpPr>
        <p:spPr>
          <a:xfrm>
            <a:off x="5791200" y="2717800"/>
            <a:ext cx="711200" cy="492438"/>
          </a:xfrm>
          <a:prstGeom prst="rect">
            <a:avLst/>
          </a:prstGeom>
          <a:noFill/>
        </p:spPr>
        <p:txBody>
          <a:bodyPr wrap="square" lIns="121917" tIns="60958" rIns="121917" bIns="60958" rtlCol="0">
            <a:spAutoFit/>
          </a:bodyPr>
          <a:lstStyle/>
          <a:p>
            <a:r>
              <a:rPr lang="en-US" sz="2400" dirty="0"/>
              <a:t>300</a:t>
            </a:r>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2" name="TextBox 31">
            <a:extLst>
              <a:ext uri="{FF2B5EF4-FFF2-40B4-BE49-F238E27FC236}">
                <a16:creationId xmlns:a16="http://schemas.microsoft.com/office/drawing/2014/main" id="{AA635DAA-35C4-4438-9D75-515C2C193139}"/>
              </a:ext>
            </a:extLst>
          </p:cNvPr>
          <p:cNvSpPr txBox="1"/>
          <p:nvPr/>
        </p:nvSpPr>
        <p:spPr>
          <a:xfrm>
            <a:off x="526224" y="629253"/>
            <a:ext cx="11136326" cy="784830"/>
          </a:xfrm>
          <a:prstGeom prst="rect">
            <a:avLst/>
          </a:prstGeom>
          <a:noFill/>
        </p:spPr>
        <p:txBody>
          <a:bodyPr wrap="square" rtlCol="0">
            <a:spAutoFit/>
          </a:bodyPr>
          <a:lstStyle/>
          <a:p>
            <a:r>
              <a:rPr lang="en-US" sz="4500" b="1" dirty="0">
                <a:latin typeface="Nunito Sans" panose="00000500000000000000" pitchFamily="2" charset="0"/>
              </a:rPr>
              <a:t>Insert at a Given Position</a:t>
            </a:r>
          </a:p>
        </p:txBody>
      </p:sp>
      <p:sp>
        <p:nvSpPr>
          <p:cNvPr id="33" name="Rectangle 32">
            <a:extLst>
              <a:ext uri="{FF2B5EF4-FFF2-40B4-BE49-F238E27FC236}">
                <a16:creationId xmlns:a16="http://schemas.microsoft.com/office/drawing/2014/main" id="{3E767CAB-1FA5-494A-96EC-9E612067A695}"/>
              </a:ext>
            </a:extLst>
          </p:cNvPr>
          <p:cNvSpPr/>
          <p:nvPr/>
        </p:nvSpPr>
        <p:spPr>
          <a:xfrm>
            <a:off x="598714" y="57148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3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165600" y="2731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100</a:t>
                      </a:r>
                      <a:endParaRPr lang="en-US" sz="2400" dirty="0"/>
                    </a:p>
                  </a:txBody>
                  <a:tcPr marL="121920" marR="121920" marT="60960" marB="60960"/>
                </a:tc>
                <a:tc>
                  <a:txBody>
                    <a:bodyPr/>
                    <a:lstStyle/>
                    <a:p>
                      <a:r>
                        <a:rPr lang="en-US" sz="2400" dirty="0"/>
                        <a:t>   5</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320800" y="13970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sp>
        <p:nvSpPr>
          <p:cNvPr id="11" name="TextBox 10"/>
          <p:cNvSpPr txBox="1"/>
          <p:nvPr/>
        </p:nvSpPr>
        <p:spPr>
          <a:xfrm>
            <a:off x="1509987" y="1818957"/>
            <a:ext cx="1016000" cy="400105"/>
          </a:xfrm>
          <a:prstGeom prst="rect">
            <a:avLst/>
          </a:prstGeom>
          <a:noFill/>
        </p:spPr>
        <p:txBody>
          <a:bodyPr wrap="square" lIns="121917" tIns="60958" rIns="121917" bIns="60958" rtlCol="0">
            <a:spAutoFit/>
          </a:bodyPr>
          <a:lstStyle/>
          <a:p>
            <a:r>
              <a:rPr lang="en-US" dirty="0"/>
              <a:t>500</a:t>
            </a:r>
          </a:p>
        </p:txBody>
      </p:sp>
      <p:sp>
        <p:nvSpPr>
          <p:cNvPr id="12" name="TextBox 11"/>
          <p:cNvSpPr txBox="1"/>
          <p:nvPr/>
        </p:nvSpPr>
        <p:spPr>
          <a:xfrm>
            <a:off x="508000" y="1412557"/>
            <a:ext cx="1016000" cy="400105"/>
          </a:xfrm>
          <a:prstGeom prst="rect">
            <a:avLst/>
          </a:prstGeom>
          <a:noFill/>
        </p:spPr>
        <p:txBody>
          <a:bodyPr wrap="square" lIns="121917" tIns="60958" rIns="121917" bIns="60958" rtlCol="0">
            <a:spAutoFit/>
          </a:bodyPr>
          <a:lstStyle/>
          <a:p>
            <a:r>
              <a:rPr lang="en-US" dirty="0"/>
              <a:t>head</a:t>
            </a:r>
          </a:p>
        </p:txBody>
      </p:sp>
      <p:sp>
        <p:nvSpPr>
          <p:cNvPr id="23" name="TextBox 22"/>
          <p:cNvSpPr txBox="1"/>
          <p:nvPr/>
        </p:nvSpPr>
        <p:spPr>
          <a:xfrm>
            <a:off x="1727200" y="3225800"/>
            <a:ext cx="812800" cy="400105"/>
          </a:xfrm>
          <a:prstGeom prst="rect">
            <a:avLst/>
          </a:prstGeom>
          <a:noFill/>
        </p:spPr>
        <p:txBody>
          <a:bodyPr wrap="square" lIns="121917" tIns="60958" rIns="121917" bIns="60958" rtlCol="0">
            <a:spAutoFit/>
          </a:bodyPr>
          <a:lstStyle/>
          <a:p>
            <a:r>
              <a:rPr lang="en-US" dirty="0"/>
              <a:t>100</a:t>
            </a:r>
          </a:p>
        </p:txBody>
      </p:sp>
      <p:sp>
        <p:nvSpPr>
          <p:cNvPr id="25" name="TextBox 24"/>
          <p:cNvSpPr txBox="1"/>
          <p:nvPr/>
        </p:nvSpPr>
        <p:spPr>
          <a:xfrm>
            <a:off x="4978400" y="3225800"/>
            <a:ext cx="1016000" cy="400105"/>
          </a:xfrm>
          <a:prstGeom prst="rect">
            <a:avLst/>
          </a:prstGeom>
          <a:noFill/>
        </p:spPr>
        <p:txBody>
          <a:bodyPr wrap="square" lIns="121917" tIns="60958" rIns="121917" bIns="60958" rtlCol="0">
            <a:spAutoFit/>
          </a:bodyPr>
          <a:lstStyle/>
          <a:p>
            <a:r>
              <a:rPr lang="en-US" dirty="0"/>
              <a:t>200</a:t>
            </a:r>
          </a:p>
        </p:txBody>
      </p:sp>
      <p:sp>
        <p:nvSpPr>
          <p:cNvPr id="26" name="TextBox 25"/>
          <p:cNvSpPr txBox="1"/>
          <p:nvPr/>
        </p:nvSpPr>
        <p:spPr>
          <a:xfrm>
            <a:off x="8331200" y="3225800"/>
            <a:ext cx="812800" cy="400105"/>
          </a:xfrm>
          <a:prstGeom prst="rect">
            <a:avLst/>
          </a:prstGeom>
          <a:noFill/>
        </p:spPr>
        <p:txBody>
          <a:bodyPr wrap="square" lIns="121917" tIns="60958" rIns="121917" bIns="60958" rtlCol="0">
            <a:spAutoFit/>
          </a:bodyPr>
          <a:lstStyle/>
          <a:p>
            <a:r>
              <a:rPr lang="en-US" dirty="0"/>
              <a:t>300</a:t>
            </a:r>
          </a:p>
        </p:txBody>
      </p:sp>
      <p:sp>
        <p:nvSpPr>
          <p:cNvPr id="34" name="TextBox 33"/>
          <p:cNvSpPr txBox="1"/>
          <p:nvPr/>
        </p:nvSpPr>
        <p:spPr>
          <a:xfrm>
            <a:off x="1625600" y="1397000"/>
            <a:ext cx="812800" cy="400105"/>
          </a:xfrm>
          <a:prstGeom prst="rect">
            <a:avLst/>
          </a:prstGeom>
          <a:noFill/>
        </p:spPr>
        <p:txBody>
          <a:bodyPr wrap="square" lIns="121917" tIns="60958" rIns="121917" bIns="60958" rtlCol="0">
            <a:spAutoFit/>
          </a:bodyPr>
          <a:lstStyle/>
          <a:p>
            <a:r>
              <a:rPr lang="en-US" dirty="0"/>
              <a:t>100</a:t>
            </a:r>
          </a:p>
        </p:txBody>
      </p:sp>
      <p:cxnSp>
        <p:nvCxnSpPr>
          <p:cNvPr id="46" name="Straight Arrow Connector 45"/>
          <p:cNvCxnSpPr/>
          <p:nvPr/>
        </p:nvCxnSpPr>
        <p:spPr>
          <a:xfrm rot="10800000">
            <a:off x="3251203" y="3122082"/>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251200" y="2918883"/>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9144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1</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36" name="Table 35"/>
          <p:cNvGraphicFramePr>
            <a:graphicFrameLocks noGrp="1"/>
          </p:cNvGraphicFramePr>
          <p:nvPr/>
        </p:nvGraphicFramePr>
        <p:xfrm>
          <a:off x="74168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200</a:t>
                      </a:r>
                      <a:endParaRPr lang="en-US" sz="2400" dirty="0"/>
                    </a:p>
                  </a:txBody>
                  <a:tcPr marL="121920" marR="121920" marT="60960" marB="60960"/>
                </a:tc>
                <a:tc>
                  <a:txBody>
                    <a:bodyPr/>
                    <a:lstStyle/>
                    <a:p>
                      <a:r>
                        <a:rPr lang="en-US" sz="2400" dirty="0"/>
                        <a:t>   8</a:t>
                      </a:r>
                    </a:p>
                  </a:txBody>
                  <a:tcPr marL="121920" marR="121920" marT="60960" marB="60960"/>
                </a:tc>
                <a:tc>
                  <a:txBody>
                    <a:bodyPr/>
                    <a:lstStyle/>
                    <a:p>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cxnSp>
        <p:nvCxnSpPr>
          <p:cNvPr id="47" name="Straight Arrow Connector 46"/>
          <p:cNvCxnSpPr/>
          <p:nvPr/>
        </p:nvCxnSpPr>
        <p:spPr>
          <a:xfrm rot="10800000">
            <a:off x="6502402" y="3124199"/>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502399" y="2921000"/>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14400" y="2717800"/>
            <a:ext cx="812800" cy="400105"/>
          </a:xfrm>
          <a:prstGeom prst="rect">
            <a:avLst/>
          </a:prstGeom>
          <a:noFill/>
        </p:spPr>
        <p:txBody>
          <a:bodyPr wrap="square" lIns="121917" tIns="60958" rIns="121917" bIns="60958" rtlCol="0">
            <a:spAutoFit/>
          </a:bodyPr>
          <a:lstStyle/>
          <a:p>
            <a:r>
              <a:rPr lang="en-US" dirty="0"/>
              <a:t>   0</a:t>
            </a:r>
          </a:p>
        </p:txBody>
      </p:sp>
      <p:graphicFrame>
        <p:nvGraphicFramePr>
          <p:cNvPr id="20" name="Table 19"/>
          <p:cNvGraphicFramePr>
            <a:graphicFrameLocks noGrp="1"/>
          </p:cNvGraphicFramePr>
          <p:nvPr/>
        </p:nvGraphicFramePr>
        <p:xfrm>
          <a:off x="5791200" y="4763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6</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sp>
        <p:nvSpPr>
          <p:cNvPr id="21" name="Rectangular Callout 20"/>
          <p:cNvSpPr/>
          <p:nvPr/>
        </p:nvSpPr>
        <p:spPr>
          <a:xfrm>
            <a:off x="0" y="37338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b="1" dirty="0"/>
              <a:t>Insert  6  at  a position  3 </a:t>
            </a:r>
            <a:endParaRPr lang="en-US" b="1" dirty="0">
              <a:solidFill>
                <a:schemeClr val="dk1"/>
              </a:solidFill>
            </a:endParaRPr>
          </a:p>
        </p:txBody>
      </p:sp>
      <p:sp>
        <p:nvSpPr>
          <p:cNvPr id="30" name="Rectangle 29"/>
          <p:cNvSpPr/>
          <p:nvPr/>
        </p:nvSpPr>
        <p:spPr>
          <a:xfrm>
            <a:off x="4572000" y="1803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*prev</a:t>
            </a:r>
            <a:endParaRPr lang="en-US" dirty="0"/>
          </a:p>
        </p:txBody>
      </p:sp>
      <p:cxnSp>
        <p:nvCxnSpPr>
          <p:cNvPr id="31" name="Straight Arrow Connector 30"/>
          <p:cNvCxnSpPr/>
          <p:nvPr/>
        </p:nvCxnSpPr>
        <p:spPr>
          <a:xfrm rot="16200000" flipH="1">
            <a:off x="5131859" y="2564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Rectangular Callout 23"/>
          <p:cNvSpPr/>
          <p:nvPr/>
        </p:nvSpPr>
        <p:spPr>
          <a:xfrm>
            <a:off x="0" y="43434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temp-&gt;next = prev-&gt;next</a:t>
            </a:r>
            <a:endParaRPr lang="en-US" dirty="0">
              <a:solidFill>
                <a:schemeClr val="dk1"/>
              </a:solidFill>
            </a:endParaRPr>
          </a:p>
        </p:txBody>
      </p:sp>
      <p:sp>
        <p:nvSpPr>
          <p:cNvPr id="27" name="TextBox 26"/>
          <p:cNvSpPr txBox="1"/>
          <p:nvPr/>
        </p:nvSpPr>
        <p:spPr>
          <a:xfrm>
            <a:off x="7416800" y="4749800"/>
            <a:ext cx="711200" cy="492438"/>
          </a:xfrm>
          <a:prstGeom prst="rect">
            <a:avLst/>
          </a:prstGeom>
          <a:noFill/>
        </p:spPr>
        <p:txBody>
          <a:bodyPr wrap="square" lIns="121917" tIns="60958" rIns="121917" bIns="60958" rtlCol="0">
            <a:spAutoFit/>
          </a:bodyPr>
          <a:lstStyle/>
          <a:p>
            <a:r>
              <a:rPr lang="en-US" sz="2400" dirty="0"/>
              <a:t>300</a:t>
            </a:r>
          </a:p>
        </p:txBody>
      </p:sp>
      <p:cxnSp>
        <p:nvCxnSpPr>
          <p:cNvPr id="29" name="Straight Arrow Connector 28"/>
          <p:cNvCxnSpPr/>
          <p:nvPr/>
        </p:nvCxnSpPr>
        <p:spPr>
          <a:xfrm rot="5400000" flipH="1" flipV="1">
            <a:off x="6960659" y="3986742"/>
            <a:ext cx="1524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791200" y="2717800"/>
            <a:ext cx="711200" cy="492438"/>
          </a:xfrm>
          <a:prstGeom prst="rect">
            <a:avLst/>
          </a:prstGeom>
          <a:noFill/>
        </p:spPr>
        <p:txBody>
          <a:bodyPr wrap="square" lIns="121917" tIns="60958" rIns="121917" bIns="60958" rtlCol="0">
            <a:spAutoFit/>
          </a:bodyPr>
          <a:lstStyle/>
          <a:p>
            <a:r>
              <a:rPr lang="en-US" sz="2400" dirty="0"/>
              <a:t>300</a:t>
            </a:r>
          </a:p>
        </p:txBody>
      </p:sp>
      <p:sp>
        <p:nvSpPr>
          <p:cNvPr id="39" name="Rectangle 38"/>
          <p:cNvSpPr/>
          <p:nvPr/>
        </p:nvSpPr>
        <p:spPr>
          <a:xfrm>
            <a:off x="6299200" y="5764741"/>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*temp</a:t>
            </a:r>
            <a:endParaRPr lang="en-US" dirty="0"/>
          </a:p>
        </p:txBody>
      </p:sp>
      <p:sp>
        <p:nvSpPr>
          <p:cNvPr id="41" name="TextBox 40"/>
          <p:cNvSpPr txBox="1"/>
          <p:nvPr/>
        </p:nvSpPr>
        <p:spPr>
          <a:xfrm>
            <a:off x="6604000" y="5156200"/>
            <a:ext cx="711200" cy="400105"/>
          </a:xfrm>
          <a:prstGeom prst="rect">
            <a:avLst/>
          </a:prstGeom>
          <a:noFill/>
        </p:spPr>
        <p:txBody>
          <a:bodyPr wrap="square" lIns="121917" tIns="60958" rIns="121917" bIns="60958" rtlCol="0">
            <a:spAutoFit/>
          </a:bodyPr>
          <a:lstStyle/>
          <a:p>
            <a:r>
              <a:rPr lang="en-US" dirty="0"/>
              <a:t>400</a:t>
            </a:r>
          </a:p>
        </p:txBody>
      </p:sp>
      <p:cxnSp>
        <p:nvCxnSpPr>
          <p:cNvPr id="42" name="Straight Arrow Connector 41"/>
          <p:cNvCxnSpPr/>
          <p:nvPr/>
        </p:nvCxnSpPr>
        <p:spPr>
          <a:xfrm rot="5400000" flipH="1" flipV="1">
            <a:off x="6858000" y="5612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5" name="TextBox 34">
            <a:extLst>
              <a:ext uri="{FF2B5EF4-FFF2-40B4-BE49-F238E27FC236}">
                <a16:creationId xmlns:a16="http://schemas.microsoft.com/office/drawing/2014/main" id="{AA635DAA-35C4-4438-9D75-515C2C193139}"/>
              </a:ext>
            </a:extLst>
          </p:cNvPr>
          <p:cNvSpPr txBox="1"/>
          <p:nvPr/>
        </p:nvSpPr>
        <p:spPr>
          <a:xfrm>
            <a:off x="526224" y="629253"/>
            <a:ext cx="11136326" cy="784830"/>
          </a:xfrm>
          <a:prstGeom prst="rect">
            <a:avLst/>
          </a:prstGeom>
          <a:noFill/>
        </p:spPr>
        <p:txBody>
          <a:bodyPr wrap="square" rtlCol="0">
            <a:spAutoFit/>
          </a:bodyPr>
          <a:lstStyle/>
          <a:p>
            <a:r>
              <a:rPr lang="en-US" sz="4500" b="1" dirty="0">
                <a:latin typeface="Nunito Sans" panose="00000500000000000000" pitchFamily="2" charset="0"/>
              </a:rPr>
              <a:t>Insert at a Given Position</a:t>
            </a:r>
          </a:p>
        </p:txBody>
      </p:sp>
      <p:sp>
        <p:nvSpPr>
          <p:cNvPr id="37" name="Rectangle 36">
            <a:extLst>
              <a:ext uri="{FF2B5EF4-FFF2-40B4-BE49-F238E27FC236}">
                <a16:creationId xmlns:a16="http://schemas.microsoft.com/office/drawing/2014/main" id="{3E767CAB-1FA5-494A-96EC-9E612067A695}"/>
              </a:ext>
            </a:extLst>
          </p:cNvPr>
          <p:cNvSpPr/>
          <p:nvPr/>
        </p:nvSpPr>
        <p:spPr>
          <a:xfrm>
            <a:off x="598714" y="57148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165600" y="2731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100</a:t>
                      </a:r>
                      <a:endParaRPr lang="en-US" sz="2400" dirty="0"/>
                    </a:p>
                  </a:txBody>
                  <a:tcPr marL="121920" marR="121920" marT="60960" marB="60960"/>
                </a:tc>
                <a:tc>
                  <a:txBody>
                    <a:bodyPr/>
                    <a:lstStyle/>
                    <a:p>
                      <a:r>
                        <a:rPr lang="en-US" sz="2400" dirty="0"/>
                        <a:t>   5</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320800" y="13970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sp>
        <p:nvSpPr>
          <p:cNvPr id="11" name="TextBox 10"/>
          <p:cNvSpPr txBox="1"/>
          <p:nvPr/>
        </p:nvSpPr>
        <p:spPr>
          <a:xfrm>
            <a:off x="1509987" y="1818957"/>
            <a:ext cx="1016000" cy="400105"/>
          </a:xfrm>
          <a:prstGeom prst="rect">
            <a:avLst/>
          </a:prstGeom>
          <a:noFill/>
        </p:spPr>
        <p:txBody>
          <a:bodyPr wrap="square" lIns="121917" tIns="60958" rIns="121917" bIns="60958" rtlCol="0">
            <a:spAutoFit/>
          </a:bodyPr>
          <a:lstStyle/>
          <a:p>
            <a:r>
              <a:rPr lang="en-US" dirty="0"/>
              <a:t>500</a:t>
            </a:r>
          </a:p>
        </p:txBody>
      </p:sp>
      <p:sp>
        <p:nvSpPr>
          <p:cNvPr id="12" name="TextBox 11"/>
          <p:cNvSpPr txBox="1"/>
          <p:nvPr/>
        </p:nvSpPr>
        <p:spPr>
          <a:xfrm>
            <a:off x="508000" y="1412557"/>
            <a:ext cx="1016000" cy="400105"/>
          </a:xfrm>
          <a:prstGeom prst="rect">
            <a:avLst/>
          </a:prstGeom>
          <a:noFill/>
        </p:spPr>
        <p:txBody>
          <a:bodyPr wrap="square" lIns="121917" tIns="60958" rIns="121917" bIns="60958" rtlCol="0">
            <a:spAutoFit/>
          </a:bodyPr>
          <a:lstStyle/>
          <a:p>
            <a:r>
              <a:rPr lang="en-US" dirty="0"/>
              <a:t>head</a:t>
            </a:r>
          </a:p>
        </p:txBody>
      </p:sp>
      <p:sp>
        <p:nvSpPr>
          <p:cNvPr id="23" name="TextBox 22"/>
          <p:cNvSpPr txBox="1"/>
          <p:nvPr/>
        </p:nvSpPr>
        <p:spPr>
          <a:xfrm>
            <a:off x="1727200" y="3225800"/>
            <a:ext cx="812800" cy="400105"/>
          </a:xfrm>
          <a:prstGeom prst="rect">
            <a:avLst/>
          </a:prstGeom>
          <a:noFill/>
        </p:spPr>
        <p:txBody>
          <a:bodyPr wrap="square" lIns="121917" tIns="60958" rIns="121917" bIns="60958" rtlCol="0">
            <a:spAutoFit/>
          </a:bodyPr>
          <a:lstStyle/>
          <a:p>
            <a:r>
              <a:rPr lang="en-US" dirty="0"/>
              <a:t>100</a:t>
            </a:r>
          </a:p>
        </p:txBody>
      </p:sp>
      <p:sp>
        <p:nvSpPr>
          <p:cNvPr id="25" name="TextBox 24"/>
          <p:cNvSpPr txBox="1"/>
          <p:nvPr/>
        </p:nvSpPr>
        <p:spPr>
          <a:xfrm>
            <a:off x="4978400" y="3225800"/>
            <a:ext cx="1016000" cy="400105"/>
          </a:xfrm>
          <a:prstGeom prst="rect">
            <a:avLst/>
          </a:prstGeom>
          <a:noFill/>
        </p:spPr>
        <p:txBody>
          <a:bodyPr wrap="square" lIns="121917" tIns="60958" rIns="121917" bIns="60958" rtlCol="0">
            <a:spAutoFit/>
          </a:bodyPr>
          <a:lstStyle/>
          <a:p>
            <a:r>
              <a:rPr lang="en-US" dirty="0"/>
              <a:t>200</a:t>
            </a:r>
          </a:p>
        </p:txBody>
      </p:sp>
      <p:sp>
        <p:nvSpPr>
          <p:cNvPr id="26" name="TextBox 25"/>
          <p:cNvSpPr txBox="1"/>
          <p:nvPr/>
        </p:nvSpPr>
        <p:spPr>
          <a:xfrm>
            <a:off x="8331200" y="3225800"/>
            <a:ext cx="812800" cy="400105"/>
          </a:xfrm>
          <a:prstGeom prst="rect">
            <a:avLst/>
          </a:prstGeom>
          <a:noFill/>
        </p:spPr>
        <p:txBody>
          <a:bodyPr wrap="square" lIns="121917" tIns="60958" rIns="121917" bIns="60958" rtlCol="0">
            <a:spAutoFit/>
          </a:bodyPr>
          <a:lstStyle/>
          <a:p>
            <a:r>
              <a:rPr lang="en-US" dirty="0"/>
              <a:t>300</a:t>
            </a:r>
          </a:p>
        </p:txBody>
      </p:sp>
      <p:sp>
        <p:nvSpPr>
          <p:cNvPr id="34" name="TextBox 33"/>
          <p:cNvSpPr txBox="1"/>
          <p:nvPr/>
        </p:nvSpPr>
        <p:spPr>
          <a:xfrm>
            <a:off x="1625600" y="1397000"/>
            <a:ext cx="812800" cy="400105"/>
          </a:xfrm>
          <a:prstGeom prst="rect">
            <a:avLst/>
          </a:prstGeom>
          <a:noFill/>
        </p:spPr>
        <p:txBody>
          <a:bodyPr wrap="square" lIns="121917" tIns="60958" rIns="121917" bIns="60958" rtlCol="0">
            <a:spAutoFit/>
          </a:bodyPr>
          <a:lstStyle/>
          <a:p>
            <a:r>
              <a:rPr lang="en-US" dirty="0"/>
              <a:t>100</a:t>
            </a:r>
          </a:p>
        </p:txBody>
      </p:sp>
      <p:cxnSp>
        <p:nvCxnSpPr>
          <p:cNvPr id="46" name="Straight Arrow Connector 45"/>
          <p:cNvCxnSpPr/>
          <p:nvPr/>
        </p:nvCxnSpPr>
        <p:spPr>
          <a:xfrm rot="10800000">
            <a:off x="3251203" y="3122082"/>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251200" y="2918883"/>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9144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1</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36" name="Table 35"/>
          <p:cNvGraphicFramePr>
            <a:graphicFrameLocks noGrp="1"/>
          </p:cNvGraphicFramePr>
          <p:nvPr/>
        </p:nvGraphicFramePr>
        <p:xfrm>
          <a:off x="74168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200</a:t>
                      </a:r>
                      <a:endParaRPr lang="en-US" sz="2400" dirty="0"/>
                    </a:p>
                  </a:txBody>
                  <a:tcPr marL="121920" marR="121920" marT="60960" marB="60960"/>
                </a:tc>
                <a:tc>
                  <a:txBody>
                    <a:bodyPr/>
                    <a:lstStyle/>
                    <a:p>
                      <a:r>
                        <a:rPr lang="en-US" sz="2400" dirty="0"/>
                        <a:t>   8</a:t>
                      </a:r>
                    </a:p>
                  </a:txBody>
                  <a:tcPr marL="121920" marR="121920" marT="60960" marB="60960"/>
                </a:tc>
                <a:tc>
                  <a:txBody>
                    <a:bodyPr/>
                    <a:lstStyle/>
                    <a:p>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cxnSp>
        <p:nvCxnSpPr>
          <p:cNvPr id="47" name="Straight Arrow Connector 46"/>
          <p:cNvCxnSpPr/>
          <p:nvPr/>
        </p:nvCxnSpPr>
        <p:spPr>
          <a:xfrm rot="10800000">
            <a:off x="6502402" y="3124199"/>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502399" y="2921000"/>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14400" y="2717800"/>
            <a:ext cx="812800" cy="400105"/>
          </a:xfrm>
          <a:prstGeom prst="rect">
            <a:avLst/>
          </a:prstGeom>
          <a:noFill/>
        </p:spPr>
        <p:txBody>
          <a:bodyPr wrap="square" lIns="121917" tIns="60958" rIns="121917" bIns="60958" rtlCol="0">
            <a:spAutoFit/>
          </a:bodyPr>
          <a:lstStyle/>
          <a:p>
            <a:r>
              <a:rPr lang="en-US" dirty="0"/>
              <a:t>   0</a:t>
            </a:r>
          </a:p>
        </p:txBody>
      </p:sp>
      <p:graphicFrame>
        <p:nvGraphicFramePr>
          <p:cNvPr id="20" name="Table 19"/>
          <p:cNvGraphicFramePr>
            <a:graphicFrameLocks noGrp="1"/>
          </p:cNvGraphicFramePr>
          <p:nvPr/>
        </p:nvGraphicFramePr>
        <p:xfrm>
          <a:off x="5791200" y="4763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6</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sp>
        <p:nvSpPr>
          <p:cNvPr id="21" name="Rectangular Callout 20"/>
          <p:cNvSpPr/>
          <p:nvPr/>
        </p:nvSpPr>
        <p:spPr>
          <a:xfrm>
            <a:off x="0" y="37338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b="1" dirty="0"/>
              <a:t>Insert  6  at  a position  3 </a:t>
            </a:r>
            <a:endParaRPr lang="en-US" b="1" dirty="0">
              <a:solidFill>
                <a:schemeClr val="dk1"/>
              </a:solidFill>
            </a:endParaRPr>
          </a:p>
        </p:txBody>
      </p:sp>
      <p:sp>
        <p:nvSpPr>
          <p:cNvPr id="30" name="Rectangle 29"/>
          <p:cNvSpPr/>
          <p:nvPr/>
        </p:nvSpPr>
        <p:spPr>
          <a:xfrm>
            <a:off x="4572000" y="1803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*prev</a:t>
            </a:r>
            <a:endParaRPr lang="en-US" dirty="0"/>
          </a:p>
        </p:txBody>
      </p:sp>
      <p:cxnSp>
        <p:nvCxnSpPr>
          <p:cNvPr id="31" name="Straight Arrow Connector 30"/>
          <p:cNvCxnSpPr/>
          <p:nvPr/>
        </p:nvCxnSpPr>
        <p:spPr>
          <a:xfrm rot="16200000" flipH="1">
            <a:off x="5131859" y="2564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Rectangular Callout 23"/>
          <p:cNvSpPr/>
          <p:nvPr/>
        </p:nvSpPr>
        <p:spPr>
          <a:xfrm>
            <a:off x="0" y="43434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temp-&gt;next = prev-&gt;next</a:t>
            </a:r>
            <a:endParaRPr lang="en-US" dirty="0">
              <a:solidFill>
                <a:schemeClr val="dk1"/>
              </a:solidFill>
            </a:endParaRPr>
          </a:p>
        </p:txBody>
      </p:sp>
      <p:sp>
        <p:nvSpPr>
          <p:cNvPr id="27" name="TextBox 26"/>
          <p:cNvSpPr txBox="1"/>
          <p:nvPr/>
        </p:nvSpPr>
        <p:spPr>
          <a:xfrm>
            <a:off x="7416800" y="4749800"/>
            <a:ext cx="711200" cy="492438"/>
          </a:xfrm>
          <a:prstGeom prst="rect">
            <a:avLst/>
          </a:prstGeom>
          <a:noFill/>
        </p:spPr>
        <p:txBody>
          <a:bodyPr wrap="square" lIns="121917" tIns="60958" rIns="121917" bIns="60958" rtlCol="0">
            <a:spAutoFit/>
          </a:bodyPr>
          <a:lstStyle/>
          <a:p>
            <a:r>
              <a:rPr lang="en-US" sz="2400" dirty="0"/>
              <a:t>300</a:t>
            </a:r>
          </a:p>
        </p:txBody>
      </p:sp>
      <p:cxnSp>
        <p:nvCxnSpPr>
          <p:cNvPr id="29" name="Straight Arrow Connector 28"/>
          <p:cNvCxnSpPr/>
          <p:nvPr/>
        </p:nvCxnSpPr>
        <p:spPr>
          <a:xfrm rot="5400000" flipH="1" flipV="1">
            <a:off x="6960659" y="3986742"/>
            <a:ext cx="1524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791200" y="2717800"/>
            <a:ext cx="711200" cy="492438"/>
          </a:xfrm>
          <a:prstGeom prst="rect">
            <a:avLst/>
          </a:prstGeom>
          <a:noFill/>
        </p:spPr>
        <p:txBody>
          <a:bodyPr wrap="square" lIns="121917" tIns="60958" rIns="121917" bIns="60958" rtlCol="0">
            <a:spAutoFit/>
          </a:bodyPr>
          <a:lstStyle/>
          <a:p>
            <a:r>
              <a:rPr lang="en-US" sz="2400" dirty="0"/>
              <a:t>300</a:t>
            </a:r>
          </a:p>
        </p:txBody>
      </p:sp>
      <p:sp>
        <p:nvSpPr>
          <p:cNvPr id="39" name="Rectangle 38"/>
          <p:cNvSpPr/>
          <p:nvPr/>
        </p:nvSpPr>
        <p:spPr>
          <a:xfrm>
            <a:off x="6299200" y="5764741"/>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*temp</a:t>
            </a:r>
            <a:endParaRPr lang="en-US" dirty="0"/>
          </a:p>
        </p:txBody>
      </p:sp>
      <p:sp>
        <p:nvSpPr>
          <p:cNvPr id="41" name="TextBox 40"/>
          <p:cNvSpPr txBox="1"/>
          <p:nvPr/>
        </p:nvSpPr>
        <p:spPr>
          <a:xfrm>
            <a:off x="6604000" y="5156200"/>
            <a:ext cx="711200" cy="400105"/>
          </a:xfrm>
          <a:prstGeom prst="rect">
            <a:avLst/>
          </a:prstGeom>
          <a:noFill/>
        </p:spPr>
        <p:txBody>
          <a:bodyPr wrap="square" lIns="121917" tIns="60958" rIns="121917" bIns="60958" rtlCol="0">
            <a:spAutoFit/>
          </a:bodyPr>
          <a:lstStyle/>
          <a:p>
            <a:r>
              <a:rPr lang="en-US" dirty="0"/>
              <a:t>400</a:t>
            </a:r>
          </a:p>
        </p:txBody>
      </p:sp>
      <p:cxnSp>
        <p:nvCxnSpPr>
          <p:cNvPr id="42" name="Straight Arrow Connector 41"/>
          <p:cNvCxnSpPr/>
          <p:nvPr/>
        </p:nvCxnSpPr>
        <p:spPr>
          <a:xfrm rot="5400000" flipH="1" flipV="1">
            <a:off x="6858000" y="5612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 name="Rectangular Callout 31"/>
          <p:cNvSpPr/>
          <p:nvPr/>
        </p:nvSpPr>
        <p:spPr>
          <a:xfrm>
            <a:off x="0" y="49530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prev-&gt;next = temp</a:t>
            </a:r>
            <a:endParaRPr lang="en-US" dirty="0">
              <a:solidFill>
                <a:schemeClr val="dk1"/>
              </a:solidFill>
            </a:endParaRPr>
          </a:p>
        </p:txBody>
      </p:sp>
      <p:sp>
        <p:nvSpPr>
          <p:cNvPr id="33" name="TextBox 32"/>
          <p:cNvSpPr txBox="1"/>
          <p:nvPr/>
        </p:nvSpPr>
        <p:spPr>
          <a:xfrm>
            <a:off x="5791200" y="2717800"/>
            <a:ext cx="711200" cy="492438"/>
          </a:xfrm>
          <a:prstGeom prst="rect">
            <a:avLst/>
          </a:prstGeom>
          <a:noFill/>
        </p:spPr>
        <p:txBody>
          <a:bodyPr wrap="square" lIns="121917" tIns="60958" rIns="121917" bIns="60958" rtlCol="0">
            <a:spAutoFit/>
          </a:bodyPr>
          <a:lstStyle/>
          <a:p>
            <a:r>
              <a:rPr lang="en-US" sz="2400" dirty="0"/>
              <a:t>400</a:t>
            </a:r>
          </a:p>
        </p:txBody>
      </p:sp>
      <p:cxnSp>
        <p:nvCxnSpPr>
          <p:cNvPr id="35" name="Straight Arrow Connector 34"/>
          <p:cNvCxnSpPr/>
          <p:nvPr/>
        </p:nvCxnSpPr>
        <p:spPr>
          <a:xfrm rot="5400000">
            <a:off x="5538259" y="3986742"/>
            <a:ext cx="1524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44" name="TextBox 43">
            <a:extLst>
              <a:ext uri="{FF2B5EF4-FFF2-40B4-BE49-F238E27FC236}">
                <a16:creationId xmlns:a16="http://schemas.microsoft.com/office/drawing/2014/main" id="{AA635DAA-35C4-4438-9D75-515C2C193139}"/>
              </a:ext>
            </a:extLst>
          </p:cNvPr>
          <p:cNvSpPr txBox="1"/>
          <p:nvPr/>
        </p:nvSpPr>
        <p:spPr>
          <a:xfrm>
            <a:off x="526224" y="629253"/>
            <a:ext cx="11136326" cy="784830"/>
          </a:xfrm>
          <a:prstGeom prst="rect">
            <a:avLst/>
          </a:prstGeom>
          <a:noFill/>
        </p:spPr>
        <p:txBody>
          <a:bodyPr wrap="square" rtlCol="0">
            <a:spAutoFit/>
          </a:bodyPr>
          <a:lstStyle/>
          <a:p>
            <a:r>
              <a:rPr lang="en-US" sz="4500" b="1" dirty="0">
                <a:latin typeface="Nunito Sans" panose="00000500000000000000" pitchFamily="2" charset="0"/>
              </a:rPr>
              <a:t>Insert at a Given Position</a:t>
            </a:r>
          </a:p>
        </p:txBody>
      </p:sp>
      <p:sp>
        <p:nvSpPr>
          <p:cNvPr id="45" name="Rectangle 44">
            <a:extLst>
              <a:ext uri="{FF2B5EF4-FFF2-40B4-BE49-F238E27FC236}">
                <a16:creationId xmlns:a16="http://schemas.microsoft.com/office/drawing/2014/main" id="{3E767CAB-1FA5-494A-96EC-9E612067A695}"/>
              </a:ext>
            </a:extLst>
          </p:cNvPr>
          <p:cNvSpPr/>
          <p:nvPr/>
        </p:nvSpPr>
        <p:spPr>
          <a:xfrm>
            <a:off x="598714" y="57148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1000"/>
                                        <p:tgtEl>
                                          <p:spTgt spid="38"/>
                                        </p:tgtEl>
                                      </p:cBhvr>
                                    </p:animEffect>
                                    <p:set>
                                      <p:cBhvr>
                                        <p:cTn id="11" dur="1" fill="hold">
                                          <p:stCondLst>
                                            <p:cond delay="999"/>
                                          </p:stCondLst>
                                        </p:cTn>
                                        <p:tgtEl>
                                          <p:spTgt spid="38"/>
                                        </p:tgtEl>
                                        <p:attrNameLst>
                                          <p:attrName>style.visibility</p:attrName>
                                        </p:attrNameLst>
                                      </p:cBhvr>
                                      <p:to>
                                        <p:strVal val="hidden"/>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par>
                          <p:cTn id="18" fill="hold">
                            <p:stCondLst>
                              <p:cond delay="1000"/>
                            </p:stCondLst>
                            <p:childTnLst>
                              <p:par>
                                <p:cTn id="19" presetID="22" presetClass="exit" presetSubtype="8" fill="hold" nodeType="afterEffect">
                                  <p:stCondLst>
                                    <p:cond delay="0"/>
                                  </p:stCondLst>
                                  <p:childTnLst>
                                    <p:animEffect transition="out" filter="wipe(left)">
                                      <p:cBhvr>
                                        <p:cTn id="20" dur="1000"/>
                                        <p:tgtEl>
                                          <p:spTgt spid="48"/>
                                        </p:tgtEl>
                                      </p:cBhvr>
                                    </p:animEffect>
                                    <p:set>
                                      <p:cBhvr>
                                        <p:cTn id="21" dur="1" fill="hold">
                                          <p:stCondLst>
                                            <p:cond delay="9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2" grpId="0" animBg="1"/>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165600" y="2731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100</a:t>
                      </a:r>
                      <a:endParaRPr lang="en-US" sz="2400" dirty="0"/>
                    </a:p>
                  </a:txBody>
                  <a:tcPr marL="121920" marR="121920" marT="60960" marB="60960"/>
                </a:tc>
                <a:tc>
                  <a:txBody>
                    <a:bodyPr/>
                    <a:lstStyle/>
                    <a:p>
                      <a:r>
                        <a:rPr lang="en-US" sz="2400" dirty="0"/>
                        <a:t>   5</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320800" y="13970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sp>
        <p:nvSpPr>
          <p:cNvPr id="11" name="TextBox 10"/>
          <p:cNvSpPr txBox="1"/>
          <p:nvPr/>
        </p:nvSpPr>
        <p:spPr>
          <a:xfrm>
            <a:off x="1509987" y="1818957"/>
            <a:ext cx="1016000" cy="400105"/>
          </a:xfrm>
          <a:prstGeom prst="rect">
            <a:avLst/>
          </a:prstGeom>
          <a:noFill/>
        </p:spPr>
        <p:txBody>
          <a:bodyPr wrap="square" lIns="121917" tIns="60958" rIns="121917" bIns="60958" rtlCol="0">
            <a:spAutoFit/>
          </a:bodyPr>
          <a:lstStyle/>
          <a:p>
            <a:r>
              <a:rPr lang="en-US" dirty="0"/>
              <a:t>500</a:t>
            </a:r>
          </a:p>
        </p:txBody>
      </p:sp>
      <p:sp>
        <p:nvSpPr>
          <p:cNvPr id="12" name="TextBox 11"/>
          <p:cNvSpPr txBox="1"/>
          <p:nvPr/>
        </p:nvSpPr>
        <p:spPr>
          <a:xfrm>
            <a:off x="508000" y="1412557"/>
            <a:ext cx="1016000" cy="400105"/>
          </a:xfrm>
          <a:prstGeom prst="rect">
            <a:avLst/>
          </a:prstGeom>
          <a:noFill/>
        </p:spPr>
        <p:txBody>
          <a:bodyPr wrap="square" lIns="121917" tIns="60958" rIns="121917" bIns="60958" rtlCol="0">
            <a:spAutoFit/>
          </a:bodyPr>
          <a:lstStyle/>
          <a:p>
            <a:r>
              <a:rPr lang="en-US" dirty="0"/>
              <a:t>head</a:t>
            </a:r>
          </a:p>
        </p:txBody>
      </p:sp>
      <p:sp>
        <p:nvSpPr>
          <p:cNvPr id="23" name="TextBox 22"/>
          <p:cNvSpPr txBox="1"/>
          <p:nvPr/>
        </p:nvSpPr>
        <p:spPr>
          <a:xfrm>
            <a:off x="1727200" y="3225800"/>
            <a:ext cx="812800" cy="400105"/>
          </a:xfrm>
          <a:prstGeom prst="rect">
            <a:avLst/>
          </a:prstGeom>
          <a:noFill/>
        </p:spPr>
        <p:txBody>
          <a:bodyPr wrap="square" lIns="121917" tIns="60958" rIns="121917" bIns="60958" rtlCol="0">
            <a:spAutoFit/>
          </a:bodyPr>
          <a:lstStyle/>
          <a:p>
            <a:r>
              <a:rPr lang="en-US" dirty="0"/>
              <a:t>100</a:t>
            </a:r>
          </a:p>
        </p:txBody>
      </p:sp>
      <p:sp>
        <p:nvSpPr>
          <p:cNvPr id="25" name="TextBox 24"/>
          <p:cNvSpPr txBox="1"/>
          <p:nvPr/>
        </p:nvSpPr>
        <p:spPr>
          <a:xfrm>
            <a:off x="4978400" y="3225800"/>
            <a:ext cx="1016000" cy="400105"/>
          </a:xfrm>
          <a:prstGeom prst="rect">
            <a:avLst/>
          </a:prstGeom>
          <a:noFill/>
        </p:spPr>
        <p:txBody>
          <a:bodyPr wrap="square" lIns="121917" tIns="60958" rIns="121917" bIns="60958" rtlCol="0">
            <a:spAutoFit/>
          </a:bodyPr>
          <a:lstStyle/>
          <a:p>
            <a:r>
              <a:rPr lang="en-US" dirty="0"/>
              <a:t>200</a:t>
            </a:r>
          </a:p>
        </p:txBody>
      </p:sp>
      <p:sp>
        <p:nvSpPr>
          <p:cNvPr id="26" name="TextBox 25"/>
          <p:cNvSpPr txBox="1"/>
          <p:nvPr/>
        </p:nvSpPr>
        <p:spPr>
          <a:xfrm>
            <a:off x="8331200" y="3225800"/>
            <a:ext cx="812800" cy="400105"/>
          </a:xfrm>
          <a:prstGeom prst="rect">
            <a:avLst/>
          </a:prstGeom>
          <a:noFill/>
        </p:spPr>
        <p:txBody>
          <a:bodyPr wrap="square" lIns="121917" tIns="60958" rIns="121917" bIns="60958" rtlCol="0">
            <a:spAutoFit/>
          </a:bodyPr>
          <a:lstStyle/>
          <a:p>
            <a:r>
              <a:rPr lang="en-US" dirty="0"/>
              <a:t>300</a:t>
            </a:r>
          </a:p>
        </p:txBody>
      </p:sp>
      <p:sp>
        <p:nvSpPr>
          <p:cNvPr id="34" name="TextBox 33"/>
          <p:cNvSpPr txBox="1"/>
          <p:nvPr/>
        </p:nvSpPr>
        <p:spPr>
          <a:xfrm>
            <a:off x="1625600" y="1397000"/>
            <a:ext cx="812800" cy="400105"/>
          </a:xfrm>
          <a:prstGeom prst="rect">
            <a:avLst/>
          </a:prstGeom>
          <a:noFill/>
        </p:spPr>
        <p:txBody>
          <a:bodyPr wrap="square" lIns="121917" tIns="60958" rIns="121917" bIns="60958" rtlCol="0">
            <a:spAutoFit/>
          </a:bodyPr>
          <a:lstStyle/>
          <a:p>
            <a:r>
              <a:rPr lang="en-US" dirty="0"/>
              <a:t>100</a:t>
            </a:r>
          </a:p>
        </p:txBody>
      </p:sp>
      <p:cxnSp>
        <p:nvCxnSpPr>
          <p:cNvPr id="46" name="Straight Arrow Connector 45"/>
          <p:cNvCxnSpPr/>
          <p:nvPr/>
        </p:nvCxnSpPr>
        <p:spPr>
          <a:xfrm rot="10800000">
            <a:off x="3251203" y="3122082"/>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251200" y="2918883"/>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9144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1</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36" name="Table 35"/>
          <p:cNvGraphicFramePr>
            <a:graphicFrameLocks noGrp="1"/>
          </p:cNvGraphicFramePr>
          <p:nvPr/>
        </p:nvGraphicFramePr>
        <p:xfrm>
          <a:off x="74168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200</a:t>
                      </a:r>
                      <a:endParaRPr lang="en-US" sz="2400" dirty="0"/>
                    </a:p>
                  </a:txBody>
                  <a:tcPr marL="121920" marR="121920" marT="60960" marB="60960"/>
                </a:tc>
                <a:tc>
                  <a:txBody>
                    <a:bodyPr/>
                    <a:lstStyle/>
                    <a:p>
                      <a:r>
                        <a:rPr lang="en-US" sz="2400" dirty="0"/>
                        <a:t>   8</a:t>
                      </a:r>
                    </a:p>
                  </a:txBody>
                  <a:tcPr marL="121920" marR="121920" marT="60960" marB="60960"/>
                </a:tc>
                <a:tc>
                  <a:txBody>
                    <a:bodyPr/>
                    <a:lstStyle/>
                    <a:p>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cxnSp>
        <p:nvCxnSpPr>
          <p:cNvPr id="47" name="Straight Arrow Connector 46"/>
          <p:cNvCxnSpPr/>
          <p:nvPr/>
        </p:nvCxnSpPr>
        <p:spPr>
          <a:xfrm rot="10800000">
            <a:off x="6502402" y="3124199"/>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14400" y="2717800"/>
            <a:ext cx="812800" cy="400105"/>
          </a:xfrm>
          <a:prstGeom prst="rect">
            <a:avLst/>
          </a:prstGeom>
          <a:noFill/>
        </p:spPr>
        <p:txBody>
          <a:bodyPr wrap="square" lIns="121917" tIns="60958" rIns="121917" bIns="60958" rtlCol="0">
            <a:spAutoFit/>
          </a:bodyPr>
          <a:lstStyle/>
          <a:p>
            <a:r>
              <a:rPr lang="en-US" dirty="0"/>
              <a:t>   0</a:t>
            </a:r>
          </a:p>
        </p:txBody>
      </p:sp>
      <p:graphicFrame>
        <p:nvGraphicFramePr>
          <p:cNvPr id="20" name="Table 19"/>
          <p:cNvGraphicFramePr>
            <a:graphicFrameLocks noGrp="1"/>
          </p:cNvGraphicFramePr>
          <p:nvPr/>
        </p:nvGraphicFramePr>
        <p:xfrm>
          <a:off x="5791200" y="4763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6</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sp>
        <p:nvSpPr>
          <p:cNvPr id="21" name="Rectangular Callout 20"/>
          <p:cNvSpPr/>
          <p:nvPr/>
        </p:nvSpPr>
        <p:spPr>
          <a:xfrm>
            <a:off x="0" y="37338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b="1" dirty="0"/>
              <a:t>Insert  6  at  a position  3 </a:t>
            </a:r>
            <a:endParaRPr lang="en-US" b="1" dirty="0">
              <a:solidFill>
                <a:schemeClr val="dk1"/>
              </a:solidFill>
            </a:endParaRPr>
          </a:p>
        </p:txBody>
      </p:sp>
      <p:sp>
        <p:nvSpPr>
          <p:cNvPr id="30" name="Rectangle 29"/>
          <p:cNvSpPr/>
          <p:nvPr/>
        </p:nvSpPr>
        <p:spPr>
          <a:xfrm>
            <a:off x="4572000" y="1803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*prev</a:t>
            </a:r>
            <a:endParaRPr lang="en-US" dirty="0"/>
          </a:p>
        </p:txBody>
      </p:sp>
      <p:cxnSp>
        <p:nvCxnSpPr>
          <p:cNvPr id="31" name="Straight Arrow Connector 30"/>
          <p:cNvCxnSpPr/>
          <p:nvPr/>
        </p:nvCxnSpPr>
        <p:spPr>
          <a:xfrm rot="16200000" flipH="1">
            <a:off x="5131859" y="2564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Rectangular Callout 23"/>
          <p:cNvSpPr/>
          <p:nvPr/>
        </p:nvSpPr>
        <p:spPr>
          <a:xfrm>
            <a:off x="0" y="43434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temp-&gt;next = prev-&gt;next</a:t>
            </a:r>
            <a:endParaRPr lang="en-US" dirty="0">
              <a:solidFill>
                <a:schemeClr val="dk1"/>
              </a:solidFill>
            </a:endParaRPr>
          </a:p>
        </p:txBody>
      </p:sp>
      <p:sp>
        <p:nvSpPr>
          <p:cNvPr id="27" name="TextBox 26"/>
          <p:cNvSpPr txBox="1"/>
          <p:nvPr/>
        </p:nvSpPr>
        <p:spPr>
          <a:xfrm>
            <a:off x="7416800" y="4749800"/>
            <a:ext cx="711200" cy="492438"/>
          </a:xfrm>
          <a:prstGeom prst="rect">
            <a:avLst/>
          </a:prstGeom>
          <a:noFill/>
        </p:spPr>
        <p:txBody>
          <a:bodyPr wrap="square" lIns="121917" tIns="60958" rIns="121917" bIns="60958" rtlCol="0">
            <a:spAutoFit/>
          </a:bodyPr>
          <a:lstStyle/>
          <a:p>
            <a:r>
              <a:rPr lang="en-US" sz="2400" dirty="0"/>
              <a:t>300</a:t>
            </a:r>
          </a:p>
        </p:txBody>
      </p:sp>
      <p:cxnSp>
        <p:nvCxnSpPr>
          <p:cNvPr id="29" name="Straight Arrow Connector 28"/>
          <p:cNvCxnSpPr/>
          <p:nvPr/>
        </p:nvCxnSpPr>
        <p:spPr>
          <a:xfrm rot="5400000" flipH="1" flipV="1">
            <a:off x="6960659" y="3986742"/>
            <a:ext cx="1524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791200" y="2717800"/>
            <a:ext cx="711200" cy="492438"/>
          </a:xfrm>
          <a:prstGeom prst="rect">
            <a:avLst/>
          </a:prstGeom>
          <a:noFill/>
        </p:spPr>
        <p:txBody>
          <a:bodyPr wrap="square" lIns="121917" tIns="60958" rIns="121917" bIns="60958" rtlCol="0">
            <a:spAutoFit/>
          </a:bodyPr>
          <a:lstStyle/>
          <a:p>
            <a:r>
              <a:rPr lang="en-US" sz="2400" dirty="0"/>
              <a:t>400</a:t>
            </a:r>
          </a:p>
        </p:txBody>
      </p:sp>
      <p:sp>
        <p:nvSpPr>
          <p:cNvPr id="39" name="Rectangle 38"/>
          <p:cNvSpPr/>
          <p:nvPr/>
        </p:nvSpPr>
        <p:spPr>
          <a:xfrm>
            <a:off x="6299200" y="5764741"/>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*temp</a:t>
            </a:r>
            <a:endParaRPr lang="en-US" dirty="0"/>
          </a:p>
        </p:txBody>
      </p:sp>
      <p:sp>
        <p:nvSpPr>
          <p:cNvPr id="41" name="TextBox 40"/>
          <p:cNvSpPr txBox="1"/>
          <p:nvPr/>
        </p:nvSpPr>
        <p:spPr>
          <a:xfrm>
            <a:off x="6604000" y="5156200"/>
            <a:ext cx="711200" cy="400105"/>
          </a:xfrm>
          <a:prstGeom prst="rect">
            <a:avLst/>
          </a:prstGeom>
          <a:noFill/>
        </p:spPr>
        <p:txBody>
          <a:bodyPr wrap="square" lIns="121917" tIns="60958" rIns="121917" bIns="60958" rtlCol="0">
            <a:spAutoFit/>
          </a:bodyPr>
          <a:lstStyle/>
          <a:p>
            <a:r>
              <a:rPr lang="en-US" dirty="0"/>
              <a:t>400</a:t>
            </a:r>
          </a:p>
        </p:txBody>
      </p:sp>
      <p:cxnSp>
        <p:nvCxnSpPr>
          <p:cNvPr id="42" name="Straight Arrow Connector 41"/>
          <p:cNvCxnSpPr/>
          <p:nvPr/>
        </p:nvCxnSpPr>
        <p:spPr>
          <a:xfrm rot="5400000" flipH="1" flipV="1">
            <a:off x="6858000" y="5612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 name="Rectangular Callout 31"/>
          <p:cNvSpPr/>
          <p:nvPr/>
        </p:nvSpPr>
        <p:spPr>
          <a:xfrm>
            <a:off x="0" y="49530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prev-&gt;next = temp</a:t>
            </a:r>
            <a:endParaRPr lang="en-US" dirty="0">
              <a:solidFill>
                <a:schemeClr val="dk1"/>
              </a:solidFill>
            </a:endParaRPr>
          </a:p>
        </p:txBody>
      </p:sp>
      <p:cxnSp>
        <p:nvCxnSpPr>
          <p:cNvPr id="35" name="Straight Arrow Connector 34"/>
          <p:cNvCxnSpPr/>
          <p:nvPr/>
        </p:nvCxnSpPr>
        <p:spPr>
          <a:xfrm rot="5400000">
            <a:off x="5538259" y="3986742"/>
            <a:ext cx="1524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7" name="Rectangular Callout 36"/>
          <p:cNvSpPr/>
          <p:nvPr/>
        </p:nvSpPr>
        <p:spPr>
          <a:xfrm>
            <a:off x="0" y="55626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temp-&gt;prev = prev</a:t>
            </a:r>
            <a:endParaRPr lang="en-US" dirty="0">
              <a:solidFill>
                <a:schemeClr val="dk1"/>
              </a:solidFill>
            </a:endParaRPr>
          </a:p>
        </p:txBody>
      </p:sp>
      <p:sp>
        <p:nvSpPr>
          <p:cNvPr id="43" name="TextBox 42"/>
          <p:cNvSpPr txBox="1"/>
          <p:nvPr/>
        </p:nvSpPr>
        <p:spPr>
          <a:xfrm>
            <a:off x="5791200" y="4749800"/>
            <a:ext cx="711200" cy="492438"/>
          </a:xfrm>
          <a:prstGeom prst="rect">
            <a:avLst/>
          </a:prstGeom>
          <a:noFill/>
        </p:spPr>
        <p:txBody>
          <a:bodyPr wrap="square" lIns="121917" tIns="60958" rIns="121917" bIns="60958" rtlCol="0">
            <a:spAutoFit/>
          </a:bodyPr>
          <a:lstStyle/>
          <a:p>
            <a:r>
              <a:rPr lang="en-US" sz="2400" dirty="0"/>
              <a:t>200</a:t>
            </a:r>
          </a:p>
        </p:txBody>
      </p:sp>
      <p:cxnSp>
        <p:nvCxnSpPr>
          <p:cNvPr id="44" name="Straight Arrow Connector 43"/>
          <p:cNvCxnSpPr/>
          <p:nvPr/>
        </p:nvCxnSpPr>
        <p:spPr>
          <a:xfrm rot="5400000" flipH="1" flipV="1">
            <a:off x="5335059" y="3986742"/>
            <a:ext cx="1524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48" name="TextBox 47">
            <a:extLst>
              <a:ext uri="{FF2B5EF4-FFF2-40B4-BE49-F238E27FC236}">
                <a16:creationId xmlns:a16="http://schemas.microsoft.com/office/drawing/2014/main" id="{AA635DAA-35C4-4438-9D75-515C2C193139}"/>
              </a:ext>
            </a:extLst>
          </p:cNvPr>
          <p:cNvSpPr txBox="1"/>
          <p:nvPr/>
        </p:nvSpPr>
        <p:spPr>
          <a:xfrm>
            <a:off x="526224" y="629253"/>
            <a:ext cx="11136326" cy="784830"/>
          </a:xfrm>
          <a:prstGeom prst="rect">
            <a:avLst/>
          </a:prstGeom>
          <a:noFill/>
        </p:spPr>
        <p:txBody>
          <a:bodyPr wrap="square" rtlCol="0">
            <a:spAutoFit/>
          </a:bodyPr>
          <a:lstStyle/>
          <a:p>
            <a:r>
              <a:rPr lang="en-US" sz="4500" b="1" dirty="0">
                <a:latin typeface="Nunito Sans" panose="00000500000000000000" pitchFamily="2" charset="0"/>
              </a:rPr>
              <a:t>Insert at a Given Position</a:t>
            </a:r>
          </a:p>
        </p:txBody>
      </p:sp>
      <p:sp>
        <p:nvSpPr>
          <p:cNvPr id="49" name="Rectangle 48">
            <a:extLst>
              <a:ext uri="{FF2B5EF4-FFF2-40B4-BE49-F238E27FC236}">
                <a16:creationId xmlns:a16="http://schemas.microsoft.com/office/drawing/2014/main" id="{3E767CAB-1FA5-494A-96EC-9E612067A695}"/>
              </a:ext>
            </a:extLst>
          </p:cNvPr>
          <p:cNvSpPr/>
          <p:nvPr/>
        </p:nvSpPr>
        <p:spPr>
          <a:xfrm>
            <a:off x="598714" y="57148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165600" y="2731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100</a:t>
                      </a:r>
                      <a:endParaRPr lang="en-US" sz="2400" dirty="0"/>
                    </a:p>
                  </a:txBody>
                  <a:tcPr marL="121920" marR="121920" marT="60960" marB="60960"/>
                </a:tc>
                <a:tc>
                  <a:txBody>
                    <a:bodyPr/>
                    <a:lstStyle/>
                    <a:p>
                      <a:r>
                        <a:rPr lang="en-US" sz="2400" dirty="0"/>
                        <a:t>   5</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320800" y="13970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sp>
        <p:nvSpPr>
          <p:cNvPr id="11" name="TextBox 10"/>
          <p:cNvSpPr txBox="1"/>
          <p:nvPr/>
        </p:nvSpPr>
        <p:spPr>
          <a:xfrm>
            <a:off x="1509987" y="1818957"/>
            <a:ext cx="1016000" cy="400105"/>
          </a:xfrm>
          <a:prstGeom prst="rect">
            <a:avLst/>
          </a:prstGeom>
          <a:noFill/>
        </p:spPr>
        <p:txBody>
          <a:bodyPr wrap="square" lIns="121917" tIns="60958" rIns="121917" bIns="60958" rtlCol="0">
            <a:spAutoFit/>
          </a:bodyPr>
          <a:lstStyle/>
          <a:p>
            <a:r>
              <a:rPr lang="en-US" dirty="0"/>
              <a:t>500</a:t>
            </a:r>
          </a:p>
        </p:txBody>
      </p:sp>
      <p:sp>
        <p:nvSpPr>
          <p:cNvPr id="12" name="TextBox 11"/>
          <p:cNvSpPr txBox="1"/>
          <p:nvPr/>
        </p:nvSpPr>
        <p:spPr>
          <a:xfrm>
            <a:off x="508000" y="1412557"/>
            <a:ext cx="1016000" cy="400105"/>
          </a:xfrm>
          <a:prstGeom prst="rect">
            <a:avLst/>
          </a:prstGeom>
          <a:noFill/>
        </p:spPr>
        <p:txBody>
          <a:bodyPr wrap="square" lIns="121917" tIns="60958" rIns="121917" bIns="60958" rtlCol="0">
            <a:spAutoFit/>
          </a:bodyPr>
          <a:lstStyle/>
          <a:p>
            <a:r>
              <a:rPr lang="en-US" dirty="0"/>
              <a:t>head</a:t>
            </a:r>
          </a:p>
        </p:txBody>
      </p:sp>
      <p:sp>
        <p:nvSpPr>
          <p:cNvPr id="23" name="TextBox 22"/>
          <p:cNvSpPr txBox="1"/>
          <p:nvPr/>
        </p:nvSpPr>
        <p:spPr>
          <a:xfrm>
            <a:off x="1727200" y="3225800"/>
            <a:ext cx="812800" cy="400105"/>
          </a:xfrm>
          <a:prstGeom prst="rect">
            <a:avLst/>
          </a:prstGeom>
          <a:noFill/>
        </p:spPr>
        <p:txBody>
          <a:bodyPr wrap="square" lIns="121917" tIns="60958" rIns="121917" bIns="60958" rtlCol="0">
            <a:spAutoFit/>
          </a:bodyPr>
          <a:lstStyle/>
          <a:p>
            <a:r>
              <a:rPr lang="en-US" dirty="0"/>
              <a:t>100</a:t>
            </a:r>
          </a:p>
        </p:txBody>
      </p:sp>
      <p:sp>
        <p:nvSpPr>
          <p:cNvPr id="25" name="TextBox 24"/>
          <p:cNvSpPr txBox="1"/>
          <p:nvPr/>
        </p:nvSpPr>
        <p:spPr>
          <a:xfrm>
            <a:off x="4978400" y="3225800"/>
            <a:ext cx="1016000" cy="400105"/>
          </a:xfrm>
          <a:prstGeom prst="rect">
            <a:avLst/>
          </a:prstGeom>
          <a:noFill/>
        </p:spPr>
        <p:txBody>
          <a:bodyPr wrap="square" lIns="121917" tIns="60958" rIns="121917" bIns="60958" rtlCol="0">
            <a:spAutoFit/>
          </a:bodyPr>
          <a:lstStyle/>
          <a:p>
            <a:r>
              <a:rPr lang="en-US" dirty="0"/>
              <a:t>200</a:t>
            </a:r>
          </a:p>
        </p:txBody>
      </p:sp>
      <p:sp>
        <p:nvSpPr>
          <p:cNvPr id="26" name="TextBox 25"/>
          <p:cNvSpPr txBox="1"/>
          <p:nvPr/>
        </p:nvSpPr>
        <p:spPr>
          <a:xfrm>
            <a:off x="8331200" y="3225800"/>
            <a:ext cx="812800" cy="400105"/>
          </a:xfrm>
          <a:prstGeom prst="rect">
            <a:avLst/>
          </a:prstGeom>
          <a:noFill/>
        </p:spPr>
        <p:txBody>
          <a:bodyPr wrap="square" lIns="121917" tIns="60958" rIns="121917" bIns="60958" rtlCol="0">
            <a:spAutoFit/>
          </a:bodyPr>
          <a:lstStyle/>
          <a:p>
            <a:r>
              <a:rPr lang="en-US" dirty="0"/>
              <a:t>300</a:t>
            </a:r>
          </a:p>
        </p:txBody>
      </p:sp>
      <p:sp>
        <p:nvSpPr>
          <p:cNvPr id="34" name="TextBox 33"/>
          <p:cNvSpPr txBox="1"/>
          <p:nvPr/>
        </p:nvSpPr>
        <p:spPr>
          <a:xfrm>
            <a:off x="1625600" y="1397000"/>
            <a:ext cx="812800" cy="400105"/>
          </a:xfrm>
          <a:prstGeom prst="rect">
            <a:avLst/>
          </a:prstGeom>
          <a:noFill/>
        </p:spPr>
        <p:txBody>
          <a:bodyPr wrap="square" lIns="121917" tIns="60958" rIns="121917" bIns="60958" rtlCol="0">
            <a:spAutoFit/>
          </a:bodyPr>
          <a:lstStyle/>
          <a:p>
            <a:r>
              <a:rPr lang="en-US" dirty="0"/>
              <a:t>100</a:t>
            </a:r>
          </a:p>
        </p:txBody>
      </p:sp>
      <p:cxnSp>
        <p:nvCxnSpPr>
          <p:cNvPr id="46" name="Straight Arrow Connector 45"/>
          <p:cNvCxnSpPr/>
          <p:nvPr/>
        </p:nvCxnSpPr>
        <p:spPr>
          <a:xfrm rot="10800000">
            <a:off x="3251203" y="3122082"/>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251200" y="2918883"/>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9144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1</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36" name="Table 35"/>
          <p:cNvGraphicFramePr>
            <a:graphicFrameLocks noGrp="1"/>
          </p:cNvGraphicFramePr>
          <p:nvPr/>
        </p:nvGraphicFramePr>
        <p:xfrm>
          <a:off x="7416800"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8</a:t>
                      </a:r>
                    </a:p>
                  </a:txBody>
                  <a:tcPr marL="121920" marR="121920" marT="60960" marB="60960"/>
                </a:tc>
                <a:tc>
                  <a:txBody>
                    <a:bodyPr/>
                    <a:lstStyle/>
                    <a:p>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cxnSp>
        <p:nvCxnSpPr>
          <p:cNvPr id="47" name="Straight Arrow Connector 46"/>
          <p:cNvCxnSpPr/>
          <p:nvPr/>
        </p:nvCxnSpPr>
        <p:spPr>
          <a:xfrm rot="10800000">
            <a:off x="6502402" y="3124199"/>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14400" y="2717800"/>
            <a:ext cx="812800" cy="400105"/>
          </a:xfrm>
          <a:prstGeom prst="rect">
            <a:avLst/>
          </a:prstGeom>
          <a:noFill/>
        </p:spPr>
        <p:txBody>
          <a:bodyPr wrap="square" lIns="121917" tIns="60958" rIns="121917" bIns="60958" rtlCol="0">
            <a:spAutoFit/>
          </a:bodyPr>
          <a:lstStyle/>
          <a:p>
            <a:r>
              <a:rPr lang="en-US" dirty="0"/>
              <a:t>   0</a:t>
            </a:r>
          </a:p>
        </p:txBody>
      </p:sp>
      <p:graphicFrame>
        <p:nvGraphicFramePr>
          <p:cNvPr id="20" name="Table 19"/>
          <p:cNvGraphicFramePr>
            <a:graphicFrameLocks noGrp="1"/>
          </p:cNvGraphicFramePr>
          <p:nvPr/>
        </p:nvGraphicFramePr>
        <p:xfrm>
          <a:off x="5791200" y="4763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6</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sp>
        <p:nvSpPr>
          <p:cNvPr id="21" name="Rectangular Callout 20"/>
          <p:cNvSpPr/>
          <p:nvPr/>
        </p:nvSpPr>
        <p:spPr>
          <a:xfrm>
            <a:off x="0" y="37338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b="1" dirty="0"/>
              <a:t>Insert  6  at  a position  3 </a:t>
            </a:r>
            <a:endParaRPr lang="en-US" b="1" dirty="0">
              <a:solidFill>
                <a:schemeClr val="dk1"/>
              </a:solidFill>
            </a:endParaRPr>
          </a:p>
        </p:txBody>
      </p:sp>
      <p:sp>
        <p:nvSpPr>
          <p:cNvPr id="30" name="Rectangle 29"/>
          <p:cNvSpPr/>
          <p:nvPr/>
        </p:nvSpPr>
        <p:spPr>
          <a:xfrm>
            <a:off x="4572000" y="1803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*prev</a:t>
            </a:r>
            <a:endParaRPr lang="en-US" dirty="0"/>
          </a:p>
        </p:txBody>
      </p:sp>
      <p:cxnSp>
        <p:nvCxnSpPr>
          <p:cNvPr id="31" name="Straight Arrow Connector 30"/>
          <p:cNvCxnSpPr/>
          <p:nvPr/>
        </p:nvCxnSpPr>
        <p:spPr>
          <a:xfrm rot="16200000" flipH="1">
            <a:off x="5131859" y="2564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Rectangular Callout 23"/>
          <p:cNvSpPr/>
          <p:nvPr/>
        </p:nvSpPr>
        <p:spPr>
          <a:xfrm>
            <a:off x="0" y="43434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temp-&gt;next = prev-&gt;next</a:t>
            </a:r>
            <a:endParaRPr lang="en-US" dirty="0">
              <a:solidFill>
                <a:schemeClr val="dk1"/>
              </a:solidFill>
            </a:endParaRPr>
          </a:p>
        </p:txBody>
      </p:sp>
      <p:sp>
        <p:nvSpPr>
          <p:cNvPr id="27" name="TextBox 26"/>
          <p:cNvSpPr txBox="1"/>
          <p:nvPr/>
        </p:nvSpPr>
        <p:spPr>
          <a:xfrm>
            <a:off x="7416800" y="4749800"/>
            <a:ext cx="711200" cy="492438"/>
          </a:xfrm>
          <a:prstGeom prst="rect">
            <a:avLst/>
          </a:prstGeom>
          <a:noFill/>
        </p:spPr>
        <p:txBody>
          <a:bodyPr wrap="square" lIns="121917" tIns="60958" rIns="121917" bIns="60958" rtlCol="0">
            <a:spAutoFit/>
          </a:bodyPr>
          <a:lstStyle/>
          <a:p>
            <a:r>
              <a:rPr lang="en-US" sz="2400" dirty="0"/>
              <a:t>300</a:t>
            </a:r>
          </a:p>
        </p:txBody>
      </p:sp>
      <p:cxnSp>
        <p:nvCxnSpPr>
          <p:cNvPr id="29" name="Straight Arrow Connector 28"/>
          <p:cNvCxnSpPr/>
          <p:nvPr/>
        </p:nvCxnSpPr>
        <p:spPr>
          <a:xfrm rot="5400000" flipH="1" flipV="1">
            <a:off x="6960659" y="3986742"/>
            <a:ext cx="1524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791200" y="2717800"/>
            <a:ext cx="711200" cy="492438"/>
          </a:xfrm>
          <a:prstGeom prst="rect">
            <a:avLst/>
          </a:prstGeom>
          <a:noFill/>
        </p:spPr>
        <p:txBody>
          <a:bodyPr wrap="square" lIns="121917" tIns="60958" rIns="121917" bIns="60958" rtlCol="0">
            <a:spAutoFit/>
          </a:bodyPr>
          <a:lstStyle/>
          <a:p>
            <a:r>
              <a:rPr lang="en-US" sz="2400" dirty="0"/>
              <a:t>400</a:t>
            </a:r>
          </a:p>
        </p:txBody>
      </p:sp>
      <p:sp>
        <p:nvSpPr>
          <p:cNvPr id="39" name="Rectangle 38"/>
          <p:cNvSpPr/>
          <p:nvPr/>
        </p:nvSpPr>
        <p:spPr>
          <a:xfrm>
            <a:off x="6299200" y="5764741"/>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*temp</a:t>
            </a:r>
            <a:endParaRPr lang="en-US" dirty="0"/>
          </a:p>
        </p:txBody>
      </p:sp>
      <p:sp>
        <p:nvSpPr>
          <p:cNvPr id="41" name="TextBox 40"/>
          <p:cNvSpPr txBox="1"/>
          <p:nvPr/>
        </p:nvSpPr>
        <p:spPr>
          <a:xfrm>
            <a:off x="6604000" y="5156200"/>
            <a:ext cx="711200" cy="400105"/>
          </a:xfrm>
          <a:prstGeom prst="rect">
            <a:avLst/>
          </a:prstGeom>
          <a:noFill/>
        </p:spPr>
        <p:txBody>
          <a:bodyPr wrap="square" lIns="121917" tIns="60958" rIns="121917" bIns="60958" rtlCol="0">
            <a:spAutoFit/>
          </a:bodyPr>
          <a:lstStyle/>
          <a:p>
            <a:r>
              <a:rPr lang="en-US" dirty="0"/>
              <a:t>400</a:t>
            </a:r>
          </a:p>
        </p:txBody>
      </p:sp>
      <p:cxnSp>
        <p:nvCxnSpPr>
          <p:cNvPr id="42" name="Straight Arrow Connector 41"/>
          <p:cNvCxnSpPr/>
          <p:nvPr/>
        </p:nvCxnSpPr>
        <p:spPr>
          <a:xfrm rot="5400000" flipH="1" flipV="1">
            <a:off x="6858000" y="5612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 name="Rectangular Callout 31"/>
          <p:cNvSpPr/>
          <p:nvPr/>
        </p:nvSpPr>
        <p:spPr>
          <a:xfrm>
            <a:off x="0" y="49530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prev-&gt;next = temp</a:t>
            </a:r>
            <a:endParaRPr lang="en-US" dirty="0">
              <a:solidFill>
                <a:schemeClr val="dk1"/>
              </a:solidFill>
            </a:endParaRPr>
          </a:p>
        </p:txBody>
      </p:sp>
      <p:cxnSp>
        <p:nvCxnSpPr>
          <p:cNvPr id="35" name="Straight Arrow Connector 34"/>
          <p:cNvCxnSpPr/>
          <p:nvPr/>
        </p:nvCxnSpPr>
        <p:spPr>
          <a:xfrm rot="5400000">
            <a:off x="5538259" y="3986742"/>
            <a:ext cx="1524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7" name="Rectangular Callout 36"/>
          <p:cNvSpPr/>
          <p:nvPr/>
        </p:nvSpPr>
        <p:spPr>
          <a:xfrm>
            <a:off x="0" y="55626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temp-&gt;prev = prev</a:t>
            </a:r>
            <a:endParaRPr lang="en-US" dirty="0">
              <a:solidFill>
                <a:schemeClr val="dk1"/>
              </a:solidFill>
            </a:endParaRPr>
          </a:p>
        </p:txBody>
      </p:sp>
      <p:sp>
        <p:nvSpPr>
          <p:cNvPr id="33" name="Rectangular Callout 32"/>
          <p:cNvSpPr/>
          <p:nvPr/>
        </p:nvSpPr>
        <p:spPr>
          <a:xfrm>
            <a:off x="0" y="61722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temp-&gt;next-&gt;prev = temp</a:t>
            </a:r>
            <a:endParaRPr lang="en-US" dirty="0">
              <a:solidFill>
                <a:schemeClr val="dk1"/>
              </a:solidFill>
            </a:endParaRPr>
          </a:p>
        </p:txBody>
      </p:sp>
      <p:cxnSp>
        <p:nvCxnSpPr>
          <p:cNvPr id="43" name="Straight Arrow Connector 42"/>
          <p:cNvCxnSpPr/>
          <p:nvPr/>
        </p:nvCxnSpPr>
        <p:spPr>
          <a:xfrm rot="5400000" flipH="1" flipV="1">
            <a:off x="5335059" y="3986742"/>
            <a:ext cx="1524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791200" y="4749800"/>
            <a:ext cx="711200" cy="492438"/>
          </a:xfrm>
          <a:prstGeom prst="rect">
            <a:avLst/>
          </a:prstGeom>
          <a:noFill/>
        </p:spPr>
        <p:txBody>
          <a:bodyPr wrap="square" lIns="121917" tIns="60958" rIns="121917" bIns="60958" rtlCol="0">
            <a:spAutoFit/>
          </a:bodyPr>
          <a:lstStyle/>
          <a:p>
            <a:r>
              <a:rPr lang="en-US" sz="2400" dirty="0"/>
              <a:t>200</a:t>
            </a:r>
          </a:p>
        </p:txBody>
      </p:sp>
      <p:sp>
        <p:nvSpPr>
          <p:cNvPr id="45" name="TextBox 44"/>
          <p:cNvSpPr txBox="1"/>
          <p:nvPr/>
        </p:nvSpPr>
        <p:spPr>
          <a:xfrm>
            <a:off x="7518400" y="2717800"/>
            <a:ext cx="711200" cy="492438"/>
          </a:xfrm>
          <a:prstGeom prst="rect">
            <a:avLst/>
          </a:prstGeom>
          <a:noFill/>
        </p:spPr>
        <p:txBody>
          <a:bodyPr wrap="square" lIns="121917" tIns="60958" rIns="121917" bIns="60958" rtlCol="0">
            <a:spAutoFit/>
          </a:bodyPr>
          <a:lstStyle/>
          <a:p>
            <a:r>
              <a:rPr lang="en-US" sz="2400" dirty="0"/>
              <a:t>400</a:t>
            </a:r>
          </a:p>
        </p:txBody>
      </p:sp>
      <p:sp>
        <p:nvSpPr>
          <p:cNvPr id="48" name="TextBox 47"/>
          <p:cNvSpPr txBox="1"/>
          <p:nvPr/>
        </p:nvSpPr>
        <p:spPr>
          <a:xfrm>
            <a:off x="7518400" y="2733357"/>
            <a:ext cx="711200" cy="492438"/>
          </a:xfrm>
          <a:prstGeom prst="rect">
            <a:avLst/>
          </a:prstGeom>
          <a:noFill/>
        </p:spPr>
        <p:txBody>
          <a:bodyPr wrap="square" lIns="121917" tIns="60958" rIns="121917" bIns="60958" rtlCol="0">
            <a:spAutoFit/>
          </a:bodyPr>
          <a:lstStyle/>
          <a:p>
            <a:r>
              <a:rPr lang="en-US" sz="2400" dirty="0"/>
              <a:t>200</a:t>
            </a:r>
          </a:p>
        </p:txBody>
      </p:sp>
      <p:cxnSp>
        <p:nvCxnSpPr>
          <p:cNvPr id="49" name="Straight Arrow Connector 48"/>
          <p:cNvCxnSpPr/>
          <p:nvPr/>
        </p:nvCxnSpPr>
        <p:spPr>
          <a:xfrm rot="5400000">
            <a:off x="7161741" y="3986742"/>
            <a:ext cx="15240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53" name="TextBox 52">
            <a:extLst>
              <a:ext uri="{FF2B5EF4-FFF2-40B4-BE49-F238E27FC236}">
                <a16:creationId xmlns:a16="http://schemas.microsoft.com/office/drawing/2014/main" id="{AA635DAA-35C4-4438-9D75-515C2C193139}"/>
              </a:ext>
            </a:extLst>
          </p:cNvPr>
          <p:cNvSpPr txBox="1"/>
          <p:nvPr/>
        </p:nvSpPr>
        <p:spPr>
          <a:xfrm>
            <a:off x="526224" y="629253"/>
            <a:ext cx="11136326" cy="784830"/>
          </a:xfrm>
          <a:prstGeom prst="rect">
            <a:avLst/>
          </a:prstGeom>
          <a:noFill/>
        </p:spPr>
        <p:txBody>
          <a:bodyPr wrap="square" rtlCol="0">
            <a:spAutoFit/>
          </a:bodyPr>
          <a:lstStyle/>
          <a:p>
            <a:r>
              <a:rPr lang="en-US" sz="4500" b="1" dirty="0">
                <a:latin typeface="Nunito Sans" panose="00000500000000000000" pitchFamily="2" charset="0"/>
              </a:rPr>
              <a:t>Insert at a Given Position</a:t>
            </a:r>
          </a:p>
        </p:txBody>
      </p:sp>
      <p:sp>
        <p:nvSpPr>
          <p:cNvPr id="54" name="Rectangle 53">
            <a:extLst>
              <a:ext uri="{FF2B5EF4-FFF2-40B4-BE49-F238E27FC236}">
                <a16:creationId xmlns:a16="http://schemas.microsoft.com/office/drawing/2014/main" id="{3E767CAB-1FA5-494A-96EC-9E612067A695}"/>
              </a:ext>
            </a:extLst>
          </p:cNvPr>
          <p:cNvSpPr/>
          <p:nvPr/>
        </p:nvSpPr>
        <p:spPr>
          <a:xfrm>
            <a:off x="598714" y="57148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1000"/>
                                        <p:tgtEl>
                                          <p:spTgt spid="48"/>
                                        </p:tgtEl>
                                      </p:cBhvr>
                                    </p:animEffect>
                                    <p:set>
                                      <p:cBhvr>
                                        <p:cTn id="11" dur="1" fill="hold">
                                          <p:stCondLst>
                                            <p:cond delay="999"/>
                                          </p:stCondLst>
                                        </p:cTn>
                                        <p:tgtEl>
                                          <p:spTgt spid="48"/>
                                        </p:tgtEl>
                                        <p:attrNameLst>
                                          <p:attrName>style.visibility</p:attrName>
                                        </p:attrNameLst>
                                      </p:cBhvr>
                                      <p:to>
                                        <p:strVal val="hidden"/>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p:stCondLst>
                              <p:cond delay="1000"/>
                            </p:stCondLst>
                            <p:childTnLst>
                              <p:par>
                                <p:cTn id="19" presetID="22" presetClass="exit" presetSubtype="2" fill="hold" nodeType="afterEffect">
                                  <p:stCondLst>
                                    <p:cond delay="0"/>
                                  </p:stCondLst>
                                  <p:childTnLst>
                                    <p:animEffect transition="out" filter="wipe(right)">
                                      <p:cBhvr>
                                        <p:cTn id="20" dur="1000"/>
                                        <p:tgtEl>
                                          <p:spTgt spid="47"/>
                                        </p:tgtEl>
                                      </p:cBhvr>
                                    </p:animEffect>
                                    <p:set>
                                      <p:cBhvr>
                                        <p:cTn id="21" dur="1" fill="hold">
                                          <p:stCondLst>
                                            <p:cond delay="9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5" grpId="0"/>
      <p:bldP spid="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Doubly Linked List</a:t>
            </a:r>
            <a:br>
              <a:rPr lang="en-US" dirty="0"/>
            </a:br>
            <a:r>
              <a:rPr lang="en-US" dirty="0"/>
              <a:t>Delete at a Given Position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352801" y="2731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100</a:t>
                      </a:r>
                      <a:endParaRPr lang="en-US" sz="2400" dirty="0"/>
                    </a:p>
                  </a:txBody>
                  <a:tcPr marL="121920" marR="121920" marT="60960" marB="60960"/>
                </a:tc>
                <a:tc>
                  <a:txBody>
                    <a:bodyPr/>
                    <a:lstStyle/>
                    <a:p>
                      <a:r>
                        <a:rPr lang="en-US" sz="2400" dirty="0"/>
                        <a:t>  </a:t>
                      </a:r>
                      <a:r>
                        <a:rPr lang="en-US" sz="2400" baseline="0" dirty="0"/>
                        <a:t> 2</a:t>
                      </a:r>
                      <a:endParaRPr lang="en-US" sz="2400" dirty="0"/>
                    </a:p>
                  </a:txBody>
                  <a:tcPr marL="121920" marR="121920" marT="60960" marB="60960"/>
                </a:tc>
                <a:tc>
                  <a:txBody>
                    <a:bodyPr/>
                    <a:lstStyle/>
                    <a:p>
                      <a:r>
                        <a:rPr lang="en-US" sz="2400" dirty="0"/>
                        <a:t>300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320800" y="13970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sp>
        <p:nvSpPr>
          <p:cNvPr id="11" name="TextBox 10"/>
          <p:cNvSpPr txBox="1"/>
          <p:nvPr/>
        </p:nvSpPr>
        <p:spPr>
          <a:xfrm>
            <a:off x="1509987" y="1818957"/>
            <a:ext cx="1016000" cy="400105"/>
          </a:xfrm>
          <a:prstGeom prst="rect">
            <a:avLst/>
          </a:prstGeom>
          <a:noFill/>
        </p:spPr>
        <p:txBody>
          <a:bodyPr wrap="square" lIns="121917" tIns="60958" rIns="121917" bIns="60958" rtlCol="0">
            <a:spAutoFit/>
          </a:bodyPr>
          <a:lstStyle/>
          <a:p>
            <a:r>
              <a:rPr lang="en-US" dirty="0"/>
              <a:t>500</a:t>
            </a:r>
          </a:p>
        </p:txBody>
      </p:sp>
      <p:sp>
        <p:nvSpPr>
          <p:cNvPr id="12" name="TextBox 11"/>
          <p:cNvSpPr txBox="1"/>
          <p:nvPr/>
        </p:nvSpPr>
        <p:spPr>
          <a:xfrm>
            <a:off x="508000" y="1412557"/>
            <a:ext cx="1016000" cy="400105"/>
          </a:xfrm>
          <a:prstGeom prst="rect">
            <a:avLst/>
          </a:prstGeom>
          <a:noFill/>
        </p:spPr>
        <p:txBody>
          <a:bodyPr wrap="square" lIns="121917" tIns="60958" rIns="121917" bIns="60958" rtlCol="0">
            <a:spAutoFit/>
          </a:bodyPr>
          <a:lstStyle/>
          <a:p>
            <a:r>
              <a:rPr lang="en-US" dirty="0"/>
              <a:t>head</a:t>
            </a:r>
          </a:p>
        </p:txBody>
      </p:sp>
      <p:sp>
        <p:nvSpPr>
          <p:cNvPr id="23" name="TextBox 22"/>
          <p:cNvSpPr txBox="1"/>
          <p:nvPr/>
        </p:nvSpPr>
        <p:spPr>
          <a:xfrm>
            <a:off x="1016000" y="3124200"/>
            <a:ext cx="812800" cy="400105"/>
          </a:xfrm>
          <a:prstGeom prst="rect">
            <a:avLst/>
          </a:prstGeom>
          <a:noFill/>
        </p:spPr>
        <p:txBody>
          <a:bodyPr wrap="square" lIns="121917" tIns="60958" rIns="121917" bIns="60958" rtlCol="0">
            <a:spAutoFit/>
          </a:bodyPr>
          <a:lstStyle/>
          <a:p>
            <a:r>
              <a:rPr lang="en-US" dirty="0"/>
              <a:t>100</a:t>
            </a:r>
          </a:p>
        </p:txBody>
      </p:sp>
      <p:sp>
        <p:nvSpPr>
          <p:cNvPr id="25" name="TextBox 24"/>
          <p:cNvSpPr txBox="1"/>
          <p:nvPr/>
        </p:nvSpPr>
        <p:spPr>
          <a:xfrm>
            <a:off x="4267200" y="3225800"/>
            <a:ext cx="1016000" cy="400105"/>
          </a:xfrm>
          <a:prstGeom prst="rect">
            <a:avLst/>
          </a:prstGeom>
          <a:noFill/>
        </p:spPr>
        <p:txBody>
          <a:bodyPr wrap="square" lIns="121917" tIns="60958" rIns="121917" bIns="60958" rtlCol="0">
            <a:spAutoFit/>
          </a:bodyPr>
          <a:lstStyle/>
          <a:p>
            <a:r>
              <a:rPr lang="en-US" dirty="0"/>
              <a:t>200</a:t>
            </a:r>
          </a:p>
        </p:txBody>
      </p:sp>
      <p:sp>
        <p:nvSpPr>
          <p:cNvPr id="26" name="TextBox 25"/>
          <p:cNvSpPr txBox="1"/>
          <p:nvPr/>
        </p:nvSpPr>
        <p:spPr>
          <a:xfrm>
            <a:off x="7416800" y="3124200"/>
            <a:ext cx="812800" cy="400105"/>
          </a:xfrm>
          <a:prstGeom prst="rect">
            <a:avLst/>
          </a:prstGeom>
          <a:noFill/>
        </p:spPr>
        <p:txBody>
          <a:bodyPr wrap="square" lIns="121917" tIns="60958" rIns="121917" bIns="60958" rtlCol="0">
            <a:spAutoFit/>
          </a:bodyPr>
          <a:lstStyle/>
          <a:p>
            <a:r>
              <a:rPr lang="en-US" dirty="0"/>
              <a:t>300</a:t>
            </a:r>
          </a:p>
        </p:txBody>
      </p:sp>
      <p:sp>
        <p:nvSpPr>
          <p:cNvPr id="34" name="TextBox 33"/>
          <p:cNvSpPr txBox="1"/>
          <p:nvPr/>
        </p:nvSpPr>
        <p:spPr>
          <a:xfrm>
            <a:off x="1625600" y="1397000"/>
            <a:ext cx="812800" cy="400105"/>
          </a:xfrm>
          <a:prstGeom prst="rect">
            <a:avLst/>
          </a:prstGeom>
          <a:noFill/>
        </p:spPr>
        <p:txBody>
          <a:bodyPr wrap="square" lIns="121917" tIns="60958" rIns="121917" bIns="60958" rtlCol="0">
            <a:spAutoFit/>
          </a:bodyPr>
          <a:lstStyle/>
          <a:p>
            <a:r>
              <a:rPr lang="en-US" dirty="0"/>
              <a:t>100</a:t>
            </a:r>
          </a:p>
        </p:txBody>
      </p:sp>
      <p:cxnSp>
        <p:nvCxnSpPr>
          <p:cNvPr id="46" name="Straight Arrow Connector 45"/>
          <p:cNvCxnSpPr/>
          <p:nvPr/>
        </p:nvCxnSpPr>
        <p:spPr>
          <a:xfrm rot="10800000">
            <a:off x="2438402" y="3122082"/>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438400" y="2918883"/>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1016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0 </a:t>
                      </a:r>
                      <a:endParaRPr lang="en-US" sz="2400" dirty="0"/>
                    </a:p>
                  </a:txBody>
                  <a:tcPr marL="121920" marR="121920" marT="60960" marB="60960"/>
                </a:tc>
                <a:tc>
                  <a:txBody>
                    <a:bodyPr/>
                    <a:lstStyle/>
                    <a:p>
                      <a:r>
                        <a:rPr lang="en-US" sz="2400" dirty="0"/>
                        <a:t>   1</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36" name="Table 35"/>
          <p:cNvGraphicFramePr>
            <a:graphicFrameLocks noGrp="1"/>
          </p:cNvGraphicFramePr>
          <p:nvPr/>
        </p:nvGraphicFramePr>
        <p:xfrm>
          <a:off x="97536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300</a:t>
                      </a:r>
                      <a:endParaRPr lang="en-US" sz="2400" dirty="0"/>
                    </a:p>
                  </a:txBody>
                  <a:tcPr marL="121920" marR="121920" marT="60960" marB="60960"/>
                </a:tc>
                <a:tc>
                  <a:txBody>
                    <a:bodyPr/>
                    <a:lstStyle/>
                    <a:p>
                      <a:r>
                        <a:rPr lang="en-US" sz="2400" dirty="0"/>
                        <a:t>   9</a:t>
                      </a:r>
                    </a:p>
                  </a:txBody>
                  <a:tcPr marL="121920" marR="121920" marT="60960" marB="60960"/>
                </a:tc>
                <a:tc>
                  <a:txBody>
                    <a:bodyPr/>
                    <a:lstStyle/>
                    <a:p>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cxnSp>
        <p:nvCxnSpPr>
          <p:cNvPr id="47" name="Straight Arrow Connector 46"/>
          <p:cNvCxnSpPr/>
          <p:nvPr/>
        </p:nvCxnSpPr>
        <p:spPr>
          <a:xfrm rot="10800000">
            <a:off x="5689601" y="3124199"/>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14400" y="2717800"/>
            <a:ext cx="812800" cy="400105"/>
          </a:xfrm>
          <a:prstGeom prst="rect">
            <a:avLst/>
          </a:prstGeom>
          <a:noFill/>
        </p:spPr>
        <p:txBody>
          <a:bodyPr wrap="square" lIns="121917" tIns="60958" rIns="121917" bIns="60958" rtlCol="0">
            <a:spAutoFit/>
          </a:bodyPr>
          <a:lstStyle/>
          <a:p>
            <a:r>
              <a:rPr lang="en-US" dirty="0"/>
              <a:t>   </a:t>
            </a:r>
          </a:p>
        </p:txBody>
      </p:sp>
      <p:graphicFrame>
        <p:nvGraphicFramePr>
          <p:cNvPr id="20" name="Table 19"/>
          <p:cNvGraphicFramePr>
            <a:graphicFrameLocks noGrp="1"/>
          </p:cNvGraphicFramePr>
          <p:nvPr/>
        </p:nvGraphicFramePr>
        <p:xfrm>
          <a:off x="66040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200</a:t>
                      </a:r>
                      <a:endParaRPr lang="en-US" sz="2400" dirty="0"/>
                    </a:p>
                  </a:txBody>
                  <a:tcPr marL="121920" marR="121920" marT="60960" marB="60960"/>
                </a:tc>
                <a:tc>
                  <a:txBody>
                    <a:bodyPr/>
                    <a:lstStyle/>
                    <a:p>
                      <a:r>
                        <a:rPr lang="en-US" sz="2400" dirty="0"/>
                        <a:t>   7</a:t>
                      </a:r>
                    </a:p>
                  </a:txBody>
                  <a:tcPr marL="121920" marR="121920" marT="60960" marB="60960"/>
                </a:tc>
                <a:tc>
                  <a:txBody>
                    <a:bodyPr/>
                    <a:lstStyle/>
                    <a:p>
                      <a:r>
                        <a:rPr lang="en-US" sz="2400" dirty="0"/>
                        <a:t>400</a:t>
                      </a:r>
                    </a:p>
                  </a:txBody>
                  <a:tcPr marL="121920" marR="121920" marT="60960" marB="60960"/>
                </a:tc>
                <a:extLst>
                  <a:ext uri="{0D108BD9-81ED-4DB2-BD59-A6C34878D82A}">
                    <a16:rowId xmlns:a16="http://schemas.microsoft.com/office/drawing/2014/main" val="10000"/>
                  </a:ext>
                </a:extLst>
              </a:tr>
            </a:tbl>
          </a:graphicData>
        </a:graphic>
      </p:graphicFrame>
      <p:sp>
        <p:nvSpPr>
          <p:cNvPr id="21" name="Rectangular Callout 20"/>
          <p:cNvSpPr/>
          <p:nvPr/>
        </p:nvSpPr>
        <p:spPr>
          <a:xfrm>
            <a:off x="0" y="37338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b="1" dirty="0"/>
              <a:t>Delete  7 at  a position  3 </a:t>
            </a:r>
            <a:endParaRPr lang="en-US" b="1" dirty="0">
              <a:solidFill>
                <a:schemeClr val="dk1"/>
              </a:solidFill>
            </a:endParaRPr>
          </a:p>
        </p:txBody>
      </p:sp>
      <p:sp>
        <p:nvSpPr>
          <p:cNvPr id="30" name="Rectangle 29"/>
          <p:cNvSpPr/>
          <p:nvPr/>
        </p:nvSpPr>
        <p:spPr>
          <a:xfrm>
            <a:off x="3860800" y="1803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*prev</a:t>
            </a:r>
            <a:endParaRPr lang="en-US" dirty="0"/>
          </a:p>
        </p:txBody>
      </p:sp>
      <p:cxnSp>
        <p:nvCxnSpPr>
          <p:cNvPr id="31" name="Straight Arrow Connector 30"/>
          <p:cNvCxnSpPr/>
          <p:nvPr/>
        </p:nvCxnSpPr>
        <p:spPr>
          <a:xfrm rot="16200000" flipH="1">
            <a:off x="4420659" y="2564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10668000" y="3124200"/>
            <a:ext cx="711200" cy="400105"/>
          </a:xfrm>
          <a:prstGeom prst="rect">
            <a:avLst/>
          </a:prstGeom>
          <a:noFill/>
        </p:spPr>
        <p:txBody>
          <a:bodyPr wrap="square" lIns="121917" tIns="60958" rIns="121917" bIns="60958" rtlCol="0">
            <a:spAutoFit/>
          </a:bodyPr>
          <a:lstStyle/>
          <a:p>
            <a:r>
              <a:rPr lang="en-US" dirty="0"/>
              <a:t>400</a:t>
            </a:r>
          </a:p>
        </p:txBody>
      </p:sp>
      <p:sp>
        <p:nvSpPr>
          <p:cNvPr id="39" name="Rectangle 38"/>
          <p:cNvSpPr/>
          <p:nvPr/>
        </p:nvSpPr>
        <p:spPr>
          <a:xfrm>
            <a:off x="7112000" y="3835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*current</a:t>
            </a:r>
            <a:endParaRPr lang="en-US" dirty="0"/>
          </a:p>
        </p:txBody>
      </p:sp>
      <p:cxnSp>
        <p:nvCxnSpPr>
          <p:cNvPr id="42" name="Straight Arrow Connector 41"/>
          <p:cNvCxnSpPr/>
          <p:nvPr/>
        </p:nvCxnSpPr>
        <p:spPr>
          <a:xfrm rot="5400000" flipH="1" flipV="1">
            <a:off x="7671859" y="36819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a:off x="5689600" y="2921000"/>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940800" y="2921000"/>
            <a:ext cx="8128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0800000">
            <a:off x="8940802" y="3124200"/>
            <a:ext cx="812801"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2" name="TextBox 31">
            <a:extLst>
              <a:ext uri="{FF2B5EF4-FFF2-40B4-BE49-F238E27FC236}">
                <a16:creationId xmlns:a16="http://schemas.microsoft.com/office/drawing/2014/main" id="{AA635DAA-35C4-4438-9D75-515C2C193139}"/>
              </a:ext>
            </a:extLst>
          </p:cNvPr>
          <p:cNvSpPr txBox="1"/>
          <p:nvPr/>
        </p:nvSpPr>
        <p:spPr>
          <a:xfrm>
            <a:off x="526224" y="629253"/>
            <a:ext cx="11136326" cy="784830"/>
          </a:xfrm>
          <a:prstGeom prst="rect">
            <a:avLst/>
          </a:prstGeom>
          <a:noFill/>
        </p:spPr>
        <p:txBody>
          <a:bodyPr wrap="square" rtlCol="0">
            <a:spAutoFit/>
          </a:bodyPr>
          <a:lstStyle/>
          <a:p>
            <a:r>
              <a:rPr lang="en-US" sz="4500" b="1" dirty="0">
                <a:latin typeface="Nunito Sans" panose="00000500000000000000" pitchFamily="2" charset="0"/>
              </a:rPr>
              <a:t>Delete at a Given Position</a:t>
            </a:r>
          </a:p>
        </p:txBody>
      </p:sp>
      <p:sp>
        <p:nvSpPr>
          <p:cNvPr id="33" name="Rectangle 32">
            <a:extLst>
              <a:ext uri="{FF2B5EF4-FFF2-40B4-BE49-F238E27FC236}">
                <a16:creationId xmlns:a16="http://schemas.microsoft.com/office/drawing/2014/main" id="{3E767CAB-1FA5-494A-96EC-9E612067A695}"/>
              </a:ext>
            </a:extLst>
          </p:cNvPr>
          <p:cNvSpPr/>
          <p:nvPr/>
        </p:nvSpPr>
        <p:spPr>
          <a:xfrm>
            <a:off x="598714" y="57148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352801" y="2731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100</a:t>
                      </a:r>
                      <a:endParaRPr lang="en-US" sz="2400" dirty="0"/>
                    </a:p>
                  </a:txBody>
                  <a:tcPr marL="121920" marR="121920" marT="60960" marB="60960"/>
                </a:tc>
                <a:tc>
                  <a:txBody>
                    <a:bodyPr/>
                    <a:lstStyle/>
                    <a:p>
                      <a:r>
                        <a:rPr lang="en-US" sz="2400" dirty="0"/>
                        <a:t>  </a:t>
                      </a:r>
                      <a:r>
                        <a:rPr lang="en-US" sz="2400" baseline="0" dirty="0"/>
                        <a:t> 2</a:t>
                      </a:r>
                      <a:endParaRPr lang="en-US" sz="2400" dirty="0"/>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320800" y="13970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sp>
        <p:nvSpPr>
          <p:cNvPr id="11" name="TextBox 10"/>
          <p:cNvSpPr txBox="1"/>
          <p:nvPr/>
        </p:nvSpPr>
        <p:spPr>
          <a:xfrm>
            <a:off x="1509987" y="1818957"/>
            <a:ext cx="1016000" cy="400105"/>
          </a:xfrm>
          <a:prstGeom prst="rect">
            <a:avLst/>
          </a:prstGeom>
          <a:noFill/>
        </p:spPr>
        <p:txBody>
          <a:bodyPr wrap="square" lIns="121917" tIns="60958" rIns="121917" bIns="60958" rtlCol="0">
            <a:spAutoFit/>
          </a:bodyPr>
          <a:lstStyle/>
          <a:p>
            <a:r>
              <a:rPr lang="en-US" dirty="0"/>
              <a:t>500</a:t>
            </a:r>
          </a:p>
        </p:txBody>
      </p:sp>
      <p:sp>
        <p:nvSpPr>
          <p:cNvPr id="12" name="TextBox 11"/>
          <p:cNvSpPr txBox="1"/>
          <p:nvPr/>
        </p:nvSpPr>
        <p:spPr>
          <a:xfrm>
            <a:off x="508000" y="1412557"/>
            <a:ext cx="1016000" cy="400105"/>
          </a:xfrm>
          <a:prstGeom prst="rect">
            <a:avLst/>
          </a:prstGeom>
          <a:noFill/>
        </p:spPr>
        <p:txBody>
          <a:bodyPr wrap="square" lIns="121917" tIns="60958" rIns="121917" bIns="60958" rtlCol="0">
            <a:spAutoFit/>
          </a:bodyPr>
          <a:lstStyle/>
          <a:p>
            <a:r>
              <a:rPr lang="en-US" dirty="0"/>
              <a:t>head</a:t>
            </a:r>
          </a:p>
        </p:txBody>
      </p:sp>
      <p:sp>
        <p:nvSpPr>
          <p:cNvPr id="23" name="TextBox 22"/>
          <p:cNvSpPr txBox="1"/>
          <p:nvPr/>
        </p:nvSpPr>
        <p:spPr>
          <a:xfrm>
            <a:off x="1016000" y="3124200"/>
            <a:ext cx="812800" cy="400105"/>
          </a:xfrm>
          <a:prstGeom prst="rect">
            <a:avLst/>
          </a:prstGeom>
          <a:noFill/>
        </p:spPr>
        <p:txBody>
          <a:bodyPr wrap="square" lIns="121917" tIns="60958" rIns="121917" bIns="60958" rtlCol="0">
            <a:spAutoFit/>
          </a:bodyPr>
          <a:lstStyle/>
          <a:p>
            <a:r>
              <a:rPr lang="en-US" dirty="0"/>
              <a:t>100</a:t>
            </a:r>
          </a:p>
        </p:txBody>
      </p:sp>
      <p:sp>
        <p:nvSpPr>
          <p:cNvPr id="25" name="TextBox 24"/>
          <p:cNvSpPr txBox="1"/>
          <p:nvPr/>
        </p:nvSpPr>
        <p:spPr>
          <a:xfrm>
            <a:off x="4267200" y="3225800"/>
            <a:ext cx="1016000" cy="400105"/>
          </a:xfrm>
          <a:prstGeom prst="rect">
            <a:avLst/>
          </a:prstGeom>
          <a:noFill/>
        </p:spPr>
        <p:txBody>
          <a:bodyPr wrap="square" lIns="121917" tIns="60958" rIns="121917" bIns="60958" rtlCol="0">
            <a:spAutoFit/>
          </a:bodyPr>
          <a:lstStyle/>
          <a:p>
            <a:r>
              <a:rPr lang="en-US" dirty="0"/>
              <a:t>200</a:t>
            </a:r>
          </a:p>
        </p:txBody>
      </p:sp>
      <p:sp>
        <p:nvSpPr>
          <p:cNvPr id="26" name="TextBox 25"/>
          <p:cNvSpPr txBox="1"/>
          <p:nvPr/>
        </p:nvSpPr>
        <p:spPr>
          <a:xfrm>
            <a:off x="7416800" y="3124200"/>
            <a:ext cx="812800" cy="400105"/>
          </a:xfrm>
          <a:prstGeom prst="rect">
            <a:avLst/>
          </a:prstGeom>
          <a:noFill/>
        </p:spPr>
        <p:txBody>
          <a:bodyPr wrap="square" lIns="121917" tIns="60958" rIns="121917" bIns="60958" rtlCol="0">
            <a:spAutoFit/>
          </a:bodyPr>
          <a:lstStyle/>
          <a:p>
            <a:r>
              <a:rPr lang="en-US" dirty="0"/>
              <a:t>300</a:t>
            </a:r>
          </a:p>
        </p:txBody>
      </p:sp>
      <p:sp>
        <p:nvSpPr>
          <p:cNvPr id="34" name="TextBox 33"/>
          <p:cNvSpPr txBox="1"/>
          <p:nvPr/>
        </p:nvSpPr>
        <p:spPr>
          <a:xfrm>
            <a:off x="1625600" y="1397000"/>
            <a:ext cx="812800" cy="400105"/>
          </a:xfrm>
          <a:prstGeom prst="rect">
            <a:avLst/>
          </a:prstGeom>
          <a:noFill/>
        </p:spPr>
        <p:txBody>
          <a:bodyPr wrap="square" lIns="121917" tIns="60958" rIns="121917" bIns="60958" rtlCol="0">
            <a:spAutoFit/>
          </a:bodyPr>
          <a:lstStyle/>
          <a:p>
            <a:r>
              <a:rPr lang="en-US" dirty="0"/>
              <a:t>100</a:t>
            </a:r>
          </a:p>
        </p:txBody>
      </p:sp>
      <p:cxnSp>
        <p:nvCxnSpPr>
          <p:cNvPr id="46" name="Straight Arrow Connector 45"/>
          <p:cNvCxnSpPr/>
          <p:nvPr/>
        </p:nvCxnSpPr>
        <p:spPr>
          <a:xfrm rot="10800000">
            <a:off x="2438402" y="3122082"/>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438400" y="2918883"/>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1016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0 </a:t>
                      </a:r>
                      <a:endParaRPr lang="en-US" sz="2400" dirty="0"/>
                    </a:p>
                  </a:txBody>
                  <a:tcPr marL="121920" marR="121920" marT="60960" marB="60960"/>
                </a:tc>
                <a:tc>
                  <a:txBody>
                    <a:bodyPr/>
                    <a:lstStyle/>
                    <a:p>
                      <a:r>
                        <a:rPr lang="en-US" sz="2400" dirty="0"/>
                        <a:t>   1</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36" name="Table 35"/>
          <p:cNvGraphicFramePr>
            <a:graphicFrameLocks noGrp="1"/>
          </p:cNvGraphicFramePr>
          <p:nvPr/>
        </p:nvGraphicFramePr>
        <p:xfrm>
          <a:off x="97536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300</a:t>
                      </a:r>
                      <a:endParaRPr lang="en-US" sz="2400" dirty="0"/>
                    </a:p>
                  </a:txBody>
                  <a:tcPr marL="121920" marR="121920" marT="60960" marB="60960"/>
                </a:tc>
                <a:tc>
                  <a:txBody>
                    <a:bodyPr/>
                    <a:lstStyle/>
                    <a:p>
                      <a:r>
                        <a:rPr lang="en-US" sz="2400" dirty="0"/>
                        <a:t>   9</a:t>
                      </a:r>
                    </a:p>
                  </a:txBody>
                  <a:tcPr marL="121920" marR="121920" marT="60960" marB="60960"/>
                </a:tc>
                <a:tc>
                  <a:txBody>
                    <a:bodyPr/>
                    <a:lstStyle/>
                    <a:p>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cxnSp>
        <p:nvCxnSpPr>
          <p:cNvPr id="47" name="Straight Arrow Connector 46"/>
          <p:cNvCxnSpPr/>
          <p:nvPr/>
        </p:nvCxnSpPr>
        <p:spPr>
          <a:xfrm rot="10800000">
            <a:off x="5689601" y="3124199"/>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14400" y="2717800"/>
            <a:ext cx="812800" cy="400105"/>
          </a:xfrm>
          <a:prstGeom prst="rect">
            <a:avLst/>
          </a:prstGeom>
          <a:noFill/>
        </p:spPr>
        <p:txBody>
          <a:bodyPr wrap="square" lIns="121917" tIns="60958" rIns="121917" bIns="60958" rtlCol="0">
            <a:spAutoFit/>
          </a:bodyPr>
          <a:lstStyle/>
          <a:p>
            <a:r>
              <a:rPr lang="en-US" dirty="0"/>
              <a:t>   </a:t>
            </a:r>
          </a:p>
        </p:txBody>
      </p:sp>
      <p:graphicFrame>
        <p:nvGraphicFramePr>
          <p:cNvPr id="20" name="Table 19"/>
          <p:cNvGraphicFramePr>
            <a:graphicFrameLocks noGrp="1"/>
          </p:cNvGraphicFramePr>
          <p:nvPr/>
        </p:nvGraphicFramePr>
        <p:xfrm>
          <a:off x="66040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200</a:t>
                      </a:r>
                      <a:endParaRPr lang="en-US" sz="2400" dirty="0"/>
                    </a:p>
                  </a:txBody>
                  <a:tcPr marL="121920" marR="121920" marT="60960" marB="60960"/>
                </a:tc>
                <a:tc>
                  <a:txBody>
                    <a:bodyPr/>
                    <a:lstStyle/>
                    <a:p>
                      <a:r>
                        <a:rPr lang="en-US" sz="2400" dirty="0"/>
                        <a:t>   7</a:t>
                      </a:r>
                    </a:p>
                  </a:txBody>
                  <a:tcPr marL="121920" marR="121920" marT="60960" marB="60960"/>
                </a:tc>
                <a:tc>
                  <a:txBody>
                    <a:bodyPr/>
                    <a:lstStyle/>
                    <a:p>
                      <a:r>
                        <a:rPr lang="en-US" sz="2400" dirty="0"/>
                        <a:t>400</a:t>
                      </a:r>
                    </a:p>
                  </a:txBody>
                  <a:tcPr marL="121920" marR="121920" marT="60960" marB="60960"/>
                </a:tc>
                <a:extLst>
                  <a:ext uri="{0D108BD9-81ED-4DB2-BD59-A6C34878D82A}">
                    <a16:rowId xmlns:a16="http://schemas.microsoft.com/office/drawing/2014/main" val="10000"/>
                  </a:ext>
                </a:extLst>
              </a:tr>
            </a:tbl>
          </a:graphicData>
        </a:graphic>
      </p:graphicFrame>
      <p:sp>
        <p:nvSpPr>
          <p:cNvPr id="21" name="Rectangular Callout 20"/>
          <p:cNvSpPr/>
          <p:nvPr/>
        </p:nvSpPr>
        <p:spPr>
          <a:xfrm>
            <a:off x="0" y="37338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b="1" dirty="0"/>
              <a:t>Delete  7 at  a position  3 </a:t>
            </a:r>
            <a:endParaRPr lang="en-US" b="1" dirty="0">
              <a:solidFill>
                <a:schemeClr val="dk1"/>
              </a:solidFill>
            </a:endParaRPr>
          </a:p>
        </p:txBody>
      </p:sp>
      <p:sp>
        <p:nvSpPr>
          <p:cNvPr id="30" name="Rectangle 29"/>
          <p:cNvSpPr/>
          <p:nvPr/>
        </p:nvSpPr>
        <p:spPr>
          <a:xfrm>
            <a:off x="3860800" y="1803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*prev</a:t>
            </a:r>
            <a:endParaRPr lang="en-US" dirty="0"/>
          </a:p>
        </p:txBody>
      </p:sp>
      <p:cxnSp>
        <p:nvCxnSpPr>
          <p:cNvPr id="31" name="Straight Arrow Connector 30"/>
          <p:cNvCxnSpPr/>
          <p:nvPr/>
        </p:nvCxnSpPr>
        <p:spPr>
          <a:xfrm rot="16200000" flipH="1">
            <a:off x="4420659" y="2564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10668000" y="3124200"/>
            <a:ext cx="711200" cy="400105"/>
          </a:xfrm>
          <a:prstGeom prst="rect">
            <a:avLst/>
          </a:prstGeom>
          <a:noFill/>
        </p:spPr>
        <p:txBody>
          <a:bodyPr wrap="square" lIns="121917" tIns="60958" rIns="121917" bIns="60958" rtlCol="0">
            <a:spAutoFit/>
          </a:bodyPr>
          <a:lstStyle/>
          <a:p>
            <a:r>
              <a:rPr lang="en-US" dirty="0"/>
              <a:t>400</a:t>
            </a:r>
          </a:p>
        </p:txBody>
      </p:sp>
      <p:sp>
        <p:nvSpPr>
          <p:cNvPr id="39" name="Rectangle 38"/>
          <p:cNvSpPr/>
          <p:nvPr/>
        </p:nvSpPr>
        <p:spPr>
          <a:xfrm>
            <a:off x="7112000" y="3835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*current</a:t>
            </a:r>
            <a:endParaRPr lang="en-US" dirty="0"/>
          </a:p>
        </p:txBody>
      </p:sp>
      <p:cxnSp>
        <p:nvCxnSpPr>
          <p:cNvPr id="42" name="Straight Arrow Connector 41"/>
          <p:cNvCxnSpPr/>
          <p:nvPr/>
        </p:nvCxnSpPr>
        <p:spPr>
          <a:xfrm rot="5400000" flipH="1" flipV="1">
            <a:off x="7671859" y="36819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a:off x="5689600" y="2921000"/>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940800" y="2921000"/>
            <a:ext cx="8128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0800000">
            <a:off x="8940802" y="3124200"/>
            <a:ext cx="812801"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29" name="Rectangular Callout 28"/>
          <p:cNvSpPr/>
          <p:nvPr/>
        </p:nvSpPr>
        <p:spPr>
          <a:xfrm>
            <a:off x="0" y="4343400"/>
            <a:ext cx="38608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prev-&gt;next = current-&gt;next</a:t>
            </a:r>
            <a:endParaRPr lang="en-US" dirty="0">
              <a:solidFill>
                <a:schemeClr val="dk1"/>
              </a:solidFill>
            </a:endParaRPr>
          </a:p>
        </p:txBody>
      </p:sp>
      <p:sp>
        <p:nvSpPr>
          <p:cNvPr id="32" name="TextBox 31"/>
          <p:cNvSpPr txBox="1"/>
          <p:nvPr/>
        </p:nvSpPr>
        <p:spPr>
          <a:xfrm>
            <a:off x="4978400" y="2717800"/>
            <a:ext cx="711200" cy="492438"/>
          </a:xfrm>
          <a:prstGeom prst="rect">
            <a:avLst/>
          </a:prstGeom>
          <a:noFill/>
        </p:spPr>
        <p:txBody>
          <a:bodyPr wrap="square" lIns="121917" tIns="60958" rIns="121917" bIns="60958" rtlCol="0">
            <a:spAutoFit/>
          </a:bodyPr>
          <a:lstStyle/>
          <a:p>
            <a:r>
              <a:rPr lang="en-US" sz="2400" dirty="0"/>
              <a:t>400</a:t>
            </a:r>
          </a:p>
        </p:txBody>
      </p:sp>
      <p:sp>
        <p:nvSpPr>
          <p:cNvPr id="33" name="TextBox 32"/>
          <p:cNvSpPr txBox="1"/>
          <p:nvPr/>
        </p:nvSpPr>
        <p:spPr>
          <a:xfrm>
            <a:off x="4978400" y="2733357"/>
            <a:ext cx="711200" cy="492438"/>
          </a:xfrm>
          <a:prstGeom prst="rect">
            <a:avLst/>
          </a:prstGeom>
          <a:noFill/>
        </p:spPr>
        <p:txBody>
          <a:bodyPr wrap="square" lIns="121917" tIns="60958" rIns="121917" bIns="60958" rtlCol="0">
            <a:spAutoFit/>
          </a:bodyPr>
          <a:lstStyle/>
          <a:p>
            <a:r>
              <a:rPr lang="en-US" sz="2400" dirty="0"/>
              <a:t>300</a:t>
            </a:r>
          </a:p>
        </p:txBody>
      </p:sp>
      <p:cxnSp>
        <p:nvCxnSpPr>
          <p:cNvPr id="89" name="Straight Arrow Connector 88"/>
          <p:cNvCxnSpPr/>
          <p:nvPr/>
        </p:nvCxnSpPr>
        <p:spPr>
          <a:xfrm>
            <a:off x="9448800" y="2819400"/>
            <a:ext cx="3048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7" name="TextBox 36">
            <a:extLst>
              <a:ext uri="{FF2B5EF4-FFF2-40B4-BE49-F238E27FC236}">
                <a16:creationId xmlns:a16="http://schemas.microsoft.com/office/drawing/2014/main" id="{AA635DAA-35C4-4438-9D75-515C2C193139}"/>
              </a:ext>
            </a:extLst>
          </p:cNvPr>
          <p:cNvSpPr txBox="1"/>
          <p:nvPr/>
        </p:nvSpPr>
        <p:spPr>
          <a:xfrm>
            <a:off x="526224" y="629253"/>
            <a:ext cx="11136326" cy="784830"/>
          </a:xfrm>
          <a:prstGeom prst="rect">
            <a:avLst/>
          </a:prstGeom>
          <a:noFill/>
        </p:spPr>
        <p:txBody>
          <a:bodyPr wrap="square" rtlCol="0">
            <a:spAutoFit/>
          </a:bodyPr>
          <a:lstStyle/>
          <a:p>
            <a:r>
              <a:rPr lang="en-US" sz="4500" b="1" dirty="0">
                <a:latin typeface="Nunito Sans" panose="00000500000000000000" pitchFamily="2" charset="0"/>
              </a:rPr>
              <a:t>Delete at a Given Position</a:t>
            </a:r>
          </a:p>
        </p:txBody>
      </p:sp>
      <p:sp>
        <p:nvSpPr>
          <p:cNvPr id="38" name="Rectangle 37">
            <a:extLst>
              <a:ext uri="{FF2B5EF4-FFF2-40B4-BE49-F238E27FC236}">
                <a16:creationId xmlns:a16="http://schemas.microsoft.com/office/drawing/2014/main" id="{3E767CAB-1FA5-494A-96EC-9E612067A695}"/>
              </a:ext>
            </a:extLst>
          </p:cNvPr>
          <p:cNvSpPr/>
          <p:nvPr/>
        </p:nvSpPr>
        <p:spPr>
          <a:xfrm>
            <a:off x="598714" y="57148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Elbow Connector 43"/>
          <p:cNvCxnSpPr/>
          <p:nvPr/>
        </p:nvCxnSpPr>
        <p:spPr>
          <a:xfrm flipV="1">
            <a:off x="5689600" y="2108200"/>
            <a:ext cx="3759200" cy="871379"/>
          </a:xfrm>
          <a:prstGeom prst="bentConnector3">
            <a:avLst>
              <a:gd name="adj1" fmla="val 14958"/>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9093200" y="2463800"/>
            <a:ext cx="710141"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1000"/>
                                        <p:tgtEl>
                                          <p:spTgt spid="33"/>
                                        </p:tgtEl>
                                      </p:cBhvr>
                                    </p:animEffect>
                                    <p:set>
                                      <p:cBhvr>
                                        <p:cTn id="11" dur="1" fill="hold">
                                          <p:stCondLst>
                                            <p:cond delay="999"/>
                                          </p:stCondLst>
                                        </p:cTn>
                                        <p:tgtEl>
                                          <p:spTgt spid="33"/>
                                        </p:tgtEl>
                                        <p:attrNameLst>
                                          <p:attrName>style.visibility</p:attrName>
                                        </p:attrNameLst>
                                      </p:cBhvr>
                                      <p:to>
                                        <p:strVal val="hidden"/>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par>
                          <p:cTn id="23" fill="hold">
                            <p:stCondLst>
                              <p:cond delay="0"/>
                            </p:stCondLst>
                            <p:childTnLst>
                              <p:par>
                                <p:cTn id="24" presetID="22" presetClass="exit" presetSubtype="8" fill="hold" nodeType="afterEffect">
                                  <p:stCondLst>
                                    <p:cond delay="0"/>
                                  </p:stCondLst>
                                  <p:childTnLst>
                                    <p:animEffect transition="out" filter="wipe(left)">
                                      <p:cBhvr>
                                        <p:cTn id="25" dur="1000"/>
                                        <p:tgtEl>
                                          <p:spTgt spid="52"/>
                                        </p:tgtEl>
                                      </p:cBhvr>
                                    </p:animEffect>
                                    <p:set>
                                      <p:cBhvr>
                                        <p:cTn id="26" dur="1" fill="hold">
                                          <p:stCondLst>
                                            <p:cond delay="999"/>
                                          </p:stCondLst>
                                        </p:cTn>
                                        <p:tgtEl>
                                          <p:spTgt spid="52"/>
                                        </p:tgtEl>
                                        <p:attrNameLst>
                                          <p:attrName>style.visibility</p:attrName>
                                        </p:attrNameLst>
                                      </p:cBhvr>
                                      <p:to>
                                        <p:strVal val="hidden"/>
                                      </p:to>
                                    </p:set>
                                  </p:childTnLst>
                                </p:cTn>
                              </p:par>
                              <p:par>
                                <p:cTn id="27" presetID="22" presetClass="exit" presetSubtype="8" fill="hold" nodeType="withEffect">
                                  <p:stCondLst>
                                    <p:cond delay="0"/>
                                  </p:stCondLst>
                                  <p:childTnLst>
                                    <p:animEffect transition="out" filter="wipe(left)">
                                      <p:cBhvr>
                                        <p:cTn id="28" dur="1000"/>
                                        <p:tgtEl>
                                          <p:spTgt spid="51"/>
                                        </p:tgtEl>
                                      </p:cBhvr>
                                    </p:animEffect>
                                    <p:set>
                                      <p:cBhvr>
                                        <p:cTn id="29" dur="1" fill="hold">
                                          <p:stCondLst>
                                            <p:cond delay="9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p:bldP spid="3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352801" y="2731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100</a:t>
                      </a:r>
                      <a:endParaRPr lang="en-US" sz="2400" dirty="0"/>
                    </a:p>
                  </a:txBody>
                  <a:tcPr marL="121920" marR="121920" marT="60960" marB="60960"/>
                </a:tc>
                <a:tc>
                  <a:txBody>
                    <a:bodyPr/>
                    <a:lstStyle/>
                    <a:p>
                      <a:r>
                        <a:rPr lang="en-US" sz="2400" dirty="0"/>
                        <a:t>  </a:t>
                      </a:r>
                      <a:r>
                        <a:rPr lang="en-US" sz="2400" baseline="0" dirty="0"/>
                        <a:t> 2</a:t>
                      </a:r>
                      <a:endParaRPr lang="en-US" sz="2400" dirty="0"/>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320800" y="13970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sp>
        <p:nvSpPr>
          <p:cNvPr id="11" name="TextBox 10"/>
          <p:cNvSpPr txBox="1"/>
          <p:nvPr/>
        </p:nvSpPr>
        <p:spPr>
          <a:xfrm>
            <a:off x="1509987" y="1818957"/>
            <a:ext cx="1016000" cy="400105"/>
          </a:xfrm>
          <a:prstGeom prst="rect">
            <a:avLst/>
          </a:prstGeom>
          <a:noFill/>
        </p:spPr>
        <p:txBody>
          <a:bodyPr wrap="square" lIns="121917" tIns="60958" rIns="121917" bIns="60958" rtlCol="0">
            <a:spAutoFit/>
          </a:bodyPr>
          <a:lstStyle/>
          <a:p>
            <a:r>
              <a:rPr lang="en-US" dirty="0"/>
              <a:t>500</a:t>
            </a:r>
          </a:p>
        </p:txBody>
      </p:sp>
      <p:sp>
        <p:nvSpPr>
          <p:cNvPr id="12" name="TextBox 11"/>
          <p:cNvSpPr txBox="1"/>
          <p:nvPr/>
        </p:nvSpPr>
        <p:spPr>
          <a:xfrm>
            <a:off x="508000" y="1412557"/>
            <a:ext cx="1016000" cy="400105"/>
          </a:xfrm>
          <a:prstGeom prst="rect">
            <a:avLst/>
          </a:prstGeom>
          <a:noFill/>
        </p:spPr>
        <p:txBody>
          <a:bodyPr wrap="square" lIns="121917" tIns="60958" rIns="121917" bIns="60958" rtlCol="0">
            <a:spAutoFit/>
          </a:bodyPr>
          <a:lstStyle/>
          <a:p>
            <a:r>
              <a:rPr lang="en-US" dirty="0"/>
              <a:t>head</a:t>
            </a:r>
          </a:p>
        </p:txBody>
      </p:sp>
      <p:sp>
        <p:nvSpPr>
          <p:cNvPr id="23" name="TextBox 22"/>
          <p:cNvSpPr txBox="1"/>
          <p:nvPr/>
        </p:nvSpPr>
        <p:spPr>
          <a:xfrm>
            <a:off x="1016000" y="3124200"/>
            <a:ext cx="812800" cy="400105"/>
          </a:xfrm>
          <a:prstGeom prst="rect">
            <a:avLst/>
          </a:prstGeom>
          <a:noFill/>
        </p:spPr>
        <p:txBody>
          <a:bodyPr wrap="square" lIns="121917" tIns="60958" rIns="121917" bIns="60958" rtlCol="0">
            <a:spAutoFit/>
          </a:bodyPr>
          <a:lstStyle/>
          <a:p>
            <a:r>
              <a:rPr lang="en-US" dirty="0"/>
              <a:t>100</a:t>
            </a:r>
          </a:p>
        </p:txBody>
      </p:sp>
      <p:sp>
        <p:nvSpPr>
          <p:cNvPr id="25" name="TextBox 24"/>
          <p:cNvSpPr txBox="1"/>
          <p:nvPr/>
        </p:nvSpPr>
        <p:spPr>
          <a:xfrm>
            <a:off x="4267200" y="3225800"/>
            <a:ext cx="1016000" cy="400105"/>
          </a:xfrm>
          <a:prstGeom prst="rect">
            <a:avLst/>
          </a:prstGeom>
          <a:noFill/>
        </p:spPr>
        <p:txBody>
          <a:bodyPr wrap="square" lIns="121917" tIns="60958" rIns="121917" bIns="60958" rtlCol="0">
            <a:spAutoFit/>
          </a:bodyPr>
          <a:lstStyle/>
          <a:p>
            <a:r>
              <a:rPr lang="en-US" dirty="0"/>
              <a:t>200</a:t>
            </a:r>
          </a:p>
        </p:txBody>
      </p:sp>
      <p:sp>
        <p:nvSpPr>
          <p:cNvPr id="26" name="TextBox 25"/>
          <p:cNvSpPr txBox="1"/>
          <p:nvPr/>
        </p:nvSpPr>
        <p:spPr>
          <a:xfrm>
            <a:off x="7416800" y="3124200"/>
            <a:ext cx="812800" cy="400105"/>
          </a:xfrm>
          <a:prstGeom prst="rect">
            <a:avLst/>
          </a:prstGeom>
          <a:noFill/>
        </p:spPr>
        <p:txBody>
          <a:bodyPr wrap="square" lIns="121917" tIns="60958" rIns="121917" bIns="60958" rtlCol="0">
            <a:spAutoFit/>
          </a:bodyPr>
          <a:lstStyle/>
          <a:p>
            <a:r>
              <a:rPr lang="en-US" dirty="0"/>
              <a:t>300</a:t>
            </a:r>
          </a:p>
        </p:txBody>
      </p:sp>
      <p:sp>
        <p:nvSpPr>
          <p:cNvPr id="34" name="TextBox 33"/>
          <p:cNvSpPr txBox="1"/>
          <p:nvPr/>
        </p:nvSpPr>
        <p:spPr>
          <a:xfrm>
            <a:off x="1625600" y="1397000"/>
            <a:ext cx="812800" cy="400105"/>
          </a:xfrm>
          <a:prstGeom prst="rect">
            <a:avLst/>
          </a:prstGeom>
          <a:noFill/>
        </p:spPr>
        <p:txBody>
          <a:bodyPr wrap="square" lIns="121917" tIns="60958" rIns="121917" bIns="60958" rtlCol="0">
            <a:spAutoFit/>
          </a:bodyPr>
          <a:lstStyle/>
          <a:p>
            <a:r>
              <a:rPr lang="en-US" dirty="0"/>
              <a:t>100</a:t>
            </a:r>
          </a:p>
        </p:txBody>
      </p:sp>
      <p:cxnSp>
        <p:nvCxnSpPr>
          <p:cNvPr id="46" name="Straight Arrow Connector 45"/>
          <p:cNvCxnSpPr/>
          <p:nvPr/>
        </p:nvCxnSpPr>
        <p:spPr>
          <a:xfrm rot="10800000">
            <a:off x="2438402" y="3122082"/>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438400" y="2918883"/>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1016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0 </a:t>
                      </a:r>
                      <a:endParaRPr lang="en-US" sz="2400" dirty="0"/>
                    </a:p>
                  </a:txBody>
                  <a:tcPr marL="121920" marR="121920" marT="60960" marB="60960"/>
                </a:tc>
                <a:tc>
                  <a:txBody>
                    <a:bodyPr/>
                    <a:lstStyle/>
                    <a:p>
                      <a:r>
                        <a:rPr lang="en-US" sz="2400" dirty="0"/>
                        <a:t>   1</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36" name="Table 35"/>
          <p:cNvGraphicFramePr>
            <a:graphicFrameLocks noGrp="1"/>
          </p:cNvGraphicFramePr>
          <p:nvPr/>
        </p:nvGraphicFramePr>
        <p:xfrm>
          <a:off x="97536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9</a:t>
                      </a:r>
                    </a:p>
                  </a:txBody>
                  <a:tcPr marL="121920" marR="121920" marT="60960" marB="60960"/>
                </a:tc>
                <a:tc>
                  <a:txBody>
                    <a:bodyPr/>
                    <a:lstStyle/>
                    <a:p>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cxnSp>
        <p:nvCxnSpPr>
          <p:cNvPr id="47" name="Straight Arrow Connector 46"/>
          <p:cNvCxnSpPr/>
          <p:nvPr/>
        </p:nvCxnSpPr>
        <p:spPr>
          <a:xfrm rot="10800000">
            <a:off x="5689601" y="3124199"/>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14400" y="2717800"/>
            <a:ext cx="812800" cy="400105"/>
          </a:xfrm>
          <a:prstGeom prst="rect">
            <a:avLst/>
          </a:prstGeom>
          <a:noFill/>
        </p:spPr>
        <p:txBody>
          <a:bodyPr wrap="square" lIns="121917" tIns="60958" rIns="121917" bIns="60958" rtlCol="0">
            <a:spAutoFit/>
          </a:bodyPr>
          <a:lstStyle/>
          <a:p>
            <a:r>
              <a:rPr lang="en-US" dirty="0"/>
              <a:t>   </a:t>
            </a:r>
          </a:p>
        </p:txBody>
      </p:sp>
      <p:graphicFrame>
        <p:nvGraphicFramePr>
          <p:cNvPr id="20" name="Table 19"/>
          <p:cNvGraphicFramePr>
            <a:graphicFrameLocks noGrp="1"/>
          </p:cNvGraphicFramePr>
          <p:nvPr/>
        </p:nvGraphicFramePr>
        <p:xfrm>
          <a:off x="66040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200</a:t>
                      </a:r>
                      <a:endParaRPr lang="en-US" sz="2400" dirty="0"/>
                    </a:p>
                  </a:txBody>
                  <a:tcPr marL="121920" marR="121920" marT="60960" marB="60960"/>
                </a:tc>
                <a:tc>
                  <a:txBody>
                    <a:bodyPr/>
                    <a:lstStyle/>
                    <a:p>
                      <a:r>
                        <a:rPr lang="en-US" sz="2400" dirty="0"/>
                        <a:t>   7</a:t>
                      </a:r>
                    </a:p>
                  </a:txBody>
                  <a:tcPr marL="121920" marR="121920" marT="60960" marB="60960"/>
                </a:tc>
                <a:tc>
                  <a:txBody>
                    <a:bodyPr/>
                    <a:lstStyle/>
                    <a:p>
                      <a:r>
                        <a:rPr lang="en-US" sz="2400" dirty="0"/>
                        <a:t>400</a:t>
                      </a:r>
                    </a:p>
                  </a:txBody>
                  <a:tcPr marL="121920" marR="121920" marT="60960" marB="60960"/>
                </a:tc>
                <a:extLst>
                  <a:ext uri="{0D108BD9-81ED-4DB2-BD59-A6C34878D82A}">
                    <a16:rowId xmlns:a16="http://schemas.microsoft.com/office/drawing/2014/main" val="10000"/>
                  </a:ext>
                </a:extLst>
              </a:tr>
            </a:tbl>
          </a:graphicData>
        </a:graphic>
      </p:graphicFrame>
      <p:sp>
        <p:nvSpPr>
          <p:cNvPr id="21" name="Rectangular Callout 20"/>
          <p:cNvSpPr/>
          <p:nvPr/>
        </p:nvSpPr>
        <p:spPr>
          <a:xfrm>
            <a:off x="0" y="37338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b="1" dirty="0"/>
              <a:t>Delete  7 at  a position  3 </a:t>
            </a:r>
            <a:endParaRPr lang="en-US" b="1" dirty="0">
              <a:solidFill>
                <a:schemeClr val="dk1"/>
              </a:solidFill>
            </a:endParaRPr>
          </a:p>
        </p:txBody>
      </p:sp>
      <p:sp>
        <p:nvSpPr>
          <p:cNvPr id="30" name="Rectangle 29"/>
          <p:cNvSpPr/>
          <p:nvPr/>
        </p:nvSpPr>
        <p:spPr>
          <a:xfrm>
            <a:off x="3860800" y="1803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*prev</a:t>
            </a:r>
            <a:endParaRPr lang="en-US" dirty="0"/>
          </a:p>
        </p:txBody>
      </p:sp>
      <p:cxnSp>
        <p:nvCxnSpPr>
          <p:cNvPr id="31" name="Straight Arrow Connector 30"/>
          <p:cNvCxnSpPr/>
          <p:nvPr/>
        </p:nvCxnSpPr>
        <p:spPr>
          <a:xfrm rot="16200000" flipH="1">
            <a:off x="4420659" y="2564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10668000" y="3124200"/>
            <a:ext cx="711200" cy="400105"/>
          </a:xfrm>
          <a:prstGeom prst="rect">
            <a:avLst/>
          </a:prstGeom>
          <a:noFill/>
        </p:spPr>
        <p:txBody>
          <a:bodyPr wrap="square" lIns="121917" tIns="60958" rIns="121917" bIns="60958" rtlCol="0">
            <a:spAutoFit/>
          </a:bodyPr>
          <a:lstStyle/>
          <a:p>
            <a:r>
              <a:rPr lang="en-US" dirty="0"/>
              <a:t>400</a:t>
            </a:r>
          </a:p>
        </p:txBody>
      </p:sp>
      <p:sp>
        <p:nvSpPr>
          <p:cNvPr id="39" name="Rectangle 38"/>
          <p:cNvSpPr/>
          <p:nvPr/>
        </p:nvSpPr>
        <p:spPr>
          <a:xfrm>
            <a:off x="7112000" y="3835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*current</a:t>
            </a:r>
            <a:endParaRPr lang="en-US" dirty="0"/>
          </a:p>
        </p:txBody>
      </p:sp>
      <p:cxnSp>
        <p:nvCxnSpPr>
          <p:cNvPr id="42" name="Straight Arrow Connector 41"/>
          <p:cNvCxnSpPr/>
          <p:nvPr/>
        </p:nvCxnSpPr>
        <p:spPr>
          <a:xfrm rot="5400000" flipH="1" flipV="1">
            <a:off x="7671859" y="36819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rot="10800000">
            <a:off x="8940802" y="3124200"/>
            <a:ext cx="812801"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29" name="Rectangular Callout 28"/>
          <p:cNvSpPr/>
          <p:nvPr/>
        </p:nvSpPr>
        <p:spPr>
          <a:xfrm>
            <a:off x="0" y="4343400"/>
            <a:ext cx="38608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prev-&gt;next = current-&gt;next</a:t>
            </a:r>
            <a:endParaRPr lang="en-US" dirty="0">
              <a:solidFill>
                <a:schemeClr val="dk1"/>
              </a:solidFill>
            </a:endParaRPr>
          </a:p>
        </p:txBody>
      </p:sp>
      <p:sp>
        <p:nvSpPr>
          <p:cNvPr id="33" name="TextBox 32"/>
          <p:cNvSpPr txBox="1"/>
          <p:nvPr/>
        </p:nvSpPr>
        <p:spPr>
          <a:xfrm>
            <a:off x="4978400" y="2717800"/>
            <a:ext cx="711200" cy="492438"/>
          </a:xfrm>
          <a:prstGeom prst="rect">
            <a:avLst/>
          </a:prstGeom>
          <a:noFill/>
        </p:spPr>
        <p:txBody>
          <a:bodyPr wrap="square" lIns="121917" tIns="60958" rIns="121917" bIns="60958" rtlCol="0">
            <a:spAutoFit/>
          </a:bodyPr>
          <a:lstStyle/>
          <a:p>
            <a:r>
              <a:rPr lang="en-US" sz="2400" dirty="0"/>
              <a:t>400</a:t>
            </a:r>
          </a:p>
        </p:txBody>
      </p:sp>
      <p:sp>
        <p:nvSpPr>
          <p:cNvPr id="35" name="Rectangular Callout 34"/>
          <p:cNvSpPr/>
          <p:nvPr/>
        </p:nvSpPr>
        <p:spPr>
          <a:xfrm>
            <a:off x="0" y="4953000"/>
            <a:ext cx="38608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c</a:t>
            </a:r>
            <a:r>
              <a:rPr lang="en-US" dirty="0">
                <a:solidFill>
                  <a:schemeClr val="dk1"/>
                </a:solidFill>
              </a:rPr>
              <a:t>urrent-&gt;next-&gt;prev = prev</a:t>
            </a:r>
          </a:p>
        </p:txBody>
      </p:sp>
      <p:sp>
        <p:nvSpPr>
          <p:cNvPr id="37" name="TextBox 36"/>
          <p:cNvSpPr txBox="1"/>
          <p:nvPr/>
        </p:nvSpPr>
        <p:spPr>
          <a:xfrm>
            <a:off x="9956800" y="2717800"/>
            <a:ext cx="711200" cy="492438"/>
          </a:xfrm>
          <a:prstGeom prst="rect">
            <a:avLst/>
          </a:prstGeom>
          <a:noFill/>
        </p:spPr>
        <p:txBody>
          <a:bodyPr wrap="square" lIns="121917" tIns="60958" rIns="121917" bIns="60958" rtlCol="0">
            <a:spAutoFit/>
          </a:bodyPr>
          <a:lstStyle/>
          <a:p>
            <a:r>
              <a:rPr lang="en-US" sz="2400" dirty="0"/>
              <a:t>200</a:t>
            </a:r>
          </a:p>
        </p:txBody>
      </p:sp>
      <p:sp>
        <p:nvSpPr>
          <p:cNvPr id="38" name="TextBox 37"/>
          <p:cNvSpPr txBox="1"/>
          <p:nvPr/>
        </p:nvSpPr>
        <p:spPr>
          <a:xfrm>
            <a:off x="9956800" y="2733357"/>
            <a:ext cx="812800" cy="492438"/>
          </a:xfrm>
          <a:prstGeom prst="rect">
            <a:avLst/>
          </a:prstGeom>
          <a:noFill/>
        </p:spPr>
        <p:txBody>
          <a:bodyPr wrap="square" lIns="121917" tIns="60958" rIns="121917" bIns="60958" rtlCol="0">
            <a:spAutoFit/>
          </a:bodyPr>
          <a:lstStyle/>
          <a:p>
            <a:r>
              <a:rPr lang="en-US" sz="2400" dirty="0"/>
              <a:t>300</a:t>
            </a:r>
          </a:p>
        </p:txBody>
      </p:sp>
      <p:cxnSp>
        <p:nvCxnSpPr>
          <p:cNvPr id="43" name="Straight Connector 42"/>
          <p:cNvCxnSpPr/>
          <p:nvPr/>
        </p:nvCxnSpPr>
        <p:spPr>
          <a:xfrm rot="5400000">
            <a:off x="9144529" y="3326871"/>
            <a:ext cx="4064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96000" y="3530600"/>
            <a:ext cx="3251200" cy="211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5893329" y="3326871"/>
            <a:ext cx="4064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10800000">
            <a:off x="5689600" y="3124200"/>
            <a:ext cx="406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347200" y="3124200"/>
            <a:ext cx="406400" cy="211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flipV="1">
            <a:off x="5689600" y="2108200"/>
            <a:ext cx="3759200" cy="871379"/>
          </a:xfrm>
          <a:prstGeom prst="bentConnector3">
            <a:avLst>
              <a:gd name="adj1" fmla="val 14958"/>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9093200" y="2463800"/>
            <a:ext cx="710141"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9448800" y="2819400"/>
            <a:ext cx="3048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45" name="TextBox 44">
            <a:extLst>
              <a:ext uri="{FF2B5EF4-FFF2-40B4-BE49-F238E27FC236}">
                <a16:creationId xmlns:a16="http://schemas.microsoft.com/office/drawing/2014/main" id="{AA635DAA-35C4-4438-9D75-515C2C193139}"/>
              </a:ext>
            </a:extLst>
          </p:cNvPr>
          <p:cNvSpPr txBox="1"/>
          <p:nvPr/>
        </p:nvSpPr>
        <p:spPr>
          <a:xfrm>
            <a:off x="526224" y="629253"/>
            <a:ext cx="11136326" cy="784830"/>
          </a:xfrm>
          <a:prstGeom prst="rect">
            <a:avLst/>
          </a:prstGeom>
          <a:noFill/>
        </p:spPr>
        <p:txBody>
          <a:bodyPr wrap="square" rtlCol="0">
            <a:spAutoFit/>
          </a:bodyPr>
          <a:lstStyle/>
          <a:p>
            <a:r>
              <a:rPr lang="en-US" sz="4500" b="1" dirty="0">
                <a:latin typeface="Nunito Sans" panose="00000500000000000000" pitchFamily="2" charset="0"/>
              </a:rPr>
              <a:t>Delete at a Given Position</a:t>
            </a:r>
          </a:p>
        </p:txBody>
      </p:sp>
      <p:sp>
        <p:nvSpPr>
          <p:cNvPr id="48" name="Rectangle 47">
            <a:extLst>
              <a:ext uri="{FF2B5EF4-FFF2-40B4-BE49-F238E27FC236}">
                <a16:creationId xmlns:a16="http://schemas.microsoft.com/office/drawing/2014/main" id="{3E767CAB-1FA5-494A-96EC-9E612067A695}"/>
              </a:ext>
            </a:extLst>
          </p:cNvPr>
          <p:cNvSpPr/>
          <p:nvPr/>
        </p:nvSpPr>
        <p:spPr>
          <a:xfrm>
            <a:off x="598714" y="57148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38"/>
                                        </p:tgtEl>
                                      </p:cBhvr>
                                    </p:animEffect>
                                    <p:set>
                                      <p:cBhvr>
                                        <p:cTn id="11" dur="1" fill="hold">
                                          <p:stCondLst>
                                            <p:cond delay="499"/>
                                          </p:stCondLst>
                                        </p:cTn>
                                        <p:tgtEl>
                                          <p:spTgt spid="38"/>
                                        </p:tgtEl>
                                        <p:attrNameLst>
                                          <p:attrName>style.visibility</p:attrName>
                                        </p:attrNameLst>
                                      </p:cBhvr>
                                      <p:to>
                                        <p:strVal val="hidden"/>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66"/>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par>
                          <p:cTn id="29" fill="hold">
                            <p:stCondLst>
                              <p:cond delay="500"/>
                            </p:stCondLst>
                            <p:childTnLst>
                              <p:par>
                                <p:cTn id="30" presetID="22" presetClass="exit" presetSubtype="2" fill="hold" nodeType="afterEffect">
                                  <p:stCondLst>
                                    <p:cond delay="0"/>
                                  </p:stCondLst>
                                  <p:childTnLst>
                                    <p:animEffect transition="out" filter="wipe(right)">
                                      <p:cBhvr>
                                        <p:cTn id="31" dur="1000"/>
                                        <p:tgtEl>
                                          <p:spTgt spid="47"/>
                                        </p:tgtEl>
                                      </p:cBhvr>
                                    </p:animEffect>
                                    <p:set>
                                      <p:cBhvr>
                                        <p:cTn id="32" dur="1" fill="hold">
                                          <p:stCondLst>
                                            <p:cond delay="999"/>
                                          </p:stCondLst>
                                        </p:cTn>
                                        <p:tgtEl>
                                          <p:spTgt spid="47"/>
                                        </p:tgtEl>
                                        <p:attrNameLst>
                                          <p:attrName>style.visibility</p:attrName>
                                        </p:attrNameLst>
                                      </p:cBhvr>
                                      <p:to>
                                        <p:strVal val="hidden"/>
                                      </p:to>
                                    </p:set>
                                  </p:childTnLst>
                                </p:cTn>
                              </p:par>
                              <p:par>
                                <p:cTn id="33" presetID="22" presetClass="exit" presetSubtype="2" fill="hold" nodeType="withEffect">
                                  <p:stCondLst>
                                    <p:cond delay="0"/>
                                  </p:stCondLst>
                                  <p:childTnLst>
                                    <p:animEffect transition="out" filter="wipe(right)">
                                      <p:cBhvr>
                                        <p:cTn id="34" dur="1000"/>
                                        <p:tgtEl>
                                          <p:spTgt spid="53"/>
                                        </p:tgtEl>
                                      </p:cBhvr>
                                    </p:animEffect>
                                    <p:set>
                                      <p:cBhvr>
                                        <p:cTn id="35" dur="1" fill="hold">
                                          <p:stCondLst>
                                            <p:cond delay="9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0</a:t>
                      </a:r>
                      <a:endParaRPr lang="en-US" sz="2700" b="1" dirty="0">
                        <a:ln>
                          <a:solidFill>
                            <a:schemeClr val="tx1"/>
                          </a:solidFill>
                        </a:ln>
                        <a:solidFill>
                          <a:srgbClr val="FF0000"/>
                        </a:solidFill>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00B05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5" name="Rectangle 4"/>
          <p:cNvSpPr/>
          <p:nvPr/>
        </p:nvSpPr>
        <p:spPr>
          <a:xfrm>
            <a:off x="4572001" y="0"/>
            <a:ext cx="3473431" cy="697627"/>
          </a:xfrm>
          <a:prstGeom prst="rect">
            <a:avLst/>
          </a:prstGeom>
        </p:spPr>
        <p:txBody>
          <a:bodyPr wrap="none" lIns="121917" tIns="60958" rIns="121917" bIns="60958">
            <a:spAutoFit/>
          </a:bodyPr>
          <a:lstStyle/>
          <a:p>
            <a:pPr algn="ctr"/>
            <a:r>
              <a:rPr lang="en-US" sz="3700" dirty="0"/>
              <a:t>Insert at the end</a:t>
            </a:r>
          </a:p>
        </p:txBody>
      </p:sp>
      <p:pic>
        <p:nvPicPr>
          <p:cNvPr id="6" name="Picture 2" descr="Image result for curved arrow png image"/>
          <p:cNvPicPr>
            <a:picLocks noChangeAspect="1" noChangeArrowheads="1"/>
          </p:cNvPicPr>
          <p:nvPr/>
        </p:nvPicPr>
        <p:blipFill>
          <a:blip r:embed="rId2" cstate="print"/>
          <a:srcRect/>
          <a:stretch>
            <a:fillRect/>
          </a:stretch>
        </p:blipFill>
        <p:spPr bwMode="auto">
          <a:xfrm rot="20464457">
            <a:off x="1570893" y="4375256"/>
            <a:ext cx="585219" cy="585219"/>
          </a:xfrm>
          <a:prstGeom prst="rect">
            <a:avLst/>
          </a:prstGeom>
          <a:noFill/>
        </p:spPr>
      </p:pic>
      <p:sp>
        <p:nvSpPr>
          <p:cNvPr id="7" name="Rectangle 6"/>
          <p:cNvSpPr/>
          <p:nvPr/>
        </p:nvSpPr>
        <p:spPr>
          <a:xfrm>
            <a:off x="4978401" y="1397001"/>
            <a:ext cx="5876731" cy="1600434"/>
          </a:xfrm>
          <a:prstGeom prst="rect">
            <a:avLst/>
          </a:prstGeom>
        </p:spPr>
        <p:txBody>
          <a:bodyPr wrap="none" lIns="121917" tIns="60958" rIns="121917" bIns="60958">
            <a:spAutoFit/>
          </a:bodyPr>
          <a:lstStyle/>
          <a:p>
            <a:pPr>
              <a:buFont typeface="Arial" pitchFamily="34" charset="0"/>
              <a:buChar char="•"/>
            </a:pPr>
            <a:r>
              <a:rPr lang="en-US" sz="2400" dirty="0"/>
              <a:t>Step 1. Memory allocation</a:t>
            </a:r>
          </a:p>
          <a:p>
            <a:pPr>
              <a:buFont typeface="Arial" pitchFamily="34" charset="0"/>
              <a:buChar char="•"/>
            </a:pPr>
            <a:r>
              <a:rPr lang="en-US" sz="2400" dirty="0"/>
              <a:t>Step 2. The address of new node should be- </a:t>
            </a:r>
          </a:p>
          <a:p>
            <a:r>
              <a:rPr lang="en-US" sz="2400" dirty="0"/>
              <a:t>               stored in the last pointer of the list</a:t>
            </a:r>
          </a:p>
          <a:p>
            <a:pPr>
              <a:buFont typeface="Arial" pitchFamily="34" charset="0"/>
              <a:buChar char="•"/>
            </a:pP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352801" y="2731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100</a:t>
                      </a:r>
                      <a:endParaRPr lang="en-US" sz="2400" dirty="0"/>
                    </a:p>
                  </a:txBody>
                  <a:tcPr marL="121920" marR="121920" marT="60960" marB="60960"/>
                </a:tc>
                <a:tc>
                  <a:txBody>
                    <a:bodyPr/>
                    <a:lstStyle/>
                    <a:p>
                      <a:r>
                        <a:rPr lang="en-US" sz="2400" dirty="0"/>
                        <a:t>  </a:t>
                      </a:r>
                      <a:r>
                        <a:rPr lang="en-US" sz="2400" baseline="0" dirty="0"/>
                        <a:t> 2</a:t>
                      </a:r>
                      <a:endParaRPr lang="en-US" sz="2400" dirty="0"/>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320800" y="13970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sp>
        <p:nvSpPr>
          <p:cNvPr id="11" name="TextBox 10"/>
          <p:cNvSpPr txBox="1"/>
          <p:nvPr/>
        </p:nvSpPr>
        <p:spPr>
          <a:xfrm>
            <a:off x="1509987" y="1818957"/>
            <a:ext cx="1016000" cy="400105"/>
          </a:xfrm>
          <a:prstGeom prst="rect">
            <a:avLst/>
          </a:prstGeom>
          <a:noFill/>
        </p:spPr>
        <p:txBody>
          <a:bodyPr wrap="square" lIns="121917" tIns="60958" rIns="121917" bIns="60958" rtlCol="0">
            <a:spAutoFit/>
          </a:bodyPr>
          <a:lstStyle/>
          <a:p>
            <a:r>
              <a:rPr lang="en-US" dirty="0"/>
              <a:t>500</a:t>
            </a:r>
          </a:p>
        </p:txBody>
      </p:sp>
      <p:sp>
        <p:nvSpPr>
          <p:cNvPr id="12" name="TextBox 11"/>
          <p:cNvSpPr txBox="1"/>
          <p:nvPr/>
        </p:nvSpPr>
        <p:spPr>
          <a:xfrm>
            <a:off x="508000" y="1412557"/>
            <a:ext cx="1016000" cy="400105"/>
          </a:xfrm>
          <a:prstGeom prst="rect">
            <a:avLst/>
          </a:prstGeom>
          <a:noFill/>
        </p:spPr>
        <p:txBody>
          <a:bodyPr wrap="square" lIns="121917" tIns="60958" rIns="121917" bIns="60958" rtlCol="0">
            <a:spAutoFit/>
          </a:bodyPr>
          <a:lstStyle/>
          <a:p>
            <a:r>
              <a:rPr lang="en-US" dirty="0"/>
              <a:t>head</a:t>
            </a:r>
          </a:p>
        </p:txBody>
      </p:sp>
      <p:sp>
        <p:nvSpPr>
          <p:cNvPr id="23" name="TextBox 22"/>
          <p:cNvSpPr txBox="1"/>
          <p:nvPr/>
        </p:nvSpPr>
        <p:spPr>
          <a:xfrm>
            <a:off x="1016000" y="3124200"/>
            <a:ext cx="812800" cy="400105"/>
          </a:xfrm>
          <a:prstGeom prst="rect">
            <a:avLst/>
          </a:prstGeom>
          <a:noFill/>
        </p:spPr>
        <p:txBody>
          <a:bodyPr wrap="square" lIns="121917" tIns="60958" rIns="121917" bIns="60958" rtlCol="0">
            <a:spAutoFit/>
          </a:bodyPr>
          <a:lstStyle/>
          <a:p>
            <a:r>
              <a:rPr lang="en-US" dirty="0"/>
              <a:t>100</a:t>
            </a:r>
          </a:p>
        </p:txBody>
      </p:sp>
      <p:sp>
        <p:nvSpPr>
          <p:cNvPr id="25" name="TextBox 24"/>
          <p:cNvSpPr txBox="1"/>
          <p:nvPr/>
        </p:nvSpPr>
        <p:spPr>
          <a:xfrm>
            <a:off x="4267200" y="3225800"/>
            <a:ext cx="1016000" cy="400105"/>
          </a:xfrm>
          <a:prstGeom prst="rect">
            <a:avLst/>
          </a:prstGeom>
          <a:noFill/>
        </p:spPr>
        <p:txBody>
          <a:bodyPr wrap="square" lIns="121917" tIns="60958" rIns="121917" bIns="60958" rtlCol="0">
            <a:spAutoFit/>
          </a:bodyPr>
          <a:lstStyle/>
          <a:p>
            <a:r>
              <a:rPr lang="en-US" dirty="0"/>
              <a:t>200</a:t>
            </a:r>
          </a:p>
        </p:txBody>
      </p:sp>
      <p:sp>
        <p:nvSpPr>
          <p:cNvPr id="26" name="TextBox 25"/>
          <p:cNvSpPr txBox="1"/>
          <p:nvPr/>
        </p:nvSpPr>
        <p:spPr>
          <a:xfrm>
            <a:off x="7416800" y="3124200"/>
            <a:ext cx="812800" cy="400105"/>
          </a:xfrm>
          <a:prstGeom prst="rect">
            <a:avLst/>
          </a:prstGeom>
          <a:noFill/>
        </p:spPr>
        <p:txBody>
          <a:bodyPr wrap="square" lIns="121917" tIns="60958" rIns="121917" bIns="60958" rtlCol="0">
            <a:spAutoFit/>
          </a:bodyPr>
          <a:lstStyle/>
          <a:p>
            <a:r>
              <a:rPr lang="en-US" dirty="0"/>
              <a:t>300</a:t>
            </a:r>
          </a:p>
        </p:txBody>
      </p:sp>
      <p:sp>
        <p:nvSpPr>
          <p:cNvPr id="34" name="TextBox 33"/>
          <p:cNvSpPr txBox="1"/>
          <p:nvPr/>
        </p:nvSpPr>
        <p:spPr>
          <a:xfrm>
            <a:off x="1625600" y="1397000"/>
            <a:ext cx="812800" cy="400105"/>
          </a:xfrm>
          <a:prstGeom prst="rect">
            <a:avLst/>
          </a:prstGeom>
          <a:noFill/>
        </p:spPr>
        <p:txBody>
          <a:bodyPr wrap="square" lIns="121917" tIns="60958" rIns="121917" bIns="60958" rtlCol="0">
            <a:spAutoFit/>
          </a:bodyPr>
          <a:lstStyle/>
          <a:p>
            <a:r>
              <a:rPr lang="en-US" dirty="0"/>
              <a:t>100</a:t>
            </a:r>
          </a:p>
        </p:txBody>
      </p:sp>
      <p:cxnSp>
        <p:nvCxnSpPr>
          <p:cNvPr id="46" name="Straight Arrow Connector 45"/>
          <p:cNvCxnSpPr/>
          <p:nvPr/>
        </p:nvCxnSpPr>
        <p:spPr>
          <a:xfrm rot="10800000">
            <a:off x="2438402" y="3122082"/>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438400" y="2918883"/>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1016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0 </a:t>
                      </a:r>
                      <a:endParaRPr lang="en-US" sz="2400" dirty="0"/>
                    </a:p>
                  </a:txBody>
                  <a:tcPr marL="121920" marR="121920" marT="60960" marB="60960"/>
                </a:tc>
                <a:tc>
                  <a:txBody>
                    <a:bodyPr/>
                    <a:lstStyle/>
                    <a:p>
                      <a:r>
                        <a:rPr lang="en-US" sz="2400" dirty="0"/>
                        <a:t>   1</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36" name="Table 35"/>
          <p:cNvGraphicFramePr>
            <a:graphicFrameLocks noGrp="1"/>
          </p:cNvGraphicFramePr>
          <p:nvPr/>
        </p:nvGraphicFramePr>
        <p:xfrm>
          <a:off x="97536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a:t>
                      </a:r>
                      <a:endParaRPr lang="en-US" sz="2400" dirty="0"/>
                    </a:p>
                  </a:txBody>
                  <a:tcPr marL="121920" marR="121920" marT="60960" marB="60960"/>
                </a:tc>
                <a:tc>
                  <a:txBody>
                    <a:bodyPr/>
                    <a:lstStyle/>
                    <a:p>
                      <a:r>
                        <a:rPr lang="en-US" sz="2400" dirty="0"/>
                        <a:t>   9</a:t>
                      </a:r>
                    </a:p>
                  </a:txBody>
                  <a:tcPr marL="121920" marR="121920" marT="60960" marB="60960"/>
                </a:tc>
                <a:tc>
                  <a:txBody>
                    <a:bodyPr/>
                    <a:lstStyle/>
                    <a:p>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sp>
        <p:nvSpPr>
          <p:cNvPr id="50" name="TextBox 49"/>
          <p:cNvSpPr txBox="1"/>
          <p:nvPr/>
        </p:nvSpPr>
        <p:spPr>
          <a:xfrm>
            <a:off x="914400" y="2717800"/>
            <a:ext cx="812800" cy="400105"/>
          </a:xfrm>
          <a:prstGeom prst="rect">
            <a:avLst/>
          </a:prstGeom>
          <a:noFill/>
        </p:spPr>
        <p:txBody>
          <a:bodyPr wrap="square" lIns="121917" tIns="60958" rIns="121917" bIns="60958" rtlCol="0">
            <a:spAutoFit/>
          </a:bodyPr>
          <a:lstStyle/>
          <a:p>
            <a:r>
              <a:rPr lang="en-US" dirty="0"/>
              <a:t>   </a:t>
            </a:r>
          </a:p>
        </p:txBody>
      </p:sp>
      <p:graphicFrame>
        <p:nvGraphicFramePr>
          <p:cNvPr id="20" name="Table 19"/>
          <p:cNvGraphicFramePr>
            <a:graphicFrameLocks noGrp="1"/>
          </p:cNvGraphicFramePr>
          <p:nvPr/>
        </p:nvGraphicFramePr>
        <p:xfrm>
          <a:off x="66040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200</a:t>
                      </a:r>
                      <a:endParaRPr lang="en-US" sz="2400" dirty="0"/>
                    </a:p>
                  </a:txBody>
                  <a:tcPr marL="121920" marR="121920" marT="60960" marB="60960"/>
                </a:tc>
                <a:tc>
                  <a:txBody>
                    <a:bodyPr/>
                    <a:lstStyle/>
                    <a:p>
                      <a:r>
                        <a:rPr lang="en-US" sz="2400" dirty="0"/>
                        <a:t>   7</a:t>
                      </a:r>
                    </a:p>
                  </a:txBody>
                  <a:tcPr marL="121920" marR="121920" marT="60960" marB="60960"/>
                </a:tc>
                <a:tc>
                  <a:txBody>
                    <a:bodyPr/>
                    <a:lstStyle/>
                    <a:p>
                      <a:r>
                        <a:rPr lang="en-US" sz="2400" dirty="0"/>
                        <a:t>400</a:t>
                      </a:r>
                    </a:p>
                  </a:txBody>
                  <a:tcPr marL="121920" marR="121920" marT="60960" marB="60960"/>
                </a:tc>
                <a:extLst>
                  <a:ext uri="{0D108BD9-81ED-4DB2-BD59-A6C34878D82A}">
                    <a16:rowId xmlns:a16="http://schemas.microsoft.com/office/drawing/2014/main" val="10000"/>
                  </a:ext>
                </a:extLst>
              </a:tr>
            </a:tbl>
          </a:graphicData>
        </a:graphic>
      </p:graphicFrame>
      <p:sp>
        <p:nvSpPr>
          <p:cNvPr id="21" name="Rectangular Callout 20"/>
          <p:cNvSpPr/>
          <p:nvPr/>
        </p:nvSpPr>
        <p:spPr>
          <a:xfrm>
            <a:off x="0" y="37338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b="1" dirty="0"/>
              <a:t>Delete  7 at  a position  3 </a:t>
            </a:r>
            <a:endParaRPr lang="en-US" b="1" dirty="0">
              <a:solidFill>
                <a:schemeClr val="dk1"/>
              </a:solidFill>
            </a:endParaRPr>
          </a:p>
        </p:txBody>
      </p:sp>
      <p:sp>
        <p:nvSpPr>
          <p:cNvPr id="30" name="Rectangle 29"/>
          <p:cNvSpPr/>
          <p:nvPr/>
        </p:nvSpPr>
        <p:spPr>
          <a:xfrm>
            <a:off x="3860800" y="1803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*prev</a:t>
            </a:r>
            <a:endParaRPr lang="en-US" dirty="0"/>
          </a:p>
        </p:txBody>
      </p:sp>
      <p:cxnSp>
        <p:nvCxnSpPr>
          <p:cNvPr id="31" name="Straight Arrow Connector 30"/>
          <p:cNvCxnSpPr/>
          <p:nvPr/>
        </p:nvCxnSpPr>
        <p:spPr>
          <a:xfrm rot="16200000" flipH="1">
            <a:off x="4420659" y="2564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10668000" y="3124200"/>
            <a:ext cx="711200" cy="400105"/>
          </a:xfrm>
          <a:prstGeom prst="rect">
            <a:avLst/>
          </a:prstGeom>
          <a:noFill/>
        </p:spPr>
        <p:txBody>
          <a:bodyPr wrap="square" lIns="121917" tIns="60958" rIns="121917" bIns="60958" rtlCol="0">
            <a:spAutoFit/>
          </a:bodyPr>
          <a:lstStyle/>
          <a:p>
            <a:r>
              <a:rPr lang="en-US" dirty="0"/>
              <a:t>400</a:t>
            </a:r>
          </a:p>
        </p:txBody>
      </p:sp>
      <p:sp>
        <p:nvSpPr>
          <p:cNvPr id="39" name="Rectangle 38"/>
          <p:cNvSpPr/>
          <p:nvPr/>
        </p:nvSpPr>
        <p:spPr>
          <a:xfrm>
            <a:off x="7112000" y="3835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*current</a:t>
            </a:r>
            <a:endParaRPr lang="en-US" dirty="0"/>
          </a:p>
        </p:txBody>
      </p:sp>
      <p:cxnSp>
        <p:nvCxnSpPr>
          <p:cNvPr id="42" name="Straight Arrow Connector 41"/>
          <p:cNvCxnSpPr/>
          <p:nvPr/>
        </p:nvCxnSpPr>
        <p:spPr>
          <a:xfrm rot="5400000" flipH="1" flipV="1">
            <a:off x="7671859" y="36819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9" name="Rectangular Callout 28"/>
          <p:cNvSpPr/>
          <p:nvPr/>
        </p:nvSpPr>
        <p:spPr>
          <a:xfrm>
            <a:off x="0" y="4343400"/>
            <a:ext cx="38608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prev-&gt;next = current-&gt;next</a:t>
            </a:r>
            <a:endParaRPr lang="en-US" dirty="0">
              <a:solidFill>
                <a:schemeClr val="dk1"/>
              </a:solidFill>
            </a:endParaRPr>
          </a:p>
        </p:txBody>
      </p:sp>
      <p:sp>
        <p:nvSpPr>
          <p:cNvPr id="33" name="TextBox 32"/>
          <p:cNvSpPr txBox="1"/>
          <p:nvPr/>
        </p:nvSpPr>
        <p:spPr>
          <a:xfrm>
            <a:off x="4978400" y="2717800"/>
            <a:ext cx="711200" cy="492438"/>
          </a:xfrm>
          <a:prstGeom prst="rect">
            <a:avLst/>
          </a:prstGeom>
          <a:noFill/>
        </p:spPr>
        <p:txBody>
          <a:bodyPr wrap="square" lIns="121917" tIns="60958" rIns="121917" bIns="60958" rtlCol="0">
            <a:spAutoFit/>
          </a:bodyPr>
          <a:lstStyle/>
          <a:p>
            <a:r>
              <a:rPr lang="en-US" sz="2400" dirty="0"/>
              <a:t>300</a:t>
            </a:r>
          </a:p>
        </p:txBody>
      </p:sp>
      <p:sp>
        <p:nvSpPr>
          <p:cNvPr id="35" name="Rectangular Callout 34"/>
          <p:cNvSpPr/>
          <p:nvPr/>
        </p:nvSpPr>
        <p:spPr>
          <a:xfrm>
            <a:off x="0" y="4953000"/>
            <a:ext cx="38608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c</a:t>
            </a:r>
            <a:r>
              <a:rPr lang="en-US" dirty="0">
                <a:solidFill>
                  <a:schemeClr val="dk1"/>
                </a:solidFill>
              </a:rPr>
              <a:t>urrent-&gt;next-&gt;prev = prev</a:t>
            </a:r>
          </a:p>
        </p:txBody>
      </p:sp>
      <p:sp>
        <p:nvSpPr>
          <p:cNvPr id="37" name="TextBox 36"/>
          <p:cNvSpPr txBox="1"/>
          <p:nvPr/>
        </p:nvSpPr>
        <p:spPr>
          <a:xfrm>
            <a:off x="9956800" y="2717800"/>
            <a:ext cx="711200" cy="492438"/>
          </a:xfrm>
          <a:prstGeom prst="rect">
            <a:avLst/>
          </a:prstGeom>
          <a:noFill/>
        </p:spPr>
        <p:txBody>
          <a:bodyPr wrap="square" lIns="121917" tIns="60958" rIns="121917" bIns="60958" rtlCol="0">
            <a:spAutoFit/>
          </a:bodyPr>
          <a:lstStyle/>
          <a:p>
            <a:r>
              <a:rPr lang="en-US" sz="2400" dirty="0"/>
              <a:t>200</a:t>
            </a:r>
          </a:p>
        </p:txBody>
      </p:sp>
      <p:cxnSp>
        <p:nvCxnSpPr>
          <p:cNvPr id="43" name="Straight Connector 42"/>
          <p:cNvCxnSpPr/>
          <p:nvPr/>
        </p:nvCxnSpPr>
        <p:spPr>
          <a:xfrm rot="5400000">
            <a:off x="9144529" y="3326871"/>
            <a:ext cx="4064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96000" y="3530600"/>
            <a:ext cx="3251200" cy="211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5893329" y="3326871"/>
            <a:ext cx="406400"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10800000">
            <a:off x="5689600" y="3124200"/>
            <a:ext cx="406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347200" y="3124200"/>
            <a:ext cx="406400" cy="211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1" name="Rectangular Callout 40"/>
          <p:cNvSpPr/>
          <p:nvPr/>
        </p:nvSpPr>
        <p:spPr>
          <a:xfrm>
            <a:off x="0" y="5562600"/>
            <a:ext cx="38608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solidFill>
                  <a:schemeClr val="dk1"/>
                </a:solidFill>
              </a:rPr>
              <a:t>free(current)</a:t>
            </a:r>
          </a:p>
        </p:txBody>
      </p:sp>
      <p:cxnSp>
        <p:nvCxnSpPr>
          <p:cNvPr id="44" name="Elbow Connector 43"/>
          <p:cNvCxnSpPr/>
          <p:nvPr/>
        </p:nvCxnSpPr>
        <p:spPr>
          <a:xfrm flipV="1">
            <a:off x="5689600" y="2108200"/>
            <a:ext cx="3759200" cy="871379"/>
          </a:xfrm>
          <a:prstGeom prst="bentConnector3">
            <a:avLst>
              <a:gd name="adj1" fmla="val 14958"/>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9093200" y="2463800"/>
            <a:ext cx="710141" cy="105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9448800" y="2819400"/>
            <a:ext cx="3048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49" name="TextBox 48">
            <a:extLst>
              <a:ext uri="{FF2B5EF4-FFF2-40B4-BE49-F238E27FC236}">
                <a16:creationId xmlns:a16="http://schemas.microsoft.com/office/drawing/2014/main" id="{AA635DAA-35C4-4438-9D75-515C2C193139}"/>
              </a:ext>
            </a:extLst>
          </p:cNvPr>
          <p:cNvSpPr txBox="1"/>
          <p:nvPr/>
        </p:nvSpPr>
        <p:spPr>
          <a:xfrm>
            <a:off x="526224" y="629253"/>
            <a:ext cx="11136326" cy="784830"/>
          </a:xfrm>
          <a:prstGeom prst="rect">
            <a:avLst/>
          </a:prstGeom>
          <a:noFill/>
        </p:spPr>
        <p:txBody>
          <a:bodyPr wrap="square" rtlCol="0">
            <a:spAutoFit/>
          </a:bodyPr>
          <a:lstStyle/>
          <a:p>
            <a:r>
              <a:rPr lang="en-US" sz="4500" b="1" dirty="0">
                <a:latin typeface="Nunito Sans" panose="00000500000000000000" pitchFamily="2" charset="0"/>
              </a:rPr>
              <a:t>Delete at a Given Position</a:t>
            </a:r>
          </a:p>
        </p:txBody>
      </p:sp>
      <p:sp>
        <p:nvSpPr>
          <p:cNvPr id="51" name="Rectangle 50">
            <a:extLst>
              <a:ext uri="{FF2B5EF4-FFF2-40B4-BE49-F238E27FC236}">
                <a16:creationId xmlns:a16="http://schemas.microsoft.com/office/drawing/2014/main" id="{3E767CAB-1FA5-494A-96EC-9E612067A695}"/>
              </a:ext>
            </a:extLst>
          </p:cNvPr>
          <p:cNvSpPr/>
          <p:nvPr/>
        </p:nvSpPr>
        <p:spPr>
          <a:xfrm>
            <a:off x="598714" y="57148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26"/>
                                        </p:tgtEl>
                                      </p:cBhvr>
                                    </p:animEffect>
                                    <p:set>
                                      <p:cBhvr>
                                        <p:cTn id="7" dur="1" fill="hold">
                                          <p:stCondLst>
                                            <p:cond delay="999"/>
                                          </p:stCondLst>
                                        </p:cTn>
                                        <p:tgtEl>
                                          <p:spTgt spid="26"/>
                                        </p:tgtEl>
                                        <p:attrNameLst>
                                          <p:attrName>style.visibility</p:attrName>
                                        </p:attrNameLst>
                                      </p:cBhvr>
                                      <p:to>
                                        <p:strVal val="hidden"/>
                                      </p:to>
                                    </p:set>
                                  </p:childTnLst>
                                </p:cTn>
                              </p:par>
                              <p:par>
                                <p:cTn id="8" presetID="22" presetClass="exit" presetSubtype="8" fill="hold" nodeType="withEffect">
                                  <p:stCondLst>
                                    <p:cond delay="0"/>
                                  </p:stCondLst>
                                  <p:childTnLst>
                                    <p:animEffect transition="out" filter="wipe(left)">
                                      <p:cBhvr>
                                        <p:cTn id="9" dur="1000"/>
                                        <p:tgtEl>
                                          <p:spTgt spid="20"/>
                                        </p:tgtEl>
                                      </p:cBhvr>
                                    </p:animEffect>
                                    <p:set>
                                      <p:cBhvr>
                                        <p:cTn id="10" dur="1" fill="hold">
                                          <p:stCondLst>
                                            <p:cond delay="999"/>
                                          </p:stCondLst>
                                        </p:cTn>
                                        <p:tgtEl>
                                          <p:spTgt spid="20"/>
                                        </p:tgtEl>
                                        <p:attrNameLst>
                                          <p:attrName>style.visibility</p:attrName>
                                        </p:attrNameLst>
                                      </p:cBhvr>
                                      <p:to>
                                        <p:strVal val="hidden"/>
                                      </p:to>
                                    </p:set>
                                  </p:childTnLst>
                                </p:cTn>
                              </p:par>
                              <p:par>
                                <p:cTn id="11" presetID="22" presetClass="exit" presetSubtype="8" fill="hold" nodeType="withEffect">
                                  <p:stCondLst>
                                    <p:cond delay="0"/>
                                  </p:stCondLst>
                                  <p:childTnLst>
                                    <p:animEffect transition="out" filter="wipe(left)">
                                      <p:cBhvr>
                                        <p:cTn id="12" dur="1000"/>
                                        <p:tgtEl>
                                          <p:spTgt spid="42"/>
                                        </p:tgtEl>
                                      </p:cBhvr>
                                    </p:animEffect>
                                    <p:set>
                                      <p:cBhvr>
                                        <p:cTn id="13" dur="1" fill="hold">
                                          <p:stCondLst>
                                            <p:cond delay="999"/>
                                          </p:stCondLst>
                                        </p:cTn>
                                        <p:tgtEl>
                                          <p:spTgt spid="42"/>
                                        </p:tgtEl>
                                        <p:attrNameLst>
                                          <p:attrName>style.visibility</p:attrName>
                                        </p:attrNameLst>
                                      </p:cBhvr>
                                      <p:to>
                                        <p:strVal val="hidden"/>
                                      </p:to>
                                    </p:set>
                                  </p:childTnLst>
                                </p:cTn>
                              </p:par>
                              <p:par>
                                <p:cTn id="14" presetID="22" presetClass="exit" presetSubtype="8" fill="hold" grpId="0" nodeType="withEffect">
                                  <p:stCondLst>
                                    <p:cond delay="0"/>
                                  </p:stCondLst>
                                  <p:childTnLst>
                                    <p:animEffect transition="out" filter="wipe(left)">
                                      <p:cBhvr>
                                        <p:cTn id="15" dur="1000"/>
                                        <p:tgtEl>
                                          <p:spTgt spid="39"/>
                                        </p:tgtEl>
                                      </p:cBhvr>
                                    </p:animEffect>
                                    <p:set>
                                      <p:cBhvr>
                                        <p:cTn id="16" dur="1" fill="hold">
                                          <p:stCondLst>
                                            <p:cond delay="9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352801" y="2731347"/>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100</a:t>
                      </a:r>
                      <a:endParaRPr lang="en-US" sz="2400" dirty="0"/>
                    </a:p>
                  </a:txBody>
                  <a:tcPr marL="121920" marR="121920" marT="60960" marB="60960"/>
                </a:tc>
                <a:tc>
                  <a:txBody>
                    <a:bodyPr/>
                    <a:lstStyle/>
                    <a:p>
                      <a:r>
                        <a:rPr lang="en-US" sz="2400" dirty="0"/>
                        <a:t>  </a:t>
                      </a:r>
                      <a:r>
                        <a:rPr lang="en-US" sz="2400" baseline="0" dirty="0"/>
                        <a:t> 2</a:t>
                      </a:r>
                      <a:endParaRPr lang="en-US" sz="2400" dirty="0"/>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320800" y="1397000"/>
          <a:ext cx="1219200" cy="494453"/>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tblGrid>
              <a:tr h="494453">
                <a:tc>
                  <a:txBody>
                    <a:bodyPr/>
                    <a:lstStyle/>
                    <a:p>
                      <a:r>
                        <a:rPr lang="en-US" sz="2400" dirty="0"/>
                        <a:t>   </a:t>
                      </a:r>
                    </a:p>
                  </a:txBody>
                  <a:tcPr marL="121920" marR="121920" marT="60960" marB="60960"/>
                </a:tc>
                <a:extLst>
                  <a:ext uri="{0D108BD9-81ED-4DB2-BD59-A6C34878D82A}">
                    <a16:rowId xmlns:a16="http://schemas.microsoft.com/office/drawing/2014/main" val="10000"/>
                  </a:ext>
                </a:extLst>
              </a:tr>
            </a:tbl>
          </a:graphicData>
        </a:graphic>
      </p:graphicFrame>
      <p:sp>
        <p:nvSpPr>
          <p:cNvPr id="11" name="TextBox 10"/>
          <p:cNvSpPr txBox="1"/>
          <p:nvPr/>
        </p:nvSpPr>
        <p:spPr>
          <a:xfrm>
            <a:off x="1509987" y="1818957"/>
            <a:ext cx="1016000" cy="400105"/>
          </a:xfrm>
          <a:prstGeom prst="rect">
            <a:avLst/>
          </a:prstGeom>
          <a:noFill/>
        </p:spPr>
        <p:txBody>
          <a:bodyPr wrap="square" lIns="121917" tIns="60958" rIns="121917" bIns="60958" rtlCol="0">
            <a:spAutoFit/>
          </a:bodyPr>
          <a:lstStyle/>
          <a:p>
            <a:r>
              <a:rPr lang="en-US" dirty="0"/>
              <a:t>500</a:t>
            </a:r>
          </a:p>
        </p:txBody>
      </p:sp>
      <p:sp>
        <p:nvSpPr>
          <p:cNvPr id="12" name="TextBox 11"/>
          <p:cNvSpPr txBox="1"/>
          <p:nvPr/>
        </p:nvSpPr>
        <p:spPr>
          <a:xfrm>
            <a:off x="508000" y="1412557"/>
            <a:ext cx="1016000" cy="400105"/>
          </a:xfrm>
          <a:prstGeom prst="rect">
            <a:avLst/>
          </a:prstGeom>
          <a:noFill/>
        </p:spPr>
        <p:txBody>
          <a:bodyPr wrap="square" lIns="121917" tIns="60958" rIns="121917" bIns="60958" rtlCol="0">
            <a:spAutoFit/>
          </a:bodyPr>
          <a:lstStyle/>
          <a:p>
            <a:r>
              <a:rPr lang="en-US" dirty="0"/>
              <a:t>head</a:t>
            </a:r>
          </a:p>
        </p:txBody>
      </p:sp>
      <p:sp>
        <p:nvSpPr>
          <p:cNvPr id="23" name="TextBox 22"/>
          <p:cNvSpPr txBox="1"/>
          <p:nvPr/>
        </p:nvSpPr>
        <p:spPr>
          <a:xfrm>
            <a:off x="1016000" y="3124200"/>
            <a:ext cx="812800" cy="400105"/>
          </a:xfrm>
          <a:prstGeom prst="rect">
            <a:avLst/>
          </a:prstGeom>
          <a:noFill/>
        </p:spPr>
        <p:txBody>
          <a:bodyPr wrap="square" lIns="121917" tIns="60958" rIns="121917" bIns="60958" rtlCol="0">
            <a:spAutoFit/>
          </a:bodyPr>
          <a:lstStyle/>
          <a:p>
            <a:r>
              <a:rPr lang="en-US" dirty="0"/>
              <a:t>100</a:t>
            </a:r>
          </a:p>
        </p:txBody>
      </p:sp>
      <p:sp>
        <p:nvSpPr>
          <p:cNvPr id="25" name="TextBox 24"/>
          <p:cNvSpPr txBox="1"/>
          <p:nvPr/>
        </p:nvSpPr>
        <p:spPr>
          <a:xfrm>
            <a:off x="4267200" y="3225800"/>
            <a:ext cx="1016000" cy="400105"/>
          </a:xfrm>
          <a:prstGeom prst="rect">
            <a:avLst/>
          </a:prstGeom>
          <a:noFill/>
        </p:spPr>
        <p:txBody>
          <a:bodyPr wrap="square" lIns="121917" tIns="60958" rIns="121917" bIns="60958" rtlCol="0">
            <a:spAutoFit/>
          </a:bodyPr>
          <a:lstStyle/>
          <a:p>
            <a:r>
              <a:rPr lang="en-US" dirty="0"/>
              <a:t>200</a:t>
            </a:r>
          </a:p>
        </p:txBody>
      </p:sp>
      <p:sp>
        <p:nvSpPr>
          <p:cNvPr id="26" name="TextBox 25"/>
          <p:cNvSpPr txBox="1"/>
          <p:nvPr/>
        </p:nvSpPr>
        <p:spPr>
          <a:xfrm>
            <a:off x="7416800" y="3124200"/>
            <a:ext cx="812800" cy="400105"/>
          </a:xfrm>
          <a:prstGeom prst="rect">
            <a:avLst/>
          </a:prstGeom>
          <a:noFill/>
        </p:spPr>
        <p:txBody>
          <a:bodyPr wrap="square" lIns="121917" tIns="60958" rIns="121917" bIns="60958" rtlCol="0">
            <a:spAutoFit/>
          </a:bodyPr>
          <a:lstStyle/>
          <a:p>
            <a:r>
              <a:rPr lang="en-US" dirty="0"/>
              <a:t>400</a:t>
            </a:r>
          </a:p>
        </p:txBody>
      </p:sp>
      <p:sp>
        <p:nvSpPr>
          <p:cNvPr id="34" name="TextBox 33"/>
          <p:cNvSpPr txBox="1"/>
          <p:nvPr/>
        </p:nvSpPr>
        <p:spPr>
          <a:xfrm>
            <a:off x="1625600" y="1397000"/>
            <a:ext cx="812800" cy="400105"/>
          </a:xfrm>
          <a:prstGeom prst="rect">
            <a:avLst/>
          </a:prstGeom>
          <a:noFill/>
        </p:spPr>
        <p:txBody>
          <a:bodyPr wrap="square" lIns="121917" tIns="60958" rIns="121917" bIns="60958" rtlCol="0">
            <a:spAutoFit/>
          </a:bodyPr>
          <a:lstStyle/>
          <a:p>
            <a:r>
              <a:rPr lang="en-US" dirty="0"/>
              <a:t>100</a:t>
            </a:r>
          </a:p>
        </p:txBody>
      </p:sp>
      <p:cxnSp>
        <p:nvCxnSpPr>
          <p:cNvPr id="46" name="Straight Arrow Connector 45"/>
          <p:cNvCxnSpPr/>
          <p:nvPr/>
        </p:nvCxnSpPr>
        <p:spPr>
          <a:xfrm rot="10800000">
            <a:off x="2438402" y="3122082"/>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438400" y="2918883"/>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1016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0 </a:t>
                      </a:r>
                      <a:endParaRPr lang="en-US" sz="2400" dirty="0"/>
                    </a:p>
                  </a:txBody>
                  <a:tcPr marL="121920" marR="121920" marT="60960" marB="60960"/>
                </a:tc>
                <a:tc>
                  <a:txBody>
                    <a:bodyPr/>
                    <a:lstStyle/>
                    <a:p>
                      <a:r>
                        <a:rPr lang="en-US" sz="2400" dirty="0"/>
                        <a:t>   1</a:t>
                      </a:r>
                    </a:p>
                  </a:txBody>
                  <a:tcPr marL="121920" marR="121920" marT="60960" marB="60960"/>
                </a:tc>
                <a:tc>
                  <a:txBody>
                    <a:bodyPr/>
                    <a:lstStyle/>
                    <a:p>
                      <a:r>
                        <a:rPr lang="en-US" sz="2400" dirty="0"/>
                        <a:t>200</a:t>
                      </a:r>
                    </a:p>
                  </a:txBody>
                  <a:tcPr marL="121920" marR="121920" marT="60960" marB="60960"/>
                </a:tc>
                <a:extLst>
                  <a:ext uri="{0D108BD9-81ED-4DB2-BD59-A6C34878D82A}">
                    <a16:rowId xmlns:a16="http://schemas.microsoft.com/office/drawing/2014/main" val="10000"/>
                  </a:ext>
                </a:extLst>
              </a:tr>
            </a:tbl>
          </a:graphicData>
        </a:graphic>
      </p:graphicFrame>
      <p:sp>
        <p:nvSpPr>
          <p:cNvPr id="50" name="TextBox 49"/>
          <p:cNvSpPr txBox="1"/>
          <p:nvPr/>
        </p:nvSpPr>
        <p:spPr>
          <a:xfrm>
            <a:off x="914400" y="2717800"/>
            <a:ext cx="812800" cy="400105"/>
          </a:xfrm>
          <a:prstGeom prst="rect">
            <a:avLst/>
          </a:prstGeom>
          <a:noFill/>
        </p:spPr>
        <p:txBody>
          <a:bodyPr wrap="square" lIns="121917" tIns="60958" rIns="121917" bIns="60958" rtlCol="0">
            <a:spAutoFit/>
          </a:bodyPr>
          <a:lstStyle/>
          <a:p>
            <a:r>
              <a:rPr lang="en-US" dirty="0"/>
              <a:t>   </a:t>
            </a:r>
          </a:p>
        </p:txBody>
      </p:sp>
      <p:graphicFrame>
        <p:nvGraphicFramePr>
          <p:cNvPr id="20" name="Table 19"/>
          <p:cNvGraphicFramePr>
            <a:graphicFrameLocks noGrp="1"/>
          </p:cNvGraphicFramePr>
          <p:nvPr/>
        </p:nvGraphicFramePr>
        <p:xfrm>
          <a:off x="6604001" y="2717800"/>
          <a:ext cx="2336801" cy="494453"/>
        </p:xfrm>
        <a:graphic>
          <a:graphicData uri="http://schemas.openxmlformats.org/drawingml/2006/table">
            <a:tbl>
              <a:tblPr firstRow="1" bandRow="1">
                <a:tableStyleId>{5940675A-B579-460E-94D1-54222C63F5DA}</a:tableStyleId>
              </a:tblPr>
              <a:tblGrid>
                <a:gridCol w="849745">
                  <a:extLst>
                    <a:ext uri="{9D8B030D-6E8A-4147-A177-3AD203B41FA5}">
                      <a16:colId xmlns:a16="http://schemas.microsoft.com/office/drawing/2014/main" val="20000"/>
                    </a:ext>
                  </a:extLst>
                </a:gridCol>
                <a:gridCol w="743528">
                  <a:extLst>
                    <a:ext uri="{9D8B030D-6E8A-4147-A177-3AD203B41FA5}">
                      <a16:colId xmlns:a16="http://schemas.microsoft.com/office/drawing/2014/main" val="20001"/>
                    </a:ext>
                  </a:extLst>
                </a:gridCol>
                <a:gridCol w="743528">
                  <a:extLst>
                    <a:ext uri="{9D8B030D-6E8A-4147-A177-3AD203B41FA5}">
                      <a16:colId xmlns:a16="http://schemas.microsoft.com/office/drawing/2014/main" val="20002"/>
                    </a:ext>
                  </a:extLst>
                </a:gridCol>
              </a:tblGrid>
              <a:tr h="494453">
                <a:tc>
                  <a:txBody>
                    <a:bodyPr/>
                    <a:lstStyle/>
                    <a:p>
                      <a:r>
                        <a:rPr lang="en-US" sz="2400" baseline="0" dirty="0"/>
                        <a:t>  200</a:t>
                      </a:r>
                      <a:endParaRPr lang="en-US" sz="2400" dirty="0"/>
                    </a:p>
                  </a:txBody>
                  <a:tcPr marL="121920" marR="121920" marT="60960" marB="60960"/>
                </a:tc>
                <a:tc>
                  <a:txBody>
                    <a:bodyPr/>
                    <a:lstStyle/>
                    <a:p>
                      <a:r>
                        <a:rPr lang="en-US" sz="2400" dirty="0"/>
                        <a:t>   9</a:t>
                      </a:r>
                    </a:p>
                  </a:txBody>
                  <a:tcPr marL="121920" marR="121920" marT="60960" marB="60960"/>
                </a:tc>
                <a:tc>
                  <a:txBody>
                    <a:bodyPr/>
                    <a:lstStyle/>
                    <a:p>
                      <a:r>
                        <a:rPr lang="en-US" sz="2400" baseline="0" dirty="0"/>
                        <a:t> 0</a:t>
                      </a:r>
                      <a:endParaRPr lang="en-US" sz="2400" dirty="0"/>
                    </a:p>
                  </a:txBody>
                  <a:tcPr marL="121920" marR="121920" marT="60960" marB="60960"/>
                </a:tc>
                <a:extLst>
                  <a:ext uri="{0D108BD9-81ED-4DB2-BD59-A6C34878D82A}">
                    <a16:rowId xmlns:a16="http://schemas.microsoft.com/office/drawing/2014/main" val="10000"/>
                  </a:ext>
                </a:extLst>
              </a:tr>
            </a:tbl>
          </a:graphicData>
        </a:graphic>
      </p:graphicFrame>
      <p:sp>
        <p:nvSpPr>
          <p:cNvPr id="21" name="Rectangular Callout 20"/>
          <p:cNvSpPr/>
          <p:nvPr/>
        </p:nvSpPr>
        <p:spPr>
          <a:xfrm>
            <a:off x="0" y="3733800"/>
            <a:ext cx="35560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b="1" dirty="0"/>
              <a:t>Delete  7 at  a position  3 </a:t>
            </a:r>
            <a:endParaRPr lang="en-US" b="1" dirty="0">
              <a:solidFill>
                <a:schemeClr val="dk1"/>
              </a:solidFill>
            </a:endParaRPr>
          </a:p>
        </p:txBody>
      </p:sp>
      <p:sp>
        <p:nvSpPr>
          <p:cNvPr id="30" name="Rectangle 29"/>
          <p:cNvSpPr/>
          <p:nvPr/>
        </p:nvSpPr>
        <p:spPr>
          <a:xfrm>
            <a:off x="3860800" y="1803400"/>
            <a:ext cx="1422400" cy="609600"/>
          </a:xfrm>
          <a:prstGeom prst="rect">
            <a:avLst/>
          </a:prstGeom>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dirty="0">
                <a:solidFill>
                  <a:schemeClr val="tx1"/>
                </a:solidFill>
              </a:rPr>
              <a:t>*prev</a:t>
            </a:r>
            <a:endParaRPr lang="en-US" dirty="0"/>
          </a:p>
        </p:txBody>
      </p:sp>
      <p:cxnSp>
        <p:nvCxnSpPr>
          <p:cNvPr id="31" name="Straight Arrow Connector 30"/>
          <p:cNvCxnSpPr/>
          <p:nvPr/>
        </p:nvCxnSpPr>
        <p:spPr>
          <a:xfrm rot="16200000" flipH="1">
            <a:off x="4420659" y="2564342"/>
            <a:ext cx="304800" cy="21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9" name="Rectangular Callout 28"/>
          <p:cNvSpPr/>
          <p:nvPr/>
        </p:nvSpPr>
        <p:spPr>
          <a:xfrm>
            <a:off x="0" y="4343400"/>
            <a:ext cx="38608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prev-&gt;next = current-&gt;next</a:t>
            </a:r>
            <a:endParaRPr lang="en-US" dirty="0">
              <a:solidFill>
                <a:schemeClr val="dk1"/>
              </a:solidFill>
            </a:endParaRPr>
          </a:p>
        </p:txBody>
      </p:sp>
      <p:sp>
        <p:nvSpPr>
          <p:cNvPr id="33" name="TextBox 32"/>
          <p:cNvSpPr txBox="1"/>
          <p:nvPr/>
        </p:nvSpPr>
        <p:spPr>
          <a:xfrm>
            <a:off x="4978400" y="2717800"/>
            <a:ext cx="711200" cy="492438"/>
          </a:xfrm>
          <a:prstGeom prst="rect">
            <a:avLst/>
          </a:prstGeom>
          <a:noFill/>
        </p:spPr>
        <p:txBody>
          <a:bodyPr wrap="square" lIns="121917" tIns="60958" rIns="121917" bIns="60958" rtlCol="0">
            <a:spAutoFit/>
          </a:bodyPr>
          <a:lstStyle/>
          <a:p>
            <a:r>
              <a:rPr lang="en-US" sz="2400" dirty="0"/>
              <a:t>300</a:t>
            </a:r>
          </a:p>
        </p:txBody>
      </p:sp>
      <p:sp>
        <p:nvSpPr>
          <p:cNvPr id="35" name="Rectangular Callout 34"/>
          <p:cNvSpPr/>
          <p:nvPr/>
        </p:nvSpPr>
        <p:spPr>
          <a:xfrm>
            <a:off x="0" y="4953000"/>
            <a:ext cx="38608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t>c</a:t>
            </a:r>
            <a:r>
              <a:rPr lang="en-US" dirty="0">
                <a:solidFill>
                  <a:schemeClr val="dk1"/>
                </a:solidFill>
              </a:rPr>
              <a:t>urrent-&gt;next-&gt;prev = prev</a:t>
            </a:r>
          </a:p>
        </p:txBody>
      </p:sp>
      <p:sp>
        <p:nvSpPr>
          <p:cNvPr id="41" name="Rectangular Callout 40"/>
          <p:cNvSpPr/>
          <p:nvPr/>
        </p:nvSpPr>
        <p:spPr>
          <a:xfrm>
            <a:off x="0" y="5562600"/>
            <a:ext cx="3860800" cy="609600"/>
          </a:xfrm>
          <a:prstGeom prst="wedgeRectCallout">
            <a:avLst/>
          </a:prstGeom>
        </p:spPr>
        <p:style>
          <a:lnRef idx="1">
            <a:schemeClr val="accent1"/>
          </a:lnRef>
          <a:fillRef idx="2">
            <a:schemeClr val="accent1"/>
          </a:fillRef>
          <a:effectRef idx="1">
            <a:schemeClr val="accent1"/>
          </a:effectRef>
          <a:fontRef idx="minor">
            <a:schemeClr val="dk1"/>
          </a:fontRef>
        </p:style>
        <p:txBody>
          <a:bodyPr lIns="121917" tIns="60958" rIns="121917" bIns="60958" rtlCol="0" anchor="ctr"/>
          <a:lstStyle/>
          <a:p>
            <a:pPr algn="ctr"/>
            <a:r>
              <a:rPr lang="en-US" dirty="0">
                <a:solidFill>
                  <a:schemeClr val="dk1"/>
                </a:solidFill>
              </a:rPr>
              <a:t>free(current)</a:t>
            </a:r>
          </a:p>
        </p:txBody>
      </p:sp>
      <p:cxnSp>
        <p:nvCxnSpPr>
          <p:cNvPr id="44" name="Straight Arrow Connector 43"/>
          <p:cNvCxnSpPr/>
          <p:nvPr/>
        </p:nvCxnSpPr>
        <p:spPr>
          <a:xfrm rot="10800000">
            <a:off x="5689602" y="3124199"/>
            <a:ext cx="914399"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689600" y="2921000"/>
            <a:ext cx="914400" cy="2117"/>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6" name="TextBox 35">
            <a:extLst>
              <a:ext uri="{FF2B5EF4-FFF2-40B4-BE49-F238E27FC236}">
                <a16:creationId xmlns:a16="http://schemas.microsoft.com/office/drawing/2014/main" id="{AA635DAA-35C4-4438-9D75-515C2C193139}"/>
              </a:ext>
            </a:extLst>
          </p:cNvPr>
          <p:cNvSpPr txBox="1"/>
          <p:nvPr/>
        </p:nvSpPr>
        <p:spPr>
          <a:xfrm>
            <a:off x="526224" y="629253"/>
            <a:ext cx="11136326" cy="784830"/>
          </a:xfrm>
          <a:prstGeom prst="rect">
            <a:avLst/>
          </a:prstGeom>
          <a:noFill/>
        </p:spPr>
        <p:txBody>
          <a:bodyPr wrap="square" rtlCol="0">
            <a:spAutoFit/>
          </a:bodyPr>
          <a:lstStyle/>
          <a:p>
            <a:r>
              <a:rPr lang="en-US" sz="4500" b="1" dirty="0">
                <a:latin typeface="Nunito Sans" panose="00000500000000000000" pitchFamily="2" charset="0"/>
              </a:rPr>
              <a:t>Delete at a Given Position</a:t>
            </a:r>
          </a:p>
        </p:txBody>
      </p:sp>
      <p:sp>
        <p:nvSpPr>
          <p:cNvPr id="37" name="Rectangle 36">
            <a:extLst>
              <a:ext uri="{FF2B5EF4-FFF2-40B4-BE49-F238E27FC236}">
                <a16:creationId xmlns:a16="http://schemas.microsoft.com/office/drawing/2014/main" id="{3E767CAB-1FA5-494A-96EC-9E612067A695}"/>
              </a:ext>
            </a:extLst>
          </p:cNvPr>
          <p:cNvSpPr/>
          <p:nvPr/>
        </p:nvSpPr>
        <p:spPr>
          <a:xfrm>
            <a:off x="598714" y="57148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Circular Linked List</a:t>
            </a:r>
          </a:p>
        </p:txBody>
      </p:sp>
      <p:sp>
        <p:nvSpPr>
          <p:cNvPr id="10" name="Rectangle 9">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8" name="TextBox 7"/>
          <p:cNvSpPr txBox="1"/>
          <p:nvPr/>
        </p:nvSpPr>
        <p:spPr>
          <a:xfrm>
            <a:off x="4452926" y="2138598"/>
            <a:ext cx="2214578" cy="861774"/>
          </a:xfrm>
          <a:prstGeom prst="rect">
            <a:avLst/>
          </a:prstGeom>
          <a:noFill/>
          <a:ln w="28575">
            <a:solidFill>
              <a:schemeClr val="tx1"/>
            </a:solidFill>
          </a:ln>
        </p:spPr>
        <p:txBody>
          <a:bodyPr wrap="square" rtlCol="0" anchor="ctr">
            <a:spAutoFit/>
          </a:bodyPr>
          <a:lstStyle/>
          <a:p>
            <a:pPr algn="ctr"/>
            <a:r>
              <a:rPr lang="en-GB" sz="2500" dirty="0">
                <a:latin typeface="Nunito Sans" charset="0"/>
              </a:rPr>
              <a:t>Circular Linked List</a:t>
            </a:r>
          </a:p>
        </p:txBody>
      </p:sp>
      <p:sp>
        <p:nvSpPr>
          <p:cNvPr id="9" name="TextBox 8"/>
          <p:cNvSpPr txBox="1"/>
          <p:nvPr/>
        </p:nvSpPr>
        <p:spPr>
          <a:xfrm>
            <a:off x="952464" y="4496052"/>
            <a:ext cx="2214578" cy="1246495"/>
          </a:xfrm>
          <a:prstGeom prst="rect">
            <a:avLst/>
          </a:prstGeom>
          <a:noFill/>
          <a:ln w="28575">
            <a:solidFill>
              <a:schemeClr val="tx1"/>
            </a:solidFill>
          </a:ln>
        </p:spPr>
        <p:txBody>
          <a:bodyPr wrap="square" rtlCol="0" anchor="ctr">
            <a:spAutoFit/>
          </a:bodyPr>
          <a:lstStyle/>
          <a:p>
            <a:pPr algn="ctr"/>
            <a:r>
              <a:rPr lang="en-GB" sz="2500" dirty="0">
                <a:latin typeface="Nunito Sans" charset="0"/>
              </a:rPr>
              <a:t>Circular  Singly Linked List</a:t>
            </a:r>
          </a:p>
        </p:txBody>
      </p:sp>
      <p:sp>
        <p:nvSpPr>
          <p:cNvPr id="12" name="TextBox 11"/>
          <p:cNvSpPr txBox="1"/>
          <p:nvPr/>
        </p:nvSpPr>
        <p:spPr>
          <a:xfrm>
            <a:off x="8310578" y="4496052"/>
            <a:ext cx="2214578" cy="1246495"/>
          </a:xfrm>
          <a:prstGeom prst="rect">
            <a:avLst/>
          </a:prstGeom>
          <a:noFill/>
          <a:ln w="28575">
            <a:solidFill>
              <a:schemeClr val="tx1"/>
            </a:solidFill>
          </a:ln>
        </p:spPr>
        <p:txBody>
          <a:bodyPr wrap="square" rtlCol="0" anchor="ctr">
            <a:spAutoFit/>
          </a:bodyPr>
          <a:lstStyle/>
          <a:p>
            <a:pPr algn="ctr"/>
            <a:r>
              <a:rPr lang="en-GB" sz="2500" dirty="0">
                <a:latin typeface="Nunito Sans" charset="0"/>
              </a:rPr>
              <a:t>Circular Doubly Linked List</a:t>
            </a:r>
          </a:p>
        </p:txBody>
      </p:sp>
      <p:cxnSp>
        <p:nvCxnSpPr>
          <p:cNvPr id="14" name="Straight Connector 13"/>
          <p:cNvCxnSpPr/>
          <p:nvPr/>
        </p:nvCxnSpPr>
        <p:spPr>
          <a:xfrm rot="16200000" flipH="1">
            <a:off x="5095869" y="3357562"/>
            <a:ext cx="714379"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81158" y="3714752"/>
            <a:ext cx="7429552"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523968" y="4071942"/>
            <a:ext cx="71438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a:off x="8952726" y="4071148"/>
            <a:ext cx="71438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13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Circular Singly Linked List</a:t>
            </a:r>
          </a:p>
        </p:txBody>
      </p:sp>
      <p:sp>
        <p:nvSpPr>
          <p:cNvPr id="10" name="Rectangle 9">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aphicFrame>
        <p:nvGraphicFramePr>
          <p:cNvPr id="8" name="Table 7"/>
          <p:cNvGraphicFramePr>
            <a:graphicFrameLocks noGrp="1"/>
          </p:cNvGraphicFramePr>
          <p:nvPr/>
        </p:nvGraphicFramePr>
        <p:xfrm>
          <a:off x="666712" y="4201168"/>
          <a:ext cx="1706546" cy="396240"/>
        </p:xfrm>
        <a:graphic>
          <a:graphicData uri="http://schemas.openxmlformats.org/drawingml/2006/table">
            <a:tbl>
              <a:tblPr firstRow="1" bandRow="1">
                <a:tableStyleId>{5940675A-B579-460E-94D1-54222C63F5DA}</a:tableStyleId>
              </a:tblPr>
              <a:tblGrid>
                <a:gridCol w="853273">
                  <a:extLst>
                    <a:ext uri="{9D8B030D-6E8A-4147-A177-3AD203B41FA5}">
                      <a16:colId xmlns:a16="http://schemas.microsoft.com/office/drawing/2014/main" val="20000"/>
                    </a:ext>
                  </a:extLst>
                </a:gridCol>
                <a:gridCol w="853273">
                  <a:extLst>
                    <a:ext uri="{9D8B030D-6E8A-4147-A177-3AD203B41FA5}">
                      <a16:colId xmlns:a16="http://schemas.microsoft.com/office/drawing/2014/main" val="20001"/>
                    </a:ext>
                  </a:extLst>
                </a:gridCol>
              </a:tblGrid>
              <a:tr h="370840">
                <a:tc>
                  <a:txBody>
                    <a:bodyPr/>
                    <a:lstStyle/>
                    <a:p>
                      <a:pPr algn="ctr"/>
                      <a:r>
                        <a:rPr lang="en-GB" sz="2000" dirty="0">
                          <a:latin typeface="Nunito Sans" charset="0"/>
                        </a:rPr>
                        <a:t>20</a:t>
                      </a:r>
                    </a:p>
                  </a:txBody>
                  <a:tcPr/>
                </a:tc>
                <a:tc>
                  <a:txBody>
                    <a:bodyPr/>
                    <a:lstStyle/>
                    <a:p>
                      <a:pPr algn="ctr"/>
                      <a:r>
                        <a:rPr lang="en-GB" sz="2000" dirty="0">
                          <a:latin typeface="Nunito Sans" charset="0"/>
                        </a:rPr>
                        <a:t>1200</a:t>
                      </a:r>
                    </a:p>
                  </a:txBody>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3532198" y="4214818"/>
          <a:ext cx="1706546" cy="396240"/>
        </p:xfrm>
        <a:graphic>
          <a:graphicData uri="http://schemas.openxmlformats.org/drawingml/2006/table">
            <a:tbl>
              <a:tblPr firstRow="1" bandRow="1">
                <a:tableStyleId>{5940675A-B579-460E-94D1-54222C63F5DA}</a:tableStyleId>
              </a:tblPr>
              <a:tblGrid>
                <a:gridCol w="853273">
                  <a:extLst>
                    <a:ext uri="{9D8B030D-6E8A-4147-A177-3AD203B41FA5}">
                      <a16:colId xmlns:a16="http://schemas.microsoft.com/office/drawing/2014/main" val="20000"/>
                    </a:ext>
                  </a:extLst>
                </a:gridCol>
                <a:gridCol w="853273">
                  <a:extLst>
                    <a:ext uri="{9D8B030D-6E8A-4147-A177-3AD203B41FA5}">
                      <a16:colId xmlns:a16="http://schemas.microsoft.com/office/drawing/2014/main" val="20001"/>
                    </a:ext>
                  </a:extLst>
                </a:gridCol>
              </a:tblGrid>
              <a:tr h="370840">
                <a:tc>
                  <a:txBody>
                    <a:bodyPr/>
                    <a:lstStyle/>
                    <a:p>
                      <a:pPr algn="ctr"/>
                      <a:r>
                        <a:rPr lang="en-GB" sz="2000" dirty="0">
                          <a:latin typeface="Nunito Sans" charset="0"/>
                        </a:rPr>
                        <a:t>40</a:t>
                      </a:r>
                    </a:p>
                  </a:txBody>
                  <a:tcPr/>
                </a:tc>
                <a:tc>
                  <a:txBody>
                    <a:bodyPr/>
                    <a:lstStyle/>
                    <a:p>
                      <a:pPr algn="ctr"/>
                      <a:r>
                        <a:rPr lang="en-GB" sz="2000" dirty="0">
                          <a:latin typeface="Nunito Sans" charset="0"/>
                        </a:rPr>
                        <a:t>1400</a:t>
                      </a:r>
                    </a:p>
                  </a:txBody>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9382148" y="4201168"/>
          <a:ext cx="1706546" cy="396240"/>
        </p:xfrm>
        <a:graphic>
          <a:graphicData uri="http://schemas.openxmlformats.org/drawingml/2006/table">
            <a:tbl>
              <a:tblPr firstRow="1" bandRow="1">
                <a:tableStyleId>{5940675A-B579-460E-94D1-54222C63F5DA}</a:tableStyleId>
              </a:tblPr>
              <a:tblGrid>
                <a:gridCol w="853273">
                  <a:extLst>
                    <a:ext uri="{9D8B030D-6E8A-4147-A177-3AD203B41FA5}">
                      <a16:colId xmlns:a16="http://schemas.microsoft.com/office/drawing/2014/main" val="20000"/>
                    </a:ext>
                  </a:extLst>
                </a:gridCol>
                <a:gridCol w="853273">
                  <a:extLst>
                    <a:ext uri="{9D8B030D-6E8A-4147-A177-3AD203B41FA5}">
                      <a16:colId xmlns:a16="http://schemas.microsoft.com/office/drawing/2014/main" val="20001"/>
                    </a:ext>
                  </a:extLst>
                </a:gridCol>
              </a:tblGrid>
              <a:tr h="370840">
                <a:tc>
                  <a:txBody>
                    <a:bodyPr/>
                    <a:lstStyle/>
                    <a:p>
                      <a:pPr algn="ctr"/>
                      <a:r>
                        <a:rPr lang="en-GB" sz="2000" dirty="0">
                          <a:latin typeface="Nunito Sans" charset="0"/>
                        </a:rPr>
                        <a:t>80</a:t>
                      </a:r>
                    </a:p>
                  </a:txBody>
                  <a:tcPr/>
                </a:tc>
                <a:tc>
                  <a:txBody>
                    <a:bodyPr/>
                    <a:lstStyle/>
                    <a:p>
                      <a:pPr algn="ctr"/>
                      <a:r>
                        <a:rPr lang="en-GB" sz="2000" dirty="0">
                          <a:latin typeface="Nunito Sans" charset="0"/>
                        </a:rPr>
                        <a:t>1000</a:t>
                      </a:r>
                    </a:p>
                  </a:txBody>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6461156" y="4201168"/>
          <a:ext cx="1706546" cy="396240"/>
        </p:xfrm>
        <a:graphic>
          <a:graphicData uri="http://schemas.openxmlformats.org/drawingml/2006/table">
            <a:tbl>
              <a:tblPr firstRow="1" bandRow="1">
                <a:tableStyleId>{5940675A-B579-460E-94D1-54222C63F5DA}</a:tableStyleId>
              </a:tblPr>
              <a:tblGrid>
                <a:gridCol w="853273">
                  <a:extLst>
                    <a:ext uri="{9D8B030D-6E8A-4147-A177-3AD203B41FA5}">
                      <a16:colId xmlns:a16="http://schemas.microsoft.com/office/drawing/2014/main" val="20000"/>
                    </a:ext>
                  </a:extLst>
                </a:gridCol>
                <a:gridCol w="853273">
                  <a:extLst>
                    <a:ext uri="{9D8B030D-6E8A-4147-A177-3AD203B41FA5}">
                      <a16:colId xmlns:a16="http://schemas.microsoft.com/office/drawing/2014/main" val="20001"/>
                    </a:ext>
                  </a:extLst>
                </a:gridCol>
              </a:tblGrid>
              <a:tr h="370840">
                <a:tc>
                  <a:txBody>
                    <a:bodyPr/>
                    <a:lstStyle/>
                    <a:p>
                      <a:pPr algn="ctr"/>
                      <a:r>
                        <a:rPr lang="en-GB" sz="2000" dirty="0">
                          <a:latin typeface="Nunito Sans" charset="0"/>
                        </a:rPr>
                        <a:t>60</a:t>
                      </a:r>
                    </a:p>
                  </a:txBody>
                  <a:tcPr/>
                </a:tc>
                <a:tc>
                  <a:txBody>
                    <a:bodyPr/>
                    <a:lstStyle/>
                    <a:p>
                      <a:pPr algn="ctr"/>
                      <a:r>
                        <a:rPr lang="en-GB" sz="2000" dirty="0">
                          <a:latin typeface="Nunito Sans" charset="0"/>
                        </a:rPr>
                        <a:t>1600</a:t>
                      </a:r>
                    </a:p>
                  </a:txBody>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738150" y="2629532"/>
          <a:ext cx="1714512" cy="396240"/>
        </p:xfrm>
        <a:graphic>
          <a:graphicData uri="http://schemas.openxmlformats.org/drawingml/2006/table">
            <a:tbl>
              <a:tblPr firstRow="1" bandRow="1">
                <a:tableStyleId>{5940675A-B579-460E-94D1-54222C63F5DA}</a:tableStyleId>
              </a:tblPr>
              <a:tblGrid>
                <a:gridCol w="1714512">
                  <a:extLst>
                    <a:ext uri="{9D8B030D-6E8A-4147-A177-3AD203B41FA5}">
                      <a16:colId xmlns:a16="http://schemas.microsoft.com/office/drawing/2014/main" val="20000"/>
                    </a:ext>
                  </a:extLst>
                </a:gridCol>
              </a:tblGrid>
              <a:tr h="370840">
                <a:tc>
                  <a:txBody>
                    <a:bodyPr/>
                    <a:lstStyle/>
                    <a:p>
                      <a:pPr algn="ctr"/>
                      <a:r>
                        <a:rPr lang="en-GB" sz="2000" dirty="0">
                          <a:latin typeface="Nunito Sans" charset="0"/>
                        </a:rPr>
                        <a:t>1000</a:t>
                      </a:r>
                    </a:p>
                  </a:txBody>
                  <a:tcPr/>
                </a:tc>
                <a:extLst>
                  <a:ext uri="{0D108BD9-81ED-4DB2-BD59-A6C34878D82A}">
                    <a16:rowId xmlns:a16="http://schemas.microsoft.com/office/drawing/2014/main" val="10000"/>
                  </a:ext>
                </a:extLst>
              </a:tr>
            </a:tbl>
          </a:graphicData>
        </a:graphic>
      </p:graphicFrame>
      <p:sp>
        <p:nvSpPr>
          <p:cNvPr id="16" name="TextBox 15"/>
          <p:cNvSpPr txBox="1"/>
          <p:nvPr/>
        </p:nvSpPr>
        <p:spPr>
          <a:xfrm>
            <a:off x="1166778" y="2000240"/>
            <a:ext cx="642942" cy="369332"/>
          </a:xfrm>
          <a:prstGeom prst="rect">
            <a:avLst/>
          </a:prstGeom>
          <a:noFill/>
        </p:spPr>
        <p:txBody>
          <a:bodyPr wrap="square" rtlCol="0">
            <a:spAutoFit/>
          </a:bodyPr>
          <a:lstStyle/>
          <a:p>
            <a:endParaRPr lang="en-GB" dirty="0"/>
          </a:p>
        </p:txBody>
      </p:sp>
      <p:sp>
        <p:nvSpPr>
          <p:cNvPr id="17" name="TextBox 16"/>
          <p:cNvSpPr txBox="1"/>
          <p:nvPr/>
        </p:nvSpPr>
        <p:spPr>
          <a:xfrm>
            <a:off x="1238216" y="2000240"/>
            <a:ext cx="642942" cy="369332"/>
          </a:xfrm>
          <a:prstGeom prst="rect">
            <a:avLst/>
          </a:prstGeom>
          <a:noFill/>
        </p:spPr>
        <p:txBody>
          <a:bodyPr wrap="square" rtlCol="0">
            <a:spAutoFit/>
          </a:bodyPr>
          <a:lstStyle/>
          <a:p>
            <a:endParaRPr lang="en-GB" dirty="0"/>
          </a:p>
        </p:txBody>
      </p:sp>
      <p:sp>
        <p:nvSpPr>
          <p:cNvPr id="18" name="TextBox 17"/>
          <p:cNvSpPr txBox="1"/>
          <p:nvPr/>
        </p:nvSpPr>
        <p:spPr>
          <a:xfrm>
            <a:off x="1166778" y="1928802"/>
            <a:ext cx="642942" cy="477054"/>
          </a:xfrm>
          <a:prstGeom prst="rect">
            <a:avLst/>
          </a:prstGeom>
          <a:noFill/>
        </p:spPr>
        <p:txBody>
          <a:bodyPr wrap="square" rtlCol="0">
            <a:spAutoFit/>
          </a:bodyPr>
          <a:lstStyle/>
          <a:p>
            <a:r>
              <a:rPr lang="en-GB" sz="2500" dirty="0" err="1">
                <a:latin typeface="Nunito Sans" charset="0"/>
              </a:rPr>
              <a:t>ptr</a:t>
            </a:r>
            <a:endParaRPr lang="en-GB" sz="2500" dirty="0">
              <a:latin typeface="Nunito Sans" charset="0"/>
            </a:endParaRPr>
          </a:p>
        </p:txBody>
      </p:sp>
      <p:sp>
        <p:nvSpPr>
          <p:cNvPr id="19" name="TextBox 18"/>
          <p:cNvSpPr txBox="1"/>
          <p:nvPr/>
        </p:nvSpPr>
        <p:spPr>
          <a:xfrm>
            <a:off x="1095340" y="4809334"/>
            <a:ext cx="1071570" cy="477054"/>
          </a:xfrm>
          <a:prstGeom prst="rect">
            <a:avLst/>
          </a:prstGeom>
          <a:noFill/>
        </p:spPr>
        <p:txBody>
          <a:bodyPr wrap="square" rtlCol="0">
            <a:spAutoFit/>
          </a:bodyPr>
          <a:lstStyle/>
          <a:p>
            <a:r>
              <a:rPr lang="en-GB" sz="2500" dirty="0">
                <a:latin typeface="Nunito Sans" charset="0"/>
              </a:rPr>
              <a:t>1000</a:t>
            </a:r>
          </a:p>
        </p:txBody>
      </p:sp>
      <p:sp>
        <p:nvSpPr>
          <p:cNvPr id="20" name="TextBox 19"/>
          <p:cNvSpPr txBox="1"/>
          <p:nvPr/>
        </p:nvSpPr>
        <p:spPr>
          <a:xfrm>
            <a:off x="3952860" y="4809334"/>
            <a:ext cx="1000132" cy="477054"/>
          </a:xfrm>
          <a:prstGeom prst="rect">
            <a:avLst/>
          </a:prstGeom>
          <a:noFill/>
        </p:spPr>
        <p:txBody>
          <a:bodyPr wrap="square" rtlCol="0">
            <a:spAutoFit/>
          </a:bodyPr>
          <a:lstStyle/>
          <a:p>
            <a:r>
              <a:rPr lang="en-GB" sz="2500" dirty="0">
                <a:latin typeface="Nunito Sans" charset="0"/>
              </a:rPr>
              <a:t>1200</a:t>
            </a:r>
          </a:p>
        </p:txBody>
      </p:sp>
      <p:sp>
        <p:nvSpPr>
          <p:cNvPr id="21" name="TextBox 20"/>
          <p:cNvSpPr txBox="1"/>
          <p:nvPr/>
        </p:nvSpPr>
        <p:spPr>
          <a:xfrm>
            <a:off x="6738942" y="4809334"/>
            <a:ext cx="1143008" cy="477054"/>
          </a:xfrm>
          <a:prstGeom prst="rect">
            <a:avLst/>
          </a:prstGeom>
          <a:noFill/>
        </p:spPr>
        <p:txBody>
          <a:bodyPr wrap="square" rtlCol="0">
            <a:spAutoFit/>
          </a:bodyPr>
          <a:lstStyle/>
          <a:p>
            <a:r>
              <a:rPr lang="en-GB" sz="2500" dirty="0">
                <a:latin typeface="Nunito Sans" charset="0"/>
              </a:rPr>
              <a:t>1400</a:t>
            </a:r>
          </a:p>
        </p:txBody>
      </p:sp>
      <p:sp>
        <p:nvSpPr>
          <p:cNvPr id="22" name="TextBox 21"/>
          <p:cNvSpPr txBox="1"/>
          <p:nvPr/>
        </p:nvSpPr>
        <p:spPr>
          <a:xfrm>
            <a:off x="9739338" y="4809334"/>
            <a:ext cx="1285884" cy="477054"/>
          </a:xfrm>
          <a:prstGeom prst="rect">
            <a:avLst/>
          </a:prstGeom>
          <a:noFill/>
        </p:spPr>
        <p:txBody>
          <a:bodyPr wrap="square" rtlCol="0">
            <a:spAutoFit/>
          </a:bodyPr>
          <a:lstStyle/>
          <a:p>
            <a:r>
              <a:rPr lang="en-GB" sz="2500" dirty="0">
                <a:latin typeface="Nunito Sans" charset="0"/>
              </a:rPr>
              <a:t>1600</a:t>
            </a:r>
          </a:p>
        </p:txBody>
      </p:sp>
      <p:cxnSp>
        <p:nvCxnSpPr>
          <p:cNvPr id="37" name="Straight Connector 36"/>
          <p:cNvCxnSpPr/>
          <p:nvPr/>
        </p:nvCxnSpPr>
        <p:spPr>
          <a:xfrm>
            <a:off x="1523968" y="5786454"/>
            <a:ext cx="10144196" cy="1588"/>
          </a:xfrm>
          <a:prstGeom prst="line">
            <a:avLst/>
          </a:prstGeom>
          <a:ln w="28575">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239536" y="4357694"/>
            <a:ext cx="428628" cy="1588"/>
          </a:xfrm>
          <a:prstGeom prst="line">
            <a:avLst/>
          </a:prstGeom>
          <a:ln w="28575">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0954578" y="5072074"/>
            <a:ext cx="1428760" cy="1588"/>
          </a:xfrm>
          <a:prstGeom prst="line">
            <a:avLst/>
          </a:prstGeom>
          <a:ln w="28575">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273935" y="5536421"/>
            <a:ext cx="499272" cy="794"/>
          </a:xfrm>
          <a:prstGeom prst="straightConnector1">
            <a:avLst/>
          </a:prstGeom>
          <a:ln w="28575">
            <a:solidFill>
              <a:srgbClr val="4A7EBB"/>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452662" y="4357694"/>
            <a:ext cx="1071570" cy="1588"/>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310182" y="4357694"/>
            <a:ext cx="1071570" cy="1588"/>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239140" y="4356106"/>
            <a:ext cx="1071570" cy="1588"/>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6F135F5-157F-4D21-AA4C-31C80263B70F}"/>
              </a:ext>
            </a:extLst>
          </p:cNvPr>
          <p:cNvCxnSpPr>
            <a:cxnSpLocks/>
          </p:cNvCxnSpPr>
          <p:nvPr/>
        </p:nvCxnSpPr>
        <p:spPr>
          <a:xfrm>
            <a:off x="1519985" y="3090320"/>
            <a:ext cx="0" cy="1035842"/>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834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769163"/>
            <a:ext cx="11136326" cy="784830"/>
          </a:xfrm>
          <a:prstGeom prst="rect">
            <a:avLst/>
          </a:prstGeom>
          <a:noFill/>
        </p:spPr>
        <p:txBody>
          <a:bodyPr wrap="square" rtlCol="0">
            <a:spAutoFit/>
          </a:bodyPr>
          <a:lstStyle/>
          <a:p>
            <a:r>
              <a:rPr lang="en-US" sz="4500" b="1" dirty="0">
                <a:latin typeface="Nunito Sans" panose="00000500000000000000" pitchFamily="2" charset="0"/>
              </a:rPr>
              <a:t>Circular Doubly Linked List</a:t>
            </a:r>
          </a:p>
        </p:txBody>
      </p:sp>
      <p:sp>
        <p:nvSpPr>
          <p:cNvPr id="10" name="Rectangle 9">
            <a:extLst>
              <a:ext uri="{FF2B5EF4-FFF2-40B4-BE49-F238E27FC236}">
                <a16:creationId xmlns:a16="http://schemas.microsoft.com/office/drawing/2014/main" id="{3E767CAB-1FA5-494A-96EC-9E612067A695}"/>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graphicFrame>
        <p:nvGraphicFramePr>
          <p:cNvPr id="8" name="Table 7"/>
          <p:cNvGraphicFramePr>
            <a:graphicFrameLocks noGrp="1"/>
          </p:cNvGraphicFramePr>
          <p:nvPr/>
        </p:nvGraphicFramePr>
        <p:xfrm>
          <a:off x="746117" y="3330262"/>
          <a:ext cx="2706678" cy="670242"/>
        </p:xfrm>
        <a:graphic>
          <a:graphicData uri="http://schemas.openxmlformats.org/drawingml/2006/table">
            <a:tbl>
              <a:tblPr firstRow="1" bandRow="1">
                <a:tableStyleId>{5940675A-B579-460E-94D1-54222C63F5DA}</a:tableStyleId>
              </a:tblPr>
              <a:tblGrid>
                <a:gridCol w="902226">
                  <a:extLst>
                    <a:ext uri="{9D8B030D-6E8A-4147-A177-3AD203B41FA5}">
                      <a16:colId xmlns:a16="http://schemas.microsoft.com/office/drawing/2014/main" val="20000"/>
                    </a:ext>
                  </a:extLst>
                </a:gridCol>
                <a:gridCol w="902226">
                  <a:extLst>
                    <a:ext uri="{9D8B030D-6E8A-4147-A177-3AD203B41FA5}">
                      <a16:colId xmlns:a16="http://schemas.microsoft.com/office/drawing/2014/main" val="20001"/>
                    </a:ext>
                  </a:extLst>
                </a:gridCol>
                <a:gridCol w="902226">
                  <a:extLst>
                    <a:ext uri="{9D8B030D-6E8A-4147-A177-3AD203B41FA5}">
                      <a16:colId xmlns:a16="http://schemas.microsoft.com/office/drawing/2014/main" val="20002"/>
                    </a:ext>
                  </a:extLst>
                </a:gridCol>
              </a:tblGrid>
              <a:tr h="670242">
                <a:tc>
                  <a:txBody>
                    <a:bodyPr/>
                    <a:lstStyle/>
                    <a:p>
                      <a:pPr algn="ctr"/>
                      <a:r>
                        <a:rPr lang="en-GB" sz="2000" dirty="0">
                          <a:latin typeface="Nunito Sans" charset="0"/>
                        </a:rPr>
                        <a:t>300</a:t>
                      </a:r>
                    </a:p>
                  </a:txBody>
                  <a:tcPr anchor="ctr"/>
                </a:tc>
                <a:tc>
                  <a:txBody>
                    <a:bodyPr/>
                    <a:lstStyle/>
                    <a:p>
                      <a:pPr algn="ctr"/>
                      <a:r>
                        <a:rPr lang="en-GB" sz="2000" dirty="0">
                          <a:latin typeface="Nunito Sans" charset="0"/>
                        </a:rPr>
                        <a:t>10</a:t>
                      </a:r>
                    </a:p>
                  </a:txBody>
                  <a:tcPr anchor="ctr"/>
                </a:tc>
                <a:tc>
                  <a:txBody>
                    <a:bodyPr/>
                    <a:lstStyle/>
                    <a:p>
                      <a:pPr algn="ctr"/>
                      <a:r>
                        <a:rPr lang="en-GB" sz="2000" dirty="0">
                          <a:latin typeface="Nunito Sans" charset="0"/>
                        </a:rPr>
                        <a:t>200</a:t>
                      </a:r>
                    </a:p>
                  </a:txBody>
                  <a:tcPr anchor="ct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4746645" y="3286124"/>
          <a:ext cx="2706678" cy="656592"/>
        </p:xfrm>
        <a:graphic>
          <a:graphicData uri="http://schemas.openxmlformats.org/drawingml/2006/table">
            <a:tbl>
              <a:tblPr firstRow="1" bandRow="1">
                <a:tableStyleId>{5940675A-B579-460E-94D1-54222C63F5DA}</a:tableStyleId>
              </a:tblPr>
              <a:tblGrid>
                <a:gridCol w="902226">
                  <a:extLst>
                    <a:ext uri="{9D8B030D-6E8A-4147-A177-3AD203B41FA5}">
                      <a16:colId xmlns:a16="http://schemas.microsoft.com/office/drawing/2014/main" val="20000"/>
                    </a:ext>
                  </a:extLst>
                </a:gridCol>
                <a:gridCol w="902226">
                  <a:extLst>
                    <a:ext uri="{9D8B030D-6E8A-4147-A177-3AD203B41FA5}">
                      <a16:colId xmlns:a16="http://schemas.microsoft.com/office/drawing/2014/main" val="20001"/>
                    </a:ext>
                  </a:extLst>
                </a:gridCol>
                <a:gridCol w="902226">
                  <a:extLst>
                    <a:ext uri="{9D8B030D-6E8A-4147-A177-3AD203B41FA5}">
                      <a16:colId xmlns:a16="http://schemas.microsoft.com/office/drawing/2014/main" val="20002"/>
                    </a:ext>
                  </a:extLst>
                </a:gridCol>
              </a:tblGrid>
              <a:tr h="656592">
                <a:tc>
                  <a:txBody>
                    <a:bodyPr/>
                    <a:lstStyle/>
                    <a:p>
                      <a:pPr algn="ctr"/>
                      <a:r>
                        <a:rPr lang="en-GB" sz="2000" dirty="0">
                          <a:latin typeface="Nunito Sans" charset="0"/>
                        </a:rPr>
                        <a:t>100</a:t>
                      </a:r>
                    </a:p>
                  </a:txBody>
                  <a:tcPr anchor="ctr"/>
                </a:tc>
                <a:tc>
                  <a:txBody>
                    <a:bodyPr/>
                    <a:lstStyle/>
                    <a:p>
                      <a:pPr algn="ctr"/>
                      <a:r>
                        <a:rPr lang="en-GB" sz="2000" dirty="0">
                          <a:latin typeface="Nunito Sans" charset="0"/>
                        </a:rPr>
                        <a:t>20</a:t>
                      </a:r>
                    </a:p>
                  </a:txBody>
                  <a:tcPr anchor="ctr"/>
                </a:tc>
                <a:tc>
                  <a:txBody>
                    <a:bodyPr/>
                    <a:lstStyle/>
                    <a:p>
                      <a:pPr algn="ctr"/>
                      <a:r>
                        <a:rPr lang="en-GB" sz="2000" dirty="0">
                          <a:latin typeface="Nunito Sans" charset="0"/>
                        </a:rPr>
                        <a:t>300</a:t>
                      </a:r>
                    </a:p>
                  </a:txBody>
                  <a:tcPr anchor="ct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8675735" y="3286124"/>
          <a:ext cx="2778114" cy="642942"/>
        </p:xfrm>
        <a:graphic>
          <a:graphicData uri="http://schemas.openxmlformats.org/drawingml/2006/table">
            <a:tbl>
              <a:tblPr firstRow="1" bandRow="1">
                <a:tableStyleId>{5940675A-B579-460E-94D1-54222C63F5DA}</a:tableStyleId>
              </a:tblPr>
              <a:tblGrid>
                <a:gridCol w="926038">
                  <a:extLst>
                    <a:ext uri="{9D8B030D-6E8A-4147-A177-3AD203B41FA5}">
                      <a16:colId xmlns:a16="http://schemas.microsoft.com/office/drawing/2014/main" val="20000"/>
                    </a:ext>
                  </a:extLst>
                </a:gridCol>
                <a:gridCol w="926038">
                  <a:extLst>
                    <a:ext uri="{9D8B030D-6E8A-4147-A177-3AD203B41FA5}">
                      <a16:colId xmlns:a16="http://schemas.microsoft.com/office/drawing/2014/main" val="20001"/>
                    </a:ext>
                  </a:extLst>
                </a:gridCol>
                <a:gridCol w="926038">
                  <a:extLst>
                    <a:ext uri="{9D8B030D-6E8A-4147-A177-3AD203B41FA5}">
                      <a16:colId xmlns:a16="http://schemas.microsoft.com/office/drawing/2014/main" val="20002"/>
                    </a:ext>
                  </a:extLst>
                </a:gridCol>
              </a:tblGrid>
              <a:tr h="642942">
                <a:tc>
                  <a:txBody>
                    <a:bodyPr/>
                    <a:lstStyle/>
                    <a:p>
                      <a:pPr algn="ctr"/>
                      <a:r>
                        <a:rPr lang="en-GB" sz="2000" dirty="0">
                          <a:latin typeface="Nunito Sans" charset="0"/>
                        </a:rPr>
                        <a:t>200</a:t>
                      </a:r>
                    </a:p>
                  </a:txBody>
                  <a:tcPr anchor="ctr"/>
                </a:tc>
                <a:tc>
                  <a:txBody>
                    <a:bodyPr/>
                    <a:lstStyle/>
                    <a:p>
                      <a:pPr algn="ctr"/>
                      <a:r>
                        <a:rPr lang="en-GB" sz="2000" dirty="0">
                          <a:latin typeface="Nunito Sans" charset="0"/>
                        </a:rPr>
                        <a:t>30</a:t>
                      </a:r>
                    </a:p>
                  </a:txBody>
                  <a:tcPr anchor="ctr"/>
                </a:tc>
                <a:tc>
                  <a:txBody>
                    <a:bodyPr/>
                    <a:lstStyle/>
                    <a:p>
                      <a:pPr algn="ctr"/>
                      <a:r>
                        <a:rPr lang="en-GB" sz="2000" dirty="0">
                          <a:latin typeface="Nunito Sans" charset="0"/>
                        </a:rPr>
                        <a:t>100</a:t>
                      </a:r>
                    </a:p>
                  </a:txBody>
                  <a:tcPr anchor="ctr"/>
                </a:tc>
                <a:extLst>
                  <a:ext uri="{0D108BD9-81ED-4DB2-BD59-A6C34878D82A}">
                    <a16:rowId xmlns:a16="http://schemas.microsoft.com/office/drawing/2014/main" val="10000"/>
                  </a:ext>
                </a:extLst>
              </a:tr>
            </a:tbl>
          </a:graphicData>
        </a:graphic>
      </p:graphicFrame>
      <p:cxnSp>
        <p:nvCxnSpPr>
          <p:cNvPr id="14" name="Straight Arrow Connector 13"/>
          <p:cNvCxnSpPr/>
          <p:nvPr/>
        </p:nvCxnSpPr>
        <p:spPr>
          <a:xfrm>
            <a:off x="3595670" y="3500438"/>
            <a:ext cx="928694" cy="1588"/>
          </a:xfrm>
          <a:prstGeom prst="straightConnector1">
            <a:avLst/>
          </a:prstGeom>
          <a:ln w="28575">
            <a:solidFill>
              <a:srgbClr val="4A7EBB"/>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a:off x="3524232" y="3786190"/>
            <a:ext cx="1000132" cy="1588"/>
          </a:xfrm>
          <a:prstGeom prst="straightConnector1">
            <a:avLst/>
          </a:prstGeom>
          <a:ln w="28575">
            <a:solidFill>
              <a:srgbClr val="4A7EBB"/>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596198" y="3500438"/>
            <a:ext cx="928694" cy="1588"/>
          </a:xfrm>
          <a:prstGeom prst="straightConnector1">
            <a:avLst/>
          </a:prstGeom>
          <a:ln w="28575">
            <a:solidFill>
              <a:srgbClr val="4A7EBB"/>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a:off x="7524760" y="3786190"/>
            <a:ext cx="1000132" cy="1588"/>
          </a:xfrm>
          <a:prstGeom prst="straightConnector1">
            <a:avLst/>
          </a:prstGeom>
          <a:ln w="28575">
            <a:solidFill>
              <a:srgbClr val="4A7EBB"/>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09720" y="4214818"/>
            <a:ext cx="642942" cy="400110"/>
          </a:xfrm>
          <a:prstGeom prst="rect">
            <a:avLst/>
          </a:prstGeom>
          <a:noFill/>
        </p:spPr>
        <p:txBody>
          <a:bodyPr wrap="square" rtlCol="0">
            <a:spAutoFit/>
          </a:bodyPr>
          <a:lstStyle/>
          <a:p>
            <a:r>
              <a:rPr lang="en-GB" sz="2000" dirty="0">
                <a:latin typeface="Nunito Sans" charset="0"/>
              </a:rPr>
              <a:t>100</a:t>
            </a:r>
          </a:p>
        </p:txBody>
      </p:sp>
      <p:sp>
        <p:nvSpPr>
          <p:cNvPr id="23" name="TextBox 22"/>
          <p:cNvSpPr txBox="1"/>
          <p:nvPr/>
        </p:nvSpPr>
        <p:spPr>
          <a:xfrm>
            <a:off x="5810248" y="4243336"/>
            <a:ext cx="642942" cy="400110"/>
          </a:xfrm>
          <a:prstGeom prst="rect">
            <a:avLst/>
          </a:prstGeom>
          <a:noFill/>
        </p:spPr>
        <p:txBody>
          <a:bodyPr wrap="square" rtlCol="0">
            <a:spAutoFit/>
          </a:bodyPr>
          <a:lstStyle/>
          <a:p>
            <a:r>
              <a:rPr lang="en-GB" sz="2000" dirty="0">
                <a:latin typeface="Nunito Sans" charset="0"/>
              </a:rPr>
              <a:t>200</a:t>
            </a:r>
          </a:p>
        </p:txBody>
      </p:sp>
      <p:sp>
        <p:nvSpPr>
          <p:cNvPr id="24" name="TextBox 23"/>
          <p:cNvSpPr txBox="1"/>
          <p:nvPr/>
        </p:nvSpPr>
        <p:spPr>
          <a:xfrm>
            <a:off x="9739338" y="4214818"/>
            <a:ext cx="642942" cy="400110"/>
          </a:xfrm>
          <a:prstGeom prst="rect">
            <a:avLst/>
          </a:prstGeom>
          <a:noFill/>
        </p:spPr>
        <p:txBody>
          <a:bodyPr wrap="square" rtlCol="0">
            <a:spAutoFit/>
          </a:bodyPr>
          <a:lstStyle/>
          <a:p>
            <a:r>
              <a:rPr lang="en-GB" sz="2000" dirty="0">
                <a:latin typeface="Nunito Sans" charset="0"/>
              </a:rPr>
              <a:t>300</a:t>
            </a:r>
          </a:p>
        </p:txBody>
      </p:sp>
      <p:cxnSp>
        <p:nvCxnSpPr>
          <p:cNvPr id="15" name="Straight Connector 14"/>
          <p:cNvCxnSpPr/>
          <p:nvPr/>
        </p:nvCxnSpPr>
        <p:spPr>
          <a:xfrm>
            <a:off x="2166910" y="5214950"/>
            <a:ext cx="9787800" cy="1588"/>
          </a:xfrm>
          <a:prstGeom prst="line">
            <a:avLst/>
          </a:prstGeom>
          <a:ln w="28575">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26082" y="3643314"/>
            <a:ext cx="428628" cy="1588"/>
          </a:xfrm>
          <a:prstGeom prst="line">
            <a:avLst/>
          </a:prstGeom>
          <a:ln w="28575">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1241124" y="4427544"/>
            <a:ext cx="1428760" cy="1588"/>
          </a:xfrm>
          <a:prstGeom prst="line">
            <a:avLst/>
          </a:prstGeom>
          <a:ln w="28575">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V="1">
            <a:off x="1912909" y="4889511"/>
            <a:ext cx="499272" cy="8730"/>
          </a:xfrm>
          <a:prstGeom prst="straightConnector1">
            <a:avLst/>
          </a:prstGeom>
          <a:ln w="28575">
            <a:solidFill>
              <a:srgbClr val="4A7EBB"/>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0960" y="2786058"/>
            <a:ext cx="10144196" cy="1588"/>
          </a:xfrm>
          <a:prstGeom prst="line">
            <a:avLst/>
          </a:prstGeom>
          <a:ln w="28575">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flipV="1">
            <a:off x="-46874" y="3213892"/>
            <a:ext cx="714380" cy="1588"/>
          </a:xfrm>
          <a:prstGeom prst="line">
            <a:avLst/>
          </a:prstGeom>
          <a:ln w="28575">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525156" y="2786058"/>
            <a:ext cx="428628" cy="1588"/>
          </a:xfrm>
          <a:prstGeom prst="line">
            <a:avLst/>
          </a:prstGeom>
          <a:ln w="28575">
            <a:solidFill>
              <a:srgbClr val="4A7EBB"/>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10703751" y="3036091"/>
            <a:ext cx="500066" cy="1588"/>
          </a:xfrm>
          <a:prstGeom prst="straightConnector1">
            <a:avLst/>
          </a:prstGeom>
          <a:ln w="28575">
            <a:solidFill>
              <a:srgbClr val="4A7EBB"/>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9522" y="3643314"/>
            <a:ext cx="428628" cy="1588"/>
          </a:xfrm>
          <a:prstGeom prst="line">
            <a:avLst/>
          </a:prstGeom>
          <a:ln w="28575">
            <a:solidFill>
              <a:srgbClr val="4A7EBB"/>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7" name="Table 26">
            <a:extLst>
              <a:ext uri="{FF2B5EF4-FFF2-40B4-BE49-F238E27FC236}">
                <a16:creationId xmlns:a16="http://schemas.microsoft.com/office/drawing/2014/main" id="{D44B5A68-C2BC-4608-89F4-816AF57A0495}"/>
              </a:ext>
            </a:extLst>
          </p:cNvPr>
          <p:cNvGraphicFramePr>
            <a:graphicFrameLocks noGrp="1"/>
          </p:cNvGraphicFramePr>
          <p:nvPr>
            <p:extLst>
              <p:ext uri="{D42A27DB-BD31-4B8C-83A1-F6EECF244321}">
                <p14:modId xmlns:p14="http://schemas.microsoft.com/office/powerpoint/2010/main" val="1819877368"/>
              </p:ext>
            </p:extLst>
          </p:nvPr>
        </p:nvGraphicFramePr>
        <p:xfrm>
          <a:off x="738150" y="1889760"/>
          <a:ext cx="1714512" cy="396240"/>
        </p:xfrm>
        <a:graphic>
          <a:graphicData uri="http://schemas.openxmlformats.org/drawingml/2006/table">
            <a:tbl>
              <a:tblPr firstRow="1" bandRow="1">
                <a:tableStyleId>{5940675A-B579-460E-94D1-54222C63F5DA}</a:tableStyleId>
              </a:tblPr>
              <a:tblGrid>
                <a:gridCol w="1714512">
                  <a:extLst>
                    <a:ext uri="{9D8B030D-6E8A-4147-A177-3AD203B41FA5}">
                      <a16:colId xmlns:a16="http://schemas.microsoft.com/office/drawing/2014/main" val="20000"/>
                    </a:ext>
                  </a:extLst>
                </a:gridCol>
              </a:tblGrid>
              <a:tr h="370840">
                <a:tc>
                  <a:txBody>
                    <a:bodyPr/>
                    <a:lstStyle/>
                    <a:p>
                      <a:pPr algn="ctr"/>
                      <a:r>
                        <a:rPr lang="en-GB" sz="2000" dirty="0">
                          <a:latin typeface="Nunito Sans" charset="0"/>
                        </a:rPr>
                        <a:t>1000</a:t>
                      </a:r>
                    </a:p>
                  </a:txBody>
                  <a:tcPr/>
                </a:tc>
                <a:extLst>
                  <a:ext uri="{0D108BD9-81ED-4DB2-BD59-A6C34878D82A}">
                    <a16:rowId xmlns:a16="http://schemas.microsoft.com/office/drawing/2014/main" val="10000"/>
                  </a:ext>
                </a:extLst>
              </a:tr>
            </a:tbl>
          </a:graphicData>
        </a:graphic>
      </p:graphicFrame>
      <p:sp>
        <p:nvSpPr>
          <p:cNvPr id="29" name="TextBox 28">
            <a:extLst>
              <a:ext uri="{FF2B5EF4-FFF2-40B4-BE49-F238E27FC236}">
                <a16:creationId xmlns:a16="http://schemas.microsoft.com/office/drawing/2014/main" id="{F5A97C98-E89A-4977-B39A-0A29662FA0B8}"/>
              </a:ext>
            </a:extLst>
          </p:cNvPr>
          <p:cNvSpPr txBox="1"/>
          <p:nvPr/>
        </p:nvSpPr>
        <p:spPr>
          <a:xfrm>
            <a:off x="1166778" y="1447800"/>
            <a:ext cx="642942" cy="477054"/>
          </a:xfrm>
          <a:prstGeom prst="rect">
            <a:avLst/>
          </a:prstGeom>
          <a:noFill/>
        </p:spPr>
        <p:txBody>
          <a:bodyPr wrap="square" rtlCol="0">
            <a:spAutoFit/>
          </a:bodyPr>
          <a:lstStyle/>
          <a:p>
            <a:r>
              <a:rPr lang="en-GB" sz="2500" dirty="0" err="1">
                <a:latin typeface="Nunito Sans" charset="0"/>
              </a:rPr>
              <a:t>ptr</a:t>
            </a:r>
            <a:endParaRPr lang="en-GB" sz="2500" dirty="0">
              <a:latin typeface="Nunito Sans" charset="0"/>
            </a:endParaRPr>
          </a:p>
        </p:txBody>
      </p:sp>
      <p:cxnSp>
        <p:nvCxnSpPr>
          <p:cNvPr id="34" name="Straight Arrow Connector 33">
            <a:extLst>
              <a:ext uri="{FF2B5EF4-FFF2-40B4-BE49-F238E27FC236}">
                <a16:creationId xmlns:a16="http://schemas.microsoft.com/office/drawing/2014/main" id="{059DBB6E-9E97-423A-9944-94743BE1218D}"/>
              </a:ext>
            </a:extLst>
          </p:cNvPr>
          <p:cNvCxnSpPr>
            <a:cxnSpLocks/>
          </p:cNvCxnSpPr>
          <p:nvPr/>
        </p:nvCxnSpPr>
        <p:spPr>
          <a:xfrm>
            <a:off x="1524000" y="2362200"/>
            <a:ext cx="0" cy="83820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67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C46B-20FF-4A08-85BE-91A0B89E45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DBA76E-6C73-4CA9-9977-9DFFEC71C43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081217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4324261"/>
          </a:xfrm>
          <a:prstGeom prst="rect">
            <a:avLst/>
          </a:prstGeom>
          <a:noFill/>
        </p:spPr>
        <p:txBody>
          <a:bodyPr wrap="square" rtlCol="0">
            <a:spAutoFit/>
          </a:bodyPr>
          <a:lstStyle/>
          <a:p>
            <a:r>
              <a:rPr lang="en-US" sz="2500" dirty="0">
                <a:latin typeface="Nunito Sans" panose="00000500000000000000" pitchFamily="2" charset="0"/>
              </a:rPr>
              <a:t>Given a singly linked list L0 -&gt; L1 -&gt; … -&gt; Ln-1 -&gt; Ln, write a program to rearrange the nodes in the list so that the new formed list is : L0 -&gt; Ln -&gt; L1 -&gt; Ln-1 -&gt; L2 -&gt; Ln-2 …</a:t>
            </a:r>
          </a:p>
          <a:p>
            <a:endParaRPr lang="en-US" sz="2500" dirty="0">
              <a:latin typeface="Nunito Sans" panose="00000500000000000000" pitchFamily="2" charset="0"/>
            </a:endParaRPr>
          </a:p>
          <a:p>
            <a:r>
              <a:rPr lang="en-US" sz="2500" b="1" dirty="0">
                <a:latin typeface="Nunito Sans" panose="00000500000000000000" pitchFamily="2" charset="0"/>
              </a:rPr>
              <a:t>Input Format:</a:t>
            </a:r>
          </a:p>
          <a:p>
            <a:r>
              <a:rPr lang="en-US" sz="2500" dirty="0">
                <a:latin typeface="Nunito Sans" panose="00000500000000000000" pitchFamily="2" charset="0"/>
              </a:rPr>
              <a:t>The input should be numbers (until user enters a negative value.</a:t>
            </a:r>
          </a:p>
          <a:p>
            <a:endParaRPr lang="en-US" sz="2500" dirty="0">
              <a:latin typeface="Nunito Sans" panose="00000500000000000000" pitchFamily="2" charset="0"/>
            </a:endParaRPr>
          </a:p>
          <a:p>
            <a:endParaRPr lang="en-US" sz="2500" dirty="0">
              <a:latin typeface="Nunito Sans" panose="00000500000000000000" pitchFamily="2" charset="0"/>
            </a:endParaRPr>
          </a:p>
          <a:p>
            <a:endParaRPr lang="en-US" sz="2500" dirty="0">
              <a:latin typeface="Nunito Sans" panose="00000500000000000000" pitchFamily="2" charset="0"/>
            </a:endParaRPr>
          </a:p>
          <a:p>
            <a:r>
              <a:rPr lang="en-US" sz="2500" b="1" dirty="0">
                <a:latin typeface="Nunito Sans" panose="00000500000000000000" pitchFamily="2" charset="0"/>
              </a:rPr>
              <a:t>Output Format:</a:t>
            </a:r>
            <a:endParaRPr lang="en-US" sz="2500" dirty="0">
              <a:latin typeface="Nunito Sans" panose="00000500000000000000" pitchFamily="2" charset="0"/>
            </a:endParaRPr>
          </a:p>
          <a:p>
            <a:r>
              <a:rPr lang="en-US" sz="2500" dirty="0">
                <a:latin typeface="Nunito Sans" panose="00000500000000000000" pitchFamily="2" charset="0"/>
              </a:rPr>
              <a:t>The output should be numbers in the list in separate line.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724705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1161288"/>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1161288"/>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1655064"/>
            <a:ext cx="5040086" cy="2246769"/>
          </a:xfrm>
          <a:prstGeom prst="rect">
            <a:avLst/>
          </a:prstGeom>
          <a:noFill/>
        </p:spPr>
        <p:txBody>
          <a:bodyPr wrap="square" rtlCol="0">
            <a:spAutoFit/>
          </a:bodyPr>
          <a:lstStyle/>
          <a:p>
            <a:r>
              <a:rPr lang="en-US" sz="2800" dirty="0"/>
              <a:t>1</a:t>
            </a:r>
          </a:p>
          <a:p>
            <a:r>
              <a:rPr lang="en-US" sz="2800" dirty="0"/>
              <a:t>5</a:t>
            </a:r>
          </a:p>
          <a:p>
            <a:r>
              <a:rPr lang="en-US" sz="2800" dirty="0"/>
              <a:t>2</a:t>
            </a:r>
          </a:p>
          <a:p>
            <a:r>
              <a:rPr lang="en-US" sz="2800" dirty="0"/>
              <a:t>4</a:t>
            </a:r>
          </a:p>
          <a:p>
            <a:r>
              <a:rPr lang="en-US" sz="2800" dirty="0"/>
              <a:t>3</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1656546"/>
            <a:ext cx="5040086" cy="2677656"/>
          </a:xfrm>
          <a:prstGeom prst="rect">
            <a:avLst/>
          </a:prstGeom>
          <a:noFill/>
        </p:spPr>
        <p:txBody>
          <a:bodyPr wrap="square" rtlCol="0">
            <a:spAutoFit/>
          </a:bodyPr>
          <a:lstStyle/>
          <a:p>
            <a:r>
              <a:rPr lang="en-US" sz="2800" dirty="0"/>
              <a:t>1</a:t>
            </a:r>
          </a:p>
          <a:p>
            <a:r>
              <a:rPr lang="en-US" sz="2800" dirty="0"/>
              <a:t>2</a:t>
            </a:r>
          </a:p>
          <a:p>
            <a:r>
              <a:rPr lang="en-US" sz="2800" dirty="0"/>
              <a:t>3</a:t>
            </a:r>
          </a:p>
          <a:p>
            <a:r>
              <a:rPr lang="en-US" sz="2800" dirty="0"/>
              <a:t>4</a:t>
            </a:r>
          </a:p>
          <a:p>
            <a:r>
              <a:rPr lang="en-US" sz="2800" dirty="0"/>
              <a:t>5</a:t>
            </a:r>
          </a:p>
          <a:p>
            <a:r>
              <a:rPr lang="en-US" sz="2800" dirty="0"/>
              <a:t>-1</a:t>
            </a:r>
          </a:p>
        </p:txBody>
      </p:sp>
    </p:spTree>
    <p:extLst>
      <p:ext uri="{BB962C8B-B14F-4D97-AF65-F5344CB8AC3E}">
        <p14:creationId xmlns:p14="http://schemas.microsoft.com/office/powerpoint/2010/main" val="21027746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2</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3170099"/>
          </a:xfrm>
          <a:prstGeom prst="rect">
            <a:avLst/>
          </a:prstGeom>
          <a:noFill/>
        </p:spPr>
        <p:txBody>
          <a:bodyPr wrap="square" rtlCol="0">
            <a:spAutoFit/>
          </a:bodyPr>
          <a:lstStyle/>
          <a:p>
            <a:r>
              <a:rPr lang="en-US" sz="2500" dirty="0">
                <a:latin typeface="Nunito Sans" panose="00000500000000000000" pitchFamily="2" charset="0"/>
              </a:rPr>
              <a:t>Write a C program to detect if a singly linked list contains a cycle</a:t>
            </a:r>
          </a:p>
          <a:p>
            <a:endParaRPr lang="en-US" sz="2500" dirty="0">
              <a:latin typeface="Nunito Sans" panose="00000500000000000000" pitchFamily="2" charset="0"/>
            </a:endParaRPr>
          </a:p>
          <a:p>
            <a:r>
              <a:rPr lang="en-US" sz="2500" b="1" dirty="0">
                <a:latin typeface="Nunito Sans" panose="00000500000000000000" pitchFamily="2" charset="0"/>
              </a:rPr>
              <a:t>Input Format:</a:t>
            </a:r>
          </a:p>
          <a:p>
            <a:r>
              <a:rPr lang="en-US" sz="2500" dirty="0">
                <a:latin typeface="Nunito Sans" panose="00000500000000000000" pitchFamily="2" charset="0"/>
              </a:rPr>
              <a:t>The input should be numbers</a:t>
            </a:r>
          </a:p>
          <a:p>
            <a:endParaRPr lang="en-US" sz="2500" dirty="0">
              <a:latin typeface="Nunito Sans" panose="00000500000000000000" pitchFamily="2" charset="0"/>
            </a:endParaRPr>
          </a:p>
          <a:p>
            <a:endParaRPr lang="en-US" sz="2500" dirty="0">
              <a:latin typeface="Nunito Sans" panose="00000500000000000000" pitchFamily="2" charset="0"/>
            </a:endParaRPr>
          </a:p>
          <a:p>
            <a:r>
              <a:rPr lang="en-US" sz="2500" b="1" dirty="0">
                <a:latin typeface="Nunito Sans" panose="00000500000000000000" pitchFamily="2" charset="0"/>
              </a:rPr>
              <a:t>Output Format:</a:t>
            </a:r>
            <a:endParaRPr lang="en-US" sz="2500" dirty="0">
              <a:latin typeface="Nunito Sans" panose="00000500000000000000" pitchFamily="2" charset="0"/>
            </a:endParaRPr>
          </a:p>
          <a:p>
            <a:r>
              <a:rPr lang="en-US" sz="2500" dirty="0">
                <a:latin typeface="Nunito Sans" panose="00000500000000000000" pitchFamily="2" charset="0"/>
              </a:rPr>
              <a:t>The output should be “yes” or “no”</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732773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1161288"/>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1161288"/>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1655064"/>
            <a:ext cx="5040086" cy="523220"/>
          </a:xfrm>
          <a:prstGeom prst="rect">
            <a:avLst/>
          </a:prstGeom>
          <a:noFill/>
        </p:spPr>
        <p:txBody>
          <a:bodyPr wrap="square" rtlCol="0">
            <a:spAutoFit/>
          </a:bodyPr>
          <a:lstStyle/>
          <a:p>
            <a:r>
              <a:rPr lang="en-US" sz="2800" dirty="0"/>
              <a:t>yes</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2</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1656546"/>
            <a:ext cx="5040086" cy="954107"/>
          </a:xfrm>
          <a:prstGeom prst="rect">
            <a:avLst/>
          </a:prstGeom>
          <a:noFill/>
        </p:spPr>
        <p:txBody>
          <a:bodyPr wrap="square" rtlCol="0">
            <a:spAutoFit/>
          </a:bodyPr>
          <a:lstStyle/>
          <a:p>
            <a:r>
              <a:rPr lang="en-US" sz="2800" dirty="0"/>
              <a:t>5</a:t>
            </a:r>
          </a:p>
          <a:p>
            <a:r>
              <a:rPr lang="en-US" sz="2800" dirty="0"/>
              <a:t>1 3 2 4 2</a:t>
            </a:r>
          </a:p>
        </p:txBody>
      </p:sp>
    </p:spTree>
    <p:extLst>
      <p:ext uri="{BB962C8B-B14F-4D97-AF65-F5344CB8AC3E}">
        <p14:creationId xmlns:p14="http://schemas.microsoft.com/office/powerpoint/2010/main" val="90051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62940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4050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4</a:t>
                      </a:r>
                      <a:endParaRPr kumimoji="0" lang="en-US" sz="2400" b="1"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endParaRP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28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4054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dirty="0">
                          <a:effectLst>
                            <a:glow rad="63500">
                              <a:schemeClr val="accent1">
                                <a:satMod val="175000"/>
                                <a:alpha val="40000"/>
                              </a:schemeClr>
                            </a:glow>
                          </a:effectLst>
                        </a:rPr>
                        <a:t>0</a:t>
                      </a:r>
                    </a:p>
                  </a:txBody>
                  <a:tcPr marL="121920" marR="121920" marT="60960" marB="6096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rgbClr val="00B05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5" name="Rectangle 4"/>
          <p:cNvSpPr/>
          <p:nvPr/>
        </p:nvSpPr>
        <p:spPr>
          <a:xfrm>
            <a:off x="4572001" y="0"/>
            <a:ext cx="3473431" cy="697627"/>
          </a:xfrm>
          <a:prstGeom prst="rect">
            <a:avLst/>
          </a:prstGeom>
        </p:spPr>
        <p:txBody>
          <a:bodyPr wrap="none" lIns="121917" tIns="60958" rIns="121917" bIns="60958">
            <a:spAutoFit/>
          </a:bodyPr>
          <a:lstStyle/>
          <a:p>
            <a:pPr algn="ctr"/>
            <a:r>
              <a:rPr lang="en-US" sz="3700" dirty="0"/>
              <a:t>Insert at the end</a:t>
            </a:r>
          </a:p>
        </p:txBody>
      </p:sp>
      <p:pic>
        <p:nvPicPr>
          <p:cNvPr id="7" name="Picture 2" descr="Image result for curved arrow png image"/>
          <p:cNvPicPr>
            <a:picLocks noChangeAspect="1" noChangeArrowheads="1"/>
          </p:cNvPicPr>
          <p:nvPr/>
        </p:nvPicPr>
        <p:blipFill>
          <a:blip r:embed="rId2" cstate="print"/>
          <a:srcRect/>
          <a:stretch>
            <a:fillRect/>
          </a:stretch>
        </p:blipFill>
        <p:spPr bwMode="auto">
          <a:xfrm rot="20464457">
            <a:off x="1570893" y="4375256"/>
            <a:ext cx="585219" cy="585219"/>
          </a:xfrm>
          <a:prstGeom prst="rect">
            <a:avLst/>
          </a:prstGeom>
          <a:noFill/>
        </p:spPr>
      </p:pic>
      <p:sp>
        <p:nvSpPr>
          <p:cNvPr id="8" name="Rectangle 7"/>
          <p:cNvSpPr/>
          <p:nvPr/>
        </p:nvSpPr>
        <p:spPr>
          <a:xfrm>
            <a:off x="4978401" y="1397001"/>
            <a:ext cx="5876731" cy="1600434"/>
          </a:xfrm>
          <a:prstGeom prst="rect">
            <a:avLst/>
          </a:prstGeom>
        </p:spPr>
        <p:txBody>
          <a:bodyPr wrap="none" lIns="121917" tIns="60958" rIns="121917" bIns="60958">
            <a:spAutoFit/>
          </a:bodyPr>
          <a:lstStyle/>
          <a:p>
            <a:pPr>
              <a:buFont typeface="Arial" pitchFamily="34" charset="0"/>
              <a:buChar char="•"/>
            </a:pPr>
            <a:r>
              <a:rPr lang="en-US" sz="2400" dirty="0"/>
              <a:t>Step 1. Memory allocation</a:t>
            </a:r>
          </a:p>
          <a:p>
            <a:pPr>
              <a:buFont typeface="Arial" pitchFamily="34" charset="0"/>
              <a:buChar char="•"/>
            </a:pPr>
            <a:r>
              <a:rPr lang="en-US" sz="2400" dirty="0"/>
              <a:t>Step 2. The address of new node should be- </a:t>
            </a:r>
          </a:p>
          <a:p>
            <a:r>
              <a:rPr lang="en-US" sz="2400" dirty="0"/>
              <a:t>               stored in the last pointer of the list</a:t>
            </a:r>
          </a:p>
          <a:p>
            <a:pPr>
              <a:buFont typeface="Arial" pitchFamily="34" charset="0"/>
              <a:buChar char="•"/>
            </a:pPr>
            <a:endParaRPr lang="en-US" sz="2400" dirty="0"/>
          </a:p>
        </p:txBody>
      </p:sp>
      <p:sp>
        <p:nvSpPr>
          <p:cNvPr id="9" name="Rectangle 8"/>
          <p:cNvSpPr/>
          <p:nvPr/>
        </p:nvSpPr>
        <p:spPr>
          <a:xfrm>
            <a:off x="4724394" y="3848974"/>
            <a:ext cx="1270007" cy="615553"/>
          </a:xfrm>
          <a:prstGeom prst="rect">
            <a:avLst/>
          </a:prstGeom>
        </p:spPr>
        <p:txBody>
          <a:bodyPr wrap="none" lIns="121917" tIns="60958" rIns="121917" bIns="60958">
            <a:spAutoFit/>
          </a:bodyPr>
          <a:lstStyle/>
          <a:p>
            <a:pPr algn="ctr"/>
            <a:r>
              <a:rPr lang="en-US" sz="3200" dirty="0"/>
              <a:t>Done!</a:t>
            </a:r>
            <a:endParaRPr lang="en-US" sz="37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3</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3170099"/>
          </a:xfrm>
          <a:prstGeom prst="rect">
            <a:avLst/>
          </a:prstGeom>
          <a:noFill/>
        </p:spPr>
        <p:txBody>
          <a:bodyPr wrap="square" rtlCol="0">
            <a:spAutoFit/>
          </a:bodyPr>
          <a:lstStyle/>
          <a:p>
            <a:r>
              <a:rPr lang="en-US" sz="2500" dirty="0">
                <a:latin typeface="Nunito Sans" panose="00000500000000000000" pitchFamily="2" charset="0"/>
              </a:rPr>
              <a:t>Write a program to find the middle element in the linked list</a:t>
            </a:r>
          </a:p>
          <a:p>
            <a:endParaRPr lang="en-US" sz="2500" dirty="0">
              <a:latin typeface="Nunito Sans" panose="00000500000000000000" pitchFamily="2" charset="0"/>
            </a:endParaRPr>
          </a:p>
          <a:p>
            <a:r>
              <a:rPr lang="en-US" sz="2500" b="1" dirty="0">
                <a:latin typeface="Nunito Sans" panose="00000500000000000000" pitchFamily="2" charset="0"/>
              </a:rPr>
              <a:t>Input Format:</a:t>
            </a:r>
          </a:p>
          <a:p>
            <a:r>
              <a:rPr lang="en-US" sz="2500" dirty="0">
                <a:latin typeface="Nunito Sans" panose="00000500000000000000" pitchFamily="2" charset="0"/>
              </a:rPr>
              <a:t>The input should be numbers</a:t>
            </a:r>
          </a:p>
          <a:p>
            <a:endParaRPr lang="en-US" sz="2500" dirty="0">
              <a:latin typeface="Nunito Sans" panose="00000500000000000000" pitchFamily="2" charset="0"/>
            </a:endParaRPr>
          </a:p>
          <a:p>
            <a:endParaRPr lang="en-US" sz="2500" dirty="0">
              <a:latin typeface="Nunito Sans" panose="00000500000000000000" pitchFamily="2" charset="0"/>
            </a:endParaRPr>
          </a:p>
          <a:p>
            <a:r>
              <a:rPr lang="en-US" sz="2500" b="1" dirty="0">
                <a:latin typeface="Nunito Sans" panose="00000500000000000000" pitchFamily="2" charset="0"/>
              </a:rPr>
              <a:t>Output Format:</a:t>
            </a:r>
            <a:endParaRPr lang="en-US" sz="2500" dirty="0">
              <a:latin typeface="Nunito Sans" panose="00000500000000000000" pitchFamily="2" charset="0"/>
            </a:endParaRPr>
          </a:p>
          <a:p>
            <a:r>
              <a:rPr lang="en-US" sz="2500" dirty="0">
                <a:latin typeface="Nunito Sans" panose="00000500000000000000" pitchFamily="2" charset="0"/>
              </a:rPr>
              <a:t>The output should be numbers in the list in separate line.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220667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1161288"/>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1161288"/>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1655064"/>
            <a:ext cx="5040086" cy="523220"/>
          </a:xfrm>
          <a:prstGeom prst="rect">
            <a:avLst/>
          </a:prstGeom>
          <a:noFill/>
        </p:spPr>
        <p:txBody>
          <a:bodyPr wrap="square" rtlCol="0">
            <a:spAutoFit/>
          </a:bodyPr>
          <a:lstStyle/>
          <a:p>
            <a:r>
              <a:rPr lang="en-US" sz="2800" dirty="0"/>
              <a:t>7</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3</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1656546"/>
            <a:ext cx="5040086" cy="954107"/>
          </a:xfrm>
          <a:prstGeom prst="rect">
            <a:avLst/>
          </a:prstGeom>
          <a:noFill/>
        </p:spPr>
        <p:txBody>
          <a:bodyPr wrap="square" rtlCol="0">
            <a:spAutoFit/>
          </a:bodyPr>
          <a:lstStyle/>
          <a:p>
            <a:r>
              <a:rPr lang="en-US" sz="2800" dirty="0"/>
              <a:t>5</a:t>
            </a:r>
          </a:p>
          <a:p>
            <a:r>
              <a:rPr lang="en-US" sz="2800" dirty="0"/>
              <a:t>5 6 7 8 9</a:t>
            </a:r>
          </a:p>
        </p:txBody>
      </p:sp>
    </p:spTree>
    <p:extLst>
      <p:ext uri="{BB962C8B-B14F-4D97-AF65-F5344CB8AC3E}">
        <p14:creationId xmlns:p14="http://schemas.microsoft.com/office/powerpoint/2010/main" val="2612270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4</a:t>
            </a:r>
          </a:p>
        </p:txBody>
      </p:sp>
      <p:sp>
        <p:nvSpPr>
          <p:cNvPr id="18" name="TextBox 17">
            <a:extLst>
              <a:ext uri="{FF2B5EF4-FFF2-40B4-BE49-F238E27FC236}">
                <a16:creationId xmlns:a16="http://schemas.microsoft.com/office/drawing/2014/main" id="{7F02049E-F6D0-4DF5-A010-80B82B89324E}"/>
              </a:ext>
            </a:extLst>
          </p:cNvPr>
          <p:cNvSpPr txBox="1"/>
          <p:nvPr/>
        </p:nvSpPr>
        <p:spPr>
          <a:xfrm>
            <a:off x="598715" y="1156906"/>
            <a:ext cx="10950806" cy="3939540"/>
          </a:xfrm>
          <a:prstGeom prst="rect">
            <a:avLst/>
          </a:prstGeom>
          <a:noFill/>
        </p:spPr>
        <p:txBody>
          <a:bodyPr wrap="square" rtlCol="0">
            <a:spAutoFit/>
          </a:bodyPr>
          <a:lstStyle/>
          <a:p>
            <a:r>
              <a:rPr lang="en-US" sz="2500" dirty="0">
                <a:latin typeface="Nunito Sans" panose="00000500000000000000" pitchFamily="2" charset="0"/>
              </a:rPr>
              <a:t>Given a linked list, write a program to swap elements pairwise.</a:t>
            </a:r>
          </a:p>
          <a:p>
            <a:endParaRPr lang="en-US" sz="2500" dirty="0">
              <a:latin typeface="Nunito Sans" panose="00000500000000000000" pitchFamily="2" charset="0"/>
            </a:endParaRPr>
          </a:p>
          <a:p>
            <a:endParaRPr lang="en-US" sz="2500" dirty="0">
              <a:latin typeface="Nunito Sans" panose="00000500000000000000" pitchFamily="2" charset="0"/>
            </a:endParaRPr>
          </a:p>
          <a:p>
            <a:r>
              <a:rPr lang="en-US" sz="2500" b="1" dirty="0">
                <a:latin typeface="Nunito Sans" panose="00000500000000000000" pitchFamily="2" charset="0"/>
              </a:rPr>
              <a:t>Input Format:</a:t>
            </a:r>
          </a:p>
          <a:p>
            <a:r>
              <a:rPr lang="en-US" sz="2500" dirty="0">
                <a:latin typeface="Nunito Sans" panose="00000500000000000000" pitchFamily="2" charset="0"/>
              </a:rPr>
              <a:t>The input should be numbers (until user enters a negative value.</a:t>
            </a:r>
          </a:p>
          <a:p>
            <a:endParaRPr lang="en-US" sz="2500" dirty="0">
              <a:latin typeface="Nunito Sans" panose="00000500000000000000" pitchFamily="2" charset="0"/>
            </a:endParaRPr>
          </a:p>
          <a:p>
            <a:endParaRPr lang="en-US" sz="2500" dirty="0">
              <a:latin typeface="Nunito Sans" panose="00000500000000000000" pitchFamily="2" charset="0"/>
            </a:endParaRPr>
          </a:p>
          <a:p>
            <a:endParaRPr lang="en-US" sz="2500" dirty="0">
              <a:latin typeface="Nunito Sans" panose="00000500000000000000" pitchFamily="2" charset="0"/>
            </a:endParaRPr>
          </a:p>
          <a:p>
            <a:r>
              <a:rPr lang="en-US" sz="2500" b="1" dirty="0">
                <a:latin typeface="Nunito Sans" panose="00000500000000000000" pitchFamily="2" charset="0"/>
              </a:rPr>
              <a:t>Output Format:</a:t>
            </a:r>
            <a:endParaRPr lang="en-US" sz="2500" dirty="0">
              <a:latin typeface="Nunito Sans" panose="00000500000000000000" pitchFamily="2" charset="0"/>
            </a:endParaRPr>
          </a:p>
          <a:p>
            <a:r>
              <a:rPr lang="en-US" sz="2500" dirty="0">
                <a:latin typeface="Nunito Sans" panose="00000500000000000000" pitchFamily="2" charset="0"/>
              </a:rPr>
              <a:t>The output should be numbers in the list in separate line.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917385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3C6A22-10DC-4F3C-B084-234422ABF7AC}"/>
              </a:ext>
            </a:extLst>
          </p:cNvPr>
          <p:cNvSpPr txBox="1"/>
          <p:nvPr/>
        </p:nvSpPr>
        <p:spPr>
          <a:xfrm>
            <a:off x="598714" y="1161288"/>
            <a:ext cx="2220686" cy="477054"/>
          </a:xfrm>
          <a:prstGeom prst="rect">
            <a:avLst/>
          </a:prstGeom>
          <a:noFill/>
        </p:spPr>
        <p:txBody>
          <a:bodyPr wrap="square" rtlCol="0">
            <a:spAutoFit/>
          </a:bodyPr>
          <a:lstStyle/>
          <a:p>
            <a:r>
              <a:rPr lang="en-US" sz="2500" b="1" dirty="0">
                <a:latin typeface="Nunito Sans" panose="00000500000000000000" pitchFamily="2" charset="0"/>
              </a:rPr>
              <a:t>Sample Input:</a:t>
            </a:r>
          </a:p>
        </p:txBody>
      </p:sp>
      <p:sp>
        <p:nvSpPr>
          <p:cNvPr id="14" name="TextBox 13">
            <a:extLst>
              <a:ext uri="{FF2B5EF4-FFF2-40B4-BE49-F238E27FC236}">
                <a16:creationId xmlns:a16="http://schemas.microsoft.com/office/drawing/2014/main" id="{46523B0F-AEEE-4ACA-B4C4-0A56864A83DD}"/>
              </a:ext>
            </a:extLst>
          </p:cNvPr>
          <p:cNvSpPr txBox="1"/>
          <p:nvPr/>
        </p:nvSpPr>
        <p:spPr>
          <a:xfrm>
            <a:off x="6553200" y="1161288"/>
            <a:ext cx="2542675" cy="477054"/>
          </a:xfrm>
          <a:prstGeom prst="rect">
            <a:avLst/>
          </a:prstGeom>
          <a:noFill/>
        </p:spPr>
        <p:txBody>
          <a:bodyPr wrap="square" rtlCol="0">
            <a:spAutoFit/>
          </a:bodyPr>
          <a:lstStyle/>
          <a:p>
            <a:r>
              <a:rPr lang="en-US" sz="2500" b="1" dirty="0">
                <a:latin typeface="Nunito Sans" panose="00000500000000000000" pitchFamily="2" charset="0"/>
              </a:rPr>
              <a:t>Sample Output:</a:t>
            </a:r>
          </a:p>
        </p:txBody>
      </p:sp>
      <p:sp>
        <p:nvSpPr>
          <p:cNvPr id="15" name="TextBox 14">
            <a:extLst>
              <a:ext uri="{FF2B5EF4-FFF2-40B4-BE49-F238E27FC236}">
                <a16:creationId xmlns:a16="http://schemas.microsoft.com/office/drawing/2014/main" id="{7BA56857-6EED-4C75-B709-B35ECE345522}"/>
              </a:ext>
            </a:extLst>
          </p:cNvPr>
          <p:cNvSpPr txBox="1"/>
          <p:nvPr/>
        </p:nvSpPr>
        <p:spPr>
          <a:xfrm>
            <a:off x="6553200" y="1655064"/>
            <a:ext cx="5040086" cy="2677656"/>
          </a:xfrm>
          <a:prstGeom prst="rect">
            <a:avLst/>
          </a:prstGeom>
          <a:noFill/>
        </p:spPr>
        <p:txBody>
          <a:bodyPr wrap="square" rtlCol="0">
            <a:spAutoFit/>
          </a:bodyPr>
          <a:lstStyle/>
          <a:p>
            <a:r>
              <a:rPr lang="en-US" sz="2800" dirty="0"/>
              <a:t>2</a:t>
            </a:r>
          </a:p>
          <a:p>
            <a:r>
              <a:rPr lang="en-US" sz="2800" dirty="0"/>
              <a:t>1</a:t>
            </a:r>
          </a:p>
          <a:p>
            <a:r>
              <a:rPr lang="en-US" sz="2800" dirty="0"/>
              <a:t>4</a:t>
            </a:r>
          </a:p>
          <a:p>
            <a:r>
              <a:rPr lang="en-US" sz="2800" dirty="0"/>
              <a:t>3</a:t>
            </a:r>
          </a:p>
          <a:p>
            <a:r>
              <a:rPr lang="en-US" sz="2800" dirty="0"/>
              <a:t>6</a:t>
            </a:r>
          </a:p>
          <a:p>
            <a:r>
              <a:rPr lang="en-US" sz="2800" dirty="0"/>
              <a:t>5</a:t>
            </a:r>
          </a:p>
        </p:txBody>
      </p:sp>
      <p:sp>
        <p:nvSpPr>
          <p:cNvPr id="16" name="Rectangle 15">
            <a:extLst>
              <a:ext uri="{FF2B5EF4-FFF2-40B4-BE49-F238E27FC236}">
                <a16:creationId xmlns:a16="http://schemas.microsoft.com/office/drawing/2014/main" id="{D915A87D-637E-48A9-97B6-F48EFBF946C6}"/>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224711-0D2E-4EFF-A263-CC335D1C14C1}"/>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4</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2" name="TextBox 11">
            <a:extLst>
              <a:ext uri="{FF2B5EF4-FFF2-40B4-BE49-F238E27FC236}">
                <a16:creationId xmlns:a16="http://schemas.microsoft.com/office/drawing/2014/main" id="{7BA56857-6EED-4C75-B709-B35ECE345522}"/>
              </a:ext>
            </a:extLst>
          </p:cNvPr>
          <p:cNvSpPr txBox="1"/>
          <p:nvPr/>
        </p:nvSpPr>
        <p:spPr>
          <a:xfrm>
            <a:off x="598714" y="1656546"/>
            <a:ext cx="5040086" cy="3108543"/>
          </a:xfrm>
          <a:prstGeom prst="rect">
            <a:avLst/>
          </a:prstGeom>
          <a:noFill/>
        </p:spPr>
        <p:txBody>
          <a:bodyPr wrap="square" rtlCol="0">
            <a:spAutoFit/>
          </a:bodyPr>
          <a:lstStyle/>
          <a:p>
            <a:r>
              <a:rPr lang="en-US" sz="2800" dirty="0"/>
              <a:t>1</a:t>
            </a:r>
          </a:p>
          <a:p>
            <a:r>
              <a:rPr lang="en-US" sz="2800" dirty="0"/>
              <a:t>2</a:t>
            </a:r>
          </a:p>
          <a:p>
            <a:r>
              <a:rPr lang="en-US" sz="2800" dirty="0"/>
              <a:t>3</a:t>
            </a:r>
          </a:p>
          <a:p>
            <a:r>
              <a:rPr lang="en-US" sz="2800" dirty="0"/>
              <a:t>4</a:t>
            </a:r>
          </a:p>
          <a:p>
            <a:r>
              <a:rPr lang="en-US" sz="2800" dirty="0"/>
              <a:t>5</a:t>
            </a:r>
          </a:p>
          <a:p>
            <a:r>
              <a:rPr lang="en-US" sz="2800" dirty="0"/>
              <a:t>6</a:t>
            </a:r>
          </a:p>
          <a:p>
            <a:r>
              <a:rPr lang="en-US" sz="2800" dirty="0"/>
              <a:t>-1</a:t>
            </a:r>
          </a:p>
        </p:txBody>
      </p:sp>
    </p:spTree>
    <p:extLst>
      <p:ext uri="{BB962C8B-B14F-4D97-AF65-F5344CB8AC3E}">
        <p14:creationId xmlns:p14="http://schemas.microsoft.com/office/powerpoint/2010/main" val="1823109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350672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latin typeface="Nunito Sans" panose="00000500000000000000" pitchFamily="2" charset="0"/>
              </a:rPr>
              <a:t>Stack follows </a:t>
            </a:r>
            <a:r>
              <a:rPr lang="en-US" sz="2500" dirty="0">
                <a:solidFill>
                  <a:srgbClr val="F05136"/>
                </a:solidFill>
                <a:latin typeface="Nunito Sans" panose="00000500000000000000" pitchFamily="2" charset="0"/>
              </a:rPr>
              <a:t>Last In First Out (LIFO).</a:t>
            </a: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dirty="0">
                <a:latin typeface="Nunito Sans" panose="00000500000000000000" pitchFamily="2" charset="0"/>
              </a:rPr>
              <a:t>The </a:t>
            </a:r>
            <a:r>
              <a:rPr lang="en-US" sz="2500" dirty="0">
                <a:solidFill>
                  <a:srgbClr val="F05136"/>
                </a:solidFill>
                <a:latin typeface="Nunito Sans" panose="00000500000000000000" pitchFamily="2" charset="0"/>
              </a:rPr>
              <a:t>last item to be inserted </a:t>
            </a:r>
            <a:r>
              <a:rPr lang="en-US" sz="2500" dirty="0">
                <a:latin typeface="Nunito Sans" panose="00000500000000000000" pitchFamily="2" charset="0"/>
              </a:rPr>
              <a:t>into a stack is the </a:t>
            </a:r>
            <a:r>
              <a:rPr lang="en-US" sz="2500" dirty="0">
                <a:solidFill>
                  <a:srgbClr val="F05136"/>
                </a:solidFill>
                <a:latin typeface="Nunito Sans" panose="00000500000000000000" pitchFamily="2" charset="0"/>
              </a:rPr>
              <a:t>first one to be deleted </a:t>
            </a:r>
            <a:r>
              <a:rPr lang="en-US" sz="2500" dirty="0">
                <a:latin typeface="Nunito Sans" panose="00000500000000000000" pitchFamily="2" charset="0"/>
              </a:rPr>
              <a:t>from it.</a:t>
            </a:r>
          </a:p>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dirty="0">
                <a:latin typeface="Nunito Sans" panose="00000500000000000000" pitchFamily="2" charset="0"/>
              </a:rPr>
              <a:t>Both insertion and removal are allowed at only </a:t>
            </a:r>
            <a:r>
              <a:rPr lang="en-US" sz="2500" dirty="0">
                <a:solidFill>
                  <a:srgbClr val="F05136"/>
                </a:solidFill>
                <a:latin typeface="Nunito Sans" panose="00000500000000000000" pitchFamily="2" charset="0"/>
              </a:rPr>
              <a:t>one end.</a:t>
            </a:r>
            <a:endParaRPr lang="en-US" sz="2500" dirty="0">
              <a:latin typeface="Nunito Sans" panose="00000500000000000000" pitchFamily="2" charset="0"/>
            </a:endParaRP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Stack</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272252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990833"/>
            <a:ext cx="10983686" cy="292964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solidFill>
                  <a:srgbClr val="F05136"/>
                </a:solidFill>
                <a:latin typeface="Nunito Sans" panose="00000500000000000000" pitchFamily="2" charset="0"/>
              </a:rPr>
              <a:t>push() </a:t>
            </a:r>
            <a:r>
              <a:rPr lang="en-US" sz="2500" dirty="0">
                <a:latin typeface="Nunito Sans" panose="00000500000000000000" pitchFamily="2" charset="0"/>
              </a:rPr>
              <a:t>function - insert new elements </a:t>
            </a:r>
          </a:p>
          <a:p>
            <a:pPr marL="457200" indent="-457200">
              <a:lnSpc>
                <a:spcPct val="150000"/>
              </a:lnSpc>
              <a:buFont typeface="Arial" panose="020B0604020202020204" pitchFamily="34" charset="0"/>
              <a:buChar char="•"/>
            </a:pPr>
            <a:r>
              <a:rPr lang="en-US" sz="2500" dirty="0">
                <a:solidFill>
                  <a:srgbClr val="F05136"/>
                </a:solidFill>
                <a:latin typeface="Nunito Sans" panose="00000500000000000000" pitchFamily="2" charset="0"/>
              </a:rPr>
              <a:t>pop() </a:t>
            </a:r>
            <a:r>
              <a:rPr lang="en-US" sz="2500" dirty="0">
                <a:latin typeface="Nunito Sans" panose="00000500000000000000" pitchFamily="2" charset="0"/>
              </a:rPr>
              <a:t>function - remove an element</a:t>
            </a:r>
          </a:p>
          <a:p>
            <a:pPr marL="457200" indent="-457200">
              <a:lnSpc>
                <a:spcPct val="150000"/>
              </a:lnSpc>
              <a:buFont typeface="Arial" panose="020B0604020202020204" pitchFamily="34" charset="0"/>
              <a:buChar char="•"/>
            </a:pPr>
            <a:r>
              <a:rPr lang="en-US" sz="2500" dirty="0">
                <a:solidFill>
                  <a:srgbClr val="F05136"/>
                </a:solidFill>
                <a:latin typeface="Nunito Sans" panose="00000500000000000000" pitchFamily="2" charset="0"/>
              </a:rPr>
              <a:t>peek() </a:t>
            </a:r>
            <a:r>
              <a:rPr lang="en-US" sz="2500" dirty="0">
                <a:latin typeface="Nunito Sans" panose="00000500000000000000" pitchFamily="2" charset="0"/>
              </a:rPr>
              <a:t>function – top element of the stack</a:t>
            </a:r>
          </a:p>
          <a:p>
            <a:pPr marL="457200" indent="-457200">
              <a:lnSpc>
                <a:spcPct val="150000"/>
              </a:lnSpc>
              <a:buFont typeface="Arial" panose="020B0604020202020204" pitchFamily="34" charset="0"/>
              <a:buChar char="•"/>
            </a:pPr>
            <a:r>
              <a:rPr lang="en-US" sz="2500" dirty="0">
                <a:solidFill>
                  <a:srgbClr val="F05136"/>
                </a:solidFill>
                <a:latin typeface="Nunito Sans" panose="00000500000000000000" pitchFamily="2" charset="0"/>
              </a:rPr>
              <a:t>Overflow state - </a:t>
            </a:r>
            <a:r>
              <a:rPr lang="en-US" sz="2500" dirty="0">
                <a:latin typeface="Nunito Sans" panose="00000500000000000000" pitchFamily="2" charset="0"/>
              </a:rPr>
              <a:t>when it is completely full </a:t>
            </a:r>
          </a:p>
          <a:p>
            <a:pPr marL="457200" indent="-457200">
              <a:lnSpc>
                <a:spcPct val="150000"/>
              </a:lnSpc>
              <a:buFont typeface="Arial" panose="020B0604020202020204" pitchFamily="34" charset="0"/>
              <a:buChar char="•"/>
            </a:pPr>
            <a:r>
              <a:rPr lang="en-US" sz="2500" dirty="0">
                <a:solidFill>
                  <a:srgbClr val="F05136"/>
                </a:solidFill>
                <a:latin typeface="Nunito Sans" panose="00000500000000000000" pitchFamily="2" charset="0"/>
              </a:rPr>
              <a:t>Underflow state - </a:t>
            </a:r>
            <a:r>
              <a:rPr lang="en-US" sz="2500" dirty="0">
                <a:latin typeface="Nunito Sans" panose="00000500000000000000" pitchFamily="2" charset="0"/>
              </a:rPr>
              <a:t>if it is completely empty.</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Stack</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14568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pSp>
        <p:nvGrpSpPr>
          <p:cNvPr id="2" name="Group 17"/>
          <p:cNvGrpSpPr/>
          <p:nvPr/>
        </p:nvGrpSpPr>
        <p:grpSpPr>
          <a:xfrm>
            <a:off x="4978400" y="4030615"/>
            <a:ext cx="1422400" cy="2707269"/>
            <a:chOff x="3733800" y="3063081"/>
            <a:chExt cx="1066800" cy="2057400"/>
          </a:xfrm>
        </p:grpSpPr>
        <p:sp>
          <p:nvSpPr>
            <p:cNvPr id="11" name="Rectangle 10"/>
            <p:cNvSpPr/>
            <p:nvPr/>
          </p:nvSpPr>
          <p:spPr>
            <a:xfrm>
              <a:off x="3810000" y="3139281"/>
              <a:ext cx="914400" cy="1981200"/>
            </a:xfrm>
            <a:prstGeom prst="rect">
              <a:avLst/>
            </a:prstGeom>
            <a:ln w="57150">
              <a:solidFill>
                <a:srgbClr val="C0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Isosceles Triangle 16"/>
            <p:cNvSpPr/>
            <p:nvPr/>
          </p:nvSpPr>
          <p:spPr>
            <a:xfrm rot="10800000">
              <a:off x="3733800" y="3063081"/>
              <a:ext cx="1066800" cy="6096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1320800" y="822001"/>
            <a:ext cx="3657600" cy="615553"/>
          </a:xfrm>
          <a:prstGeom prst="rect">
            <a:avLst/>
          </a:prstGeom>
        </p:spPr>
        <p:txBody>
          <a:bodyPr wrap="square" lIns="121917" tIns="60958" rIns="121917" bIns="60958">
            <a:spAutoFit/>
          </a:bodyPr>
          <a:lstStyle/>
          <a:p>
            <a:r>
              <a:rPr lang="en-US" sz="3200" b="1" dirty="0"/>
              <a:t>Push and Pop</a:t>
            </a:r>
          </a:p>
        </p:txBody>
      </p:sp>
      <p:sp>
        <p:nvSpPr>
          <p:cNvPr id="6" name="Rectangle 5"/>
          <p:cNvSpPr/>
          <p:nvPr/>
        </p:nvSpPr>
        <p:spPr>
          <a:xfrm>
            <a:off x="1320800" y="5233848"/>
            <a:ext cx="3657600" cy="615553"/>
          </a:xfrm>
          <a:prstGeom prst="rect">
            <a:avLst/>
          </a:prstGeom>
        </p:spPr>
        <p:txBody>
          <a:bodyPr wrap="square" lIns="121917" tIns="60958" rIns="121917" bIns="60958">
            <a:spAutoFit/>
          </a:bodyPr>
          <a:lstStyle/>
          <a:p>
            <a:r>
              <a:rPr lang="en-US" sz="3200" b="1" dirty="0"/>
              <a:t>Push and Pop</a:t>
            </a:r>
          </a:p>
        </p:txBody>
      </p:sp>
      <p:cxnSp>
        <p:nvCxnSpPr>
          <p:cNvPr id="8" name="Straight Connector 7"/>
          <p:cNvCxnSpPr/>
          <p:nvPr/>
        </p:nvCxnSpPr>
        <p:spPr>
          <a:xfrm>
            <a:off x="1320800" y="1423616"/>
            <a:ext cx="2336800" cy="2089"/>
          </a:xfrm>
          <a:prstGeom prst="line">
            <a:avLst/>
          </a:prstGeom>
        </p:spPr>
        <p:style>
          <a:lnRef idx="2">
            <a:schemeClr val="dk1"/>
          </a:lnRef>
          <a:fillRef idx="0">
            <a:schemeClr val="dk1"/>
          </a:fillRef>
          <a:effectRef idx="1">
            <a:schemeClr val="dk1"/>
          </a:effectRef>
          <a:fontRef idx="minor">
            <a:schemeClr val="tx1"/>
          </a:fontRef>
        </p:style>
      </p:cxnSp>
      <p:pic>
        <p:nvPicPr>
          <p:cNvPr id="12" name="Picture 2" descr="Image result for arrow marks png"/>
          <p:cNvPicPr>
            <a:picLocks noChangeAspect="1" noChangeArrowheads="1"/>
          </p:cNvPicPr>
          <p:nvPr/>
        </p:nvPicPr>
        <p:blipFill>
          <a:blip r:embed="rId3" cstate="print"/>
          <a:srcRect/>
          <a:stretch>
            <a:fillRect/>
          </a:stretch>
        </p:blipFill>
        <p:spPr bwMode="auto">
          <a:xfrm rot="6322246" flipH="1">
            <a:off x="4361322" y="2479833"/>
            <a:ext cx="784341" cy="1422400"/>
          </a:xfrm>
          <a:prstGeom prst="rect">
            <a:avLst/>
          </a:prstGeom>
          <a:noFill/>
        </p:spPr>
      </p:pic>
      <p:pic>
        <p:nvPicPr>
          <p:cNvPr id="13" name="Picture 2" descr="Image result for arrow marks png"/>
          <p:cNvPicPr>
            <a:picLocks noChangeAspect="1" noChangeArrowheads="1"/>
          </p:cNvPicPr>
          <p:nvPr/>
        </p:nvPicPr>
        <p:blipFill>
          <a:blip r:embed="rId3" cstate="print"/>
          <a:srcRect/>
          <a:stretch>
            <a:fillRect/>
          </a:stretch>
        </p:blipFill>
        <p:spPr bwMode="auto">
          <a:xfrm rot="1952169" flipH="1">
            <a:off x="6301911" y="2627340"/>
            <a:ext cx="794751" cy="1403769"/>
          </a:xfrm>
          <a:prstGeom prst="rect">
            <a:avLst/>
          </a:prstGeom>
          <a:noFill/>
        </p:spPr>
      </p:pic>
      <p:sp>
        <p:nvSpPr>
          <p:cNvPr id="14" name="Rectangle 13"/>
          <p:cNvSpPr/>
          <p:nvPr/>
        </p:nvSpPr>
        <p:spPr>
          <a:xfrm>
            <a:off x="2641600" y="2927653"/>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1</a:t>
            </a:r>
            <a:endParaRPr lang="en-US" b="1" dirty="0"/>
          </a:p>
        </p:txBody>
      </p:sp>
      <p:sp>
        <p:nvSpPr>
          <p:cNvPr id="15" name="Rectangle 14"/>
          <p:cNvSpPr/>
          <p:nvPr/>
        </p:nvSpPr>
        <p:spPr>
          <a:xfrm>
            <a:off x="2641600" y="2225768"/>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solidFill>
                  <a:prstClr val="white"/>
                </a:solidFill>
              </a:rPr>
              <a:t>2</a:t>
            </a:r>
            <a:endParaRPr lang="en-US" dirty="0"/>
          </a:p>
        </p:txBody>
      </p:sp>
      <p:sp>
        <p:nvSpPr>
          <p:cNvPr id="16" name="Rectangle 15"/>
          <p:cNvSpPr/>
          <p:nvPr/>
        </p:nvSpPr>
        <p:spPr>
          <a:xfrm>
            <a:off x="2641600" y="1523883"/>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solidFill>
                  <a:prstClr val="white"/>
                </a:solidFill>
              </a:rPr>
              <a:t>3</a:t>
            </a:r>
            <a:endParaRPr lang="en-US" dirty="0"/>
          </a:p>
        </p:txBody>
      </p:sp>
      <p:sp>
        <p:nvSpPr>
          <p:cNvPr id="19" name="Rectangle 18"/>
          <p:cNvSpPr/>
          <p:nvPr/>
        </p:nvSpPr>
        <p:spPr>
          <a:xfrm>
            <a:off x="2641600" y="1523883"/>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1</a:t>
            </a:r>
            <a:endParaRPr lang="en-US" b="1" dirty="0"/>
          </a:p>
        </p:txBody>
      </p:sp>
      <p:sp>
        <p:nvSpPr>
          <p:cNvPr id="20" name="Rectangle 19"/>
          <p:cNvSpPr/>
          <p:nvPr/>
        </p:nvSpPr>
        <p:spPr>
          <a:xfrm>
            <a:off x="2641600" y="2225768"/>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solidFill>
                  <a:prstClr val="white"/>
                </a:solidFill>
              </a:rPr>
              <a:t>2</a:t>
            </a:r>
            <a:endParaRPr lang="en-US" dirty="0"/>
          </a:p>
        </p:txBody>
      </p:sp>
      <p:sp>
        <p:nvSpPr>
          <p:cNvPr id="21" name="Rectangle 20"/>
          <p:cNvSpPr/>
          <p:nvPr/>
        </p:nvSpPr>
        <p:spPr>
          <a:xfrm>
            <a:off x="2641600" y="2927653"/>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solidFill>
                  <a:prstClr val="white"/>
                </a:solidFill>
              </a:rPr>
              <a:t>3</a:t>
            </a:r>
            <a:endParaRPr lang="en-US" dirty="0"/>
          </a:p>
        </p:txBody>
      </p:sp>
      <p:sp>
        <p:nvSpPr>
          <p:cNvPr id="22" name="Rectangle 21"/>
          <p:cNvSpPr/>
          <p:nvPr/>
        </p:nvSpPr>
        <p:spPr>
          <a:xfrm>
            <a:off x="3990336" y="3322857"/>
            <a:ext cx="1066953" cy="615549"/>
          </a:xfrm>
          <a:prstGeom prst="rect">
            <a:avLst/>
          </a:prstGeom>
        </p:spPr>
        <p:txBody>
          <a:bodyPr wrap="none" lIns="121917" tIns="60958" rIns="121917" bIns="60958">
            <a:spAutoFit/>
          </a:bodyPr>
          <a:lstStyle/>
          <a:p>
            <a:r>
              <a:rPr lang="en-US" sz="3200" b="1" dirty="0"/>
              <a:t>Push</a:t>
            </a:r>
            <a:endParaRPr lang="en-US" sz="3200" dirty="0"/>
          </a:p>
        </p:txBody>
      </p:sp>
      <p:sp>
        <p:nvSpPr>
          <p:cNvPr id="23" name="Rectangle 22"/>
          <p:cNvSpPr/>
          <p:nvPr/>
        </p:nvSpPr>
        <p:spPr>
          <a:xfrm>
            <a:off x="6299202" y="3322857"/>
            <a:ext cx="898445" cy="615549"/>
          </a:xfrm>
          <a:prstGeom prst="rect">
            <a:avLst/>
          </a:prstGeom>
        </p:spPr>
        <p:txBody>
          <a:bodyPr wrap="none" lIns="121917" tIns="60958" rIns="121917" bIns="60958">
            <a:spAutoFit/>
          </a:bodyPr>
          <a:lstStyle/>
          <a:p>
            <a:r>
              <a:rPr lang="en-US" sz="3200" b="1" dirty="0"/>
              <a:t>Pop</a:t>
            </a:r>
          </a:p>
        </p:txBody>
      </p:sp>
      <p:sp>
        <p:nvSpPr>
          <p:cNvPr id="24" name="Rectangle 23"/>
          <p:cNvSpPr/>
          <p:nvPr/>
        </p:nvSpPr>
        <p:spPr>
          <a:xfrm>
            <a:off x="8432800" y="5033307"/>
            <a:ext cx="1828800" cy="701885"/>
          </a:xfrm>
          <a:prstGeom prst="rect">
            <a:avLst/>
          </a:prstGeom>
          <a:ln>
            <a:solidFill>
              <a:schemeClr val="tx2"/>
            </a:solidFill>
          </a:ln>
          <a:effectLst>
            <a:glow rad="1016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lvl="0"/>
            <a:r>
              <a:rPr lang="en-US" sz="3200" b="1" dirty="0">
                <a:solidFill>
                  <a:schemeClr val="tx1"/>
                </a:solidFill>
              </a:rPr>
              <a:t>TOP=</a:t>
            </a:r>
          </a:p>
        </p:txBody>
      </p:sp>
      <p:cxnSp>
        <p:nvCxnSpPr>
          <p:cNvPr id="27" name="Straight Connector 26"/>
          <p:cNvCxnSpPr/>
          <p:nvPr/>
        </p:nvCxnSpPr>
        <p:spPr>
          <a:xfrm rot="5400000">
            <a:off x="6861320" y="5883499"/>
            <a:ext cx="500301" cy="1059"/>
          </a:xfrm>
          <a:prstGeom prst="line">
            <a:avLst/>
          </a:prstGeom>
          <a:ln w="28575">
            <a:solidFill>
              <a:srgbClr val="0070C0"/>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flipV="1">
            <a:off x="6399741" y="6134180"/>
            <a:ext cx="711200" cy="2089"/>
          </a:xfrm>
          <a:prstGeom prst="straightConnector1">
            <a:avLst/>
          </a:prstGeom>
          <a:ln w="28575">
            <a:solidFill>
              <a:srgbClr val="0070C0"/>
            </a:solidFill>
            <a:tailEnd type="arrow"/>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0800000" flipV="1">
            <a:off x="6399741" y="6735796"/>
            <a:ext cx="711200" cy="2089"/>
          </a:xfrm>
          <a:prstGeom prst="straightConnector1">
            <a:avLst/>
          </a:prstGeom>
          <a:ln w="28575">
            <a:solidFill>
              <a:srgbClr val="0070C0"/>
            </a:solidFill>
            <a:tailEnd type="arrow"/>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6811185" y="6434979"/>
            <a:ext cx="600571" cy="1059"/>
          </a:xfrm>
          <a:prstGeom prst="line">
            <a:avLst/>
          </a:prstGeom>
          <a:ln w="28575">
            <a:solidFill>
              <a:srgbClr val="0070C0"/>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0800000">
            <a:off x="7112005" y="5633878"/>
            <a:ext cx="1320799" cy="1045"/>
          </a:xfrm>
          <a:prstGeom prst="line">
            <a:avLst/>
          </a:prstGeom>
          <a:ln w="28575">
            <a:solidFill>
              <a:srgbClr val="0070C0"/>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flipV="1">
            <a:off x="6400800" y="5032264"/>
            <a:ext cx="711200" cy="2089"/>
          </a:xfrm>
          <a:prstGeom prst="straightConnector1">
            <a:avLst/>
          </a:prstGeom>
          <a:ln w="28575">
            <a:solidFill>
              <a:srgbClr val="0070C0"/>
            </a:solidFill>
            <a:tailEnd type="arrow"/>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0800000" flipV="1">
            <a:off x="6400800" y="5633880"/>
            <a:ext cx="711200" cy="2089"/>
          </a:xfrm>
          <a:prstGeom prst="straightConnector1">
            <a:avLst/>
          </a:prstGeom>
          <a:ln w="28575">
            <a:solidFill>
              <a:srgbClr val="0070C0"/>
            </a:solidFill>
            <a:tailEnd type="arrow"/>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6812244" y="5333064"/>
            <a:ext cx="600571" cy="1059"/>
          </a:xfrm>
          <a:prstGeom prst="line">
            <a:avLst/>
          </a:prstGeom>
          <a:ln w="28575">
            <a:solidFill>
              <a:srgbClr val="0070C0"/>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550400" y="5133576"/>
            <a:ext cx="609600" cy="501347"/>
          </a:xfrm>
          <a:prstGeom prst="rect">
            <a:avLst/>
          </a:prstGeom>
          <a:ln>
            <a:noFill/>
          </a:ln>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r>
              <a:rPr lang="en-US" sz="3200" b="1" dirty="0">
                <a:solidFill>
                  <a:srgbClr val="FF0000"/>
                </a:solidFill>
                <a:effectLst>
                  <a:glow rad="139700">
                    <a:schemeClr val="accent6">
                      <a:satMod val="175000"/>
                      <a:alpha val="40000"/>
                    </a:schemeClr>
                  </a:glow>
                </a:effectLst>
              </a:rPr>
              <a:t>-1</a:t>
            </a:r>
            <a:endParaRPr lang="en-US" b="1" dirty="0">
              <a:solidFill>
                <a:srgbClr val="FF0000"/>
              </a:solidFill>
              <a:effectLst>
                <a:glow rad="139700">
                  <a:schemeClr val="accent6">
                    <a:satMod val="175000"/>
                    <a:alpha val="40000"/>
                  </a:schemeClr>
                </a:glow>
              </a:effectLst>
            </a:endParaRPr>
          </a:p>
        </p:txBody>
      </p:sp>
      <p:sp>
        <p:nvSpPr>
          <p:cNvPr id="35" name="Rectangle 34"/>
          <p:cNvSpPr/>
          <p:nvPr/>
        </p:nvSpPr>
        <p:spPr>
          <a:xfrm>
            <a:off x="9550400" y="5133576"/>
            <a:ext cx="609600" cy="501347"/>
          </a:xfrm>
          <a:prstGeom prst="rect">
            <a:avLst/>
          </a:prstGeom>
          <a:ln>
            <a:noFill/>
          </a:ln>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r>
              <a:rPr lang="en-US" sz="3200" b="1" dirty="0">
                <a:solidFill>
                  <a:srgbClr val="FF0000"/>
                </a:solidFill>
                <a:effectLst>
                  <a:glow rad="139700">
                    <a:schemeClr val="accent6">
                      <a:satMod val="175000"/>
                      <a:alpha val="40000"/>
                    </a:schemeClr>
                  </a:glow>
                </a:effectLst>
              </a:rPr>
              <a:t>0</a:t>
            </a:r>
            <a:endParaRPr lang="en-US" b="1" dirty="0">
              <a:solidFill>
                <a:srgbClr val="FF0000"/>
              </a:solidFill>
              <a:effectLst>
                <a:glow rad="139700">
                  <a:schemeClr val="accent6">
                    <a:satMod val="175000"/>
                    <a:alpha val="40000"/>
                  </a:schemeClr>
                </a:glow>
              </a:effectLst>
            </a:endParaRPr>
          </a:p>
        </p:txBody>
      </p:sp>
      <p:sp>
        <p:nvSpPr>
          <p:cNvPr id="36" name="Rectangle 35"/>
          <p:cNvSpPr/>
          <p:nvPr/>
        </p:nvSpPr>
        <p:spPr>
          <a:xfrm>
            <a:off x="9550400" y="5133576"/>
            <a:ext cx="609600" cy="501347"/>
          </a:xfrm>
          <a:prstGeom prst="rect">
            <a:avLst/>
          </a:prstGeom>
          <a:ln>
            <a:noFill/>
          </a:ln>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r>
              <a:rPr lang="en-US" sz="3200" b="1" dirty="0">
                <a:solidFill>
                  <a:srgbClr val="FF0000"/>
                </a:solidFill>
                <a:effectLst>
                  <a:glow rad="139700">
                    <a:schemeClr val="accent6">
                      <a:satMod val="175000"/>
                      <a:alpha val="40000"/>
                    </a:schemeClr>
                  </a:glow>
                </a:effectLst>
              </a:rPr>
              <a:t>1</a:t>
            </a:r>
            <a:endParaRPr lang="en-US" b="1" dirty="0">
              <a:solidFill>
                <a:srgbClr val="FF0000"/>
              </a:solidFill>
              <a:effectLst>
                <a:glow rad="139700">
                  <a:schemeClr val="accent6">
                    <a:satMod val="175000"/>
                    <a:alpha val="40000"/>
                  </a:schemeClr>
                </a:glow>
              </a:effectLst>
            </a:endParaRPr>
          </a:p>
        </p:txBody>
      </p:sp>
      <p:sp>
        <p:nvSpPr>
          <p:cNvPr id="37" name="Rectangle 36"/>
          <p:cNvSpPr/>
          <p:nvPr/>
        </p:nvSpPr>
        <p:spPr>
          <a:xfrm>
            <a:off x="9550400" y="5133576"/>
            <a:ext cx="609600" cy="501347"/>
          </a:xfrm>
          <a:prstGeom prst="rect">
            <a:avLst/>
          </a:prstGeom>
          <a:ln>
            <a:noFill/>
          </a:ln>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lIns="121917" tIns="60958" rIns="121917" bIns="60958" rtlCol="0" anchor="ctr"/>
          <a:lstStyle/>
          <a:p>
            <a:pPr algn="ctr"/>
            <a:r>
              <a:rPr lang="en-US" sz="3200" b="1" dirty="0">
                <a:solidFill>
                  <a:srgbClr val="FF0000"/>
                </a:solidFill>
                <a:effectLst>
                  <a:glow rad="139700">
                    <a:schemeClr val="accent6">
                      <a:satMod val="175000"/>
                      <a:alpha val="40000"/>
                    </a:schemeClr>
                  </a:glow>
                </a:effectLst>
              </a:rPr>
              <a:t>2</a:t>
            </a:r>
            <a:endParaRPr lang="en-US" b="1" dirty="0">
              <a:solidFill>
                <a:srgbClr val="FF0000"/>
              </a:solidFill>
              <a:effectLst>
                <a:glow rad="139700">
                  <a:schemeClr val="accent6">
                    <a:satMod val="175000"/>
                    <a:alpha val="40000"/>
                  </a:schemeClr>
                </a:glow>
              </a:effectLst>
            </a:endParaRPr>
          </a:p>
        </p:txBody>
      </p:sp>
      <p:sp>
        <p:nvSpPr>
          <p:cNvPr id="38" name="Rectangle 37"/>
          <p:cNvSpPr/>
          <p:nvPr/>
        </p:nvSpPr>
        <p:spPr>
          <a:xfrm>
            <a:off x="1320800" y="4425818"/>
            <a:ext cx="3454400" cy="615553"/>
          </a:xfrm>
          <a:prstGeom prst="rect">
            <a:avLst/>
          </a:prstGeom>
        </p:spPr>
        <p:txBody>
          <a:bodyPr wrap="square" lIns="121917" tIns="60958" rIns="121917" bIns="60958">
            <a:spAutoFit/>
          </a:bodyPr>
          <a:lstStyle/>
          <a:p>
            <a:r>
              <a:rPr lang="en-US" sz="3200" b="1" dirty="0"/>
              <a:t>Top Of the Stack</a:t>
            </a:r>
          </a:p>
        </p:txBody>
      </p:sp>
      <p:sp>
        <p:nvSpPr>
          <p:cNvPr id="43" name="Rectangle 42"/>
          <p:cNvSpPr/>
          <p:nvPr/>
        </p:nvSpPr>
        <p:spPr>
          <a:xfrm>
            <a:off x="1320800" y="4419600"/>
            <a:ext cx="5080000" cy="615553"/>
          </a:xfrm>
          <a:prstGeom prst="rect">
            <a:avLst/>
          </a:prstGeom>
        </p:spPr>
        <p:txBody>
          <a:bodyPr wrap="square" lIns="121917" tIns="60958" rIns="121917" bIns="60958">
            <a:spAutoFit/>
          </a:bodyPr>
          <a:lstStyle/>
          <a:p>
            <a:r>
              <a:rPr lang="en-US" sz="3200" b="1" dirty="0"/>
              <a:t>Top Of the Stack = -1</a:t>
            </a:r>
          </a:p>
        </p:txBody>
      </p:sp>
      <p:sp>
        <p:nvSpPr>
          <p:cNvPr id="44" name="Rectangle 43"/>
          <p:cNvSpPr/>
          <p:nvPr/>
        </p:nvSpPr>
        <p:spPr>
          <a:xfrm>
            <a:off x="0" y="4927165"/>
            <a:ext cx="5080000" cy="615553"/>
          </a:xfrm>
          <a:prstGeom prst="rect">
            <a:avLst/>
          </a:prstGeom>
        </p:spPr>
        <p:txBody>
          <a:bodyPr wrap="square" lIns="121917" tIns="60958" rIns="121917" bIns="60958">
            <a:spAutoFit/>
          </a:bodyPr>
          <a:lstStyle/>
          <a:p>
            <a:r>
              <a:rPr lang="en-US" sz="3200" b="1" dirty="0"/>
              <a:t>Means, the Stack is empty.</a:t>
            </a:r>
          </a:p>
        </p:txBody>
      </p:sp>
      <p:sp>
        <p:nvSpPr>
          <p:cNvPr id="46" name="Rectangle 45"/>
          <p:cNvSpPr/>
          <p:nvPr/>
        </p:nvSpPr>
        <p:spPr>
          <a:xfrm>
            <a:off x="0" y="4425819"/>
            <a:ext cx="1828800" cy="615549"/>
          </a:xfrm>
          <a:prstGeom prst="rect">
            <a:avLst/>
          </a:prstGeom>
        </p:spPr>
        <p:txBody>
          <a:bodyPr wrap="square" lIns="121917" tIns="60958" rIns="121917" bIns="60958">
            <a:spAutoFit/>
          </a:bodyPr>
          <a:lstStyle/>
          <a:p>
            <a:r>
              <a:rPr lang="en-US" sz="3200" b="1" dirty="0"/>
              <a:t>Initially</a:t>
            </a:r>
          </a:p>
        </p:txBody>
      </p:sp>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 2.22222E-6 L 0.50833 0.00069 " pathEditMode="relative" rAng="0" ptsTypes="AA">
                                      <p:cBhvr>
                                        <p:cTn id="6" dur="2000" fill="hold"/>
                                        <p:tgtEl>
                                          <p:spTgt spid="38"/>
                                        </p:tgtEl>
                                        <p:attrNameLst>
                                          <p:attrName>ppt_x</p:attrName>
                                          <p:attrName>ppt_y</p:attrName>
                                        </p:attrNameLst>
                                      </p:cBhvr>
                                      <p:rCtr x="25417" y="23"/>
                                    </p:animMotion>
                                  </p:childTnLst>
                                </p:cTn>
                              </p:par>
                              <p:par>
                                <p:cTn id="7" presetID="22" presetClass="entr" presetSubtype="1" fill="hold" grpId="0" nodeType="withEffect">
                                  <p:stCondLst>
                                    <p:cond delay="1000"/>
                                  </p:stCondLst>
                                  <p:childTnLst>
                                    <p:set>
                                      <p:cBhvr>
                                        <p:cTn id="8" dur="1" fill="hold">
                                          <p:stCondLst>
                                            <p:cond delay="0"/>
                                          </p:stCondLst>
                                        </p:cTn>
                                        <p:tgtEl>
                                          <p:spTgt spid="24"/>
                                        </p:tgtEl>
                                        <p:attrNameLst>
                                          <p:attrName>style.visibility</p:attrName>
                                        </p:attrNameLst>
                                      </p:cBhvr>
                                      <p:to>
                                        <p:strVal val="visible"/>
                                      </p:to>
                                    </p:set>
                                    <p:animEffect transition="in" filter="wipe(up)">
                                      <p:cBhvr>
                                        <p:cTn id="9" dur="500"/>
                                        <p:tgtEl>
                                          <p:spTgt spid="24"/>
                                        </p:tgtEl>
                                      </p:cBhvr>
                                    </p:animEffect>
                                  </p:childTnLst>
                                </p:cTn>
                              </p:par>
                            </p:childTnLst>
                          </p:cTn>
                        </p:par>
                        <p:par>
                          <p:cTn id="10" fill="hold">
                            <p:stCondLst>
                              <p:cond delay="2000"/>
                            </p:stCondLst>
                            <p:childTnLst>
                              <p:par>
                                <p:cTn id="11" presetID="64" presetClass="path" presetSubtype="0" accel="50000" decel="50000" fill="hold" grpId="0" nodeType="afterEffect">
                                  <p:stCondLst>
                                    <p:cond delay="0"/>
                                  </p:stCondLst>
                                  <p:childTnLst>
                                    <p:animMotion origin="layout" path="M 2.77556E-17 -4.49116E-6 L 2.77556E-17 -0.64351 " pathEditMode="relative" rAng="0" ptsTypes="AA">
                                      <p:cBhvr>
                                        <p:cTn id="12" dur="2000" fill="hold"/>
                                        <p:tgtEl>
                                          <p:spTgt spid="6"/>
                                        </p:tgtEl>
                                        <p:attrNameLst>
                                          <p:attrName>ppt_x</p:attrName>
                                          <p:attrName>ppt_y</p:attrName>
                                        </p:attrNameLst>
                                      </p:cBhvr>
                                      <p:rCtr x="0" y="-322"/>
                                    </p:animMotion>
                                  </p:childTnLst>
                                </p:cTn>
                              </p:par>
                            </p:childTnLst>
                          </p:cTn>
                        </p:par>
                        <p:par>
                          <p:cTn id="13" fill="hold">
                            <p:stCondLst>
                              <p:cond delay="4000"/>
                            </p:stCondLst>
                            <p:childTnLst>
                              <p:par>
                                <p:cTn id="14" presetID="10" presetClass="exit" presetSubtype="0" fill="hold" grpId="1" nodeType="afterEffect">
                                  <p:stCondLst>
                                    <p:cond delay="0"/>
                                  </p:stCondLst>
                                  <p:childTnLst>
                                    <p:animEffect transition="out" filter="fade">
                                      <p:cBhvr>
                                        <p:cTn id="15" dur="2000"/>
                                        <p:tgtEl>
                                          <p:spTgt spid="6"/>
                                        </p:tgtEl>
                                      </p:cBhvr>
                                    </p:animEffect>
                                    <p:set>
                                      <p:cBhvr>
                                        <p:cTn id="16" dur="1" fill="hold">
                                          <p:stCondLst>
                                            <p:cond delay="1999"/>
                                          </p:stCondLst>
                                        </p:cTn>
                                        <p:tgtEl>
                                          <p:spTgt spid="6"/>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par>
                          <p:cTn id="20" fill="hold">
                            <p:stCondLst>
                              <p:cond delay="6000"/>
                            </p:stCondLst>
                            <p:childTnLst>
                              <p:par>
                                <p:cTn id="21" presetID="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0-#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childTnLst>
                          </p:cTn>
                        </p:par>
                        <p:par>
                          <p:cTn id="25" fill="hold">
                            <p:stCondLst>
                              <p:cond delay="7000"/>
                            </p:stCondLst>
                            <p:childTnLst>
                              <p:par>
                                <p:cTn id="26" presetID="21"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heel(1)">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right)">
                                      <p:cBhvr>
                                        <p:cTn id="33" dur="500"/>
                                        <p:tgtEl>
                                          <p:spTgt spid="39"/>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up)">
                                      <p:cBhvr>
                                        <p:cTn id="41" dur="500"/>
                                        <p:tgtEl>
                                          <p:spTgt spid="30"/>
                                        </p:tgtEl>
                                      </p:cBhvr>
                                    </p:animEffect>
                                  </p:childTnLst>
                                </p:cTn>
                              </p:par>
                            </p:childTnLst>
                          </p:cTn>
                        </p:par>
                        <p:par>
                          <p:cTn id="42" fill="hold">
                            <p:stCondLst>
                              <p:cond delay="1500"/>
                            </p:stCondLst>
                            <p:childTnLst>
                              <p:par>
                                <p:cTn id="43" presetID="22" presetClass="entr" presetSubtype="2"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right)">
                                      <p:cBhvr>
                                        <p:cTn id="45" dur="500"/>
                                        <p:tgtEl>
                                          <p:spTgt spid="29"/>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slide(fromBottom)">
                                      <p:cBhvr>
                                        <p:cTn id="51" dur="500"/>
                                        <p:tgtEl>
                                          <p:spTgt spid="46"/>
                                        </p:tgtEl>
                                      </p:cBhvr>
                                    </p:animEffect>
                                  </p:childTnLst>
                                </p:cTn>
                              </p:par>
                              <p:par>
                                <p:cTn id="52" presetID="12" presetClass="entr" presetSubtype="4" fill="hold" grpId="0" nodeType="withEffect" nodePh="1">
                                  <p:stCondLst>
                                    <p:cond delay="0"/>
                                  </p:stCondLst>
                                  <p:endCondLst>
                                    <p:cond evt="begin" delay="0">
                                      <p:tn val="52"/>
                                    </p:cond>
                                  </p:endCondLst>
                                  <p:childTnLst>
                                    <p:set>
                                      <p:cBhvr>
                                        <p:cTn id="53" dur="1" fill="hold">
                                          <p:stCondLst>
                                            <p:cond delay="0"/>
                                          </p:stCondLst>
                                        </p:cTn>
                                        <p:tgtEl>
                                          <p:spTgt spid="43"/>
                                        </p:tgtEl>
                                        <p:attrNameLst>
                                          <p:attrName>style.visibility</p:attrName>
                                        </p:attrNameLst>
                                      </p:cBhvr>
                                      <p:to>
                                        <p:strVal val="visible"/>
                                      </p:to>
                                    </p:set>
                                    <p:animEffect transition="in" filter="slide(fromBottom)">
                                      <p:cBhvr>
                                        <p:cTn id="54" dur="500"/>
                                        <p:tgtEl>
                                          <p:spTgt spid="43"/>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slide(fromBottom)">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2"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0" presetClass="path" presetSubtype="0" accel="50000" decel="50000" fill="hold" grpId="0" nodeType="clickEffect">
                                  <p:stCondLst>
                                    <p:cond delay="0"/>
                                  </p:stCondLst>
                                  <p:childTnLst>
                                    <p:animMotion origin="layout" path="M -3.33333E-6 -3.32115E-6 C 0.08559 0.04997 0.17136 0.10025 0.20643 0.17581 C 0.24167 0.25168 0.20955 0.40677 0.21007 0.45339 " pathEditMode="relative" rAng="0" ptsTypes="aaA">
                                      <p:cBhvr>
                                        <p:cTn id="74" dur="2000" fill="hold"/>
                                        <p:tgtEl>
                                          <p:spTgt spid="14"/>
                                        </p:tgtEl>
                                        <p:attrNameLst>
                                          <p:attrName>ppt_x</p:attrName>
                                          <p:attrName>ppt_y</p:attrName>
                                        </p:attrNameLst>
                                      </p:cBhvr>
                                      <p:rCtr x="121" y="227"/>
                                    </p:animMotion>
                                  </p:childTnLst>
                                </p:cTn>
                              </p:par>
                            </p:childTnLst>
                          </p:cTn>
                        </p:par>
                        <p:par>
                          <p:cTn id="75" fill="hold">
                            <p:stCondLst>
                              <p:cond delay="2000"/>
                            </p:stCondLst>
                            <p:childTnLst>
                              <p:par>
                                <p:cTn id="76" presetID="22" presetClass="exit" presetSubtype="8" fill="hold" nodeType="afterEffect">
                                  <p:stCondLst>
                                    <p:cond delay="0"/>
                                  </p:stCondLst>
                                  <p:childTnLst>
                                    <p:animEffect transition="out" filter="wipe(left)">
                                      <p:cBhvr>
                                        <p:cTn id="77" dur="500"/>
                                        <p:tgtEl>
                                          <p:spTgt spid="29"/>
                                        </p:tgtEl>
                                      </p:cBhvr>
                                    </p:animEffect>
                                    <p:set>
                                      <p:cBhvr>
                                        <p:cTn id="78" dur="1" fill="hold">
                                          <p:stCondLst>
                                            <p:cond delay="499"/>
                                          </p:stCondLst>
                                        </p:cTn>
                                        <p:tgtEl>
                                          <p:spTgt spid="29"/>
                                        </p:tgtEl>
                                        <p:attrNameLst>
                                          <p:attrName>style.visibility</p:attrName>
                                        </p:attrNameLst>
                                      </p:cBhvr>
                                      <p:to>
                                        <p:strVal val="hidden"/>
                                      </p:to>
                                    </p:set>
                                  </p:childTnLst>
                                </p:cTn>
                              </p:par>
                            </p:childTnLst>
                          </p:cTn>
                        </p:par>
                        <p:par>
                          <p:cTn id="79" fill="hold">
                            <p:stCondLst>
                              <p:cond delay="2500"/>
                            </p:stCondLst>
                            <p:childTnLst>
                              <p:par>
                                <p:cTn id="80" presetID="22" presetClass="exit" presetSubtype="4" fill="hold" nodeType="afterEffect">
                                  <p:stCondLst>
                                    <p:cond delay="0"/>
                                  </p:stCondLst>
                                  <p:childTnLst>
                                    <p:animEffect transition="out" filter="wipe(down)">
                                      <p:cBhvr>
                                        <p:cTn id="81" dur="500"/>
                                        <p:tgtEl>
                                          <p:spTgt spid="30"/>
                                        </p:tgtEl>
                                      </p:cBhvr>
                                    </p:animEffect>
                                    <p:set>
                                      <p:cBhvr>
                                        <p:cTn id="82" dur="1" fill="hold">
                                          <p:stCondLst>
                                            <p:cond delay="499"/>
                                          </p:stCondLst>
                                        </p:cTn>
                                        <p:tgtEl>
                                          <p:spTgt spid="30"/>
                                        </p:tgtEl>
                                        <p:attrNameLst>
                                          <p:attrName>style.visibility</p:attrName>
                                        </p:attrNameLst>
                                      </p:cBhvr>
                                      <p:to>
                                        <p:strVal val="hidden"/>
                                      </p:to>
                                    </p:set>
                                  </p:childTnLst>
                                </p:cTn>
                              </p:par>
                              <p:par>
                                <p:cTn id="83" presetID="10" presetClass="exit" presetSubtype="0" fill="hold" grpId="2" nodeType="withEffect">
                                  <p:stCondLst>
                                    <p:cond delay="0"/>
                                  </p:stCondLst>
                                  <p:childTnLst>
                                    <p:animEffect transition="out" filter="fade">
                                      <p:cBhvr>
                                        <p:cTn id="84" dur="1000"/>
                                        <p:tgtEl>
                                          <p:spTgt spid="44"/>
                                        </p:tgtEl>
                                      </p:cBhvr>
                                    </p:animEffect>
                                    <p:set>
                                      <p:cBhvr>
                                        <p:cTn id="85" dur="1" fill="hold">
                                          <p:stCondLst>
                                            <p:cond delay="999"/>
                                          </p:stCondLst>
                                        </p:cTn>
                                        <p:tgtEl>
                                          <p:spTgt spid="44"/>
                                        </p:tgtEl>
                                        <p:attrNameLst>
                                          <p:attrName>style.visibility</p:attrName>
                                        </p:attrNameLst>
                                      </p:cBhvr>
                                      <p:to>
                                        <p:strVal val="hidden"/>
                                      </p:to>
                                    </p:set>
                                  </p:childTnLst>
                                </p:cTn>
                              </p:par>
                              <p:par>
                                <p:cTn id="86" presetID="10" presetClass="exit" presetSubtype="0" fill="hold" grpId="2" nodeType="withEffect" nodePh="1">
                                  <p:stCondLst>
                                    <p:cond delay="0"/>
                                  </p:stCondLst>
                                  <p:endCondLst>
                                    <p:cond evt="begin" delay="0">
                                      <p:tn val="86"/>
                                    </p:cond>
                                  </p:endCondLst>
                                  <p:childTnLst>
                                    <p:animEffect transition="out" filter="fade">
                                      <p:cBhvr>
                                        <p:cTn id="87" dur="1000"/>
                                        <p:tgtEl>
                                          <p:spTgt spid="43"/>
                                        </p:tgtEl>
                                      </p:cBhvr>
                                    </p:animEffect>
                                    <p:set>
                                      <p:cBhvr>
                                        <p:cTn id="88" dur="1" fill="hold">
                                          <p:stCondLst>
                                            <p:cond delay="999"/>
                                          </p:stCondLst>
                                        </p:cTn>
                                        <p:tgtEl>
                                          <p:spTgt spid="43"/>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1000"/>
                                        <p:tgtEl>
                                          <p:spTgt spid="46"/>
                                        </p:tgtEl>
                                      </p:cBhvr>
                                    </p:animEffect>
                                    <p:set>
                                      <p:cBhvr>
                                        <p:cTn id="91" dur="1" fill="hold">
                                          <p:stCondLst>
                                            <p:cond delay="999"/>
                                          </p:stCondLst>
                                        </p:cTn>
                                        <p:tgtEl>
                                          <p:spTgt spid="46"/>
                                        </p:tgtEl>
                                        <p:attrNameLst>
                                          <p:attrName>style.visibility</p:attrName>
                                        </p:attrNameLst>
                                      </p:cBhvr>
                                      <p:to>
                                        <p:strVal val="hidden"/>
                                      </p:to>
                                    </p:set>
                                  </p:childTnLst>
                                </p:cTn>
                              </p:par>
                            </p:childTnLst>
                          </p:cTn>
                        </p:par>
                        <p:par>
                          <p:cTn id="92" fill="hold">
                            <p:stCondLst>
                              <p:cond delay="3500"/>
                            </p:stCondLst>
                            <p:childTnLst>
                              <p:par>
                                <p:cTn id="93" presetID="22" presetClass="entr" presetSubtype="2"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right)">
                                      <p:cBhvr>
                                        <p:cTn id="95" dur="500"/>
                                        <p:tgtEl>
                                          <p:spTgt spid="28"/>
                                        </p:tgtEl>
                                      </p:cBhvr>
                                    </p:animEffect>
                                  </p:childTnLst>
                                </p:cTn>
                              </p:par>
                              <p:par>
                                <p:cTn id="96" presetID="1"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2" nodeType="clickEffect">
                                  <p:stCondLst>
                                    <p:cond delay="0"/>
                                  </p:stCondLst>
                                  <p:childTnLst>
                                    <p:set>
                                      <p:cBhvr>
                                        <p:cTn id="101" dur="1" fill="hold">
                                          <p:stCondLst>
                                            <p:cond delay="0"/>
                                          </p:stCondLst>
                                        </p:cTn>
                                        <p:tgtEl>
                                          <p:spTgt spid="15"/>
                                        </p:tgtEl>
                                        <p:attrNameLst>
                                          <p:attrName>style.visibility</p:attrName>
                                        </p:attrNameLst>
                                      </p:cBhvr>
                                      <p:to>
                                        <p:strVal val="visible"/>
                                      </p:to>
                                    </p:set>
                                    <p:animEffect transition="in" filter="fade">
                                      <p:cBhvr>
                                        <p:cTn id="102" dur="500"/>
                                        <p:tgtEl>
                                          <p:spTgt spid="15"/>
                                        </p:tgtEl>
                                      </p:cBhvr>
                                    </p:animEffect>
                                  </p:childTnLst>
                                </p:cTn>
                              </p:par>
                            </p:childTnLst>
                          </p:cTn>
                        </p:par>
                      </p:childTnLst>
                    </p:cTn>
                  </p:par>
                  <p:par>
                    <p:cTn id="103" fill="hold">
                      <p:stCondLst>
                        <p:cond delay="indefinite"/>
                      </p:stCondLst>
                      <p:childTnLst>
                        <p:par>
                          <p:cTn id="104" fill="hold">
                            <p:stCondLst>
                              <p:cond delay="0"/>
                            </p:stCondLst>
                            <p:childTnLst>
                              <p:par>
                                <p:cTn id="105" presetID="0" presetClass="path" presetSubtype="0" accel="50000" decel="50000" fill="hold" grpId="0" nodeType="clickEffect">
                                  <p:stCondLst>
                                    <p:cond delay="0"/>
                                  </p:stCondLst>
                                  <p:childTnLst>
                                    <p:animMotion origin="layout" path="M -3.33333E-6 -3.32115E-6 C 0.08559 0.04997 0.17136 0.10025 0.20643 0.17581 C 0.24167 0.25168 0.20955 0.40677 0.21007 0.45339 " pathEditMode="relative" rAng="0" ptsTypes="aaA">
                                      <p:cBhvr>
                                        <p:cTn id="106" dur="2000" fill="hold"/>
                                        <p:tgtEl>
                                          <p:spTgt spid="15"/>
                                        </p:tgtEl>
                                        <p:attrNameLst>
                                          <p:attrName>ppt_x</p:attrName>
                                          <p:attrName>ppt_y</p:attrName>
                                        </p:attrNameLst>
                                      </p:cBhvr>
                                      <p:rCtr x="121" y="227"/>
                                    </p:animMotion>
                                  </p:childTnLst>
                                </p:cTn>
                              </p:par>
                            </p:childTnLst>
                          </p:cTn>
                        </p:par>
                        <p:par>
                          <p:cTn id="107" fill="hold">
                            <p:stCondLst>
                              <p:cond delay="2000"/>
                            </p:stCondLst>
                            <p:childTnLst>
                              <p:par>
                                <p:cTn id="108" presetID="22" presetClass="exit" presetSubtype="8" fill="hold" nodeType="afterEffect">
                                  <p:stCondLst>
                                    <p:cond delay="0"/>
                                  </p:stCondLst>
                                  <p:childTnLst>
                                    <p:animEffect transition="out" filter="wipe(left)">
                                      <p:cBhvr>
                                        <p:cTn id="109" dur="500"/>
                                        <p:tgtEl>
                                          <p:spTgt spid="28"/>
                                        </p:tgtEl>
                                      </p:cBhvr>
                                    </p:animEffect>
                                    <p:set>
                                      <p:cBhvr>
                                        <p:cTn id="110" dur="1" fill="hold">
                                          <p:stCondLst>
                                            <p:cond delay="499"/>
                                          </p:stCondLst>
                                        </p:cTn>
                                        <p:tgtEl>
                                          <p:spTgt spid="28"/>
                                        </p:tgtEl>
                                        <p:attrNameLst>
                                          <p:attrName>style.visibility</p:attrName>
                                        </p:attrNameLst>
                                      </p:cBhvr>
                                      <p:to>
                                        <p:strVal val="hidden"/>
                                      </p:to>
                                    </p:set>
                                  </p:childTnLst>
                                </p:cTn>
                              </p:par>
                            </p:childTnLst>
                          </p:cTn>
                        </p:par>
                        <p:par>
                          <p:cTn id="111" fill="hold">
                            <p:stCondLst>
                              <p:cond delay="2500"/>
                            </p:stCondLst>
                            <p:childTnLst>
                              <p:par>
                                <p:cTn id="112" presetID="22" presetClass="exit" presetSubtype="4" fill="hold" nodeType="afterEffect">
                                  <p:stCondLst>
                                    <p:cond delay="0"/>
                                  </p:stCondLst>
                                  <p:childTnLst>
                                    <p:animEffect transition="out" filter="wipe(down)">
                                      <p:cBhvr>
                                        <p:cTn id="113" dur="500"/>
                                        <p:tgtEl>
                                          <p:spTgt spid="27"/>
                                        </p:tgtEl>
                                      </p:cBhvr>
                                    </p:animEffect>
                                    <p:set>
                                      <p:cBhvr>
                                        <p:cTn id="114" dur="1" fill="hold">
                                          <p:stCondLst>
                                            <p:cond delay="499"/>
                                          </p:stCondLst>
                                        </p:cTn>
                                        <p:tgtEl>
                                          <p:spTgt spid="27"/>
                                        </p:tgtEl>
                                        <p:attrNameLst>
                                          <p:attrName>style.visibility</p:attrName>
                                        </p:attrNameLst>
                                      </p:cBhvr>
                                      <p:to>
                                        <p:strVal val="hidden"/>
                                      </p:to>
                                    </p:set>
                                  </p:childTnLst>
                                </p:cTn>
                              </p:par>
                            </p:childTnLst>
                          </p:cTn>
                        </p:par>
                        <p:par>
                          <p:cTn id="115" fill="hold">
                            <p:stCondLst>
                              <p:cond delay="3000"/>
                            </p:stCondLst>
                            <p:childTnLst>
                              <p:par>
                                <p:cTn id="116" presetID="22" presetClass="entr" presetSubtype="2" fill="hold" nodeType="after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wipe(right)">
                                      <p:cBhvr>
                                        <p:cTn id="118" dur="500"/>
                                        <p:tgtEl>
                                          <p:spTgt spid="41"/>
                                        </p:tgtEl>
                                      </p:cBhvr>
                                    </p:animEffect>
                                  </p:childTnLst>
                                </p:cTn>
                              </p:par>
                              <p:par>
                                <p:cTn id="119" presetID="1"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2" nodeType="clickEffect">
                                  <p:stCondLst>
                                    <p:cond delay="0"/>
                                  </p:stCondLst>
                                  <p:childTnLst>
                                    <p:set>
                                      <p:cBhvr>
                                        <p:cTn id="124" dur="1" fill="hold">
                                          <p:stCondLst>
                                            <p:cond delay="0"/>
                                          </p:stCondLst>
                                        </p:cTn>
                                        <p:tgtEl>
                                          <p:spTgt spid="16"/>
                                        </p:tgtEl>
                                        <p:attrNameLst>
                                          <p:attrName>style.visibility</p:attrName>
                                        </p:attrNameLst>
                                      </p:cBhvr>
                                      <p:to>
                                        <p:strVal val="visible"/>
                                      </p:to>
                                    </p:set>
                                    <p:animEffect transition="in" filter="fade">
                                      <p:cBhvr>
                                        <p:cTn id="125" dur="500"/>
                                        <p:tgtEl>
                                          <p:spTgt spid="16"/>
                                        </p:tgtEl>
                                      </p:cBhvr>
                                    </p:animEffect>
                                  </p:childTnLst>
                                </p:cTn>
                              </p:par>
                            </p:childTnLst>
                          </p:cTn>
                        </p:par>
                      </p:childTnLst>
                    </p:cTn>
                  </p:par>
                  <p:par>
                    <p:cTn id="126" fill="hold">
                      <p:stCondLst>
                        <p:cond delay="indefinite"/>
                      </p:stCondLst>
                      <p:childTnLst>
                        <p:par>
                          <p:cTn id="127" fill="hold">
                            <p:stCondLst>
                              <p:cond delay="0"/>
                            </p:stCondLst>
                            <p:childTnLst>
                              <p:par>
                                <p:cTn id="128" presetID="0" presetClass="path" presetSubtype="0" accel="50000" decel="50000" fill="hold" grpId="0" nodeType="clickEffect">
                                  <p:stCondLst>
                                    <p:cond delay="0"/>
                                  </p:stCondLst>
                                  <p:childTnLst>
                                    <p:animMotion origin="layout" path="M -3.33333E-6 -3.32115E-6 C 0.08559 0.04997 0.17136 0.10025 0.20643 0.17581 C 0.24167 0.25168 0.20955 0.40677 0.21007 0.45339 " pathEditMode="relative" rAng="0" ptsTypes="aaA">
                                      <p:cBhvr>
                                        <p:cTn id="129" dur="2000" fill="hold"/>
                                        <p:tgtEl>
                                          <p:spTgt spid="16"/>
                                        </p:tgtEl>
                                        <p:attrNameLst>
                                          <p:attrName>ppt_x</p:attrName>
                                          <p:attrName>ppt_y</p:attrName>
                                        </p:attrNameLst>
                                      </p:cBhvr>
                                      <p:rCtr x="121" y="227"/>
                                    </p:animMotion>
                                  </p:childTnLst>
                                </p:cTn>
                              </p:par>
                            </p:childTnLst>
                          </p:cTn>
                        </p:par>
                        <p:par>
                          <p:cTn id="130" fill="hold">
                            <p:stCondLst>
                              <p:cond delay="2000"/>
                            </p:stCondLst>
                            <p:childTnLst>
                              <p:par>
                                <p:cTn id="131" presetID="22" presetClass="exit" presetSubtype="8" fill="hold" nodeType="afterEffect">
                                  <p:stCondLst>
                                    <p:cond delay="0"/>
                                  </p:stCondLst>
                                  <p:childTnLst>
                                    <p:animEffect transition="out" filter="wipe(left)">
                                      <p:cBhvr>
                                        <p:cTn id="132" dur="500"/>
                                        <p:tgtEl>
                                          <p:spTgt spid="41"/>
                                        </p:tgtEl>
                                      </p:cBhvr>
                                    </p:animEffect>
                                    <p:set>
                                      <p:cBhvr>
                                        <p:cTn id="133" dur="1" fill="hold">
                                          <p:stCondLst>
                                            <p:cond delay="499"/>
                                          </p:stCondLst>
                                        </p:cTn>
                                        <p:tgtEl>
                                          <p:spTgt spid="41"/>
                                        </p:tgtEl>
                                        <p:attrNameLst>
                                          <p:attrName>style.visibility</p:attrName>
                                        </p:attrNameLst>
                                      </p:cBhvr>
                                      <p:to>
                                        <p:strVal val="hidden"/>
                                      </p:to>
                                    </p:set>
                                  </p:childTnLst>
                                </p:cTn>
                              </p:par>
                            </p:childTnLst>
                          </p:cTn>
                        </p:par>
                        <p:par>
                          <p:cTn id="134" fill="hold">
                            <p:stCondLst>
                              <p:cond delay="2500"/>
                            </p:stCondLst>
                            <p:childTnLst>
                              <p:par>
                                <p:cTn id="135" presetID="22" presetClass="entr" presetSubtype="4" fill="hold" nodeType="afterEffect">
                                  <p:stCondLst>
                                    <p:cond delay="0"/>
                                  </p:stCondLst>
                                  <p:childTnLst>
                                    <p:set>
                                      <p:cBhvr>
                                        <p:cTn id="136" dur="1" fill="hold">
                                          <p:stCondLst>
                                            <p:cond delay="0"/>
                                          </p:stCondLst>
                                        </p:cTn>
                                        <p:tgtEl>
                                          <p:spTgt spid="42"/>
                                        </p:tgtEl>
                                        <p:attrNameLst>
                                          <p:attrName>style.visibility</p:attrName>
                                        </p:attrNameLst>
                                      </p:cBhvr>
                                      <p:to>
                                        <p:strVal val="visible"/>
                                      </p:to>
                                    </p:set>
                                    <p:animEffect transition="in" filter="wipe(down)">
                                      <p:cBhvr>
                                        <p:cTn id="137" dur="500"/>
                                        <p:tgtEl>
                                          <p:spTgt spid="42"/>
                                        </p:tgtEl>
                                      </p:cBhvr>
                                    </p:animEffect>
                                  </p:childTnLst>
                                </p:cTn>
                              </p:par>
                            </p:childTnLst>
                          </p:cTn>
                        </p:par>
                        <p:par>
                          <p:cTn id="138" fill="hold">
                            <p:stCondLst>
                              <p:cond delay="3000"/>
                            </p:stCondLst>
                            <p:childTnLst>
                              <p:par>
                                <p:cTn id="139" presetID="22" presetClass="entr" presetSubtype="2" fill="hold" nodeType="afterEffect">
                                  <p:stCondLst>
                                    <p:cond delay="0"/>
                                  </p:stCondLst>
                                  <p:childTnLst>
                                    <p:set>
                                      <p:cBhvr>
                                        <p:cTn id="140" dur="1" fill="hold">
                                          <p:stCondLst>
                                            <p:cond delay="0"/>
                                          </p:stCondLst>
                                        </p:cTn>
                                        <p:tgtEl>
                                          <p:spTgt spid="40"/>
                                        </p:tgtEl>
                                        <p:attrNameLst>
                                          <p:attrName>style.visibility</p:attrName>
                                        </p:attrNameLst>
                                      </p:cBhvr>
                                      <p:to>
                                        <p:strVal val="visible"/>
                                      </p:to>
                                    </p:set>
                                    <p:animEffect transition="in" filter="wipe(right)">
                                      <p:cBhvr>
                                        <p:cTn id="141" dur="500"/>
                                        <p:tgtEl>
                                          <p:spTgt spid="40"/>
                                        </p:tgtEl>
                                      </p:cBhvr>
                                    </p:animEffect>
                                  </p:childTnLst>
                                </p:cTn>
                              </p:par>
                              <p:par>
                                <p:cTn id="142" presetID="1" presetClass="entr" presetSubtype="0" fill="hold" grpId="0" nodeType="withEffect">
                                  <p:stCondLst>
                                    <p:cond delay="0"/>
                                  </p:stCondLst>
                                  <p:childTnLst>
                                    <p:set>
                                      <p:cBhvr>
                                        <p:cTn id="143" dur="1" fill="hold">
                                          <p:stCondLst>
                                            <p:cond delay="0"/>
                                          </p:stCondLst>
                                        </p:cTn>
                                        <p:tgtEl>
                                          <p:spTgt spid="3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13"/>
                                        </p:tgtEl>
                                        <p:attrNameLst>
                                          <p:attrName>style.visibility</p:attrName>
                                        </p:attrNameLst>
                                      </p:cBhvr>
                                      <p:to>
                                        <p:strVal val="visible"/>
                                      </p:to>
                                    </p:set>
                                    <p:animEffect transition="in" filter="wipe(left)">
                                      <p:cBhvr>
                                        <p:cTn id="148" dur="500"/>
                                        <p:tgtEl>
                                          <p:spTgt spid="1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3"/>
                                        </p:tgtEl>
                                        <p:attrNameLst>
                                          <p:attrName>style.visibility</p:attrName>
                                        </p:attrNameLst>
                                      </p:cBhvr>
                                      <p:to>
                                        <p:strVal val="visible"/>
                                      </p:to>
                                    </p:set>
                                    <p:animEffect transition="in" filter="fade">
                                      <p:cBhvr>
                                        <p:cTn id="151" dur="500"/>
                                        <p:tgtEl>
                                          <p:spTgt spid="23"/>
                                        </p:tgtEl>
                                      </p:cBhvr>
                                    </p:animEffect>
                                  </p:childTnLst>
                                </p:cTn>
                              </p:par>
                            </p:childTnLst>
                          </p:cTn>
                        </p:par>
                      </p:childTnLst>
                    </p:cTn>
                  </p:par>
                  <p:par>
                    <p:cTn id="152" fill="hold">
                      <p:stCondLst>
                        <p:cond delay="indefinite"/>
                      </p:stCondLst>
                      <p:childTnLst>
                        <p:par>
                          <p:cTn id="153" fill="hold">
                            <p:stCondLst>
                              <p:cond delay="0"/>
                            </p:stCondLst>
                            <p:childTnLst>
                              <p:par>
                                <p:cTn id="154" presetID="0" presetClass="path" presetSubtype="0" accel="50000" decel="50000" fill="hold" grpId="1" nodeType="clickEffect">
                                  <p:stCondLst>
                                    <p:cond delay="0"/>
                                  </p:stCondLst>
                                  <p:childTnLst>
                                    <p:animMotion origin="layout" path="M 0.21007 0.45338 C 0.20851 0.28885 0.20712 0.12432 0.24739 0.05149 C 0.28767 -0.02133 0.41805 0.02255 0.45208 0.01676 " pathEditMode="relative" rAng="0" ptsTypes="aaA">
                                      <p:cBhvr>
                                        <p:cTn id="155" dur="2000" fill="hold"/>
                                        <p:tgtEl>
                                          <p:spTgt spid="16"/>
                                        </p:tgtEl>
                                        <p:attrNameLst>
                                          <p:attrName>ppt_x</p:attrName>
                                          <p:attrName>ppt_y</p:attrName>
                                        </p:attrNameLst>
                                      </p:cBhvr>
                                      <p:rCtr x="119" y="-237"/>
                                    </p:animMotion>
                                  </p:childTnLst>
                                </p:cTn>
                              </p:par>
                            </p:childTnLst>
                          </p:cTn>
                        </p:par>
                        <p:par>
                          <p:cTn id="156" fill="hold">
                            <p:stCondLst>
                              <p:cond delay="2000"/>
                            </p:stCondLst>
                            <p:childTnLst>
                              <p:par>
                                <p:cTn id="157" presetID="22" presetClass="exit" presetSubtype="8" fill="hold" nodeType="afterEffect">
                                  <p:stCondLst>
                                    <p:cond delay="0"/>
                                  </p:stCondLst>
                                  <p:childTnLst>
                                    <p:animEffect transition="out" filter="wipe(left)">
                                      <p:cBhvr>
                                        <p:cTn id="158" dur="500"/>
                                        <p:tgtEl>
                                          <p:spTgt spid="40"/>
                                        </p:tgtEl>
                                      </p:cBhvr>
                                    </p:animEffect>
                                    <p:set>
                                      <p:cBhvr>
                                        <p:cTn id="159" dur="1" fill="hold">
                                          <p:stCondLst>
                                            <p:cond delay="499"/>
                                          </p:stCondLst>
                                        </p:cTn>
                                        <p:tgtEl>
                                          <p:spTgt spid="40"/>
                                        </p:tgtEl>
                                        <p:attrNameLst>
                                          <p:attrName>style.visibility</p:attrName>
                                        </p:attrNameLst>
                                      </p:cBhvr>
                                      <p:to>
                                        <p:strVal val="hidden"/>
                                      </p:to>
                                    </p:set>
                                  </p:childTnLst>
                                </p:cTn>
                              </p:par>
                            </p:childTnLst>
                          </p:cTn>
                        </p:par>
                        <p:par>
                          <p:cTn id="160" fill="hold">
                            <p:stCondLst>
                              <p:cond delay="2500"/>
                            </p:stCondLst>
                            <p:childTnLst>
                              <p:par>
                                <p:cTn id="161" presetID="22" presetClass="exit" presetSubtype="1" fill="hold" nodeType="afterEffect">
                                  <p:stCondLst>
                                    <p:cond delay="0"/>
                                  </p:stCondLst>
                                  <p:childTnLst>
                                    <p:animEffect transition="out" filter="wipe(up)">
                                      <p:cBhvr>
                                        <p:cTn id="162" dur="500"/>
                                        <p:tgtEl>
                                          <p:spTgt spid="42"/>
                                        </p:tgtEl>
                                      </p:cBhvr>
                                    </p:animEffect>
                                    <p:set>
                                      <p:cBhvr>
                                        <p:cTn id="163" dur="1" fill="hold">
                                          <p:stCondLst>
                                            <p:cond delay="499"/>
                                          </p:stCondLst>
                                        </p:cTn>
                                        <p:tgtEl>
                                          <p:spTgt spid="42"/>
                                        </p:tgtEl>
                                        <p:attrNameLst>
                                          <p:attrName>style.visibility</p:attrName>
                                        </p:attrNameLst>
                                      </p:cBhvr>
                                      <p:to>
                                        <p:strVal val="hidden"/>
                                      </p:to>
                                    </p:set>
                                  </p:childTnLst>
                                </p:cTn>
                              </p:par>
                            </p:childTnLst>
                          </p:cTn>
                        </p:par>
                        <p:par>
                          <p:cTn id="164" fill="hold">
                            <p:stCondLst>
                              <p:cond delay="3000"/>
                            </p:stCondLst>
                            <p:childTnLst>
                              <p:par>
                                <p:cTn id="165" presetID="22" presetClass="entr" presetSubtype="2" fill="hold" nodeType="afterEffect">
                                  <p:stCondLst>
                                    <p:cond delay="0"/>
                                  </p:stCondLst>
                                  <p:childTnLst>
                                    <p:set>
                                      <p:cBhvr>
                                        <p:cTn id="166" dur="1" fill="hold">
                                          <p:stCondLst>
                                            <p:cond delay="0"/>
                                          </p:stCondLst>
                                        </p:cTn>
                                        <p:tgtEl>
                                          <p:spTgt spid="41"/>
                                        </p:tgtEl>
                                        <p:attrNameLst>
                                          <p:attrName>style.visibility</p:attrName>
                                        </p:attrNameLst>
                                      </p:cBhvr>
                                      <p:to>
                                        <p:strVal val="visible"/>
                                      </p:to>
                                    </p:set>
                                    <p:animEffect transition="in" filter="wipe(right)">
                                      <p:cBhvr>
                                        <p:cTn id="167" dur="500"/>
                                        <p:tgtEl>
                                          <p:spTgt spid="41"/>
                                        </p:tgtEl>
                                      </p:cBhvr>
                                    </p:animEffect>
                                  </p:childTnLst>
                                </p:cTn>
                              </p:par>
                              <p:par>
                                <p:cTn id="168" presetID="1" presetClass="exit" presetSubtype="0" fill="hold" grpId="1" nodeType="withEffect">
                                  <p:stCondLst>
                                    <p:cond delay="0"/>
                                  </p:stCondLst>
                                  <p:childTnLst>
                                    <p:set>
                                      <p:cBhvr>
                                        <p:cTn id="169" dur="1" fill="hold">
                                          <p:stCondLst>
                                            <p:cond delay="0"/>
                                          </p:stCondLst>
                                        </p:cTn>
                                        <p:tgtEl>
                                          <p:spTgt spid="37"/>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0" presetClass="path" presetSubtype="0" accel="50000" decel="50000" fill="hold" grpId="1" nodeType="clickEffect">
                                  <p:stCondLst>
                                    <p:cond delay="0"/>
                                  </p:stCondLst>
                                  <p:childTnLst>
                                    <p:animMotion origin="layout" path="M 0.21007 0.45338 C 0.20851 0.28885 0.20712 0.12432 0.24739 0.05149 C 0.28767 -0.02133 0.41805 0.02255 0.45208 0.01676 " pathEditMode="relative" rAng="0" ptsTypes="aaA">
                                      <p:cBhvr>
                                        <p:cTn id="173" dur="2000" fill="hold"/>
                                        <p:tgtEl>
                                          <p:spTgt spid="15"/>
                                        </p:tgtEl>
                                        <p:attrNameLst>
                                          <p:attrName>ppt_x</p:attrName>
                                          <p:attrName>ppt_y</p:attrName>
                                        </p:attrNameLst>
                                      </p:cBhvr>
                                      <p:rCtr x="119" y="-237"/>
                                    </p:animMotion>
                                  </p:childTnLst>
                                </p:cTn>
                              </p:par>
                            </p:childTnLst>
                          </p:cTn>
                        </p:par>
                        <p:par>
                          <p:cTn id="174" fill="hold">
                            <p:stCondLst>
                              <p:cond delay="2000"/>
                            </p:stCondLst>
                            <p:childTnLst>
                              <p:par>
                                <p:cTn id="175" presetID="22" presetClass="exit" presetSubtype="8" fill="hold" nodeType="afterEffect">
                                  <p:stCondLst>
                                    <p:cond delay="0"/>
                                  </p:stCondLst>
                                  <p:childTnLst>
                                    <p:animEffect transition="out" filter="wipe(left)">
                                      <p:cBhvr>
                                        <p:cTn id="176" dur="500"/>
                                        <p:tgtEl>
                                          <p:spTgt spid="41"/>
                                        </p:tgtEl>
                                      </p:cBhvr>
                                    </p:animEffect>
                                    <p:set>
                                      <p:cBhvr>
                                        <p:cTn id="177" dur="1" fill="hold">
                                          <p:stCondLst>
                                            <p:cond delay="499"/>
                                          </p:stCondLst>
                                        </p:cTn>
                                        <p:tgtEl>
                                          <p:spTgt spid="41"/>
                                        </p:tgtEl>
                                        <p:attrNameLst>
                                          <p:attrName>style.visibility</p:attrName>
                                        </p:attrNameLst>
                                      </p:cBhvr>
                                      <p:to>
                                        <p:strVal val="hidden"/>
                                      </p:to>
                                    </p:set>
                                  </p:childTnLst>
                                </p:cTn>
                              </p:par>
                            </p:childTnLst>
                          </p:cTn>
                        </p:par>
                        <p:par>
                          <p:cTn id="178" fill="hold">
                            <p:stCondLst>
                              <p:cond delay="2500"/>
                            </p:stCondLst>
                            <p:childTnLst>
                              <p:par>
                                <p:cTn id="179" presetID="22" presetClass="entr" presetSubtype="1" fill="hold" nodeType="afterEffect">
                                  <p:stCondLst>
                                    <p:cond delay="0"/>
                                  </p:stCondLst>
                                  <p:childTnLst>
                                    <p:set>
                                      <p:cBhvr>
                                        <p:cTn id="180" dur="1" fill="hold">
                                          <p:stCondLst>
                                            <p:cond delay="0"/>
                                          </p:stCondLst>
                                        </p:cTn>
                                        <p:tgtEl>
                                          <p:spTgt spid="27"/>
                                        </p:tgtEl>
                                        <p:attrNameLst>
                                          <p:attrName>style.visibility</p:attrName>
                                        </p:attrNameLst>
                                      </p:cBhvr>
                                      <p:to>
                                        <p:strVal val="visible"/>
                                      </p:to>
                                    </p:set>
                                    <p:animEffect transition="in" filter="wipe(up)">
                                      <p:cBhvr>
                                        <p:cTn id="181" dur="500"/>
                                        <p:tgtEl>
                                          <p:spTgt spid="27"/>
                                        </p:tgtEl>
                                      </p:cBhvr>
                                    </p:animEffect>
                                  </p:childTnLst>
                                </p:cTn>
                              </p:par>
                            </p:childTnLst>
                          </p:cTn>
                        </p:par>
                        <p:par>
                          <p:cTn id="182" fill="hold">
                            <p:stCondLst>
                              <p:cond delay="3000"/>
                            </p:stCondLst>
                            <p:childTnLst>
                              <p:par>
                                <p:cTn id="183" presetID="22" presetClass="entr" presetSubtype="2" fill="hold" nodeType="afterEffect">
                                  <p:stCondLst>
                                    <p:cond delay="0"/>
                                  </p:stCondLst>
                                  <p:childTnLst>
                                    <p:set>
                                      <p:cBhvr>
                                        <p:cTn id="184" dur="1" fill="hold">
                                          <p:stCondLst>
                                            <p:cond delay="0"/>
                                          </p:stCondLst>
                                        </p:cTn>
                                        <p:tgtEl>
                                          <p:spTgt spid="28"/>
                                        </p:tgtEl>
                                        <p:attrNameLst>
                                          <p:attrName>style.visibility</p:attrName>
                                        </p:attrNameLst>
                                      </p:cBhvr>
                                      <p:to>
                                        <p:strVal val="visible"/>
                                      </p:to>
                                    </p:set>
                                    <p:animEffect transition="in" filter="wipe(right)">
                                      <p:cBhvr>
                                        <p:cTn id="185" dur="500"/>
                                        <p:tgtEl>
                                          <p:spTgt spid="28"/>
                                        </p:tgtEl>
                                      </p:cBhvr>
                                    </p:animEffect>
                                  </p:childTnLst>
                                </p:cTn>
                              </p:par>
                              <p:par>
                                <p:cTn id="186" presetID="1" presetClass="exit" presetSubtype="0" fill="hold" grpId="1" nodeType="withEffect">
                                  <p:stCondLst>
                                    <p:cond delay="0"/>
                                  </p:stCondLst>
                                  <p:childTnLst>
                                    <p:set>
                                      <p:cBhvr>
                                        <p:cTn id="187" dur="1" fill="hold">
                                          <p:stCondLst>
                                            <p:cond delay="0"/>
                                          </p:stCondLst>
                                        </p:cTn>
                                        <p:tgtEl>
                                          <p:spTgt spid="36"/>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0" presetClass="path" presetSubtype="0" accel="50000" decel="50000" fill="hold" grpId="1" nodeType="clickEffect">
                                  <p:stCondLst>
                                    <p:cond delay="0"/>
                                  </p:stCondLst>
                                  <p:childTnLst>
                                    <p:animMotion origin="layout" path="M 0.21007 0.45338 C 0.20851 0.28885 0.20712 0.12432 0.24739 0.05149 C 0.28767 -0.02133 0.41805 0.02255 0.45208 0.01676 " pathEditMode="relative" rAng="0" ptsTypes="aaA">
                                      <p:cBhvr>
                                        <p:cTn id="191" dur="2000" fill="hold"/>
                                        <p:tgtEl>
                                          <p:spTgt spid="14"/>
                                        </p:tgtEl>
                                        <p:attrNameLst>
                                          <p:attrName>ppt_x</p:attrName>
                                          <p:attrName>ppt_y</p:attrName>
                                        </p:attrNameLst>
                                      </p:cBhvr>
                                      <p:rCtr x="119" y="-237"/>
                                    </p:animMotion>
                                  </p:childTnLst>
                                </p:cTn>
                              </p:par>
                            </p:childTnLst>
                          </p:cTn>
                        </p:par>
                        <p:par>
                          <p:cTn id="192" fill="hold">
                            <p:stCondLst>
                              <p:cond delay="2000"/>
                            </p:stCondLst>
                            <p:childTnLst>
                              <p:par>
                                <p:cTn id="193" presetID="22" presetClass="exit" presetSubtype="8" fill="hold" nodeType="afterEffect">
                                  <p:stCondLst>
                                    <p:cond delay="0"/>
                                  </p:stCondLst>
                                  <p:childTnLst>
                                    <p:animEffect transition="out" filter="wipe(left)">
                                      <p:cBhvr>
                                        <p:cTn id="194" dur="500"/>
                                        <p:tgtEl>
                                          <p:spTgt spid="28"/>
                                        </p:tgtEl>
                                      </p:cBhvr>
                                    </p:animEffect>
                                    <p:set>
                                      <p:cBhvr>
                                        <p:cTn id="195" dur="1" fill="hold">
                                          <p:stCondLst>
                                            <p:cond delay="499"/>
                                          </p:stCondLst>
                                        </p:cTn>
                                        <p:tgtEl>
                                          <p:spTgt spid="28"/>
                                        </p:tgtEl>
                                        <p:attrNameLst>
                                          <p:attrName>style.visibility</p:attrName>
                                        </p:attrNameLst>
                                      </p:cBhvr>
                                      <p:to>
                                        <p:strVal val="hidden"/>
                                      </p:to>
                                    </p:set>
                                  </p:childTnLst>
                                </p:cTn>
                              </p:par>
                            </p:childTnLst>
                          </p:cTn>
                        </p:par>
                        <p:par>
                          <p:cTn id="196" fill="hold">
                            <p:stCondLst>
                              <p:cond delay="2500"/>
                            </p:stCondLst>
                            <p:childTnLst>
                              <p:par>
                                <p:cTn id="197" presetID="22" presetClass="entr" presetSubtype="1" fill="hold" nodeType="afterEffect">
                                  <p:stCondLst>
                                    <p:cond delay="0"/>
                                  </p:stCondLst>
                                  <p:childTnLst>
                                    <p:set>
                                      <p:cBhvr>
                                        <p:cTn id="198" dur="1" fill="hold">
                                          <p:stCondLst>
                                            <p:cond delay="0"/>
                                          </p:stCondLst>
                                        </p:cTn>
                                        <p:tgtEl>
                                          <p:spTgt spid="30"/>
                                        </p:tgtEl>
                                        <p:attrNameLst>
                                          <p:attrName>style.visibility</p:attrName>
                                        </p:attrNameLst>
                                      </p:cBhvr>
                                      <p:to>
                                        <p:strVal val="visible"/>
                                      </p:to>
                                    </p:set>
                                    <p:animEffect transition="in" filter="wipe(up)">
                                      <p:cBhvr>
                                        <p:cTn id="199" dur="500"/>
                                        <p:tgtEl>
                                          <p:spTgt spid="30"/>
                                        </p:tgtEl>
                                      </p:cBhvr>
                                    </p:animEffect>
                                  </p:childTnLst>
                                </p:cTn>
                              </p:par>
                            </p:childTnLst>
                          </p:cTn>
                        </p:par>
                        <p:par>
                          <p:cTn id="200" fill="hold">
                            <p:stCondLst>
                              <p:cond delay="3000"/>
                            </p:stCondLst>
                            <p:childTnLst>
                              <p:par>
                                <p:cTn id="201" presetID="22" presetClass="entr" presetSubtype="2" fill="hold" nodeType="afterEffect">
                                  <p:stCondLst>
                                    <p:cond delay="0"/>
                                  </p:stCondLst>
                                  <p:childTnLst>
                                    <p:set>
                                      <p:cBhvr>
                                        <p:cTn id="202" dur="1" fill="hold">
                                          <p:stCondLst>
                                            <p:cond delay="0"/>
                                          </p:stCondLst>
                                        </p:cTn>
                                        <p:tgtEl>
                                          <p:spTgt spid="29"/>
                                        </p:tgtEl>
                                        <p:attrNameLst>
                                          <p:attrName>style.visibility</p:attrName>
                                        </p:attrNameLst>
                                      </p:cBhvr>
                                      <p:to>
                                        <p:strVal val="visible"/>
                                      </p:to>
                                    </p:set>
                                    <p:animEffect transition="in" filter="wipe(right)">
                                      <p:cBhvr>
                                        <p:cTn id="203" dur="500"/>
                                        <p:tgtEl>
                                          <p:spTgt spid="29"/>
                                        </p:tgtEl>
                                      </p:cBhvr>
                                    </p:animEffect>
                                  </p:childTnLst>
                                </p:cTn>
                              </p:par>
                              <p:par>
                                <p:cTn id="204" presetID="1" presetClass="exit" presetSubtype="0" fill="hold" grpId="1" nodeType="withEffect">
                                  <p:stCondLst>
                                    <p:cond delay="0"/>
                                  </p:stCondLst>
                                  <p:childTnLst>
                                    <p:set>
                                      <p:cBhvr>
                                        <p:cTn id="205" dur="1" fill="hold">
                                          <p:stCondLst>
                                            <p:cond delay="0"/>
                                          </p:stCondLst>
                                        </p:cTn>
                                        <p:tgtEl>
                                          <p:spTgt spid="35"/>
                                        </p:tgtEl>
                                        <p:attrNameLst>
                                          <p:attrName>style.visibility</p:attrName>
                                        </p:attrNameLst>
                                      </p:cBhvr>
                                      <p:to>
                                        <p:strVal val="hidden"/>
                                      </p:to>
                                    </p:set>
                                  </p:childTnLst>
                                </p:cTn>
                              </p:par>
                              <p:par>
                                <p:cTn id="206" presetID="10" presetClass="entr" presetSubtype="0" fill="hold" grpId="1" nodeType="withEffect" nodePh="1">
                                  <p:stCondLst>
                                    <p:cond delay="0"/>
                                  </p:stCondLst>
                                  <p:endCondLst>
                                    <p:cond evt="begin" delay="0">
                                      <p:tn val="206"/>
                                    </p:cond>
                                  </p:end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1000"/>
                                        <p:tgtEl>
                                          <p:spTgt spid="43"/>
                                        </p:tgtEl>
                                      </p:cBhvr>
                                    </p:animEffect>
                                  </p:childTnLst>
                                </p:cTn>
                              </p:par>
                              <p:par>
                                <p:cTn id="209" presetID="10" presetClass="entr" presetSubtype="0" fill="hold" grpId="1" nodeType="withEffect">
                                  <p:stCondLst>
                                    <p:cond delay="0"/>
                                  </p:stCondLst>
                                  <p:childTnLst>
                                    <p:set>
                                      <p:cBhvr>
                                        <p:cTn id="210" dur="1" fill="hold">
                                          <p:stCondLst>
                                            <p:cond delay="0"/>
                                          </p:stCondLst>
                                        </p:cTn>
                                        <p:tgtEl>
                                          <p:spTgt spid="44"/>
                                        </p:tgtEl>
                                        <p:attrNameLst>
                                          <p:attrName>style.visibility</p:attrName>
                                        </p:attrNameLst>
                                      </p:cBhvr>
                                      <p:to>
                                        <p:strVal val="visible"/>
                                      </p:to>
                                    </p:set>
                                    <p:animEffect transition="in" filter="fade">
                                      <p:cBhvr>
                                        <p:cTn id="211" dur="1000"/>
                                        <p:tgtEl>
                                          <p:spTgt spid="44"/>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grpId="0" nodeType="clickEffect">
                                  <p:stCondLst>
                                    <p:cond delay="0"/>
                                  </p:stCondLst>
                                  <p:childTnLst>
                                    <p:set>
                                      <p:cBhvr>
                                        <p:cTn id="215" dur="1" fill="hold">
                                          <p:stCondLst>
                                            <p:cond delay="0"/>
                                          </p:stCondLst>
                                        </p:cTn>
                                        <p:tgtEl>
                                          <p:spTgt spid="19"/>
                                        </p:tgtEl>
                                        <p:attrNameLst>
                                          <p:attrName>style.visibility</p:attrName>
                                        </p:attrNameLst>
                                      </p:cBhvr>
                                      <p:to>
                                        <p:strVal val="visible"/>
                                      </p:to>
                                    </p:set>
                                    <p:animEffect transition="in" filter="fade">
                                      <p:cBhvr>
                                        <p:cTn id="216" dur="1000"/>
                                        <p:tgtEl>
                                          <p:spTgt spid="19"/>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20"/>
                                        </p:tgtEl>
                                        <p:attrNameLst>
                                          <p:attrName>style.visibility</p:attrName>
                                        </p:attrNameLst>
                                      </p:cBhvr>
                                      <p:to>
                                        <p:strVal val="visible"/>
                                      </p:to>
                                    </p:set>
                                    <p:animEffect transition="in" filter="fade">
                                      <p:cBhvr>
                                        <p:cTn id="219" dur="1000"/>
                                        <p:tgtEl>
                                          <p:spTgt spid="20"/>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21"/>
                                        </p:tgtEl>
                                        <p:attrNameLst>
                                          <p:attrName>style.visibility</p:attrName>
                                        </p:attrNameLst>
                                      </p:cBhvr>
                                      <p:to>
                                        <p:strVal val="visible"/>
                                      </p:to>
                                    </p:set>
                                    <p:animEffect transition="in" filter="fade">
                                      <p:cBhvr>
                                        <p:cTn id="22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14" grpId="0" animBg="1"/>
      <p:bldP spid="14" grpId="1" animBg="1"/>
      <p:bldP spid="14" grpId="2" animBg="1"/>
      <p:bldP spid="15" grpId="0" animBg="1"/>
      <p:bldP spid="15" grpId="1" animBg="1"/>
      <p:bldP spid="15" grpId="2" animBg="1"/>
      <p:bldP spid="16" grpId="0" animBg="1"/>
      <p:bldP spid="16" grpId="1" animBg="1"/>
      <p:bldP spid="16" grpId="2" animBg="1"/>
      <p:bldP spid="19" grpId="0" animBg="1"/>
      <p:bldP spid="20" grpId="0" animBg="1"/>
      <p:bldP spid="21" grpId="0" animBg="1"/>
      <p:bldP spid="22" grpId="0"/>
      <p:bldP spid="23" grpId="0"/>
      <p:bldP spid="24" grpId="0" animBg="1"/>
      <p:bldP spid="31" grpId="0" animBg="1"/>
      <p:bldP spid="35" grpId="0" animBg="1"/>
      <p:bldP spid="35" grpId="1" animBg="1"/>
      <p:bldP spid="36" grpId="0" animBg="1"/>
      <p:bldP spid="36" grpId="1" animBg="1"/>
      <p:bldP spid="37" grpId="0" animBg="1"/>
      <p:bldP spid="37" grpId="1" animBg="1"/>
      <p:bldP spid="38" grpId="0"/>
      <p:bldP spid="43" grpId="0"/>
      <p:bldP spid="43" grpId="1"/>
      <p:bldP spid="43" grpId="2"/>
      <p:bldP spid="44" grpId="0"/>
      <p:bldP spid="44" grpId="1"/>
      <p:bldP spid="44" grpId="2"/>
      <p:bldP spid="46" grpId="0"/>
      <p:bldP spid="46"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4083810"/>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b="1" dirty="0">
                <a:latin typeface="Nunito Sans" panose="00000500000000000000" pitchFamily="2" charset="0"/>
              </a:rPr>
              <a:t>Infix Notation</a:t>
            </a:r>
          </a:p>
          <a:p>
            <a:pPr marL="914400" lvl="1" indent="-457200">
              <a:lnSpc>
                <a:spcPct val="150000"/>
              </a:lnSpc>
              <a:buFont typeface="Wingdings" panose="05000000000000000000" pitchFamily="2" charset="2"/>
              <a:buChar char="ü"/>
            </a:pPr>
            <a:r>
              <a:rPr lang="en-US" sz="2500" dirty="0">
                <a:latin typeface="Nunito Sans" panose="00000500000000000000" pitchFamily="2" charset="0"/>
              </a:rPr>
              <a:t>To add A, B, we write A+B</a:t>
            </a:r>
          </a:p>
          <a:p>
            <a:pPr marL="457200" indent="-457200">
              <a:lnSpc>
                <a:spcPct val="150000"/>
              </a:lnSpc>
              <a:buFont typeface="Arial" panose="020B0604020202020204" pitchFamily="34" charset="0"/>
              <a:buChar char="•"/>
            </a:pPr>
            <a:r>
              <a:rPr lang="en-US" sz="2500" b="1" dirty="0">
                <a:latin typeface="Nunito Sans" panose="00000500000000000000" pitchFamily="2" charset="0"/>
              </a:rPr>
              <a:t>Prefix Notation</a:t>
            </a:r>
          </a:p>
          <a:p>
            <a:pPr marL="914400" lvl="1" indent="-457200">
              <a:lnSpc>
                <a:spcPct val="150000"/>
              </a:lnSpc>
              <a:buFont typeface="Wingdings" panose="05000000000000000000" pitchFamily="2" charset="2"/>
              <a:buChar char="ü"/>
            </a:pPr>
            <a:r>
              <a:rPr lang="en-US" sz="2500" dirty="0">
                <a:latin typeface="Nunito Sans" panose="00000500000000000000" pitchFamily="2" charset="0"/>
              </a:rPr>
              <a:t>To add A, B, we write +AB</a:t>
            </a:r>
          </a:p>
          <a:p>
            <a:pPr marL="457200" indent="-457200">
              <a:lnSpc>
                <a:spcPct val="150000"/>
              </a:lnSpc>
              <a:buFont typeface="Arial" panose="020B0604020202020204" pitchFamily="34" charset="0"/>
              <a:buChar char="•"/>
            </a:pPr>
            <a:r>
              <a:rPr lang="en-US" sz="2500" b="1" dirty="0">
                <a:latin typeface="Nunito Sans" panose="00000500000000000000" pitchFamily="2" charset="0"/>
              </a:rPr>
              <a:t>Postfix Notation</a:t>
            </a:r>
          </a:p>
          <a:p>
            <a:pPr marL="914400" lvl="1" indent="-457200">
              <a:lnSpc>
                <a:spcPct val="150000"/>
              </a:lnSpc>
              <a:buFont typeface="Wingdings" panose="05000000000000000000" pitchFamily="2" charset="2"/>
              <a:buChar char="ü"/>
            </a:pPr>
            <a:r>
              <a:rPr lang="en-US" sz="2500" dirty="0">
                <a:latin typeface="Nunito Sans" panose="00000500000000000000" pitchFamily="2" charset="0"/>
              </a:rPr>
              <a:t>To add A, B, we write AB+</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Expression Evaluation</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04691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4083810"/>
          </a:xfrm>
          <a:prstGeom prst="rect">
            <a:avLst/>
          </a:prstGeom>
          <a:noFill/>
        </p:spPr>
        <p:txBody>
          <a:bodyPr wrap="square" rtlCol="0">
            <a:spAutoFit/>
          </a:bodyPr>
          <a:lstStyle/>
          <a:p>
            <a:pPr>
              <a:lnSpc>
                <a:spcPct val="150000"/>
              </a:lnSpc>
            </a:pPr>
            <a:r>
              <a:rPr lang="en-US" sz="2500" dirty="0">
                <a:latin typeface="Nunito Sans" panose="00000500000000000000" pitchFamily="2" charset="0"/>
              </a:rPr>
              <a:t>The term infix goes between the operands</a:t>
            </a:r>
          </a:p>
          <a:p>
            <a:pPr>
              <a:lnSpc>
                <a:spcPct val="150000"/>
              </a:lnSpc>
            </a:pPr>
            <a:r>
              <a:rPr lang="en-US" sz="2500" dirty="0">
                <a:latin typeface="Nunito Sans" panose="00000500000000000000" pitchFamily="2" charset="0"/>
              </a:rPr>
              <a:t>	A + B</a:t>
            </a:r>
          </a:p>
          <a:p>
            <a:pPr>
              <a:lnSpc>
                <a:spcPct val="150000"/>
              </a:lnSpc>
            </a:pPr>
            <a:r>
              <a:rPr lang="en-US" sz="2500" dirty="0">
                <a:latin typeface="Nunito Sans" panose="00000500000000000000" pitchFamily="2" charset="0"/>
              </a:rPr>
              <a:t>Evaluate:  </a:t>
            </a:r>
          </a:p>
          <a:p>
            <a:pPr>
              <a:lnSpc>
                <a:spcPct val="150000"/>
              </a:lnSpc>
            </a:pPr>
            <a:r>
              <a:rPr lang="en-US" sz="2500" dirty="0">
                <a:latin typeface="Nunito Sans" panose="00000500000000000000" pitchFamily="2" charset="0"/>
              </a:rPr>
              <a:t>	</a:t>
            </a:r>
            <a:r>
              <a:rPr lang="en-US" sz="2500">
                <a:latin typeface="Nunito Sans" panose="00000500000000000000" pitchFamily="2" charset="0"/>
              </a:rPr>
              <a:t>3+(4*5)</a:t>
            </a:r>
            <a:endParaRPr lang="en-US" sz="2500" dirty="0">
              <a:latin typeface="Nunito Sans" panose="00000500000000000000" pitchFamily="2" charset="0"/>
            </a:endParaRPr>
          </a:p>
          <a:p>
            <a:pPr>
              <a:lnSpc>
                <a:spcPct val="150000"/>
              </a:lnSpc>
            </a:pPr>
            <a:r>
              <a:rPr lang="en-US" sz="2500" dirty="0">
                <a:latin typeface="Nunito Sans" panose="00000500000000000000" pitchFamily="2" charset="0"/>
              </a:rPr>
              <a:t>	3+(4 * 5) = 3 + 20 = 23</a:t>
            </a:r>
          </a:p>
          <a:p>
            <a:pPr>
              <a:lnSpc>
                <a:spcPct val="150000"/>
              </a:lnSpc>
            </a:pPr>
            <a:r>
              <a:rPr lang="en-US" sz="2500" dirty="0">
                <a:latin typeface="Nunito Sans" panose="00000500000000000000" pitchFamily="2" charset="0"/>
              </a:rPr>
              <a:t>Infix notation requires parenthesis</a:t>
            </a:r>
          </a:p>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Infix Notation</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223634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4660891"/>
          </a:xfrm>
          <a:prstGeom prst="rect">
            <a:avLst/>
          </a:prstGeom>
          <a:noFill/>
        </p:spPr>
        <p:txBody>
          <a:bodyPr wrap="square" rtlCol="0">
            <a:spAutoFit/>
          </a:bodyPr>
          <a:lstStyle/>
          <a:p>
            <a:pPr>
              <a:lnSpc>
                <a:spcPct val="150000"/>
              </a:lnSpc>
            </a:pPr>
            <a:r>
              <a:rPr lang="en-US" sz="2500" dirty="0">
                <a:latin typeface="Nunito Sans" panose="00000500000000000000" pitchFamily="2" charset="0"/>
              </a:rPr>
              <a:t>The term prefix goes before the operands</a:t>
            </a:r>
          </a:p>
          <a:p>
            <a:pPr>
              <a:lnSpc>
                <a:spcPct val="150000"/>
              </a:lnSpc>
            </a:pPr>
            <a:r>
              <a:rPr lang="en-US" sz="2500" dirty="0">
                <a:latin typeface="Nunito Sans" panose="00000500000000000000" pitchFamily="2" charset="0"/>
              </a:rPr>
              <a:t>	+A B</a:t>
            </a:r>
          </a:p>
          <a:p>
            <a:pPr>
              <a:lnSpc>
                <a:spcPct val="150000"/>
              </a:lnSpc>
            </a:pPr>
            <a:r>
              <a:rPr lang="en-US" sz="2500" dirty="0">
                <a:latin typeface="Nunito Sans" panose="00000500000000000000" pitchFamily="2" charset="0"/>
              </a:rPr>
              <a:t>Evaluate:  </a:t>
            </a:r>
          </a:p>
          <a:p>
            <a:pPr>
              <a:lnSpc>
                <a:spcPct val="150000"/>
              </a:lnSpc>
            </a:pPr>
            <a:r>
              <a:rPr lang="en-US" sz="2500" dirty="0">
                <a:latin typeface="Nunito Sans" panose="00000500000000000000" pitchFamily="2" charset="0"/>
              </a:rPr>
              <a:t>	= +3 * 4 5</a:t>
            </a:r>
          </a:p>
          <a:p>
            <a:pPr>
              <a:lnSpc>
                <a:spcPct val="150000"/>
              </a:lnSpc>
            </a:pPr>
            <a:r>
              <a:rPr lang="en-US" sz="2500" dirty="0">
                <a:latin typeface="Nunito Sans" panose="00000500000000000000" pitchFamily="2" charset="0"/>
              </a:rPr>
              <a:t>	= + 3 </a:t>
            </a:r>
            <a:r>
              <a:rPr lang="en-US" sz="2500" b="1" dirty="0">
                <a:solidFill>
                  <a:srgbClr val="F05136"/>
                </a:solidFill>
                <a:latin typeface="Nunito Sans" panose="00000500000000000000" pitchFamily="2" charset="0"/>
              </a:rPr>
              <a:t>* 4 5</a:t>
            </a:r>
          </a:p>
          <a:p>
            <a:pPr>
              <a:lnSpc>
                <a:spcPct val="150000"/>
              </a:lnSpc>
            </a:pPr>
            <a:r>
              <a:rPr lang="en-US" sz="2500" b="1" dirty="0">
                <a:solidFill>
                  <a:srgbClr val="F05136"/>
                </a:solidFill>
                <a:latin typeface="Nunito Sans" panose="00000500000000000000" pitchFamily="2" charset="0"/>
              </a:rPr>
              <a:t>	</a:t>
            </a:r>
            <a:r>
              <a:rPr lang="en-US" sz="2500" dirty="0">
                <a:solidFill>
                  <a:srgbClr val="000000"/>
                </a:solidFill>
                <a:latin typeface="Nunito Sans" panose="00000500000000000000" pitchFamily="2" charset="0"/>
              </a:rPr>
              <a:t>= </a:t>
            </a:r>
            <a:r>
              <a:rPr lang="en-US" sz="2500" b="1" dirty="0">
                <a:solidFill>
                  <a:srgbClr val="F05136"/>
                </a:solidFill>
                <a:latin typeface="Nunito Sans" panose="00000500000000000000" pitchFamily="2" charset="0"/>
              </a:rPr>
              <a:t>+ 3 20 </a:t>
            </a:r>
          </a:p>
          <a:p>
            <a:pPr>
              <a:lnSpc>
                <a:spcPct val="150000"/>
              </a:lnSpc>
            </a:pPr>
            <a:r>
              <a:rPr lang="en-US" sz="2500" b="1" dirty="0">
                <a:solidFill>
                  <a:srgbClr val="000000"/>
                </a:solidFill>
                <a:latin typeface="Nunito Sans" panose="00000500000000000000" pitchFamily="2" charset="0"/>
              </a:rPr>
              <a:t>	</a:t>
            </a:r>
            <a:r>
              <a:rPr lang="en-US" sz="2500" dirty="0">
                <a:solidFill>
                  <a:srgbClr val="000000"/>
                </a:solidFill>
                <a:latin typeface="Nunito Sans" panose="00000500000000000000" pitchFamily="2" charset="0"/>
              </a:rPr>
              <a:t>= 23</a:t>
            </a:r>
            <a:endParaRPr lang="en-US" sz="2500" dirty="0">
              <a:solidFill>
                <a:srgbClr val="F05136"/>
              </a:solidFill>
              <a:latin typeface="Nunito Sans" panose="00000500000000000000" pitchFamily="2" charset="0"/>
            </a:endParaRPr>
          </a:p>
          <a:p>
            <a:pPr>
              <a:lnSpc>
                <a:spcPct val="150000"/>
              </a:lnSpc>
            </a:pPr>
            <a:endParaRPr lang="en-US" sz="2500" dirty="0">
              <a:latin typeface="Nunito Sans" panose="00000500000000000000" pitchFamily="2" charset="0"/>
            </a:endParaRP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Prefix Notation</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107595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0"/>
            <a:ext cx="10972800" cy="2235200"/>
          </a:xfrm>
        </p:spPr>
        <p:txBody>
          <a:bodyPr>
            <a:normAutofit/>
          </a:bodyPr>
          <a:lstStyle/>
          <a:p>
            <a:r>
              <a:rPr lang="en-US" dirty="0"/>
              <a:t>Linked List </a:t>
            </a:r>
            <a:br>
              <a:rPr lang="en-US" dirty="0"/>
            </a:br>
            <a:r>
              <a:rPr lang="en-US" dirty="0"/>
              <a:t>Insert at the given position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4083810"/>
          </a:xfrm>
          <a:prstGeom prst="rect">
            <a:avLst/>
          </a:prstGeom>
          <a:noFill/>
        </p:spPr>
        <p:txBody>
          <a:bodyPr wrap="square" rtlCol="0">
            <a:spAutoFit/>
          </a:bodyPr>
          <a:lstStyle/>
          <a:p>
            <a:pPr>
              <a:lnSpc>
                <a:spcPct val="150000"/>
              </a:lnSpc>
            </a:pPr>
            <a:r>
              <a:rPr lang="en-US" sz="2500" dirty="0">
                <a:latin typeface="Nunito Sans" panose="00000500000000000000" pitchFamily="2" charset="0"/>
              </a:rPr>
              <a:t>Evaluate:  </a:t>
            </a:r>
          </a:p>
          <a:p>
            <a:pPr>
              <a:lnSpc>
                <a:spcPct val="150000"/>
              </a:lnSpc>
            </a:pPr>
            <a:r>
              <a:rPr lang="en-US" sz="2500" dirty="0">
                <a:latin typeface="Nunito Sans" panose="00000500000000000000" pitchFamily="2" charset="0"/>
              </a:rPr>
              <a:t>	= * + 3 4 5</a:t>
            </a:r>
          </a:p>
          <a:p>
            <a:pPr>
              <a:lnSpc>
                <a:spcPct val="150000"/>
              </a:lnSpc>
            </a:pPr>
            <a:r>
              <a:rPr lang="en-US" sz="2500" dirty="0">
                <a:latin typeface="Nunito Sans" panose="00000500000000000000" pitchFamily="2" charset="0"/>
              </a:rPr>
              <a:t>	= * </a:t>
            </a:r>
            <a:r>
              <a:rPr lang="en-US" sz="2500" b="1" dirty="0">
                <a:solidFill>
                  <a:srgbClr val="F05136"/>
                </a:solidFill>
                <a:latin typeface="Nunito Sans" panose="00000500000000000000" pitchFamily="2" charset="0"/>
              </a:rPr>
              <a:t>+ 3 4 </a:t>
            </a:r>
            <a:r>
              <a:rPr lang="en-US" sz="2500" dirty="0">
                <a:latin typeface="Nunito Sans" panose="00000500000000000000" pitchFamily="2" charset="0"/>
              </a:rPr>
              <a:t>5</a:t>
            </a:r>
          </a:p>
          <a:p>
            <a:pPr>
              <a:lnSpc>
                <a:spcPct val="150000"/>
              </a:lnSpc>
            </a:pPr>
            <a:r>
              <a:rPr lang="en-US" sz="2500" b="1" dirty="0">
                <a:solidFill>
                  <a:srgbClr val="F05136"/>
                </a:solidFill>
                <a:latin typeface="Nunito Sans" panose="00000500000000000000" pitchFamily="2" charset="0"/>
              </a:rPr>
              <a:t>	</a:t>
            </a:r>
            <a:r>
              <a:rPr lang="en-US" sz="2500" dirty="0">
                <a:solidFill>
                  <a:srgbClr val="000000"/>
                </a:solidFill>
                <a:latin typeface="Nunito Sans" panose="00000500000000000000" pitchFamily="2" charset="0"/>
              </a:rPr>
              <a:t>= </a:t>
            </a:r>
            <a:r>
              <a:rPr lang="en-US" sz="2500" b="1" dirty="0">
                <a:solidFill>
                  <a:srgbClr val="F05136"/>
                </a:solidFill>
                <a:latin typeface="Nunito Sans" panose="00000500000000000000" pitchFamily="2" charset="0"/>
              </a:rPr>
              <a:t>* 7 5</a:t>
            </a:r>
          </a:p>
          <a:p>
            <a:pPr>
              <a:lnSpc>
                <a:spcPct val="150000"/>
              </a:lnSpc>
            </a:pPr>
            <a:r>
              <a:rPr lang="en-US" sz="2500" b="1" dirty="0">
                <a:solidFill>
                  <a:srgbClr val="000000"/>
                </a:solidFill>
                <a:latin typeface="Nunito Sans" panose="00000500000000000000" pitchFamily="2" charset="0"/>
              </a:rPr>
              <a:t>	</a:t>
            </a:r>
            <a:r>
              <a:rPr lang="en-US" sz="2500" dirty="0">
                <a:solidFill>
                  <a:srgbClr val="000000"/>
                </a:solidFill>
                <a:latin typeface="Nunito Sans" panose="00000500000000000000" pitchFamily="2" charset="0"/>
              </a:rPr>
              <a:t>= 35</a:t>
            </a:r>
            <a:endParaRPr lang="en-US" sz="2500" dirty="0">
              <a:solidFill>
                <a:srgbClr val="F05136"/>
              </a:solidFill>
              <a:latin typeface="Nunito Sans" panose="00000500000000000000" pitchFamily="2" charset="0"/>
            </a:endParaRPr>
          </a:p>
          <a:p>
            <a:pPr>
              <a:lnSpc>
                <a:spcPct val="150000"/>
              </a:lnSpc>
            </a:pPr>
            <a:r>
              <a:rPr lang="en-US" sz="2500" dirty="0">
                <a:latin typeface="Nunito Sans" panose="00000500000000000000" pitchFamily="2" charset="0"/>
              </a:rPr>
              <a:t>Prefix notation does not require parenthesis</a:t>
            </a:r>
          </a:p>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Prefix Notation</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4373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4660891"/>
          </a:xfrm>
          <a:prstGeom prst="rect">
            <a:avLst/>
          </a:prstGeom>
          <a:noFill/>
        </p:spPr>
        <p:txBody>
          <a:bodyPr wrap="square" rtlCol="0">
            <a:spAutoFit/>
          </a:bodyPr>
          <a:lstStyle/>
          <a:p>
            <a:pPr>
              <a:lnSpc>
                <a:spcPct val="150000"/>
              </a:lnSpc>
            </a:pPr>
            <a:r>
              <a:rPr lang="en-US" sz="2500" dirty="0">
                <a:latin typeface="Nunito Sans" panose="00000500000000000000" pitchFamily="2" charset="0"/>
              </a:rPr>
              <a:t>The term postfix goes after the operands</a:t>
            </a:r>
          </a:p>
          <a:p>
            <a:pPr>
              <a:lnSpc>
                <a:spcPct val="150000"/>
              </a:lnSpc>
            </a:pPr>
            <a:r>
              <a:rPr lang="en-US" sz="2500" dirty="0">
                <a:latin typeface="Nunito Sans" panose="00000500000000000000" pitchFamily="2" charset="0"/>
              </a:rPr>
              <a:t>	A B+</a:t>
            </a:r>
          </a:p>
          <a:p>
            <a:pPr>
              <a:lnSpc>
                <a:spcPct val="150000"/>
              </a:lnSpc>
            </a:pPr>
            <a:r>
              <a:rPr lang="en-US" sz="2500" dirty="0">
                <a:latin typeface="Nunito Sans" panose="00000500000000000000" pitchFamily="2" charset="0"/>
              </a:rPr>
              <a:t>Evaluate:  </a:t>
            </a:r>
          </a:p>
          <a:p>
            <a:pPr>
              <a:lnSpc>
                <a:spcPct val="150000"/>
              </a:lnSpc>
            </a:pPr>
            <a:r>
              <a:rPr lang="en-US" sz="2500" dirty="0">
                <a:latin typeface="Nunito Sans" panose="00000500000000000000" pitchFamily="2" charset="0"/>
              </a:rPr>
              <a:t>	= 3 4 5 * +</a:t>
            </a:r>
          </a:p>
          <a:p>
            <a:pPr>
              <a:lnSpc>
                <a:spcPct val="150000"/>
              </a:lnSpc>
            </a:pPr>
            <a:r>
              <a:rPr lang="en-US" sz="2500" dirty="0">
                <a:latin typeface="Nunito Sans" panose="00000500000000000000" pitchFamily="2" charset="0"/>
              </a:rPr>
              <a:t>	= 3 </a:t>
            </a:r>
            <a:r>
              <a:rPr lang="en-US" sz="2500" b="1" dirty="0">
                <a:solidFill>
                  <a:srgbClr val="F05136"/>
                </a:solidFill>
                <a:latin typeface="Nunito Sans" panose="00000500000000000000" pitchFamily="2" charset="0"/>
              </a:rPr>
              <a:t>4 5 * </a:t>
            </a:r>
            <a:r>
              <a:rPr lang="en-US" sz="2500" dirty="0">
                <a:latin typeface="Nunito Sans" panose="00000500000000000000" pitchFamily="2" charset="0"/>
              </a:rPr>
              <a:t>+</a:t>
            </a:r>
          </a:p>
          <a:p>
            <a:pPr>
              <a:lnSpc>
                <a:spcPct val="150000"/>
              </a:lnSpc>
            </a:pPr>
            <a:r>
              <a:rPr lang="en-US" sz="2500" dirty="0">
                <a:latin typeface="Nunito Sans" panose="00000500000000000000" pitchFamily="2" charset="0"/>
              </a:rPr>
              <a:t>	</a:t>
            </a:r>
            <a:r>
              <a:rPr lang="en-US" sz="2500" dirty="0">
                <a:solidFill>
                  <a:srgbClr val="1A1A1A"/>
                </a:solidFill>
                <a:latin typeface="Nunito Sans" panose="00000500000000000000" pitchFamily="2" charset="0"/>
              </a:rPr>
              <a:t>= </a:t>
            </a:r>
            <a:r>
              <a:rPr lang="en-US" sz="2500" b="1" dirty="0">
                <a:solidFill>
                  <a:srgbClr val="F05136"/>
                </a:solidFill>
                <a:latin typeface="Nunito Sans" panose="00000500000000000000" pitchFamily="2" charset="0"/>
              </a:rPr>
              <a:t>3 20 +</a:t>
            </a:r>
          </a:p>
          <a:p>
            <a:pPr>
              <a:lnSpc>
                <a:spcPct val="150000"/>
              </a:lnSpc>
            </a:pPr>
            <a:r>
              <a:rPr lang="en-US" sz="2500" dirty="0">
                <a:solidFill>
                  <a:srgbClr val="1A1A1A"/>
                </a:solidFill>
                <a:latin typeface="Nunito Sans" panose="00000500000000000000" pitchFamily="2" charset="0"/>
              </a:rPr>
              <a:t>	= 23</a:t>
            </a:r>
            <a:endParaRPr lang="en-US" sz="2500" dirty="0">
              <a:latin typeface="Nunito Sans" panose="00000500000000000000" pitchFamily="2" charset="0"/>
            </a:endParaRPr>
          </a:p>
          <a:p>
            <a:pPr>
              <a:lnSpc>
                <a:spcPct val="150000"/>
              </a:lnSpc>
            </a:pPr>
            <a:endParaRPr lang="en-US" sz="2500" dirty="0">
              <a:latin typeface="Nunito Sans" panose="00000500000000000000" pitchFamily="2" charset="0"/>
            </a:endParaRP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Postfix Notation</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191542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4083810"/>
          </a:xfrm>
          <a:prstGeom prst="rect">
            <a:avLst/>
          </a:prstGeom>
          <a:noFill/>
        </p:spPr>
        <p:txBody>
          <a:bodyPr wrap="square" rtlCol="0">
            <a:spAutoFit/>
          </a:bodyPr>
          <a:lstStyle/>
          <a:p>
            <a:pPr>
              <a:lnSpc>
                <a:spcPct val="150000"/>
              </a:lnSpc>
            </a:pPr>
            <a:r>
              <a:rPr lang="en-US" sz="2500" dirty="0">
                <a:latin typeface="Nunito Sans" panose="00000500000000000000" pitchFamily="2" charset="0"/>
              </a:rPr>
              <a:t>Evaluate:  </a:t>
            </a:r>
          </a:p>
          <a:p>
            <a:pPr>
              <a:lnSpc>
                <a:spcPct val="150000"/>
              </a:lnSpc>
            </a:pPr>
            <a:r>
              <a:rPr lang="en-US" sz="2500" dirty="0">
                <a:latin typeface="Nunito Sans" panose="00000500000000000000" pitchFamily="2" charset="0"/>
              </a:rPr>
              <a:t>	= 3 4 + 5 * </a:t>
            </a:r>
          </a:p>
          <a:p>
            <a:pPr>
              <a:lnSpc>
                <a:spcPct val="150000"/>
              </a:lnSpc>
            </a:pPr>
            <a:r>
              <a:rPr lang="en-US" sz="2500" dirty="0">
                <a:latin typeface="Nunito Sans" panose="00000500000000000000" pitchFamily="2" charset="0"/>
              </a:rPr>
              <a:t>	= </a:t>
            </a:r>
            <a:r>
              <a:rPr lang="en-US" sz="2500" b="1" dirty="0">
                <a:solidFill>
                  <a:srgbClr val="F05136"/>
                </a:solidFill>
                <a:latin typeface="Nunito Sans" panose="00000500000000000000" pitchFamily="2" charset="0"/>
              </a:rPr>
              <a:t>3 4 + </a:t>
            </a:r>
            <a:r>
              <a:rPr lang="en-US" sz="2500" dirty="0">
                <a:latin typeface="Nunito Sans" panose="00000500000000000000" pitchFamily="2" charset="0"/>
              </a:rPr>
              <a:t>5 * </a:t>
            </a:r>
          </a:p>
          <a:p>
            <a:pPr>
              <a:lnSpc>
                <a:spcPct val="150000"/>
              </a:lnSpc>
            </a:pPr>
            <a:r>
              <a:rPr lang="en-US" sz="2500" b="1" dirty="0">
                <a:solidFill>
                  <a:srgbClr val="F05136"/>
                </a:solidFill>
                <a:latin typeface="Nunito Sans" panose="00000500000000000000" pitchFamily="2" charset="0"/>
              </a:rPr>
              <a:t>	</a:t>
            </a:r>
            <a:r>
              <a:rPr lang="en-US" sz="2500" b="1" dirty="0">
                <a:solidFill>
                  <a:srgbClr val="000000"/>
                </a:solidFill>
                <a:latin typeface="Nunito Sans" panose="00000500000000000000" pitchFamily="2" charset="0"/>
              </a:rPr>
              <a:t>= </a:t>
            </a:r>
            <a:r>
              <a:rPr lang="en-US" sz="2500" b="1" dirty="0">
                <a:solidFill>
                  <a:srgbClr val="F05136"/>
                </a:solidFill>
                <a:latin typeface="Nunito Sans" panose="00000500000000000000" pitchFamily="2" charset="0"/>
              </a:rPr>
              <a:t>7 5 *</a:t>
            </a:r>
          </a:p>
          <a:p>
            <a:pPr>
              <a:lnSpc>
                <a:spcPct val="150000"/>
              </a:lnSpc>
            </a:pPr>
            <a:r>
              <a:rPr lang="en-US" sz="2500" b="1" dirty="0">
                <a:solidFill>
                  <a:srgbClr val="000000"/>
                </a:solidFill>
                <a:latin typeface="Nunito Sans" panose="00000500000000000000" pitchFamily="2" charset="0"/>
              </a:rPr>
              <a:t>	= 35</a:t>
            </a:r>
            <a:r>
              <a:rPr lang="en-US" sz="2500" b="1" dirty="0">
                <a:solidFill>
                  <a:srgbClr val="F05136"/>
                </a:solidFill>
                <a:latin typeface="Nunito Sans" panose="00000500000000000000" pitchFamily="2" charset="0"/>
              </a:rPr>
              <a:t>	</a:t>
            </a:r>
            <a:r>
              <a:rPr lang="en-US" sz="2500" b="1" dirty="0">
                <a:solidFill>
                  <a:srgbClr val="000000"/>
                </a:solidFill>
                <a:latin typeface="Nunito Sans" panose="00000500000000000000" pitchFamily="2" charset="0"/>
              </a:rPr>
              <a:t>	</a:t>
            </a:r>
          </a:p>
          <a:p>
            <a:pPr>
              <a:lnSpc>
                <a:spcPct val="150000"/>
              </a:lnSpc>
            </a:pPr>
            <a:r>
              <a:rPr lang="en-US" sz="2500" dirty="0">
                <a:latin typeface="Nunito Sans" panose="00000500000000000000" pitchFamily="2" charset="0"/>
              </a:rPr>
              <a:t>Postfix notation does not require parenthesis</a:t>
            </a:r>
          </a:p>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Postfix Notation</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417445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26224" y="1583453"/>
            <a:ext cx="10983686" cy="2929648"/>
          </a:xfrm>
          <a:prstGeom prst="rect">
            <a:avLst/>
          </a:prstGeom>
          <a:noFill/>
        </p:spPr>
        <p:txBody>
          <a:bodyPr wrap="square" rtlCol="0">
            <a:spAutoFit/>
          </a:bodyPr>
          <a:lstStyle/>
          <a:p>
            <a:pPr>
              <a:lnSpc>
                <a:spcPct val="150000"/>
              </a:lnSpc>
            </a:pPr>
            <a:r>
              <a:rPr lang="en-US" sz="2500" dirty="0">
                <a:latin typeface="Nunito Sans" panose="00000500000000000000" pitchFamily="2" charset="0"/>
              </a:rPr>
              <a:t>( ( ( A + B) * ( C + D) ) / (F + G) )</a:t>
            </a:r>
          </a:p>
          <a:p>
            <a:pPr>
              <a:lnSpc>
                <a:spcPct val="150000"/>
              </a:lnSpc>
            </a:pPr>
            <a:endParaRPr lang="en-US" sz="2500" dirty="0">
              <a:latin typeface="Nunito Sans" panose="00000500000000000000" pitchFamily="2" charset="0"/>
            </a:endParaRPr>
          </a:p>
          <a:p>
            <a:pPr>
              <a:lnSpc>
                <a:spcPct val="150000"/>
              </a:lnSpc>
            </a:pPr>
            <a:r>
              <a:rPr lang="en-US" sz="2500" b="1" dirty="0">
                <a:solidFill>
                  <a:srgbClr val="FF0000"/>
                </a:solidFill>
                <a:latin typeface="Nunito Sans" panose="00000500000000000000" pitchFamily="2" charset="0"/>
              </a:rPr>
              <a:t>Stack :</a:t>
            </a:r>
            <a:r>
              <a:rPr lang="en-US" sz="2500" dirty="0">
                <a:latin typeface="Nunito Sans" panose="00000500000000000000" pitchFamily="2" charset="0"/>
              </a:rPr>
              <a:t> </a:t>
            </a:r>
          </a:p>
          <a:p>
            <a:pPr>
              <a:lnSpc>
                <a:spcPct val="150000"/>
              </a:lnSpc>
            </a:pPr>
            <a:endParaRPr lang="en-US" sz="2500" dirty="0">
              <a:latin typeface="Nunito Sans" panose="00000500000000000000" pitchFamily="2" charset="0"/>
            </a:endParaRPr>
          </a:p>
          <a:p>
            <a:pPr>
              <a:lnSpc>
                <a:spcPct val="150000"/>
              </a:lnSpc>
            </a:pPr>
            <a:r>
              <a:rPr lang="en-US" sz="2500" b="1" dirty="0">
                <a:solidFill>
                  <a:srgbClr val="FF0000"/>
                </a:solidFill>
                <a:latin typeface="Nunito Sans" panose="00000500000000000000" pitchFamily="2" charset="0"/>
              </a:rPr>
              <a:t>Output :</a:t>
            </a:r>
            <a:r>
              <a:rPr lang="en-US" sz="2500" dirty="0">
                <a:latin typeface="Nunito Sans" panose="00000500000000000000" pitchFamily="2" charset="0"/>
              </a:rPr>
              <a:t> </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Infix to Postfix Notation</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3" name="TextBox 2">
            <a:extLst>
              <a:ext uri="{FF2B5EF4-FFF2-40B4-BE49-F238E27FC236}">
                <a16:creationId xmlns:a16="http://schemas.microsoft.com/office/drawing/2014/main" id="{255040CB-6BAA-4C98-9FA9-97940E0C2E1C}"/>
              </a:ext>
            </a:extLst>
          </p:cNvPr>
          <p:cNvSpPr txBox="1"/>
          <p:nvPr/>
        </p:nvSpPr>
        <p:spPr>
          <a:xfrm>
            <a:off x="2209800" y="2854230"/>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8" name="TextBox 7">
            <a:extLst>
              <a:ext uri="{FF2B5EF4-FFF2-40B4-BE49-F238E27FC236}">
                <a16:creationId xmlns:a16="http://schemas.microsoft.com/office/drawing/2014/main" id="{0A391DF5-F171-4DCE-B3EE-F96BE9D51A31}"/>
              </a:ext>
            </a:extLst>
          </p:cNvPr>
          <p:cNvSpPr txBox="1"/>
          <p:nvPr/>
        </p:nvSpPr>
        <p:spPr>
          <a:xfrm>
            <a:off x="1752600" y="2849863"/>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9" name="TextBox 8">
            <a:extLst>
              <a:ext uri="{FF2B5EF4-FFF2-40B4-BE49-F238E27FC236}">
                <a16:creationId xmlns:a16="http://schemas.microsoft.com/office/drawing/2014/main" id="{1D9B7A9C-BDFA-4016-AE83-4C6CD0EAD09C}"/>
              </a:ext>
            </a:extLst>
          </p:cNvPr>
          <p:cNvSpPr txBox="1"/>
          <p:nvPr/>
        </p:nvSpPr>
        <p:spPr>
          <a:xfrm>
            <a:off x="1970745" y="2849863"/>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10" name="TextBox 9">
            <a:extLst>
              <a:ext uri="{FF2B5EF4-FFF2-40B4-BE49-F238E27FC236}">
                <a16:creationId xmlns:a16="http://schemas.microsoft.com/office/drawing/2014/main" id="{76AD2388-1808-4FBF-87BF-8CB2DCC73BCE}"/>
              </a:ext>
            </a:extLst>
          </p:cNvPr>
          <p:cNvSpPr txBox="1"/>
          <p:nvPr/>
        </p:nvSpPr>
        <p:spPr>
          <a:xfrm>
            <a:off x="2195760" y="2849863"/>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11" name="TextBox 10">
            <a:extLst>
              <a:ext uri="{FF2B5EF4-FFF2-40B4-BE49-F238E27FC236}">
                <a16:creationId xmlns:a16="http://schemas.microsoft.com/office/drawing/2014/main" id="{5224E2F2-8184-431D-A9EE-645C6F197823}"/>
              </a:ext>
            </a:extLst>
          </p:cNvPr>
          <p:cNvSpPr txBox="1"/>
          <p:nvPr/>
        </p:nvSpPr>
        <p:spPr>
          <a:xfrm>
            <a:off x="2390290" y="2860621"/>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12" name="TextBox 11">
            <a:extLst>
              <a:ext uri="{FF2B5EF4-FFF2-40B4-BE49-F238E27FC236}">
                <a16:creationId xmlns:a16="http://schemas.microsoft.com/office/drawing/2014/main" id="{621A7C9F-EC3D-4F22-BA31-CF07D904B876}"/>
              </a:ext>
            </a:extLst>
          </p:cNvPr>
          <p:cNvSpPr txBox="1"/>
          <p:nvPr/>
        </p:nvSpPr>
        <p:spPr>
          <a:xfrm>
            <a:off x="1981200" y="4006587"/>
            <a:ext cx="457200" cy="477054"/>
          </a:xfrm>
          <a:prstGeom prst="rect">
            <a:avLst/>
          </a:prstGeom>
          <a:noFill/>
        </p:spPr>
        <p:txBody>
          <a:bodyPr wrap="square" rtlCol="0">
            <a:spAutoFit/>
          </a:bodyPr>
          <a:lstStyle/>
          <a:p>
            <a:r>
              <a:rPr lang="en-US" sz="2500" dirty="0">
                <a:latin typeface="Nunito Sans" panose="020B0604020202020204" charset="0"/>
              </a:rPr>
              <a:t>A</a:t>
            </a:r>
            <a:endParaRPr lang="en-IN" sz="2500" dirty="0">
              <a:latin typeface="Nunito Sans" panose="020B0604020202020204" charset="0"/>
            </a:endParaRPr>
          </a:p>
        </p:txBody>
      </p:sp>
      <p:sp>
        <p:nvSpPr>
          <p:cNvPr id="13" name="TextBox 12">
            <a:extLst>
              <a:ext uri="{FF2B5EF4-FFF2-40B4-BE49-F238E27FC236}">
                <a16:creationId xmlns:a16="http://schemas.microsoft.com/office/drawing/2014/main" id="{AC16707C-1FEE-4610-884A-C4AAF367A80A}"/>
              </a:ext>
            </a:extLst>
          </p:cNvPr>
          <p:cNvSpPr txBox="1"/>
          <p:nvPr/>
        </p:nvSpPr>
        <p:spPr>
          <a:xfrm>
            <a:off x="2352639" y="4011330"/>
            <a:ext cx="457200" cy="477054"/>
          </a:xfrm>
          <a:prstGeom prst="rect">
            <a:avLst/>
          </a:prstGeom>
          <a:noFill/>
        </p:spPr>
        <p:txBody>
          <a:bodyPr wrap="square" rtlCol="0">
            <a:spAutoFit/>
          </a:bodyPr>
          <a:lstStyle/>
          <a:p>
            <a:r>
              <a:rPr lang="en-US" sz="2500" dirty="0">
                <a:latin typeface="Nunito Sans" panose="020B0604020202020204" charset="0"/>
              </a:rPr>
              <a:t>B</a:t>
            </a:r>
            <a:endParaRPr lang="en-IN" sz="2500" dirty="0">
              <a:latin typeface="Nunito Sans" panose="020B0604020202020204" charset="0"/>
            </a:endParaRPr>
          </a:p>
        </p:txBody>
      </p:sp>
      <p:sp>
        <p:nvSpPr>
          <p:cNvPr id="14" name="TextBox 13">
            <a:extLst>
              <a:ext uri="{FF2B5EF4-FFF2-40B4-BE49-F238E27FC236}">
                <a16:creationId xmlns:a16="http://schemas.microsoft.com/office/drawing/2014/main" id="{5EFB2B40-2B07-4A3D-885B-B4831FDDB896}"/>
              </a:ext>
            </a:extLst>
          </p:cNvPr>
          <p:cNvSpPr txBox="1"/>
          <p:nvPr/>
        </p:nvSpPr>
        <p:spPr>
          <a:xfrm>
            <a:off x="2690010" y="2857428"/>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15" name="TextBox 14">
            <a:extLst>
              <a:ext uri="{FF2B5EF4-FFF2-40B4-BE49-F238E27FC236}">
                <a16:creationId xmlns:a16="http://schemas.microsoft.com/office/drawing/2014/main" id="{5679D894-A8DE-4452-A725-FD8D9EE3AC92}"/>
              </a:ext>
            </a:extLst>
          </p:cNvPr>
          <p:cNvSpPr txBox="1"/>
          <p:nvPr/>
        </p:nvSpPr>
        <p:spPr>
          <a:xfrm>
            <a:off x="2692102" y="4006587"/>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17" name="TextBox 16">
            <a:extLst>
              <a:ext uri="{FF2B5EF4-FFF2-40B4-BE49-F238E27FC236}">
                <a16:creationId xmlns:a16="http://schemas.microsoft.com/office/drawing/2014/main" id="{729ACC50-1424-4EA2-ADD2-B461D5CFED50}"/>
              </a:ext>
            </a:extLst>
          </p:cNvPr>
          <p:cNvSpPr txBox="1"/>
          <p:nvPr/>
        </p:nvSpPr>
        <p:spPr>
          <a:xfrm>
            <a:off x="2195760" y="2912423"/>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18" name="TextBox 17">
            <a:extLst>
              <a:ext uri="{FF2B5EF4-FFF2-40B4-BE49-F238E27FC236}">
                <a16:creationId xmlns:a16="http://schemas.microsoft.com/office/drawing/2014/main" id="{E8F56217-191E-4D68-9209-C6B17D849B4E}"/>
              </a:ext>
            </a:extLst>
          </p:cNvPr>
          <p:cNvSpPr txBox="1"/>
          <p:nvPr/>
        </p:nvSpPr>
        <p:spPr>
          <a:xfrm>
            <a:off x="2461410" y="2855652"/>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20" name="TextBox 19">
            <a:extLst>
              <a:ext uri="{FF2B5EF4-FFF2-40B4-BE49-F238E27FC236}">
                <a16:creationId xmlns:a16="http://schemas.microsoft.com/office/drawing/2014/main" id="{BA338FB1-5136-4FBD-9C2E-AE91531559DA}"/>
              </a:ext>
            </a:extLst>
          </p:cNvPr>
          <p:cNvSpPr txBox="1"/>
          <p:nvPr/>
        </p:nvSpPr>
        <p:spPr>
          <a:xfrm>
            <a:off x="3002581" y="4022088"/>
            <a:ext cx="457200" cy="477054"/>
          </a:xfrm>
          <a:prstGeom prst="rect">
            <a:avLst/>
          </a:prstGeom>
          <a:noFill/>
        </p:spPr>
        <p:txBody>
          <a:bodyPr wrap="square" rtlCol="0">
            <a:spAutoFit/>
          </a:bodyPr>
          <a:lstStyle/>
          <a:p>
            <a:r>
              <a:rPr lang="en-US" sz="2500" dirty="0">
                <a:latin typeface="Nunito Sans" panose="020B0604020202020204" charset="0"/>
              </a:rPr>
              <a:t>C</a:t>
            </a:r>
            <a:endParaRPr lang="en-IN" sz="2500" dirty="0">
              <a:latin typeface="Nunito Sans" panose="020B0604020202020204" charset="0"/>
            </a:endParaRPr>
          </a:p>
        </p:txBody>
      </p:sp>
      <p:sp>
        <p:nvSpPr>
          <p:cNvPr id="23" name="TextBox 22">
            <a:extLst>
              <a:ext uri="{FF2B5EF4-FFF2-40B4-BE49-F238E27FC236}">
                <a16:creationId xmlns:a16="http://schemas.microsoft.com/office/drawing/2014/main" id="{CD281828-CCF0-4229-B066-89C0076FF240}"/>
              </a:ext>
            </a:extLst>
          </p:cNvPr>
          <p:cNvSpPr txBox="1"/>
          <p:nvPr/>
        </p:nvSpPr>
        <p:spPr>
          <a:xfrm>
            <a:off x="2658643" y="2863001"/>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24" name="TextBox 23">
            <a:extLst>
              <a:ext uri="{FF2B5EF4-FFF2-40B4-BE49-F238E27FC236}">
                <a16:creationId xmlns:a16="http://schemas.microsoft.com/office/drawing/2014/main" id="{61D89B4B-2416-4A6A-B275-BB5A703453F2}"/>
              </a:ext>
            </a:extLst>
          </p:cNvPr>
          <p:cNvSpPr txBox="1"/>
          <p:nvPr/>
        </p:nvSpPr>
        <p:spPr>
          <a:xfrm>
            <a:off x="3393205" y="4017345"/>
            <a:ext cx="457200" cy="477054"/>
          </a:xfrm>
          <a:prstGeom prst="rect">
            <a:avLst/>
          </a:prstGeom>
          <a:noFill/>
        </p:spPr>
        <p:txBody>
          <a:bodyPr wrap="square" rtlCol="0">
            <a:spAutoFit/>
          </a:bodyPr>
          <a:lstStyle/>
          <a:p>
            <a:r>
              <a:rPr lang="en-US" sz="2500" dirty="0">
                <a:latin typeface="Nunito Sans" panose="020B0604020202020204" charset="0"/>
              </a:rPr>
              <a:t>D</a:t>
            </a:r>
            <a:endParaRPr lang="en-IN" sz="2500" dirty="0">
              <a:latin typeface="Nunito Sans" panose="020B0604020202020204" charset="0"/>
            </a:endParaRPr>
          </a:p>
        </p:txBody>
      </p:sp>
      <p:sp>
        <p:nvSpPr>
          <p:cNvPr id="25" name="TextBox 24">
            <a:extLst>
              <a:ext uri="{FF2B5EF4-FFF2-40B4-BE49-F238E27FC236}">
                <a16:creationId xmlns:a16="http://schemas.microsoft.com/office/drawing/2014/main" id="{7DBD949D-6FE3-46FC-85A8-A68ABF07BF22}"/>
              </a:ext>
            </a:extLst>
          </p:cNvPr>
          <p:cNvSpPr txBox="1"/>
          <p:nvPr/>
        </p:nvSpPr>
        <p:spPr>
          <a:xfrm>
            <a:off x="2955660" y="2863001"/>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26" name="TextBox 25">
            <a:extLst>
              <a:ext uri="{FF2B5EF4-FFF2-40B4-BE49-F238E27FC236}">
                <a16:creationId xmlns:a16="http://schemas.microsoft.com/office/drawing/2014/main" id="{88FD9C8A-DD2C-434B-B6C0-F3954D4A47E1}"/>
              </a:ext>
            </a:extLst>
          </p:cNvPr>
          <p:cNvSpPr txBox="1"/>
          <p:nvPr/>
        </p:nvSpPr>
        <p:spPr>
          <a:xfrm>
            <a:off x="3721255" y="4006587"/>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27" name="TextBox 26">
            <a:extLst>
              <a:ext uri="{FF2B5EF4-FFF2-40B4-BE49-F238E27FC236}">
                <a16:creationId xmlns:a16="http://schemas.microsoft.com/office/drawing/2014/main" id="{99B78841-121C-4674-BB02-CA6F3B2EA375}"/>
              </a:ext>
            </a:extLst>
          </p:cNvPr>
          <p:cNvSpPr txBox="1"/>
          <p:nvPr/>
        </p:nvSpPr>
        <p:spPr>
          <a:xfrm>
            <a:off x="2505036" y="2855844"/>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28" name="TextBox 27">
            <a:extLst>
              <a:ext uri="{FF2B5EF4-FFF2-40B4-BE49-F238E27FC236}">
                <a16:creationId xmlns:a16="http://schemas.microsoft.com/office/drawing/2014/main" id="{9569DBB8-217B-4083-9CD4-59186470719E}"/>
              </a:ext>
            </a:extLst>
          </p:cNvPr>
          <p:cNvSpPr txBox="1"/>
          <p:nvPr/>
        </p:nvSpPr>
        <p:spPr>
          <a:xfrm>
            <a:off x="4114800" y="4094946"/>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29" name="TextBox 28">
            <a:extLst>
              <a:ext uri="{FF2B5EF4-FFF2-40B4-BE49-F238E27FC236}">
                <a16:creationId xmlns:a16="http://schemas.microsoft.com/office/drawing/2014/main" id="{5C4E82A5-DA22-4E2B-9FC0-7EF0D8B3FC71}"/>
              </a:ext>
            </a:extLst>
          </p:cNvPr>
          <p:cNvSpPr txBox="1"/>
          <p:nvPr/>
        </p:nvSpPr>
        <p:spPr>
          <a:xfrm>
            <a:off x="1981200" y="2875746"/>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30" name="TextBox 29">
            <a:extLst>
              <a:ext uri="{FF2B5EF4-FFF2-40B4-BE49-F238E27FC236}">
                <a16:creationId xmlns:a16="http://schemas.microsoft.com/office/drawing/2014/main" id="{78061C57-9690-46CB-AB09-9D9BBB9E09A1}"/>
              </a:ext>
            </a:extLst>
          </p:cNvPr>
          <p:cNvSpPr txBox="1"/>
          <p:nvPr/>
        </p:nvSpPr>
        <p:spPr>
          <a:xfrm>
            <a:off x="4407654" y="4017345"/>
            <a:ext cx="457200" cy="477054"/>
          </a:xfrm>
          <a:prstGeom prst="rect">
            <a:avLst/>
          </a:prstGeom>
          <a:noFill/>
        </p:spPr>
        <p:txBody>
          <a:bodyPr wrap="square" rtlCol="0">
            <a:spAutoFit/>
          </a:bodyPr>
          <a:lstStyle/>
          <a:p>
            <a:r>
              <a:rPr lang="en-US" sz="2500" dirty="0">
                <a:latin typeface="Nunito Sans" panose="020B0604020202020204" charset="0"/>
              </a:rPr>
              <a:t>F</a:t>
            </a:r>
            <a:endParaRPr lang="en-IN" sz="2500" dirty="0">
              <a:latin typeface="Nunito Sans" panose="020B0604020202020204" charset="0"/>
            </a:endParaRPr>
          </a:p>
        </p:txBody>
      </p:sp>
      <p:sp>
        <p:nvSpPr>
          <p:cNvPr id="31" name="TextBox 30">
            <a:extLst>
              <a:ext uri="{FF2B5EF4-FFF2-40B4-BE49-F238E27FC236}">
                <a16:creationId xmlns:a16="http://schemas.microsoft.com/office/drawing/2014/main" id="{1AA4B9E1-D7E6-42DE-8E86-537A22D59C08}"/>
              </a:ext>
            </a:extLst>
          </p:cNvPr>
          <p:cNvSpPr txBox="1"/>
          <p:nvPr/>
        </p:nvSpPr>
        <p:spPr>
          <a:xfrm>
            <a:off x="4750408" y="4017345"/>
            <a:ext cx="457200" cy="477054"/>
          </a:xfrm>
          <a:prstGeom prst="rect">
            <a:avLst/>
          </a:prstGeom>
          <a:noFill/>
        </p:spPr>
        <p:txBody>
          <a:bodyPr wrap="square" rtlCol="0">
            <a:spAutoFit/>
          </a:bodyPr>
          <a:lstStyle/>
          <a:p>
            <a:r>
              <a:rPr lang="en-US" sz="2500" dirty="0">
                <a:latin typeface="Nunito Sans" panose="020B0604020202020204" charset="0"/>
              </a:rPr>
              <a:t>G</a:t>
            </a:r>
            <a:endParaRPr lang="en-IN" sz="2500" dirty="0">
              <a:latin typeface="Nunito Sans" panose="020B0604020202020204" charset="0"/>
            </a:endParaRPr>
          </a:p>
        </p:txBody>
      </p:sp>
      <p:sp>
        <p:nvSpPr>
          <p:cNvPr id="32" name="TextBox 31">
            <a:extLst>
              <a:ext uri="{FF2B5EF4-FFF2-40B4-BE49-F238E27FC236}">
                <a16:creationId xmlns:a16="http://schemas.microsoft.com/office/drawing/2014/main" id="{46D65214-BC8A-4B23-99ED-FE9AB0967106}"/>
              </a:ext>
            </a:extLst>
          </p:cNvPr>
          <p:cNvSpPr txBox="1"/>
          <p:nvPr/>
        </p:nvSpPr>
        <p:spPr>
          <a:xfrm>
            <a:off x="5057596" y="4017345"/>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
        <p:nvSpPr>
          <p:cNvPr id="33" name="TextBox 32">
            <a:extLst>
              <a:ext uri="{FF2B5EF4-FFF2-40B4-BE49-F238E27FC236}">
                <a16:creationId xmlns:a16="http://schemas.microsoft.com/office/drawing/2014/main" id="{453658D5-DF93-4106-BB81-504B2958811F}"/>
              </a:ext>
            </a:extLst>
          </p:cNvPr>
          <p:cNvSpPr txBox="1"/>
          <p:nvPr/>
        </p:nvSpPr>
        <p:spPr>
          <a:xfrm>
            <a:off x="5384520" y="4038345"/>
            <a:ext cx="457200" cy="477054"/>
          </a:xfrm>
          <a:prstGeom prst="rect">
            <a:avLst/>
          </a:prstGeom>
          <a:noFill/>
        </p:spPr>
        <p:txBody>
          <a:bodyPr wrap="square" rtlCol="0">
            <a:spAutoFit/>
          </a:bodyPr>
          <a:lstStyle/>
          <a:p>
            <a:r>
              <a:rPr lang="en-US" sz="2500" dirty="0">
                <a:latin typeface="Nunito Sans" panose="020B0604020202020204" charset="0"/>
              </a:rPr>
              <a:t>/</a:t>
            </a:r>
            <a:endParaRPr lang="en-IN" sz="2500" dirty="0">
              <a:latin typeface="Nunito Sans" panose="020B0604020202020204" charset="0"/>
            </a:endParaRPr>
          </a:p>
        </p:txBody>
      </p:sp>
    </p:spTree>
    <p:extLst>
      <p:ext uri="{BB962C8B-B14F-4D97-AF65-F5344CB8AC3E}">
        <p14:creationId xmlns:p14="http://schemas.microsoft.com/office/powerpoint/2010/main" val="56083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2" nodeType="clickEffect">
                                  <p:stCondLst>
                                    <p:cond delay="0"/>
                                  </p:stCondLst>
                                  <p:childTnLst>
                                    <p:animEffect transition="out" filter="blinds(horizontal)">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3" presetClass="exit" presetSubtype="10" fill="hold" grpId="1" nodeType="withEffect">
                                  <p:stCondLst>
                                    <p:cond delay="0"/>
                                  </p:stCondLst>
                                  <p:childTnLst>
                                    <p:animEffect transition="out" filter="blinds(horizontal)">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3" presetClass="exit" presetSubtype="10" fill="hold" grpId="1" nodeType="withEffect">
                                  <p:stCondLst>
                                    <p:cond delay="0"/>
                                  </p:stCondLst>
                                  <p:childTnLst>
                                    <p:animEffect transition="out" filter="blinds(horizontal)">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 presetClass="exit" presetSubtype="10" fill="hold" grpId="1" nodeType="clickEffect">
                                  <p:stCondLst>
                                    <p:cond delay="0"/>
                                  </p:stCondLst>
                                  <p:childTnLst>
                                    <p:animEffect transition="out" filter="blinds(horizontal)">
                                      <p:cBhvr>
                                        <p:cTn id="71" dur="500"/>
                                        <p:tgtEl>
                                          <p:spTgt spid="18"/>
                                        </p:tgtEl>
                                      </p:cBhvr>
                                    </p:animEffect>
                                    <p:set>
                                      <p:cBhvr>
                                        <p:cTn id="72" dur="1" fill="hold">
                                          <p:stCondLst>
                                            <p:cond delay="499"/>
                                          </p:stCondLst>
                                        </p:cTn>
                                        <p:tgtEl>
                                          <p:spTgt spid="18"/>
                                        </p:tgtEl>
                                        <p:attrNameLst>
                                          <p:attrName>style.visibility</p:attrName>
                                        </p:attrNameLst>
                                      </p:cBhvr>
                                      <p:to>
                                        <p:strVal val="hidden"/>
                                      </p:to>
                                    </p:set>
                                  </p:childTnLst>
                                </p:cTn>
                              </p:par>
                              <p:par>
                                <p:cTn id="73" presetID="3" presetClass="exit" presetSubtype="10" fill="hold" grpId="1" nodeType="withEffect">
                                  <p:stCondLst>
                                    <p:cond delay="0"/>
                                  </p:stCondLst>
                                  <p:childTnLst>
                                    <p:animEffect transition="out" filter="blinds(horizontal)">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25"/>
                                        </p:tgtEl>
                                      </p:cBhvr>
                                    </p:animEffect>
                                    <p:set>
                                      <p:cBhvr>
                                        <p:cTn id="78" dur="1" fill="hold">
                                          <p:stCondLst>
                                            <p:cond delay="499"/>
                                          </p:stCondLst>
                                        </p:cTn>
                                        <p:tgtEl>
                                          <p:spTgt spid="25"/>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3" presetClass="exit" presetSubtype="10" fill="hold" grpId="1" nodeType="clickEffect">
                                  <p:stCondLst>
                                    <p:cond delay="0"/>
                                  </p:stCondLst>
                                  <p:childTnLst>
                                    <p:animEffect transition="out" filter="blinds(horizontal)">
                                      <p:cBhvr>
                                        <p:cTn id="88" dur="500"/>
                                        <p:tgtEl>
                                          <p:spTgt spid="9"/>
                                        </p:tgtEl>
                                      </p:cBhvr>
                                    </p:animEffect>
                                    <p:set>
                                      <p:cBhvr>
                                        <p:cTn id="89" dur="1" fill="hold">
                                          <p:stCondLst>
                                            <p:cond delay="499"/>
                                          </p:stCondLst>
                                        </p:cTn>
                                        <p:tgtEl>
                                          <p:spTgt spid="9"/>
                                        </p:tgtEl>
                                        <p:attrNameLst>
                                          <p:attrName>style.visibility</p:attrName>
                                        </p:attrNameLst>
                                      </p:cBhvr>
                                      <p:to>
                                        <p:strVal val="hidden"/>
                                      </p:to>
                                    </p:set>
                                  </p:childTnLst>
                                </p:cTn>
                              </p:par>
                              <p:par>
                                <p:cTn id="90" presetID="3" presetClass="exit" presetSubtype="10" fill="hold" grpId="1" nodeType="withEffect">
                                  <p:stCondLst>
                                    <p:cond delay="0"/>
                                  </p:stCondLst>
                                  <p:childTnLst>
                                    <p:animEffect transition="out" filter="blinds(horizontal)">
                                      <p:cBhvr>
                                        <p:cTn id="91" dur="500"/>
                                        <p:tgtEl>
                                          <p:spTgt spid="17"/>
                                        </p:tgtEl>
                                      </p:cBhvr>
                                    </p:animEffect>
                                    <p:set>
                                      <p:cBhvr>
                                        <p:cTn id="92" dur="1" fill="hold">
                                          <p:stCondLst>
                                            <p:cond delay="499"/>
                                          </p:stCondLst>
                                        </p:cTn>
                                        <p:tgtEl>
                                          <p:spTgt spid="17"/>
                                        </p:tgtEl>
                                        <p:attrNameLst>
                                          <p:attrName>style.visibility</p:attrName>
                                        </p:attrNameLst>
                                      </p:cBhvr>
                                      <p:to>
                                        <p:strVal val="hidden"/>
                                      </p:to>
                                    </p:set>
                                  </p:childTnLst>
                                </p:cTn>
                              </p:par>
                              <p:par>
                                <p:cTn id="93" presetID="3" presetClass="exit" presetSubtype="10" fill="hold" grpId="1" nodeType="withEffect">
                                  <p:stCondLst>
                                    <p:cond delay="0"/>
                                  </p:stCondLst>
                                  <p:childTnLst>
                                    <p:animEffect transition="out" filter="blinds(horizontal)">
                                      <p:cBhvr>
                                        <p:cTn id="94" dur="500"/>
                                        <p:tgtEl>
                                          <p:spTgt spid="27"/>
                                        </p:tgtEl>
                                      </p:cBhvr>
                                    </p:animEffect>
                                    <p:set>
                                      <p:cBhvr>
                                        <p:cTn id="95" dur="1" fill="hold">
                                          <p:stCondLst>
                                            <p:cond delay="499"/>
                                          </p:stCondLst>
                                        </p:cTn>
                                        <p:tgtEl>
                                          <p:spTgt spid="27"/>
                                        </p:tgtEl>
                                        <p:attrNameLst>
                                          <p:attrName>style.visibility</p:attrName>
                                        </p:attrNameLst>
                                      </p:cBhvr>
                                      <p:to>
                                        <p:strVal val="hidden"/>
                                      </p:to>
                                    </p:set>
                                  </p:childTnLst>
                                </p:cTn>
                              </p:par>
                              <p:par>
                                <p:cTn id="96" presetID="1" presetClass="entr" presetSubtype="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1" nodeType="clickEffect">
                                  <p:stCondLst>
                                    <p:cond delay="0"/>
                                  </p:stCondLst>
                                  <p:childTnLst>
                                    <p:set>
                                      <p:cBhvr>
                                        <p:cTn id="105" dur="1" fill="hold">
                                          <p:stCondLst>
                                            <p:cond delay="0"/>
                                          </p:stCondLst>
                                        </p:cTn>
                                        <p:tgtEl>
                                          <p:spTgt spid="1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0"/>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2" nodeType="clickEffect">
                                  <p:stCondLst>
                                    <p:cond delay="0"/>
                                  </p:stCondLst>
                                  <p:childTnLst>
                                    <p:set>
                                      <p:cBhvr>
                                        <p:cTn id="113" dur="1" fill="hold">
                                          <p:stCondLst>
                                            <p:cond delay="0"/>
                                          </p:stCondLst>
                                        </p:cTn>
                                        <p:tgtEl>
                                          <p:spTgt spid="11"/>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1"/>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2" nodeType="clickEffect">
                                  <p:stCondLst>
                                    <p:cond delay="0"/>
                                  </p:stCondLst>
                                  <p:childTnLst>
                                    <p:set>
                                      <p:cBhvr>
                                        <p:cTn id="121" dur="1" fill="hold">
                                          <p:stCondLst>
                                            <p:cond delay="0"/>
                                          </p:stCondLst>
                                        </p:cTn>
                                        <p:tgtEl>
                                          <p:spTgt spid="14"/>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3" presetClass="exit" presetSubtype="10" fill="hold" grpId="3" nodeType="clickEffect">
                                  <p:stCondLst>
                                    <p:cond delay="0"/>
                                  </p:stCondLst>
                                  <p:childTnLst>
                                    <p:animEffect transition="out" filter="blinds(horizontal)">
                                      <p:cBhvr>
                                        <p:cTn id="125" dur="500"/>
                                        <p:tgtEl>
                                          <p:spTgt spid="10"/>
                                        </p:tgtEl>
                                      </p:cBhvr>
                                    </p:animEffect>
                                    <p:set>
                                      <p:cBhvr>
                                        <p:cTn id="126" dur="1" fill="hold">
                                          <p:stCondLst>
                                            <p:cond delay="499"/>
                                          </p:stCondLst>
                                        </p:cTn>
                                        <p:tgtEl>
                                          <p:spTgt spid="10"/>
                                        </p:tgtEl>
                                        <p:attrNameLst>
                                          <p:attrName>style.visibility</p:attrName>
                                        </p:attrNameLst>
                                      </p:cBhvr>
                                      <p:to>
                                        <p:strVal val="hidden"/>
                                      </p:to>
                                    </p:set>
                                  </p:childTnLst>
                                </p:cTn>
                              </p:par>
                              <p:par>
                                <p:cTn id="127" presetID="3" presetClass="exit" presetSubtype="10" fill="hold" grpId="3" nodeType="withEffect">
                                  <p:stCondLst>
                                    <p:cond delay="0"/>
                                  </p:stCondLst>
                                  <p:childTnLst>
                                    <p:animEffect transition="out" filter="blinds(horizontal)">
                                      <p:cBhvr>
                                        <p:cTn id="128" dur="500"/>
                                        <p:tgtEl>
                                          <p:spTgt spid="11"/>
                                        </p:tgtEl>
                                      </p:cBhvr>
                                    </p:animEffect>
                                    <p:set>
                                      <p:cBhvr>
                                        <p:cTn id="129" dur="1" fill="hold">
                                          <p:stCondLst>
                                            <p:cond delay="499"/>
                                          </p:stCondLst>
                                        </p:cTn>
                                        <p:tgtEl>
                                          <p:spTgt spid="11"/>
                                        </p:tgtEl>
                                        <p:attrNameLst>
                                          <p:attrName>style.visibility</p:attrName>
                                        </p:attrNameLst>
                                      </p:cBhvr>
                                      <p:to>
                                        <p:strVal val="hidden"/>
                                      </p:to>
                                    </p:set>
                                  </p:childTnLst>
                                </p:cTn>
                              </p:par>
                              <p:par>
                                <p:cTn id="130" presetID="3" presetClass="exit" presetSubtype="10" fill="hold" grpId="3" nodeType="withEffect">
                                  <p:stCondLst>
                                    <p:cond delay="0"/>
                                  </p:stCondLst>
                                  <p:childTnLst>
                                    <p:animEffect transition="out" filter="blinds(horizontal)">
                                      <p:cBhvr>
                                        <p:cTn id="131" dur="500"/>
                                        <p:tgtEl>
                                          <p:spTgt spid="14"/>
                                        </p:tgtEl>
                                      </p:cBhvr>
                                    </p:animEffect>
                                    <p:set>
                                      <p:cBhvr>
                                        <p:cTn id="132" dur="1" fill="hold">
                                          <p:stCondLst>
                                            <p:cond delay="499"/>
                                          </p:stCondLst>
                                        </p:cTn>
                                        <p:tgtEl>
                                          <p:spTgt spid="14"/>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3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3" presetClass="exit" presetSubtype="10" fill="hold" grpId="1" nodeType="clickEffect">
                                  <p:stCondLst>
                                    <p:cond delay="0"/>
                                  </p:stCondLst>
                                  <p:childTnLst>
                                    <p:animEffect transition="out" filter="blinds(horizontal)">
                                      <p:cBhvr>
                                        <p:cTn id="142" dur="500"/>
                                        <p:tgtEl>
                                          <p:spTgt spid="8"/>
                                        </p:tgtEl>
                                      </p:cBhvr>
                                    </p:animEffect>
                                    <p:set>
                                      <p:cBhvr>
                                        <p:cTn id="143" dur="1" fill="hold">
                                          <p:stCondLst>
                                            <p:cond delay="499"/>
                                          </p:stCondLst>
                                        </p:cTn>
                                        <p:tgtEl>
                                          <p:spTgt spid="8"/>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29"/>
                                        </p:tgtEl>
                                      </p:cBhvr>
                                    </p:animEffect>
                                    <p:set>
                                      <p:cBhvr>
                                        <p:cTn id="146" dur="1" fill="hold">
                                          <p:stCondLst>
                                            <p:cond delay="499"/>
                                          </p:stCondLst>
                                        </p:cTn>
                                        <p:tgtEl>
                                          <p:spTgt spid="29"/>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3"/>
                                        </p:tgtEl>
                                      </p:cBhvr>
                                    </p:animEffect>
                                    <p:set>
                                      <p:cBhvr>
                                        <p:cTn id="149" dur="1" fill="hold">
                                          <p:stCondLst>
                                            <p:cond delay="499"/>
                                          </p:stCondLst>
                                        </p:cTn>
                                        <p:tgtEl>
                                          <p:spTgt spid="3"/>
                                        </p:tgtEl>
                                        <p:attrNameLst>
                                          <p:attrName>style.visibility</p:attrName>
                                        </p:attrNameLst>
                                      </p:cBhvr>
                                      <p:to>
                                        <p:strVal val="hidden"/>
                                      </p:to>
                                    </p:set>
                                  </p:childTnLst>
                                </p:cTn>
                              </p:par>
                              <p:par>
                                <p:cTn id="150" presetID="1" presetClass="entr" presetSubtype="0" fill="hold" grpId="0" nodeType="withEffect">
                                  <p:stCondLst>
                                    <p:cond delay="0"/>
                                  </p:stCondLst>
                                  <p:childTnLst>
                                    <p:set>
                                      <p:cBhvr>
                                        <p:cTn id="15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P spid="9" grpId="0"/>
      <p:bldP spid="9" grpId="1"/>
      <p:bldP spid="10" grpId="0"/>
      <p:bldP spid="10" grpId="1"/>
      <p:bldP spid="10" grpId="2"/>
      <p:bldP spid="10" grpId="3"/>
      <p:bldP spid="11" grpId="0"/>
      <p:bldP spid="11" grpId="1"/>
      <p:bldP spid="11" grpId="2"/>
      <p:bldP spid="11" grpId="3"/>
      <p:bldP spid="12" grpId="0"/>
      <p:bldP spid="13" grpId="0"/>
      <p:bldP spid="14" grpId="0"/>
      <p:bldP spid="14" grpId="1"/>
      <p:bldP spid="14" grpId="2"/>
      <p:bldP spid="14" grpId="3"/>
      <p:bldP spid="15" grpId="0"/>
      <p:bldP spid="17" grpId="0"/>
      <p:bldP spid="17" grpId="1"/>
      <p:bldP spid="18" grpId="0"/>
      <p:bldP spid="18" grpId="1"/>
      <p:bldP spid="20" grpId="0"/>
      <p:bldP spid="23" grpId="0"/>
      <p:bldP spid="23" grpId="1"/>
      <p:bldP spid="24" grpId="0"/>
      <p:bldP spid="25" grpId="0"/>
      <p:bldP spid="25" grpId="1"/>
      <p:bldP spid="26" grpId="0"/>
      <p:bldP spid="27" grpId="0"/>
      <p:bldP spid="27" grpId="1"/>
      <p:bldP spid="28" grpId="0"/>
      <p:bldP spid="29" grpId="0"/>
      <p:bldP spid="29" grpId="1"/>
      <p:bldP spid="30" grpId="0"/>
      <p:bldP spid="31" grpId="0"/>
      <p:bldP spid="32" grpId="0"/>
      <p:bldP spid="3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4083810"/>
          </a:xfrm>
          <a:prstGeom prst="rect">
            <a:avLst/>
          </a:prstGeom>
          <a:noFill/>
        </p:spPr>
        <p:txBody>
          <a:bodyPr wrap="square" rtlCol="0">
            <a:spAutoFit/>
          </a:bodyPr>
          <a:lstStyle/>
          <a:p>
            <a:pPr>
              <a:lnSpc>
                <a:spcPct val="150000"/>
              </a:lnSpc>
            </a:pPr>
            <a:r>
              <a:rPr lang="en-US" sz="2500" b="1" dirty="0">
                <a:latin typeface="Nunito Sans" panose="00000500000000000000" pitchFamily="2" charset="0"/>
              </a:rPr>
              <a:t>Precedence of operators:</a:t>
            </a:r>
          </a:p>
          <a:p>
            <a:pPr>
              <a:lnSpc>
                <a:spcPct val="150000"/>
              </a:lnSpc>
            </a:pPr>
            <a:endParaRPr lang="en-US" sz="2500" dirty="0">
              <a:latin typeface="Nunito Sans" panose="00000500000000000000" pitchFamily="2" charset="0"/>
            </a:endParaRPr>
          </a:p>
          <a:p>
            <a:pPr>
              <a:lnSpc>
                <a:spcPct val="150000"/>
              </a:lnSpc>
            </a:pPr>
            <a:r>
              <a:rPr lang="en-US" sz="2500" dirty="0">
                <a:latin typeface="Nunito Sans" panose="00000500000000000000" pitchFamily="2" charset="0"/>
              </a:rPr>
              <a:t>	‘$’ or ‘^’		Highest Precedence</a:t>
            </a:r>
          </a:p>
          <a:p>
            <a:pPr>
              <a:lnSpc>
                <a:spcPct val="150000"/>
              </a:lnSpc>
            </a:pPr>
            <a:r>
              <a:rPr lang="en-US" sz="2500" dirty="0">
                <a:latin typeface="Nunito Sans" panose="00000500000000000000" pitchFamily="2" charset="0"/>
              </a:rPr>
              <a:t>	‘*’ or ‘/’		High Precedence</a:t>
            </a:r>
          </a:p>
          <a:p>
            <a:pPr>
              <a:lnSpc>
                <a:spcPct val="150000"/>
              </a:lnSpc>
            </a:pPr>
            <a:r>
              <a:rPr lang="en-US" sz="2500" dirty="0">
                <a:latin typeface="Nunito Sans" panose="00000500000000000000" pitchFamily="2" charset="0"/>
              </a:rPr>
              <a:t>	‘+’ or ‘-’		Low Precedence</a:t>
            </a:r>
          </a:p>
          <a:p>
            <a:pPr>
              <a:lnSpc>
                <a:spcPct val="150000"/>
              </a:lnSpc>
            </a:pPr>
            <a:r>
              <a:rPr lang="en-US" sz="2500" dirty="0">
                <a:latin typeface="Nunito Sans" panose="00000500000000000000" pitchFamily="2" charset="0"/>
              </a:rPr>
              <a:t>	‘=‘			Lower Precedence</a:t>
            </a:r>
          </a:p>
          <a:p>
            <a:pPr>
              <a:lnSpc>
                <a:spcPct val="150000"/>
              </a:lnSpc>
            </a:pPr>
            <a:r>
              <a:rPr lang="en-US" sz="2500" dirty="0">
                <a:latin typeface="Nunito Sans" panose="00000500000000000000" pitchFamily="2" charset="0"/>
              </a:rPr>
              <a:t>	‘(‘ or ‘)’		Lowest Precedence</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Evaluation of Postfix</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85280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677131" y="1553993"/>
            <a:ext cx="10983686" cy="621324"/>
          </a:xfrm>
          <a:prstGeom prst="rect">
            <a:avLst/>
          </a:prstGeom>
          <a:noFill/>
        </p:spPr>
        <p:txBody>
          <a:bodyPr wrap="square" rtlCol="0">
            <a:spAutoFit/>
          </a:bodyPr>
          <a:lstStyle/>
          <a:p>
            <a:pPr>
              <a:lnSpc>
                <a:spcPct val="150000"/>
              </a:lnSpc>
            </a:pPr>
            <a:r>
              <a:rPr lang="en-US" sz="2500" dirty="0">
                <a:latin typeface="Nunito Sans" panose="00000500000000000000" pitchFamily="2" charset="0"/>
              </a:rPr>
              <a:t> 1 2 * 3 4 + 5 – + </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Evaluation of Postfix</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7" name="Rectangle 16">
            <a:extLst>
              <a:ext uri="{FF2B5EF4-FFF2-40B4-BE49-F238E27FC236}">
                <a16:creationId xmlns:a16="http://schemas.microsoft.com/office/drawing/2014/main" id="{FF6D5F5A-B781-4BFC-AC29-C2F0ABAD2A87}"/>
              </a:ext>
            </a:extLst>
          </p:cNvPr>
          <p:cNvSpPr/>
          <p:nvPr/>
        </p:nvSpPr>
        <p:spPr>
          <a:xfrm>
            <a:off x="4243742" y="3429000"/>
            <a:ext cx="1193800" cy="2995806"/>
          </a:xfrm>
          <a:prstGeom prst="rect">
            <a:avLst/>
          </a:prstGeom>
          <a:ln w="57150">
            <a:solidFill>
              <a:srgbClr val="C0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2BE78224-CED0-4FEE-8C77-B177848ED035}"/>
              </a:ext>
            </a:extLst>
          </p:cNvPr>
          <p:cNvSpPr/>
          <p:nvPr/>
        </p:nvSpPr>
        <p:spPr>
          <a:xfrm rot="10800000">
            <a:off x="3957992" y="3212032"/>
            <a:ext cx="1765300" cy="78483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ECF73E0-4D9C-4F79-A4AB-8B015C4943CE}"/>
              </a:ext>
            </a:extLst>
          </p:cNvPr>
          <p:cNvSpPr/>
          <p:nvPr/>
        </p:nvSpPr>
        <p:spPr>
          <a:xfrm>
            <a:off x="959697" y="2474849"/>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1</a:t>
            </a:r>
            <a:endParaRPr lang="en-US" b="1" dirty="0"/>
          </a:p>
        </p:txBody>
      </p:sp>
      <p:sp>
        <p:nvSpPr>
          <p:cNvPr id="22" name="Rectangle 21">
            <a:extLst>
              <a:ext uri="{FF2B5EF4-FFF2-40B4-BE49-F238E27FC236}">
                <a16:creationId xmlns:a16="http://schemas.microsoft.com/office/drawing/2014/main" id="{EE6BE0FE-BABF-47A2-BB1F-9457B438A40A}"/>
              </a:ext>
            </a:extLst>
          </p:cNvPr>
          <p:cNvSpPr/>
          <p:nvPr/>
        </p:nvSpPr>
        <p:spPr>
          <a:xfrm>
            <a:off x="7391400" y="3205482"/>
            <a:ext cx="2797748" cy="1107992"/>
          </a:xfrm>
          <a:prstGeom prst="rect">
            <a:avLst/>
          </a:prstGeom>
        </p:spPr>
        <p:txBody>
          <a:bodyPr wrap="none" lIns="121917" tIns="60958" rIns="121917" bIns="60958">
            <a:spAutoFit/>
          </a:bodyPr>
          <a:lstStyle/>
          <a:p>
            <a:r>
              <a:rPr lang="en-US" sz="3200" b="1" dirty="0"/>
              <a:t>Operand, </a:t>
            </a:r>
          </a:p>
          <a:p>
            <a:r>
              <a:rPr lang="en-US" sz="3200" b="1" dirty="0"/>
              <a:t>Push into stack</a:t>
            </a:r>
            <a:endParaRPr lang="en-US" sz="3200" dirty="0"/>
          </a:p>
        </p:txBody>
      </p:sp>
      <p:sp>
        <p:nvSpPr>
          <p:cNvPr id="23" name="Rectangle 22">
            <a:extLst>
              <a:ext uri="{FF2B5EF4-FFF2-40B4-BE49-F238E27FC236}">
                <a16:creationId xmlns:a16="http://schemas.microsoft.com/office/drawing/2014/main" id="{C0191A61-059B-4E0B-A2CF-7A5F595AE6C0}"/>
              </a:ext>
            </a:extLst>
          </p:cNvPr>
          <p:cNvSpPr/>
          <p:nvPr/>
        </p:nvSpPr>
        <p:spPr>
          <a:xfrm>
            <a:off x="952289" y="2468217"/>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2</a:t>
            </a:r>
            <a:endParaRPr lang="en-US" b="1" dirty="0"/>
          </a:p>
        </p:txBody>
      </p:sp>
      <p:sp>
        <p:nvSpPr>
          <p:cNvPr id="24" name="Rectangle 23">
            <a:extLst>
              <a:ext uri="{FF2B5EF4-FFF2-40B4-BE49-F238E27FC236}">
                <a16:creationId xmlns:a16="http://schemas.microsoft.com/office/drawing/2014/main" id="{81886856-0BFA-434A-AB36-731D7E2DED9E}"/>
              </a:ext>
            </a:extLst>
          </p:cNvPr>
          <p:cNvSpPr/>
          <p:nvPr/>
        </p:nvSpPr>
        <p:spPr>
          <a:xfrm>
            <a:off x="959697" y="3128192"/>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a:t>
            </a:r>
            <a:endParaRPr lang="en-US" b="1" dirty="0"/>
          </a:p>
        </p:txBody>
      </p:sp>
      <p:sp>
        <p:nvSpPr>
          <p:cNvPr id="25" name="Rectangle 24">
            <a:extLst>
              <a:ext uri="{FF2B5EF4-FFF2-40B4-BE49-F238E27FC236}">
                <a16:creationId xmlns:a16="http://schemas.microsoft.com/office/drawing/2014/main" id="{6F3F5207-4F05-4D0B-9C53-F5C698C34E5B}"/>
              </a:ext>
            </a:extLst>
          </p:cNvPr>
          <p:cNvSpPr/>
          <p:nvPr/>
        </p:nvSpPr>
        <p:spPr>
          <a:xfrm>
            <a:off x="7391400" y="3216240"/>
            <a:ext cx="4657344" cy="1107992"/>
          </a:xfrm>
          <a:prstGeom prst="rect">
            <a:avLst/>
          </a:prstGeom>
        </p:spPr>
        <p:txBody>
          <a:bodyPr wrap="square" lIns="121917" tIns="60958" rIns="121917" bIns="60958">
            <a:spAutoFit/>
          </a:bodyPr>
          <a:lstStyle/>
          <a:p>
            <a:r>
              <a:rPr lang="en-US" sz="3200" b="1" dirty="0"/>
              <a:t>Operator,</a:t>
            </a:r>
          </a:p>
          <a:p>
            <a:r>
              <a:rPr lang="en-US" sz="3200" b="1" dirty="0"/>
              <a:t>Pop top two operands</a:t>
            </a:r>
          </a:p>
        </p:txBody>
      </p:sp>
      <p:sp>
        <p:nvSpPr>
          <p:cNvPr id="26" name="Rectangle 25">
            <a:extLst>
              <a:ext uri="{FF2B5EF4-FFF2-40B4-BE49-F238E27FC236}">
                <a16:creationId xmlns:a16="http://schemas.microsoft.com/office/drawing/2014/main" id="{319F466E-EFE9-49DE-8A06-0C436746B632}"/>
              </a:ext>
            </a:extLst>
          </p:cNvPr>
          <p:cNvSpPr/>
          <p:nvPr/>
        </p:nvSpPr>
        <p:spPr>
          <a:xfrm>
            <a:off x="7379683" y="3204544"/>
            <a:ext cx="4657344" cy="615549"/>
          </a:xfrm>
          <a:prstGeom prst="rect">
            <a:avLst/>
          </a:prstGeom>
        </p:spPr>
        <p:txBody>
          <a:bodyPr wrap="square" lIns="121917" tIns="60958" rIns="121917" bIns="60958">
            <a:spAutoFit/>
          </a:bodyPr>
          <a:lstStyle/>
          <a:p>
            <a:r>
              <a:rPr lang="en-US" sz="3200" b="1" dirty="0"/>
              <a:t>Evaluate</a:t>
            </a:r>
          </a:p>
        </p:txBody>
      </p:sp>
      <p:sp>
        <p:nvSpPr>
          <p:cNvPr id="27" name="Rectangle 26">
            <a:extLst>
              <a:ext uri="{FF2B5EF4-FFF2-40B4-BE49-F238E27FC236}">
                <a16:creationId xmlns:a16="http://schemas.microsoft.com/office/drawing/2014/main" id="{67BEB51C-6829-452A-8562-B492BB16F87D}"/>
              </a:ext>
            </a:extLst>
          </p:cNvPr>
          <p:cNvSpPr/>
          <p:nvPr/>
        </p:nvSpPr>
        <p:spPr>
          <a:xfrm>
            <a:off x="8389259" y="2573276"/>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2</a:t>
            </a:r>
            <a:endParaRPr lang="en-US" b="1" dirty="0"/>
          </a:p>
        </p:txBody>
      </p:sp>
      <p:sp>
        <p:nvSpPr>
          <p:cNvPr id="12" name="TextBox 11">
            <a:extLst>
              <a:ext uri="{FF2B5EF4-FFF2-40B4-BE49-F238E27FC236}">
                <a16:creationId xmlns:a16="http://schemas.microsoft.com/office/drawing/2014/main" id="{4FD1DB35-F0FF-46B5-99E0-3AA95918CF56}"/>
              </a:ext>
            </a:extLst>
          </p:cNvPr>
          <p:cNvSpPr txBox="1"/>
          <p:nvPr/>
        </p:nvSpPr>
        <p:spPr>
          <a:xfrm>
            <a:off x="7391400" y="2531743"/>
            <a:ext cx="533399" cy="646331"/>
          </a:xfrm>
          <a:prstGeom prst="rect">
            <a:avLst/>
          </a:prstGeom>
          <a:noFill/>
        </p:spPr>
        <p:txBody>
          <a:bodyPr wrap="square" rtlCol="0">
            <a:spAutoFit/>
          </a:bodyPr>
          <a:lstStyle/>
          <a:p>
            <a:r>
              <a:rPr lang="en-IN" sz="3600" dirty="0"/>
              <a:t>=</a:t>
            </a:r>
          </a:p>
        </p:txBody>
      </p:sp>
      <p:sp>
        <p:nvSpPr>
          <p:cNvPr id="29" name="Rectangle 28">
            <a:extLst>
              <a:ext uri="{FF2B5EF4-FFF2-40B4-BE49-F238E27FC236}">
                <a16:creationId xmlns:a16="http://schemas.microsoft.com/office/drawing/2014/main" id="{F310CE91-3597-4970-B1AD-2E43D14EDB4A}"/>
              </a:ext>
            </a:extLst>
          </p:cNvPr>
          <p:cNvSpPr/>
          <p:nvPr/>
        </p:nvSpPr>
        <p:spPr>
          <a:xfrm>
            <a:off x="973805" y="2478156"/>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3</a:t>
            </a:r>
            <a:endParaRPr lang="en-US" b="1" dirty="0"/>
          </a:p>
        </p:txBody>
      </p:sp>
      <p:sp>
        <p:nvSpPr>
          <p:cNvPr id="30" name="Rectangle 29">
            <a:extLst>
              <a:ext uri="{FF2B5EF4-FFF2-40B4-BE49-F238E27FC236}">
                <a16:creationId xmlns:a16="http://schemas.microsoft.com/office/drawing/2014/main" id="{BC3E8A16-0F97-4FAD-87A9-21CE007225D5}"/>
              </a:ext>
            </a:extLst>
          </p:cNvPr>
          <p:cNvSpPr/>
          <p:nvPr/>
        </p:nvSpPr>
        <p:spPr>
          <a:xfrm>
            <a:off x="982299" y="2458278"/>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4</a:t>
            </a:r>
            <a:endParaRPr lang="en-US" b="1" dirty="0"/>
          </a:p>
        </p:txBody>
      </p:sp>
      <p:sp>
        <p:nvSpPr>
          <p:cNvPr id="31" name="Rectangle 30">
            <a:extLst>
              <a:ext uri="{FF2B5EF4-FFF2-40B4-BE49-F238E27FC236}">
                <a16:creationId xmlns:a16="http://schemas.microsoft.com/office/drawing/2014/main" id="{508A4B5E-E53B-401B-B524-C293D231018A}"/>
              </a:ext>
            </a:extLst>
          </p:cNvPr>
          <p:cNvSpPr/>
          <p:nvPr/>
        </p:nvSpPr>
        <p:spPr>
          <a:xfrm>
            <a:off x="7379683" y="3219183"/>
            <a:ext cx="4657344" cy="615549"/>
          </a:xfrm>
          <a:prstGeom prst="rect">
            <a:avLst/>
          </a:prstGeom>
        </p:spPr>
        <p:txBody>
          <a:bodyPr wrap="square" lIns="121917" tIns="60958" rIns="121917" bIns="60958">
            <a:spAutoFit/>
          </a:bodyPr>
          <a:lstStyle/>
          <a:p>
            <a:r>
              <a:rPr lang="en-US" sz="3200" b="1" dirty="0"/>
              <a:t>Push into stack</a:t>
            </a:r>
          </a:p>
        </p:txBody>
      </p:sp>
      <p:sp>
        <p:nvSpPr>
          <p:cNvPr id="32" name="Rectangle 31">
            <a:extLst>
              <a:ext uri="{FF2B5EF4-FFF2-40B4-BE49-F238E27FC236}">
                <a16:creationId xmlns:a16="http://schemas.microsoft.com/office/drawing/2014/main" id="{E6CD9465-53C0-4206-AE52-69511F641D08}"/>
              </a:ext>
            </a:extLst>
          </p:cNvPr>
          <p:cNvSpPr/>
          <p:nvPr/>
        </p:nvSpPr>
        <p:spPr>
          <a:xfrm>
            <a:off x="961176" y="3124200"/>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a:t>
            </a:r>
            <a:endParaRPr lang="en-US" b="1" dirty="0"/>
          </a:p>
        </p:txBody>
      </p:sp>
      <p:sp>
        <p:nvSpPr>
          <p:cNvPr id="33" name="Rectangle 32">
            <a:extLst>
              <a:ext uri="{FF2B5EF4-FFF2-40B4-BE49-F238E27FC236}">
                <a16:creationId xmlns:a16="http://schemas.microsoft.com/office/drawing/2014/main" id="{5D285718-4F7B-4D4D-ADEF-BE47664075D6}"/>
              </a:ext>
            </a:extLst>
          </p:cNvPr>
          <p:cNvSpPr/>
          <p:nvPr/>
        </p:nvSpPr>
        <p:spPr>
          <a:xfrm>
            <a:off x="8390042" y="2566510"/>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7</a:t>
            </a:r>
            <a:endParaRPr lang="en-US" b="1" dirty="0"/>
          </a:p>
        </p:txBody>
      </p:sp>
      <p:sp>
        <p:nvSpPr>
          <p:cNvPr id="35" name="Rectangle 34">
            <a:extLst>
              <a:ext uri="{FF2B5EF4-FFF2-40B4-BE49-F238E27FC236}">
                <a16:creationId xmlns:a16="http://schemas.microsoft.com/office/drawing/2014/main" id="{9C2F83B2-11C2-4ECF-A12E-AD932E955D11}"/>
              </a:ext>
            </a:extLst>
          </p:cNvPr>
          <p:cNvSpPr/>
          <p:nvPr/>
        </p:nvSpPr>
        <p:spPr>
          <a:xfrm>
            <a:off x="955639" y="2468217"/>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solidFill>
                  <a:prstClr val="white"/>
                </a:solidFill>
              </a:rPr>
              <a:t>5</a:t>
            </a:r>
            <a:endParaRPr lang="en-US" dirty="0"/>
          </a:p>
        </p:txBody>
      </p:sp>
      <p:sp>
        <p:nvSpPr>
          <p:cNvPr id="36" name="Rectangle 35">
            <a:extLst>
              <a:ext uri="{FF2B5EF4-FFF2-40B4-BE49-F238E27FC236}">
                <a16:creationId xmlns:a16="http://schemas.microsoft.com/office/drawing/2014/main" id="{59D9861E-00EC-4019-862A-EC53783E3A2B}"/>
              </a:ext>
            </a:extLst>
          </p:cNvPr>
          <p:cNvSpPr/>
          <p:nvPr/>
        </p:nvSpPr>
        <p:spPr>
          <a:xfrm>
            <a:off x="966286" y="3132184"/>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solidFill>
                  <a:prstClr val="white"/>
                </a:solidFill>
              </a:rPr>
              <a:t>-</a:t>
            </a:r>
            <a:endParaRPr lang="en-US" dirty="0"/>
          </a:p>
        </p:txBody>
      </p:sp>
      <p:sp>
        <p:nvSpPr>
          <p:cNvPr id="37" name="Rectangle 36">
            <a:extLst>
              <a:ext uri="{FF2B5EF4-FFF2-40B4-BE49-F238E27FC236}">
                <a16:creationId xmlns:a16="http://schemas.microsoft.com/office/drawing/2014/main" id="{2DA024B9-11ED-4298-8E64-719E4CD43C98}"/>
              </a:ext>
            </a:extLst>
          </p:cNvPr>
          <p:cNvSpPr/>
          <p:nvPr/>
        </p:nvSpPr>
        <p:spPr>
          <a:xfrm>
            <a:off x="8389259" y="2577268"/>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solidFill>
                  <a:prstClr val="white"/>
                </a:solidFill>
              </a:rPr>
              <a:t>2</a:t>
            </a:r>
            <a:endParaRPr lang="en-US" dirty="0"/>
          </a:p>
        </p:txBody>
      </p:sp>
    </p:spTree>
    <p:extLst>
      <p:ext uri="{BB962C8B-B14F-4D97-AF65-F5344CB8AC3E}">
        <p14:creationId xmlns:p14="http://schemas.microsoft.com/office/powerpoint/2010/main" val="407624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49" presetClass="path" presetSubtype="0" accel="50000" decel="50000" fill="hold" grpId="1" nodeType="withEffect">
                                  <p:stCondLst>
                                    <p:cond delay="0"/>
                                  </p:stCondLst>
                                  <p:childTnLst>
                                    <p:animMotion origin="layout" path="M -0.00273 0.0081 L 0.27683 0.47014 " pathEditMode="relative" rAng="0" ptsTypes="AA">
                                      <p:cBhvr>
                                        <p:cTn id="26" dur="2000" fill="hold"/>
                                        <p:tgtEl>
                                          <p:spTgt spid="20"/>
                                        </p:tgtEl>
                                        <p:attrNameLst>
                                          <p:attrName>ppt_x</p:attrName>
                                          <p:attrName>ppt_y</p:attrName>
                                        </p:attrNameLst>
                                      </p:cBhvr>
                                      <p:rCtr x="13971" y="23102"/>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3" nodeType="clickEffect">
                                  <p:stCondLst>
                                    <p:cond delay="0"/>
                                  </p:stCondLst>
                                  <p:childTnLst>
                                    <p:set>
                                      <p:cBhvr>
                                        <p:cTn id="39" dur="1" fill="hold">
                                          <p:stCondLst>
                                            <p:cond delay="0"/>
                                          </p:stCondLst>
                                        </p:cTn>
                                        <p:tgtEl>
                                          <p:spTgt spid="22"/>
                                        </p:tgtEl>
                                        <p:attrNameLst>
                                          <p:attrName>style.visibility</p:attrName>
                                        </p:attrNameLst>
                                      </p:cBhvr>
                                      <p:to>
                                        <p:strVal val="hidden"/>
                                      </p:to>
                                    </p:set>
                                  </p:childTnLst>
                                </p:cTn>
                              </p:par>
                              <p:par>
                                <p:cTn id="40" presetID="49" presetClass="path" presetSubtype="0" accel="50000" decel="50000" fill="hold" grpId="1" nodeType="withEffect">
                                  <p:stCondLst>
                                    <p:cond delay="0"/>
                                  </p:stCondLst>
                                  <p:childTnLst>
                                    <p:animMotion origin="layout" path="M 0.00729 0.01459 L 0.27735 0.37616 " pathEditMode="relative" rAng="0" ptsTypes="AA">
                                      <p:cBhvr>
                                        <p:cTn id="41" dur="2000" fill="hold"/>
                                        <p:tgtEl>
                                          <p:spTgt spid="23"/>
                                        </p:tgtEl>
                                        <p:attrNameLst>
                                          <p:attrName>ppt_x</p:attrName>
                                          <p:attrName>ppt_y</p:attrName>
                                        </p:attrNameLst>
                                      </p:cBhvr>
                                      <p:rCtr x="13503" y="18079"/>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57" presetClass="path" presetSubtype="0" accel="50000" decel="50000" fill="hold" grpId="2" nodeType="clickEffect">
                                  <p:stCondLst>
                                    <p:cond delay="0"/>
                                  </p:stCondLst>
                                  <p:childTnLst>
                                    <p:animMotion origin="layout" path="M 0.27695 0.3801 L 0.27695 0.19537 C 0.27695 0.11297 0.31393 0.01181 0.3444 0.01181 L 0.41224 0.01181 " pathEditMode="relative" rAng="0" ptsTypes="AAAA">
                                      <p:cBhvr>
                                        <p:cTn id="59" dur="2000" fill="hold"/>
                                        <p:tgtEl>
                                          <p:spTgt spid="23"/>
                                        </p:tgtEl>
                                        <p:attrNameLst>
                                          <p:attrName>ppt_x</p:attrName>
                                          <p:attrName>ppt_y</p:attrName>
                                        </p:attrNameLst>
                                      </p:cBhvr>
                                      <p:rCtr x="6758" y="-18426"/>
                                    </p:animMotion>
                                  </p:childTnLst>
                                </p:cTn>
                              </p:par>
                              <p:par>
                                <p:cTn id="60" presetID="57" presetClass="path" presetSubtype="0" accel="50000" decel="50000" fill="hold" grpId="2" nodeType="withEffect">
                                  <p:stCondLst>
                                    <p:cond delay="0"/>
                                  </p:stCondLst>
                                  <p:childTnLst>
                                    <p:animMotion origin="layout" path="M 0.27683 0.47014 L 0.27683 0.23773 C 0.27683 0.1338 0.23946 0.00648 0.20925 0.00648 L 0.14206 0.00648 " pathEditMode="relative" rAng="0" ptsTypes="AAAA">
                                      <p:cBhvr>
                                        <p:cTn id="61" dur="2000" fill="hold"/>
                                        <p:tgtEl>
                                          <p:spTgt spid="20"/>
                                        </p:tgtEl>
                                        <p:attrNameLst>
                                          <p:attrName>ppt_x</p:attrName>
                                          <p:attrName>ppt_y</p:attrName>
                                        </p:attrNameLst>
                                      </p:cBhvr>
                                      <p:rCtr x="-6745" y="-23194"/>
                                    </p:animMotion>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56" presetClass="path" presetSubtype="0" accel="50000" decel="50000" fill="hold" grpId="1" nodeType="clickEffect">
                                  <p:stCondLst>
                                    <p:cond delay="0"/>
                                  </p:stCondLst>
                                  <p:childTnLst>
                                    <p:animMotion origin="layout" path="M -0.01458 0.00324 L 0.27748 -0.08449 " pathEditMode="relative" rAng="0" ptsTypes="AA">
                                      <p:cBhvr>
                                        <p:cTn id="70" dur="2000" fill="hold"/>
                                        <p:tgtEl>
                                          <p:spTgt spid="24"/>
                                        </p:tgtEl>
                                        <p:attrNameLst>
                                          <p:attrName>ppt_x</p:attrName>
                                          <p:attrName>ppt_y</p:attrName>
                                        </p:attrNameLst>
                                      </p:cBhvr>
                                      <p:rCtr x="14596" y="-4398"/>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3" nodeType="clickEffect">
                                  <p:stCondLst>
                                    <p:cond delay="0"/>
                                  </p:stCondLst>
                                  <p:childTnLst>
                                    <p:set>
                                      <p:cBhvr>
                                        <p:cTn id="80" dur="1" fill="hold">
                                          <p:stCondLst>
                                            <p:cond delay="0"/>
                                          </p:stCondLst>
                                        </p:cTn>
                                        <p:tgtEl>
                                          <p:spTgt spid="20"/>
                                        </p:tgtEl>
                                        <p:attrNameLst>
                                          <p:attrName>style.visibility</p:attrName>
                                        </p:attrNameLst>
                                      </p:cBhvr>
                                      <p:to>
                                        <p:strVal val="hidden"/>
                                      </p:to>
                                    </p:set>
                                  </p:childTnLst>
                                </p:cTn>
                              </p:par>
                              <p:par>
                                <p:cTn id="81" presetID="1" presetClass="exit" presetSubtype="0" fill="hold" grpId="3" nodeType="withEffect">
                                  <p:stCondLst>
                                    <p:cond delay="0"/>
                                  </p:stCondLst>
                                  <p:childTnLst>
                                    <p:set>
                                      <p:cBhvr>
                                        <p:cTn id="82" dur="1" fill="hold">
                                          <p:stCondLst>
                                            <p:cond delay="0"/>
                                          </p:stCondLst>
                                        </p:cTn>
                                        <p:tgtEl>
                                          <p:spTgt spid="23"/>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2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par>
                                <p:cTn id="94" presetID="35" presetClass="path" presetSubtype="0" accel="50000" decel="50000" fill="hold" grpId="1" nodeType="withEffect">
                                  <p:stCondLst>
                                    <p:cond delay="0"/>
                                  </p:stCondLst>
                                  <p:childTnLst>
                                    <p:animMotion origin="layout" path="M 2.29167E-6 0.00324 L -0.33255 0.45579 " pathEditMode="relative" rAng="0" ptsTypes="AA">
                                      <p:cBhvr>
                                        <p:cTn id="95" dur="2000" fill="hold"/>
                                        <p:tgtEl>
                                          <p:spTgt spid="27"/>
                                        </p:tgtEl>
                                        <p:attrNameLst>
                                          <p:attrName>ppt_x</p:attrName>
                                          <p:attrName>ppt_y</p:attrName>
                                        </p:attrNameLst>
                                      </p:cBhvr>
                                      <p:rCtr x="-16641" y="22731"/>
                                    </p:animMotion>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3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1000"/>
                                        <p:tgtEl>
                                          <p:spTgt spid="29"/>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4" nodeType="clickEffect">
                                  <p:stCondLst>
                                    <p:cond delay="0"/>
                                  </p:stCondLst>
                                  <p:childTnLst>
                                    <p:set>
                                      <p:cBhvr>
                                        <p:cTn id="108" dur="1" fill="hold">
                                          <p:stCondLst>
                                            <p:cond delay="0"/>
                                          </p:stCondLst>
                                        </p:cTn>
                                        <p:tgtEl>
                                          <p:spTgt spid="2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49" presetClass="path" presetSubtype="0" accel="50000" decel="50000" fill="hold" grpId="1" nodeType="clickEffect">
                                  <p:stCondLst>
                                    <p:cond delay="0"/>
                                  </p:stCondLst>
                                  <p:childTnLst>
                                    <p:animMotion origin="layout" path="M -4.375E-6 -0.00486 L 0.27579 0.37616 " pathEditMode="relative" rAng="0" ptsTypes="AA">
                                      <p:cBhvr>
                                        <p:cTn id="112" dur="2000" fill="hold"/>
                                        <p:tgtEl>
                                          <p:spTgt spid="29"/>
                                        </p:tgtEl>
                                        <p:attrNameLst>
                                          <p:attrName>ppt_x</p:attrName>
                                          <p:attrName>ppt_y</p:attrName>
                                        </p:attrNameLst>
                                      </p:cBhvr>
                                      <p:rCtr x="13789" y="19051"/>
                                    </p:animMotion>
                                  </p:childTnLst>
                                </p:cTn>
                              </p:par>
                              <p:par>
                                <p:cTn id="113" presetID="1" presetClass="exit" presetSubtype="0" fill="hold" grpId="6" nodeType="withEffect">
                                  <p:stCondLst>
                                    <p:cond delay="0"/>
                                  </p:stCondLst>
                                  <p:childTnLst>
                                    <p:set>
                                      <p:cBhvr>
                                        <p:cTn id="114" dur="1" fill="hold">
                                          <p:stCondLst>
                                            <p:cond delay="0"/>
                                          </p:stCondLst>
                                        </p:cTn>
                                        <p:tgtEl>
                                          <p:spTgt spid="22"/>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fade">
                                      <p:cBhvr>
                                        <p:cTn id="119" dur="1000"/>
                                        <p:tgtEl>
                                          <p:spTgt spid="30"/>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5" nodeType="clickEffect">
                                  <p:stCondLst>
                                    <p:cond delay="0"/>
                                  </p:stCondLst>
                                  <p:childTnLst>
                                    <p:set>
                                      <p:cBhvr>
                                        <p:cTn id="123" dur="1" fill="hold">
                                          <p:stCondLst>
                                            <p:cond delay="0"/>
                                          </p:stCondLst>
                                        </p:cTn>
                                        <p:tgtEl>
                                          <p:spTgt spid="22"/>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49" presetClass="path" presetSubtype="0" accel="50000" decel="50000" fill="hold" grpId="1" nodeType="clickEffect">
                                  <p:stCondLst>
                                    <p:cond delay="0"/>
                                  </p:stCondLst>
                                  <p:childTnLst>
                                    <p:animMotion origin="layout" path="M 4.375E-6 -4.07407E-6 L 0.27539 0.28449 " pathEditMode="relative" rAng="0" ptsTypes="AA">
                                      <p:cBhvr>
                                        <p:cTn id="127" dur="2000" fill="hold"/>
                                        <p:tgtEl>
                                          <p:spTgt spid="30"/>
                                        </p:tgtEl>
                                        <p:attrNameLst>
                                          <p:attrName>ppt_x</p:attrName>
                                          <p:attrName>ppt_y</p:attrName>
                                        </p:attrNameLst>
                                      </p:cBhvr>
                                      <p:rCtr x="13763" y="14213"/>
                                    </p:animMotion>
                                  </p:childTnLst>
                                </p:cTn>
                              </p:par>
                              <p:par>
                                <p:cTn id="128" presetID="1" presetClass="exit" presetSubtype="0" fill="hold" grpId="7" nodeType="withEffect">
                                  <p:stCondLst>
                                    <p:cond delay="0"/>
                                  </p:stCondLst>
                                  <p:childTnLst>
                                    <p:set>
                                      <p:cBhvr>
                                        <p:cTn id="129" dur="1" fill="hold">
                                          <p:stCondLst>
                                            <p:cond delay="0"/>
                                          </p:stCondLst>
                                        </p:cTn>
                                        <p:tgtEl>
                                          <p:spTgt spid="22"/>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1000"/>
                                        <p:tgtEl>
                                          <p:spTgt spid="32"/>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2" nodeType="clickEffect">
                                  <p:stCondLst>
                                    <p:cond delay="0"/>
                                  </p:stCondLst>
                                  <p:childTnLst>
                                    <p:set>
                                      <p:cBhvr>
                                        <p:cTn id="138" dur="1" fill="hold">
                                          <p:stCondLst>
                                            <p:cond delay="0"/>
                                          </p:stCondLst>
                                        </p:cTn>
                                        <p:tgtEl>
                                          <p:spTgt spid="2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57" presetClass="path" presetSubtype="0" accel="50000" decel="50000" fill="hold" grpId="2" nodeType="clickEffect">
                                  <p:stCondLst>
                                    <p:cond delay="0"/>
                                  </p:stCondLst>
                                  <p:childTnLst>
                                    <p:animMotion origin="layout" path="M 0.27721 0.28449 L 0.27721 0.14769 C 0.27721 0.08658 0.3125 0.01204 0.3414 0.01204 L 0.40599 0.01204 " pathEditMode="relative" rAng="0" ptsTypes="AAAA">
                                      <p:cBhvr>
                                        <p:cTn id="142" dur="2000" fill="hold"/>
                                        <p:tgtEl>
                                          <p:spTgt spid="30"/>
                                        </p:tgtEl>
                                        <p:attrNameLst>
                                          <p:attrName>ppt_x</p:attrName>
                                          <p:attrName>ppt_y</p:attrName>
                                        </p:attrNameLst>
                                      </p:cBhvr>
                                      <p:rCtr x="6432" y="-13634"/>
                                    </p:animMotion>
                                  </p:childTnLst>
                                </p:cTn>
                              </p:par>
                              <p:par>
                                <p:cTn id="143" presetID="57" presetClass="path" presetSubtype="0" accel="50000" decel="50000" fill="hold" grpId="2" nodeType="withEffect">
                                  <p:stCondLst>
                                    <p:cond delay="0"/>
                                  </p:stCondLst>
                                  <p:childTnLst>
                                    <p:animMotion origin="layout" path="M 0.27618 0.37708 L 0.27618 0.19074 C 0.27618 0.10741 0.2405 0.00532 0.21198 0.00532 L 0.14779 0.00532 " pathEditMode="relative" rAng="0" ptsTypes="AAAA">
                                      <p:cBhvr>
                                        <p:cTn id="144" dur="2000" fill="hold"/>
                                        <p:tgtEl>
                                          <p:spTgt spid="29"/>
                                        </p:tgtEl>
                                        <p:attrNameLst>
                                          <p:attrName>ppt_x</p:attrName>
                                          <p:attrName>ppt_y</p:attrName>
                                        </p:attrNameLst>
                                      </p:cBhvr>
                                      <p:rCtr x="-6419" y="-18588"/>
                                    </p:animMotion>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3" nodeType="clickEffect">
                                  <p:stCondLst>
                                    <p:cond delay="0"/>
                                  </p:stCondLst>
                                  <p:childTnLst>
                                    <p:set>
                                      <p:cBhvr>
                                        <p:cTn id="148" dur="1" fill="hold">
                                          <p:stCondLst>
                                            <p:cond delay="0"/>
                                          </p:stCondLst>
                                        </p:cTn>
                                        <p:tgtEl>
                                          <p:spTgt spid="25"/>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2" nodeType="clickEffect">
                                  <p:stCondLst>
                                    <p:cond delay="0"/>
                                  </p:stCondLst>
                                  <p:childTnLst>
                                    <p:set>
                                      <p:cBhvr>
                                        <p:cTn id="152" dur="1" fill="hold">
                                          <p:stCondLst>
                                            <p:cond delay="0"/>
                                          </p:stCondLst>
                                        </p:cTn>
                                        <p:tgtEl>
                                          <p:spTgt spid="26"/>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56" presetClass="path" presetSubtype="0" accel="50000" decel="50000" fill="hold" grpId="1" nodeType="clickEffect">
                                  <p:stCondLst>
                                    <p:cond delay="0"/>
                                  </p:stCondLst>
                                  <p:childTnLst>
                                    <p:animMotion origin="layout" path="M -2.70833E-6 -2.96296E-6 L 0.27578 -0.08472 " pathEditMode="relative" rAng="0" ptsTypes="AA">
                                      <p:cBhvr>
                                        <p:cTn id="156" dur="2000" fill="hold"/>
                                        <p:tgtEl>
                                          <p:spTgt spid="32"/>
                                        </p:tgtEl>
                                        <p:attrNameLst>
                                          <p:attrName>ppt_x</p:attrName>
                                          <p:attrName>ppt_y</p:attrName>
                                        </p:attrNameLst>
                                      </p:cBhvr>
                                      <p:rCtr x="13789" y="-4236"/>
                                    </p:animMotion>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2" nodeType="clickEffect">
                                  <p:stCondLst>
                                    <p:cond delay="0"/>
                                  </p:stCondLst>
                                  <p:childTnLst>
                                    <p:set>
                                      <p:cBhvr>
                                        <p:cTn id="160" dur="1" fill="hold">
                                          <p:stCondLst>
                                            <p:cond delay="0"/>
                                          </p:stCondLst>
                                        </p:cTn>
                                        <p:tgtEl>
                                          <p:spTgt spid="1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33"/>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3" nodeType="clickEffect">
                                  <p:stCondLst>
                                    <p:cond delay="0"/>
                                  </p:stCondLst>
                                  <p:childTnLst>
                                    <p:set>
                                      <p:cBhvr>
                                        <p:cTn id="166" dur="1" fill="hold">
                                          <p:stCondLst>
                                            <p:cond delay="0"/>
                                          </p:stCondLst>
                                        </p:cTn>
                                        <p:tgtEl>
                                          <p:spTgt spid="26"/>
                                        </p:tgtEl>
                                        <p:attrNameLst>
                                          <p:attrName>style.visibility</p:attrName>
                                        </p:attrNameLst>
                                      </p:cBhvr>
                                      <p:to>
                                        <p:strVal val="hidden"/>
                                      </p:to>
                                    </p:set>
                                  </p:childTnLst>
                                </p:cTn>
                              </p:par>
                              <p:par>
                                <p:cTn id="167" presetID="1" presetClass="exit" presetSubtype="0" fill="hold" grpId="3" nodeType="withEffect">
                                  <p:stCondLst>
                                    <p:cond delay="0"/>
                                  </p:stCondLst>
                                  <p:childTnLst>
                                    <p:set>
                                      <p:cBhvr>
                                        <p:cTn id="168" dur="1" fill="hold">
                                          <p:stCondLst>
                                            <p:cond delay="0"/>
                                          </p:stCondLst>
                                        </p:cTn>
                                        <p:tgtEl>
                                          <p:spTgt spid="29"/>
                                        </p:tgtEl>
                                        <p:attrNameLst>
                                          <p:attrName>style.visibility</p:attrName>
                                        </p:attrNameLst>
                                      </p:cBhvr>
                                      <p:to>
                                        <p:strVal val="hidden"/>
                                      </p:to>
                                    </p:set>
                                  </p:childTnLst>
                                </p:cTn>
                              </p:par>
                              <p:par>
                                <p:cTn id="169" presetID="1" presetClass="exit" presetSubtype="0" fill="hold" grpId="2" nodeType="withEffect">
                                  <p:stCondLst>
                                    <p:cond delay="0"/>
                                  </p:stCondLst>
                                  <p:childTnLst>
                                    <p:set>
                                      <p:cBhvr>
                                        <p:cTn id="170" dur="1" fill="hold">
                                          <p:stCondLst>
                                            <p:cond delay="0"/>
                                          </p:stCondLst>
                                        </p:cTn>
                                        <p:tgtEl>
                                          <p:spTgt spid="32"/>
                                        </p:tgtEl>
                                        <p:attrNameLst>
                                          <p:attrName>style.visibility</p:attrName>
                                        </p:attrNameLst>
                                      </p:cBhvr>
                                      <p:to>
                                        <p:strVal val="hidden"/>
                                      </p:to>
                                    </p:set>
                                  </p:childTnLst>
                                </p:cTn>
                              </p:par>
                              <p:par>
                                <p:cTn id="171" presetID="1" presetClass="exit" presetSubtype="0" fill="hold" grpId="3" nodeType="withEffect">
                                  <p:stCondLst>
                                    <p:cond delay="0"/>
                                  </p:stCondLst>
                                  <p:childTnLst>
                                    <p:set>
                                      <p:cBhvr>
                                        <p:cTn id="172" dur="1" fill="hold">
                                          <p:stCondLst>
                                            <p:cond delay="0"/>
                                          </p:stCondLst>
                                        </p:cTn>
                                        <p:tgtEl>
                                          <p:spTgt spid="30"/>
                                        </p:tgtEl>
                                        <p:attrNameLst>
                                          <p:attrName>style.visibility</p:attrName>
                                        </p:attrNameLst>
                                      </p:cBhvr>
                                      <p:to>
                                        <p:strVal val="hidden"/>
                                      </p:to>
                                    </p:set>
                                  </p:childTnLst>
                                </p:cTn>
                              </p:par>
                              <p:par>
                                <p:cTn id="173" presetID="1" presetClass="exit" presetSubtype="0" fill="hold" grpId="3" nodeType="withEffect">
                                  <p:stCondLst>
                                    <p:cond delay="0"/>
                                  </p:stCondLst>
                                  <p:childTnLst>
                                    <p:set>
                                      <p:cBhvr>
                                        <p:cTn id="174" dur="1" fill="hold">
                                          <p:stCondLst>
                                            <p:cond delay="0"/>
                                          </p:stCondLst>
                                        </p:cTn>
                                        <p:tgtEl>
                                          <p:spTgt spid="12"/>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2" nodeType="clickEffect">
                                  <p:stCondLst>
                                    <p:cond delay="0"/>
                                  </p:stCondLst>
                                  <p:childTnLst>
                                    <p:set>
                                      <p:cBhvr>
                                        <p:cTn id="178" dur="1" fill="hold">
                                          <p:stCondLst>
                                            <p:cond delay="0"/>
                                          </p:stCondLst>
                                        </p:cTn>
                                        <p:tgtEl>
                                          <p:spTgt spid="31"/>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63" presetClass="path" presetSubtype="0" accel="50000" decel="50000" fill="hold" grpId="1" nodeType="clickEffect">
                                  <p:stCondLst>
                                    <p:cond delay="0"/>
                                  </p:stCondLst>
                                  <p:childTnLst>
                                    <p:animMotion origin="layout" path="M 0.00091 -0.00487 L -0.33216 0.36388 " pathEditMode="relative" rAng="0" ptsTypes="AA">
                                      <p:cBhvr>
                                        <p:cTn id="182" dur="2000" fill="hold"/>
                                        <p:tgtEl>
                                          <p:spTgt spid="33"/>
                                        </p:tgtEl>
                                        <p:attrNameLst>
                                          <p:attrName>ppt_x</p:attrName>
                                          <p:attrName>ppt_y</p:attrName>
                                        </p:attrNameLst>
                                      </p:cBhvr>
                                      <p:rCtr x="-16654" y="18426"/>
                                    </p:animMotion>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3" nodeType="clickEffect">
                                  <p:stCondLst>
                                    <p:cond delay="0"/>
                                  </p:stCondLst>
                                  <p:childTnLst>
                                    <p:set>
                                      <p:cBhvr>
                                        <p:cTn id="186" dur="1" fill="hold">
                                          <p:stCondLst>
                                            <p:cond delay="0"/>
                                          </p:stCondLst>
                                        </p:cTn>
                                        <p:tgtEl>
                                          <p:spTgt spid="31"/>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35"/>
                                        </p:tgtEl>
                                        <p:attrNameLst>
                                          <p:attrName>style.visibility</p:attrName>
                                        </p:attrNameLst>
                                      </p:cBhvr>
                                      <p:to>
                                        <p:strVal val="visible"/>
                                      </p:to>
                                    </p:set>
                                    <p:animEffect transition="in" filter="fade">
                                      <p:cBhvr>
                                        <p:cTn id="191" dur="1000"/>
                                        <p:tgtEl>
                                          <p:spTgt spid="35"/>
                                        </p:tgtEl>
                                      </p:cBhvr>
                                    </p:animEffec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8" nodeType="clickEffect">
                                  <p:stCondLst>
                                    <p:cond delay="0"/>
                                  </p:stCondLst>
                                  <p:childTnLst>
                                    <p:set>
                                      <p:cBhvr>
                                        <p:cTn id="195" dur="1" fill="hold">
                                          <p:stCondLst>
                                            <p:cond delay="0"/>
                                          </p:stCondLst>
                                        </p:cTn>
                                        <p:tgtEl>
                                          <p:spTgt spid="22"/>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49" presetClass="path" presetSubtype="0" accel="50000" decel="50000" fill="hold" grpId="1" nodeType="clickEffect">
                                  <p:stCondLst>
                                    <p:cond delay="0"/>
                                  </p:stCondLst>
                                  <p:childTnLst>
                                    <p:animMotion origin="layout" path="M 0.00091 4.44444E-6 L 0.27735 0.28564 " pathEditMode="relative" rAng="0" ptsTypes="AA">
                                      <p:cBhvr>
                                        <p:cTn id="199" dur="2000" fill="hold"/>
                                        <p:tgtEl>
                                          <p:spTgt spid="35"/>
                                        </p:tgtEl>
                                        <p:attrNameLst>
                                          <p:attrName>ppt_x</p:attrName>
                                          <p:attrName>ppt_y</p:attrName>
                                        </p:attrNameLst>
                                      </p:cBhvr>
                                      <p:rCtr x="13815" y="14282"/>
                                    </p:animMotion>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9" nodeType="clickEffect">
                                  <p:stCondLst>
                                    <p:cond delay="0"/>
                                  </p:stCondLst>
                                  <p:childTnLst>
                                    <p:set>
                                      <p:cBhvr>
                                        <p:cTn id="203" dur="1" fill="hold">
                                          <p:stCondLst>
                                            <p:cond delay="0"/>
                                          </p:stCondLst>
                                        </p:cTn>
                                        <p:tgtEl>
                                          <p:spTgt spid="22"/>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grpId="0" nodeType="clickEffect">
                                  <p:stCondLst>
                                    <p:cond delay="0"/>
                                  </p:stCondLst>
                                  <p:childTnLst>
                                    <p:set>
                                      <p:cBhvr>
                                        <p:cTn id="207" dur="1" fill="hold">
                                          <p:stCondLst>
                                            <p:cond delay="0"/>
                                          </p:stCondLst>
                                        </p:cTn>
                                        <p:tgtEl>
                                          <p:spTgt spid="36"/>
                                        </p:tgtEl>
                                        <p:attrNameLst>
                                          <p:attrName>style.visibility</p:attrName>
                                        </p:attrNameLst>
                                      </p:cBhvr>
                                      <p:to>
                                        <p:strVal val="visible"/>
                                      </p:to>
                                    </p:set>
                                    <p:animEffect transition="in" filter="fade">
                                      <p:cBhvr>
                                        <p:cTn id="208" dur="1000"/>
                                        <p:tgtEl>
                                          <p:spTgt spid="3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4" nodeType="clickEffect">
                                  <p:stCondLst>
                                    <p:cond delay="0"/>
                                  </p:stCondLst>
                                  <p:childTnLst>
                                    <p:set>
                                      <p:cBhvr>
                                        <p:cTn id="212" dur="1" fill="hold">
                                          <p:stCondLst>
                                            <p:cond delay="0"/>
                                          </p:stCondLst>
                                        </p:cTn>
                                        <p:tgtEl>
                                          <p:spTgt spid="25"/>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57" presetClass="path" presetSubtype="0" accel="50000" decel="50000" fill="hold" grpId="2" nodeType="clickEffect">
                                  <p:stCondLst>
                                    <p:cond delay="0"/>
                                  </p:stCondLst>
                                  <p:childTnLst>
                                    <p:animMotion origin="layout" path="M 0.27735 0.28588 L 0.27735 0.14861 C 0.27735 0.08726 0.31354 0.0118 0.34297 0.0118 L 0.40873 0.0118 " pathEditMode="relative" rAng="0" ptsTypes="AAAA">
                                      <p:cBhvr>
                                        <p:cTn id="216" dur="2000" fill="hold"/>
                                        <p:tgtEl>
                                          <p:spTgt spid="35"/>
                                        </p:tgtEl>
                                        <p:attrNameLst>
                                          <p:attrName>ppt_x</p:attrName>
                                          <p:attrName>ppt_y</p:attrName>
                                        </p:attrNameLst>
                                      </p:cBhvr>
                                      <p:rCtr x="6562" y="-13704"/>
                                    </p:animMotion>
                                  </p:childTnLst>
                                </p:cTn>
                              </p:par>
                              <p:par>
                                <p:cTn id="217" presetID="36" presetClass="path" presetSubtype="0" accel="50000" decel="50000" fill="hold" grpId="2" nodeType="withEffect">
                                  <p:stCondLst>
                                    <p:cond delay="0"/>
                                  </p:stCondLst>
                                  <p:childTnLst>
                                    <p:animMotion origin="layout" path="M -0.33268 0.36643 L -0.33268 0.18032 C -0.33268 0.09699 -0.36745 -0.00556 -0.39544 -0.00556 L -0.45808 -0.00556 " pathEditMode="relative" rAng="0" ptsTypes="AAAA">
                                      <p:cBhvr>
                                        <p:cTn id="218" dur="2000" fill="hold"/>
                                        <p:tgtEl>
                                          <p:spTgt spid="33"/>
                                        </p:tgtEl>
                                        <p:attrNameLst>
                                          <p:attrName>ppt_x</p:attrName>
                                          <p:attrName>ppt_y</p:attrName>
                                        </p:attrNameLst>
                                      </p:cBhvr>
                                      <p:rCtr x="-6276" y="-18611"/>
                                    </p:animMotion>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5" nodeType="clickEffect">
                                  <p:stCondLst>
                                    <p:cond delay="0"/>
                                  </p:stCondLst>
                                  <p:childTnLst>
                                    <p:set>
                                      <p:cBhvr>
                                        <p:cTn id="222" dur="1" fill="hold">
                                          <p:stCondLst>
                                            <p:cond delay="0"/>
                                          </p:stCondLst>
                                        </p:cTn>
                                        <p:tgtEl>
                                          <p:spTgt spid="25"/>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4" nodeType="clickEffect">
                                  <p:stCondLst>
                                    <p:cond delay="0"/>
                                  </p:stCondLst>
                                  <p:childTnLst>
                                    <p:set>
                                      <p:cBhvr>
                                        <p:cTn id="226" dur="1" fill="hold">
                                          <p:stCondLst>
                                            <p:cond delay="0"/>
                                          </p:stCondLst>
                                        </p:cTn>
                                        <p:tgtEl>
                                          <p:spTgt spid="26"/>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56" presetClass="path" presetSubtype="0" accel="50000" decel="50000" fill="hold" grpId="1" nodeType="clickEffect">
                                  <p:stCondLst>
                                    <p:cond delay="0"/>
                                  </p:stCondLst>
                                  <p:childTnLst>
                                    <p:animMotion origin="layout" path="M -3.54167E-6 0 L 0.27878 -0.08588 " pathEditMode="relative" rAng="0" ptsTypes="AA">
                                      <p:cBhvr>
                                        <p:cTn id="230" dur="2000" fill="hold"/>
                                        <p:tgtEl>
                                          <p:spTgt spid="36"/>
                                        </p:tgtEl>
                                        <p:attrNameLst>
                                          <p:attrName>ppt_x</p:attrName>
                                          <p:attrName>ppt_y</p:attrName>
                                        </p:attrNameLst>
                                      </p:cBhvr>
                                      <p:rCtr x="13932" y="-4306"/>
                                    </p:animMotion>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4" nodeType="clickEffect">
                                  <p:stCondLst>
                                    <p:cond delay="0"/>
                                  </p:stCondLst>
                                  <p:childTnLst>
                                    <p:set>
                                      <p:cBhvr>
                                        <p:cTn id="234" dur="1" fill="hold">
                                          <p:stCondLst>
                                            <p:cond delay="0"/>
                                          </p:stCondLst>
                                        </p:cTn>
                                        <p:tgtEl>
                                          <p:spTgt spid="12"/>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3" nodeType="clickEffect">
                                  <p:stCondLst>
                                    <p:cond delay="0"/>
                                  </p:stCondLst>
                                  <p:childTnLst>
                                    <p:set>
                                      <p:cBhvr>
                                        <p:cTn id="240" dur="1" fill="hold">
                                          <p:stCondLst>
                                            <p:cond delay="0"/>
                                          </p:stCondLst>
                                        </p:cTn>
                                        <p:tgtEl>
                                          <p:spTgt spid="33"/>
                                        </p:tgtEl>
                                        <p:attrNameLst>
                                          <p:attrName>style.visibility</p:attrName>
                                        </p:attrNameLst>
                                      </p:cBhvr>
                                      <p:to>
                                        <p:strVal val="hidden"/>
                                      </p:to>
                                    </p:set>
                                  </p:childTnLst>
                                </p:cTn>
                              </p:par>
                              <p:par>
                                <p:cTn id="241" presetID="1" presetClass="exit" presetSubtype="0" fill="hold" grpId="3" nodeType="withEffect">
                                  <p:stCondLst>
                                    <p:cond delay="0"/>
                                  </p:stCondLst>
                                  <p:childTnLst>
                                    <p:set>
                                      <p:cBhvr>
                                        <p:cTn id="242" dur="1" fill="hold">
                                          <p:stCondLst>
                                            <p:cond delay="0"/>
                                          </p:stCondLst>
                                        </p:cTn>
                                        <p:tgtEl>
                                          <p:spTgt spid="35"/>
                                        </p:tgtEl>
                                        <p:attrNameLst>
                                          <p:attrName>style.visibility</p:attrName>
                                        </p:attrNameLst>
                                      </p:cBhvr>
                                      <p:to>
                                        <p:strVal val="hidden"/>
                                      </p:to>
                                    </p:set>
                                  </p:childTnLst>
                                </p:cTn>
                              </p:par>
                              <p:par>
                                <p:cTn id="243" presetID="1" presetClass="exit" presetSubtype="0" fill="hold" grpId="2" nodeType="withEffect">
                                  <p:stCondLst>
                                    <p:cond delay="0"/>
                                  </p:stCondLst>
                                  <p:childTnLst>
                                    <p:set>
                                      <p:cBhvr>
                                        <p:cTn id="244" dur="1" fill="hold">
                                          <p:stCondLst>
                                            <p:cond delay="0"/>
                                          </p:stCondLst>
                                        </p:cTn>
                                        <p:tgtEl>
                                          <p:spTgt spid="36"/>
                                        </p:tgtEl>
                                        <p:attrNameLst>
                                          <p:attrName>style.visibility</p:attrName>
                                        </p:attrNameLst>
                                      </p:cBhvr>
                                      <p:to>
                                        <p:strVal val="hidden"/>
                                      </p:to>
                                    </p:set>
                                  </p:childTnLst>
                                </p:cTn>
                              </p:par>
                              <p:par>
                                <p:cTn id="245" presetID="1" presetClass="exit" presetSubtype="0" fill="hold" grpId="5" nodeType="withEffect">
                                  <p:stCondLst>
                                    <p:cond delay="0"/>
                                  </p:stCondLst>
                                  <p:childTnLst>
                                    <p:set>
                                      <p:cBhvr>
                                        <p:cTn id="246" dur="1" fill="hold">
                                          <p:stCondLst>
                                            <p:cond delay="0"/>
                                          </p:stCondLst>
                                        </p:cTn>
                                        <p:tgtEl>
                                          <p:spTgt spid="12"/>
                                        </p:tgtEl>
                                        <p:attrNameLst>
                                          <p:attrName>style.visibility</p:attrName>
                                        </p:attrNameLst>
                                      </p:cBhvr>
                                      <p:to>
                                        <p:strVal val="hidden"/>
                                      </p:to>
                                    </p:set>
                                  </p:childTnLst>
                                </p:cTn>
                              </p:par>
                              <p:par>
                                <p:cTn id="247" presetID="1" presetClass="exit" presetSubtype="0" fill="hold" grpId="5" nodeType="withEffect">
                                  <p:stCondLst>
                                    <p:cond delay="0"/>
                                  </p:stCondLst>
                                  <p:childTnLst>
                                    <p:set>
                                      <p:cBhvr>
                                        <p:cTn id="248" dur="1" fill="hold">
                                          <p:stCondLst>
                                            <p:cond delay="0"/>
                                          </p:stCondLst>
                                        </p:cTn>
                                        <p:tgtEl>
                                          <p:spTgt spid="26"/>
                                        </p:tgtEl>
                                        <p:attrNameLst>
                                          <p:attrName>style.visibility</p:attrName>
                                        </p:attrNameLst>
                                      </p:cBhvr>
                                      <p:to>
                                        <p:strVal val="hidden"/>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4" nodeType="clickEffect">
                                  <p:stCondLst>
                                    <p:cond delay="0"/>
                                  </p:stCondLst>
                                  <p:childTnLst>
                                    <p:set>
                                      <p:cBhvr>
                                        <p:cTn id="252" dur="1" fill="hold">
                                          <p:stCondLst>
                                            <p:cond delay="0"/>
                                          </p:stCondLst>
                                        </p:cTn>
                                        <p:tgtEl>
                                          <p:spTgt spid="31"/>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35" presetClass="path" presetSubtype="0" accel="50000" decel="50000" fill="hold" grpId="1" nodeType="clickEffect">
                                  <p:stCondLst>
                                    <p:cond delay="0"/>
                                  </p:stCondLst>
                                  <p:childTnLst>
                                    <p:animMotion origin="layout" path="M 0.00091 -0.00486 L -0.33216 0.3625 " pathEditMode="relative" rAng="0" ptsTypes="AA">
                                      <p:cBhvr>
                                        <p:cTn id="256" dur="2000" fill="hold"/>
                                        <p:tgtEl>
                                          <p:spTgt spid="37"/>
                                        </p:tgtEl>
                                        <p:attrNameLst>
                                          <p:attrName>ppt_x</p:attrName>
                                          <p:attrName>ppt_y</p:attrName>
                                        </p:attrNameLst>
                                      </p:cBhvr>
                                      <p:rCtr x="-16654" y="18356"/>
                                    </p:animMotion>
                                  </p:childTnLst>
                                </p:cTn>
                              </p:par>
                            </p:childTnLst>
                          </p:cTn>
                        </p:par>
                      </p:childTnLst>
                    </p:cTn>
                  </p:par>
                  <p:par>
                    <p:cTn id="257" fill="hold">
                      <p:stCondLst>
                        <p:cond delay="indefinite"/>
                      </p:stCondLst>
                      <p:childTnLst>
                        <p:par>
                          <p:cTn id="258" fill="hold">
                            <p:stCondLst>
                              <p:cond delay="0"/>
                            </p:stCondLst>
                            <p:childTnLst>
                              <p:par>
                                <p:cTn id="259" presetID="1" presetClass="exit" presetSubtype="0" fill="hold" grpId="5" nodeType="clickEffect">
                                  <p:stCondLst>
                                    <p:cond delay="0"/>
                                  </p:stCondLst>
                                  <p:childTnLst>
                                    <p:set>
                                      <p:cBhvr>
                                        <p:cTn id="260"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0" grpId="1" animBg="1"/>
      <p:bldP spid="20" grpId="2" animBg="1"/>
      <p:bldP spid="20" grpId="3" animBg="1"/>
      <p:bldP spid="22" grpId="0"/>
      <p:bldP spid="22" grpId="1"/>
      <p:bldP spid="22" grpId="2"/>
      <p:bldP spid="22" grpId="3"/>
      <p:bldP spid="22" grpId="4"/>
      <p:bldP spid="22" grpId="5"/>
      <p:bldP spid="22" grpId="6"/>
      <p:bldP spid="22" grpId="7"/>
      <p:bldP spid="22" grpId="8"/>
      <p:bldP spid="22" grpId="9"/>
      <p:bldP spid="23" grpId="0" animBg="1"/>
      <p:bldP spid="23" grpId="1" animBg="1"/>
      <p:bldP spid="23" grpId="2" animBg="1"/>
      <p:bldP spid="23" grpId="3" animBg="1"/>
      <p:bldP spid="24" grpId="0" animBg="1"/>
      <p:bldP spid="24" grpId="1" animBg="1"/>
      <p:bldP spid="24" grpId="2" animBg="1"/>
      <p:bldP spid="25" grpId="0"/>
      <p:bldP spid="25" grpId="1"/>
      <p:bldP spid="25" grpId="2"/>
      <p:bldP spid="25" grpId="3"/>
      <p:bldP spid="25" grpId="4"/>
      <p:bldP spid="25" grpId="5"/>
      <p:bldP spid="26" grpId="0"/>
      <p:bldP spid="26" grpId="1"/>
      <p:bldP spid="26" grpId="2"/>
      <p:bldP spid="26" grpId="3"/>
      <p:bldP spid="26" grpId="4"/>
      <p:bldP spid="26" grpId="5"/>
      <p:bldP spid="27" grpId="0" animBg="1"/>
      <p:bldP spid="27" grpId="1" animBg="1"/>
      <p:bldP spid="12" grpId="0"/>
      <p:bldP spid="12" grpId="1"/>
      <p:bldP spid="12" grpId="2"/>
      <p:bldP spid="12" grpId="3"/>
      <p:bldP spid="12" grpId="4"/>
      <p:bldP spid="12" grpId="5"/>
      <p:bldP spid="29" grpId="0" animBg="1"/>
      <p:bldP spid="29" grpId="1" animBg="1"/>
      <p:bldP spid="29" grpId="2" animBg="1"/>
      <p:bldP spid="29" grpId="3" animBg="1"/>
      <p:bldP spid="30" grpId="0" animBg="1"/>
      <p:bldP spid="30" grpId="1" animBg="1"/>
      <p:bldP spid="30" grpId="2" animBg="1"/>
      <p:bldP spid="30" grpId="3" animBg="1"/>
      <p:bldP spid="31" grpId="0"/>
      <p:bldP spid="31" grpId="1"/>
      <p:bldP spid="31" grpId="2"/>
      <p:bldP spid="31" grpId="3"/>
      <p:bldP spid="31" grpId="4"/>
      <p:bldP spid="31" grpId="5"/>
      <p:bldP spid="32" grpId="0" animBg="1"/>
      <p:bldP spid="32" grpId="1" animBg="1"/>
      <p:bldP spid="32" grpId="2" animBg="1"/>
      <p:bldP spid="33" grpId="0" animBg="1"/>
      <p:bldP spid="33" grpId="1" animBg="1"/>
      <p:bldP spid="33" grpId="2" animBg="1"/>
      <p:bldP spid="33" grpId="3" animBg="1"/>
      <p:bldP spid="35" grpId="0" animBg="1"/>
      <p:bldP spid="35" grpId="1" animBg="1"/>
      <p:bldP spid="35" grpId="2" animBg="1"/>
      <p:bldP spid="35" grpId="3" animBg="1"/>
      <p:bldP spid="36" grpId="0" animBg="1"/>
      <p:bldP spid="36" grpId="1" animBg="1"/>
      <p:bldP spid="36" grpId="2" animBg="1"/>
      <p:bldP spid="37" grpId="0" animBg="1"/>
      <p:bldP spid="37"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677131" y="1553993"/>
            <a:ext cx="10983686" cy="621324"/>
          </a:xfrm>
          <a:prstGeom prst="rect">
            <a:avLst/>
          </a:prstGeom>
          <a:noFill/>
        </p:spPr>
        <p:txBody>
          <a:bodyPr wrap="square" rtlCol="0">
            <a:spAutoFit/>
          </a:bodyPr>
          <a:lstStyle/>
          <a:p>
            <a:pPr>
              <a:lnSpc>
                <a:spcPct val="150000"/>
              </a:lnSpc>
            </a:pPr>
            <a:r>
              <a:rPr lang="en-US" sz="2500" dirty="0">
                <a:latin typeface="Nunito Sans" panose="00000500000000000000" pitchFamily="2" charset="0"/>
              </a:rPr>
              <a:t> 1 2 * 3 4 + 5 – + </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Evaluation of Postfix</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7" name="Rectangle 16">
            <a:extLst>
              <a:ext uri="{FF2B5EF4-FFF2-40B4-BE49-F238E27FC236}">
                <a16:creationId xmlns:a16="http://schemas.microsoft.com/office/drawing/2014/main" id="{FF6D5F5A-B781-4BFC-AC29-C2F0ABAD2A87}"/>
              </a:ext>
            </a:extLst>
          </p:cNvPr>
          <p:cNvSpPr/>
          <p:nvPr/>
        </p:nvSpPr>
        <p:spPr>
          <a:xfrm>
            <a:off x="4243742" y="3429000"/>
            <a:ext cx="1193800" cy="2995806"/>
          </a:xfrm>
          <a:prstGeom prst="rect">
            <a:avLst/>
          </a:prstGeom>
          <a:ln w="57150">
            <a:solidFill>
              <a:srgbClr val="C0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2BE78224-CED0-4FEE-8C77-B177848ED035}"/>
              </a:ext>
            </a:extLst>
          </p:cNvPr>
          <p:cNvSpPr/>
          <p:nvPr/>
        </p:nvSpPr>
        <p:spPr>
          <a:xfrm rot="10800000">
            <a:off x="3957992" y="3212032"/>
            <a:ext cx="1765300" cy="78483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191A61-059B-4E0B-A2CF-7A5F595AE6C0}"/>
              </a:ext>
            </a:extLst>
          </p:cNvPr>
          <p:cNvSpPr/>
          <p:nvPr/>
        </p:nvSpPr>
        <p:spPr>
          <a:xfrm>
            <a:off x="4332641" y="5704242"/>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2</a:t>
            </a:r>
            <a:endParaRPr lang="en-US" b="1" dirty="0"/>
          </a:p>
        </p:txBody>
      </p:sp>
      <p:sp>
        <p:nvSpPr>
          <p:cNvPr id="25" name="Rectangle 24">
            <a:extLst>
              <a:ext uri="{FF2B5EF4-FFF2-40B4-BE49-F238E27FC236}">
                <a16:creationId xmlns:a16="http://schemas.microsoft.com/office/drawing/2014/main" id="{6F3F5207-4F05-4D0B-9C53-F5C698C34E5B}"/>
              </a:ext>
            </a:extLst>
          </p:cNvPr>
          <p:cNvSpPr/>
          <p:nvPr/>
        </p:nvSpPr>
        <p:spPr>
          <a:xfrm>
            <a:off x="7391400" y="3212032"/>
            <a:ext cx="4657344" cy="1107992"/>
          </a:xfrm>
          <a:prstGeom prst="rect">
            <a:avLst/>
          </a:prstGeom>
        </p:spPr>
        <p:txBody>
          <a:bodyPr wrap="square" lIns="121917" tIns="60958" rIns="121917" bIns="60958">
            <a:spAutoFit/>
          </a:bodyPr>
          <a:lstStyle/>
          <a:p>
            <a:r>
              <a:rPr lang="en-US" sz="3200" b="1" dirty="0"/>
              <a:t>Operator,</a:t>
            </a:r>
          </a:p>
          <a:p>
            <a:r>
              <a:rPr lang="en-US" sz="3200" b="1" dirty="0"/>
              <a:t>Pop top two operands</a:t>
            </a:r>
          </a:p>
        </p:txBody>
      </p:sp>
      <p:sp>
        <p:nvSpPr>
          <p:cNvPr id="26" name="Rectangle 25">
            <a:extLst>
              <a:ext uri="{FF2B5EF4-FFF2-40B4-BE49-F238E27FC236}">
                <a16:creationId xmlns:a16="http://schemas.microsoft.com/office/drawing/2014/main" id="{319F466E-EFE9-49DE-8A06-0C436746B632}"/>
              </a:ext>
            </a:extLst>
          </p:cNvPr>
          <p:cNvSpPr/>
          <p:nvPr/>
        </p:nvSpPr>
        <p:spPr>
          <a:xfrm>
            <a:off x="7391400" y="3207358"/>
            <a:ext cx="4657344" cy="615549"/>
          </a:xfrm>
          <a:prstGeom prst="rect">
            <a:avLst/>
          </a:prstGeom>
        </p:spPr>
        <p:txBody>
          <a:bodyPr wrap="square" lIns="121917" tIns="60958" rIns="121917" bIns="60958">
            <a:spAutoFit/>
          </a:bodyPr>
          <a:lstStyle/>
          <a:p>
            <a:r>
              <a:rPr lang="en-US" sz="3200" b="1" dirty="0"/>
              <a:t>Evaluate</a:t>
            </a:r>
          </a:p>
        </p:txBody>
      </p:sp>
      <p:sp>
        <p:nvSpPr>
          <p:cNvPr id="12" name="TextBox 11">
            <a:extLst>
              <a:ext uri="{FF2B5EF4-FFF2-40B4-BE49-F238E27FC236}">
                <a16:creationId xmlns:a16="http://schemas.microsoft.com/office/drawing/2014/main" id="{4FD1DB35-F0FF-46B5-99E0-3AA95918CF56}"/>
              </a:ext>
            </a:extLst>
          </p:cNvPr>
          <p:cNvSpPr txBox="1"/>
          <p:nvPr/>
        </p:nvSpPr>
        <p:spPr>
          <a:xfrm>
            <a:off x="7391400" y="2531743"/>
            <a:ext cx="533399" cy="646331"/>
          </a:xfrm>
          <a:prstGeom prst="rect">
            <a:avLst/>
          </a:prstGeom>
          <a:noFill/>
        </p:spPr>
        <p:txBody>
          <a:bodyPr wrap="square" rtlCol="0">
            <a:spAutoFit/>
          </a:bodyPr>
          <a:lstStyle/>
          <a:p>
            <a:r>
              <a:rPr lang="en-IN" sz="3600" dirty="0"/>
              <a:t>=</a:t>
            </a:r>
          </a:p>
        </p:txBody>
      </p:sp>
      <p:sp>
        <p:nvSpPr>
          <p:cNvPr id="31" name="Rectangle 30">
            <a:extLst>
              <a:ext uri="{FF2B5EF4-FFF2-40B4-BE49-F238E27FC236}">
                <a16:creationId xmlns:a16="http://schemas.microsoft.com/office/drawing/2014/main" id="{508A4B5E-E53B-401B-B524-C293D231018A}"/>
              </a:ext>
            </a:extLst>
          </p:cNvPr>
          <p:cNvSpPr/>
          <p:nvPr/>
        </p:nvSpPr>
        <p:spPr>
          <a:xfrm>
            <a:off x="7391400" y="3212032"/>
            <a:ext cx="4657344" cy="615549"/>
          </a:xfrm>
          <a:prstGeom prst="rect">
            <a:avLst/>
          </a:prstGeom>
        </p:spPr>
        <p:txBody>
          <a:bodyPr wrap="square" lIns="121917" tIns="60958" rIns="121917" bIns="60958">
            <a:spAutoFit/>
          </a:bodyPr>
          <a:lstStyle/>
          <a:p>
            <a:r>
              <a:rPr lang="en-US" sz="3200" b="1" dirty="0"/>
              <a:t>Push into stack</a:t>
            </a:r>
          </a:p>
        </p:txBody>
      </p:sp>
      <p:sp>
        <p:nvSpPr>
          <p:cNvPr id="32" name="Rectangle 31">
            <a:extLst>
              <a:ext uri="{FF2B5EF4-FFF2-40B4-BE49-F238E27FC236}">
                <a16:creationId xmlns:a16="http://schemas.microsoft.com/office/drawing/2014/main" id="{E6CD9465-53C0-4206-AE52-69511F641D08}"/>
              </a:ext>
            </a:extLst>
          </p:cNvPr>
          <p:cNvSpPr/>
          <p:nvPr/>
        </p:nvSpPr>
        <p:spPr>
          <a:xfrm>
            <a:off x="961176" y="3124200"/>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a:t>
            </a:r>
            <a:endParaRPr lang="en-US" b="1" dirty="0"/>
          </a:p>
        </p:txBody>
      </p:sp>
      <p:sp>
        <p:nvSpPr>
          <p:cNvPr id="37" name="Rectangle 36">
            <a:extLst>
              <a:ext uri="{FF2B5EF4-FFF2-40B4-BE49-F238E27FC236}">
                <a16:creationId xmlns:a16="http://schemas.microsoft.com/office/drawing/2014/main" id="{2DA024B9-11ED-4298-8E64-719E4CD43C98}"/>
              </a:ext>
            </a:extLst>
          </p:cNvPr>
          <p:cNvSpPr/>
          <p:nvPr/>
        </p:nvSpPr>
        <p:spPr>
          <a:xfrm>
            <a:off x="4332641" y="5064209"/>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solidFill>
                  <a:prstClr val="white"/>
                </a:solidFill>
              </a:rPr>
              <a:t>2</a:t>
            </a:r>
            <a:endParaRPr lang="en-US" dirty="0"/>
          </a:p>
        </p:txBody>
      </p:sp>
      <p:sp>
        <p:nvSpPr>
          <p:cNvPr id="28" name="Rectangle 27">
            <a:extLst>
              <a:ext uri="{FF2B5EF4-FFF2-40B4-BE49-F238E27FC236}">
                <a16:creationId xmlns:a16="http://schemas.microsoft.com/office/drawing/2014/main" id="{CA185275-4DDC-4CFB-BC0C-7455BB3018CF}"/>
              </a:ext>
            </a:extLst>
          </p:cNvPr>
          <p:cNvSpPr/>
          <p:nvPr/>
        </p:nvSpPr>
        <p:spPr>
          <a:xfrm>
            <a:off x="8229600" y="2610416"/>
            <a:ext cx="1016000" cy="601616"/>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rtlCol="0" anchor="ctr"/>
          <a:lstStyle/>
          <a:p>
            <a:pPr algn="ctr"/>
            <a:r>
              <a:rPr lang="en-US" sz="3200" b="1" dirty="0"/>
              <a:t>4</a:t>
            </a:r>
          </a:p>
        </p:txBody>
      </p:sp>
      <p:sp>
        <p:nvSpPr>
          <p:cNvPr id="34" name="Rectangle 33">
            <a:extLst>
              <a:ext uri="{FF2B5EF4-FFF2-40B4-BE49-F238E27FC236}">
                <a16:creationId xmlns:a16="http://schemas.microsoft.com/office/drawing/2014/main" id="{4CA82820-6017-4825-B0D1-E3BBEDE994E6}"/>
              </a:ext>
            </a:extLst>
          </p:cNvPr>
          <p:cNvSpPr/>
          <p:nvPr/>
        </p:nvSpPr>
        <p:spPr>
          <a:xfrm>
            <a:off x="7391400" y="3211300"/>
            <a:ext cx="4657344" cy="615549"/>
          </a:xfrm>
          <a:prstGeom prst="rect">
            <a:avLst/>
          </a:prstGeom>
        </p:spPr>
        <p:txBody>
          <a:bodyPr wrap="square" lIns="121917" tIns="60958" rIns="121917" bIns="60958">
            <a:spAutoFit/>
          </a:bodyPr>
          <a:lstStyle/>
          <a:p>
            <a:r>
              <a:rPr lang="en-US" sz="3200" b="1" dirty="0"/>
              <a:t>Print the top of the stack</a:t>
            </a:r>
          </a:p>
        </p:txBody>
      </p:sp>
    </p:spTree>
    <p:extLst>
      <p:ext uri="{BB962C8B-B14F-4D97-AF65-F5344CB8AC3E}">
        <p14:creationId xmlns:p14="http://schemas.microsoft.com/office/powerpoint/2010/main" val="427309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7" presetClass="path" presetSubtype="0" accel="50000" decel="50000" fill="hold" grpId="0" nodeType="clickEffect">
                                  <p:stCondLst>
                                    <p:cond delay="0"/>
                                  </p:stCondLst>
                                  <p:childTnLst>
                                    <p:animMotion origin="layout" path="M 4.79167E-6 4.07407E-6 L 4.79167E-6 -0.1801 C 4.79167E-6 -0.26065 0.03684 -0.35996 0.06679 -0.35996 L 0.13359 -0.35996 " pathEditMode="relative" rAng="0" ptsTypes="AAAA">
                                      <p:cBhvr>
                                        <p:cTn id="14" dur="2000" fill="hold"/>
                                        <p:tgtEl>
                                          <p:spTgt spid="37"/>
                                        </p:tgtEl>
                                        <p:attrNameLst>
                                          <p:attrName>ppt_x</p:attrName>
                                          <p:attrName>ppt_y</p:attrName>
                                        </p:attrNameLst>
                                      </p:cBhvr>
                                      <p:rCtr x="6680" y="-18009"/>
                                    </p:animMotion>
                                  </p:childTnLst>
                                </p:cTn>
                              </p:par>
                              <p:par>
                                <p:cTn id="15" presetID="57" presetClass="path" presetSubtype="0" accel="50000" decel="50000" fill="hold" grpId="0" nodeType="withEffect">
                                  <p:stCondLst>
                                    <p:cond delay="0"/>
                                  </p:stCondLst>
                                  <p:childTnLst>
                                    <p:animMotion origin="layout" path="M 4.79167E-6 -2.96296E-6 L 4.79167E-6 -0.22847 C 4.79167E-6 -0.33102 -0.03568 -0.45671 -0.06446 -0.45671 L -0.12878 -0.45671 " pathEditMode="relative" rAng="0" ptsTypes="AAAA">
                                      <p:cBhvr>
                                        <p:cTn id="16" dur="2000" fill="hold"/>
                                        <p:tgtEl>
                                          <p:spTgt spid="23"/>
                                        </p:tgtEl>
                                        <p:attrNameLst>
                                          <p:attrName>ppt_x</p:attrName>
                                          <p:attrName>ppt_y</p:attrName>
                                        </p:attrNameLst>
                                      </p:cBhvr>
                                      <p:rCtr x="-6445" y="-22847"/>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6" presetClass="path" presetSubtype="0" accel="50000" decel="50000" fill="hold" grpId="1" nodeType="clickEffect">
                                  <p:stCondLst>
                                    <p:cond delay="0"/>
                                  </p:stCondLst>
                                  <p:childTnLst>
                                    <p:animMotion origin="layout" path="M -2.70833E-6 4.44444E-6 L 0.27956 -0.07709 " pathEditMode="relative" rAng="0" ptsTypes="AA">
                                      <p:cBhvr>
                                        <p:cTn id="28" dur="2000" fill="hold"/>
                                        <p:tgtEl>
                                          <p:spTgt spid="32"/>
                                        </p:tgtEl>
                                        <p:attrNameLst>
                                          <p:attrName>ppt_x</p:attrName>
                                          <p:attrName>ppt_y</p:attrName>
                                        </p:attrNameLst>
                                      </p:cBhvr>
                                      <p:rCtr x="13971" y="-3866"/>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2" nodeType="click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grpId="1" nodeType="clickEffect">
                                  <p:stCondLst>
                                    <p:cond delay="0"/>
                                  </p:stCondLst>
                                  <p:childTnLst>
                                    <p:animMotion origin="layout" path="M 3.33333E-6 4.44444E-6 L -0.31966 0.45116 " pathEditMode="relative" rAng="0" ptsTypes="AA">
                                      <p:cBhvr>
                                        <p:cTn id="54" dur="2000" fill="hold"/>
                                        <p:tgtEl>
                                          <p:spTgt spid="28"/>
                                        </p:tgtEl>
                                        <p:attrNameLst>
                                          <p:attrName>ppt_x</p:attrName>
                                          <p:attrName>ppt_y</p:attrName>
                                        </p:attrNameLst>
                                      </p:cBhvr>
                                      <p:rCtr x="-15977" y="22593"/>
                                    </p:animMotion>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5" grpId="0"/>
      <p:bldP spid="25" grpId="1"/>
      <p:bldP spid="26" grpId="0"/>
      <p:bldP spid="26" grpId="1"/>
      <p:bldP spid="12" grpId="0"/>
      <p:bldP spid="12" grpId="1"/>
      <p:bldP spid="31" grpId="0"/>
      <p:bldP spid="31" grpId="1"/>
      <p:bldP spid="32" grpId="0" animBg="1"/>
      <p:bldP spid="32" grpId="1" animBg="1"/>
      <p:bldP spid="32" grpId="2" animBg="1"/>
      <p:bldP spid="37" grpId="0" animBg="1"/>
      <p:bldP spid="37" grpId="1" animBg="1"/>
      <p:bldP spid="28" grpId="0" animBg="1"/>
      <p:bldP spid="28" grpId="1" animBg="1"/>
      <p:bldP spid="3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500" b="1" dirty="0">
                <a:latin typeface="Nunito Sans" panose="020B0604020202020204" charset="0"/>
              </a:rPr>
              <a:t>Binary Tree</a:t>
            </a:r>
          </a:p>
        </p:txBody>
      </p:sp>
    </p:spTree>
    <p:extLst>
      <p:ext uri="{BB962C8B-B14F-4D97-AF65-F5344CB8AC3E}">
        <p14:creationId xmlns:p14="http://schemas.microsoft.com/office/powerpoint/2010/main" val="2414160601"/>
      </p:ext>
    </p:extLst>
  </p:cSld>
  <p:clrMapOvr>
    <a:masterClrMapping/>
  </p:clrMapOvr>
  <p:transition>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Real time example</a:t>
            </a:r>
          </a:p>
        </p:txBody>
      </p:sp>
      <p:sp>
        <p:nvSpPr>
          <p:cNvPr id="18" name="Rectangle 17">
            <a:extLst>
              <a:ext uri="{FF2B5EF4-FFF2-40B4-BE49-F238E27FC236}">
                <a16:creationId xmlns:a16="http://schemas.microsoft.com/office/drawing/2014/main" id="{203ACC38-BFE0-4396-8C90-BA70E8E3A4A1}"/>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2050" name="AutoShape 2" descr="Related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Related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6" name="Picture 8" descr="Image result for bangles on hand"/>
          <p:cNvPicPr>
            <a:picLocks noChangeAspect="1" noChangeArrowheads="1"/>
          </p:cNvPicPr>
          <p:nvPr/>
        </p:nvPicPr>
        <p:blipFill>
          <a:blip r:embed="rId4"/>
          <a:srcRect/>
          <a:stretch>
            <a:fillRect/>
          </a:stretch>
        </p:blipFill>
        <p:spPr bwMode="auto">
          <a:xfrm>
            <a:off x="2057400" y="2199314"/>
            <a:ext cx="2895600" cy="3307420"/>
          </a:xfrm>
          <a:prstGeom prst="rect">
            <a:avLst/>
          </a:prstGeom>
          <a:noFill/>
        </p:spPr>
      </p:pic>
      <p:pic>
        <p:nvPicPr>
          <p:cNvPr id="2058" name="Picture 10" descr="Image result for plates"/>
          <p:cNvPicPr>
            <a:picLocks noChangeAspect="1" noChangeArrowheads="1"/>
          </p:cNvPicPr>
          <p:nvPr/>
        </p:nvPicPr>
        <p:blipFill>
          <a:blip r:embed="rId5" cstate="print"/>
          <a:srcRect/>
          <a:stretch>
            <a:fillRect/>
          </a:stretch>
        </p:blipFill>
        <p:spPr bwMode="auto">
          <a:xfrm>
            <a:off x="6705600" y="2245651"/>
            <a:ext cx="4197927" cy="3463291"/>
          </a:xfrm>
          <a:prstGeom prst="rect">
            <a:avLst/>
          </a:prstGeom>
          <a:noFill/>
        </p:spPr>
      </p:pic>
    </p:spTree>
    <p:extLst>
      <p:ext uri="{BB962C8B-B14F-4D97-AF65-F5344CB8AC3E}">
        <p14:creationId xmlns:p14="http://schemas.microsoft.com/office/powerpoint/2010/main" val="2947304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2352567"/>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dirty="0">
                <a:latin typeface="Nunito Sans" panose="00000500000000000000" pitchFamily="2" charset="0"/>
              </a:rPr>
              <a:t>Parsing</a:t>
            </a:r>
          </a:p>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dirty="0">
                <a:latin typeface="Nunito Sans" panose="00000500000000000000" pitchFamily="2" charset="0"/>
              </a:rPr>
              <a:t>Expression Conversion (Infix to Postfix, Postfix to Prefix)</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Applications</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248427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17601" y="-25400"/>
          <a:ext cx="2198564" cy="6217920"/>
        </p:xfrm>
        <a:graphic>
          <a:graphicData uri="http://schemas.openxmlformats.org/drawingml/2006/table">
            <a:tbl>
              <a:tblPr firstRow="1" bandRow="1">
                <a:tableStyleId>{5940675A-B579-460E-94D1-54222C63F5DA}</a:tableStyleId>
              </a:tblPr>
              <a:tblGrid>
                <a:gridCol w="1084943">
                  <a:extLst>
                    <a:ext uri="{9D8B030D-6E8A-4147-A177-3AD203B41FA5}">
                      <a16:colId xmlns:a16="http://schemas.microsoft.com/office/drawing/2014/main" val="20000"/>
                    </a:ext>
                  </a:extLst>
                </a:gridCol>
                <a:gridCol w="1113621">
                  <a:extLst>
                    <a:ext uri="{9D8B030D-6E8A-4147-A177-3AD203B41FA5}">
                      <a16:colId xmlns:a16="http://schemas.microsoft.com/office/drawing/2014/main" val="20001"/>
                    </a:ext>
                  </a:extLst>
                </a:gridCol>
              </a:tblGrid>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2400" dirty="0">
                          <a:effectLst>
                            <a:glow rad="63500">
                              <a:schemeClr val="accent1">
                                <a:satMod val="175000"/>
                                <a:alpha val="40000"/>
                              </a:schemeClr>
                            </a:glow>
                          </a:effectLst>
                        </a:rPr>
                        <a:t>1</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2004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3000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680">
                <a:tc>
                  <a:txBody>
                    <a:bodyPr/>
                    <a:lstStyle/>
                    <a:p>
                      <a:endParaRPr lang="en-US" sz="2400" dirty="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2</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3004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r>
                        <a:rPr lang="en-US" sz="2400" dirty="0">
                          <a:effectLst>
                            <a:glow rad="63500">
                              <a:schemeClr val="accent1">
                                <a:satMod val="175000"/>
                                <a:alpha val="40000"/>
                              </a:schemeClr>
                            </a:glow>
                          </a:effectLst>
                        </a:rPr>
                        <a:t>4000</a:t>
                      </a: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7680">
                <a:tc>
                  <a:txBody>
                    <a:bodyPr/>
                    <a:lstStyle/>
                    <a:p>
                      <a:endParaRPr lang="en-US" sz="2400">
                        <a:ln>
                          <a:solidFill>
                            <a:schemeClr val="tx1"/>
                          </a:solidFill>
                        </a:ln>
                        <a:solidFill>
                          <a:schemeClr val="tx1"/>
                        </a:solidFill>
                      </a:endParaRP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algn="ctr"/>
                      <a:endParaRPr lang="en-US" sz="2400" dirty="0">
                        <a:ln>
                          <a:solidFill>
                            <a:schemeClr val="tx1"/>
                          </a:solidFill>
                        </a:ln>
                        <a:solidFill>
                          <a:schemeClr val="tx1"/>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4000</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effectLst>
                            <a:glow rad="63500">
                              <a:schemeClr val="accent1">
                                <a:satMod val="175000"/>
                                <a:alpha val="40000"/>
                              </a:schemeClr>
                            </a:glow>
                          </a:effectLst>
                        </a:rPr>
                        <a:t>3</a:t>
                      </a:r>
                      <a:endParaRPr lang="en-US" sz="2400" b="1" dirty="0">
                        <a:effectLst>
                          <a:glow rad="63500">
                            <a:schemeClr val="accent1">
                              <a:satMod val="175000"/>
                              <a:alpha val="40000"/>
                            </a:schemeClr>
                          </a:glow>
                        </a:effectLst>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4004</a:t>
                      </a:r>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sz="2400" b="0" i="0" u="none" strike="noStrike" kern="1200" cap="none" spc="0" normalizeH="0" baseline="0" noProof="0" dirty="0">
                          <a:ln>
                            <a:noFill/>
                          </a:ln>
                          <a:solidFill>
                            <a:prstClr val="black"/>
                          </a:solidFill>
                          <a:effectLst>
                            <a:glow rad="63500">
                              <a:srgbClr val="4F81BD">
                                <a:satMod val="175000"/>
                                <a:alpha val="40000"/>
                              </a:srgbClr>
                            </a:glow>
                          </a:effectLst>
                          <a:uLnTx/>
                          <a:uFillTx/>
                          <a:latin typeface="+mn-lt"/>
                          <a:ea typeface="+mn-ea"/>
                          <a:cs typeface="+mn-cs"/>
                        </a:rPr>
                        <a:t>0</a:t>
                      </a:r>
                      <a:endParaRPr lang="en-US" sz="2700" b="1" dirty="0">
                        <a:ln>
                          <a:solidFill>
                            <a:schemeClr val="tx1"/>
                          </a:solidFill>
                        </a:ln>
                        <a:solidFill>
                          <a:srgbClr val="FF0000"/>
                        </a:solidFill>
                      </a:endParaRPr>
                    </a:p>
                  </a:txBody>
                  <a:tcPr marL="121920" marR="121920" marT="60960" marB="6096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marL="121920" marR="121920" marT="60960" marB="60960">
                    <a:lnL w="28575" cap="flat" cmpd="sng" algn="ctr">
                      <a:solidFill>
                        <a:schemeClr val="bg1">
                          <a:lumMod val="85000"/>
                        </a:schemeClr>
                      </a:solid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1" dirty="0">
                        <a:ln>
                          <a:solidFill>
                            <a:schemeClr val="tx1"/>
                          </a:solidFill>
                        </a:ln>
                        <a:solidFill>
                          <a:srgbClr val="FF0000"/>
                        </a:solidFill>
                      </a:endParaRPr>
                    </a:p>
                  </a:txBody>
                  <a:tcPr marL="121920" marR="121920" marT="60960" marB="6096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
        <p:nvSpPr>
          <p:cNvPr id="5" name="Rectangle 4"/>
          <p:cNvSpPr/>
          <p:nvPr/>
        </p:nvSpPr>
        <p:spPr>
          <a:xfrm>
            <a:off x="4572000" y="0"/>
            <a:ext cx="5450039" cy="697627"/>
          </a:xfrm>
          <a:prstGeom prst="rect">
            <a:avLst/>
          </a:prstGeom>
        </p:spPr>
        <p:txBody>
          <a:bodyPr wrap="none" lIns="121917" tIns="60958" rIns="121917" bIns="60958">
            <a:spAutoFit/>
          </a:bodyPr>
          <a:lstStyle/>
          <a:p>
            <a:pPr algn="ctr"/>
            <a:r>
              <a:rPr lang="en-US" sz="3700" dirty="0"/>
              <a:t>Insert at the given position</a:t>
            </a:r>
          </a:p>
        </p:txBody>
      </p:sp>
      <p:sp>
        <p:nvSpPr>
          <p:cNvPr id="6" name="Rectangle 5"/>
          <p:cNvSpPr/>
          <p:nvPr/>
        </p:nvSpPr>
        <p:spPr>
          <a:xfrm>
            <a:off x="4572001" y="904557"/>
            <a:ext cx="6439321" cy="492438"/>
          </a:xfrm>
          <a:prstGeom prst="rect">
            <a:avLst/>
          </a:prstGeom>
        </p:spPr>
        <p:txBody>
          <a:bodyPr wrap="none" lIns="121917" tIns="60958" rIns="121917" bIns="60958">
            <a:spAutoFit/>
          </a:bodyPr>
          <a:lstStyle/>
          <a:p>
            <a:r>
              <a:rPr lang="en-US" sz="2400" dirty="0"/>
              <a:t>Let’s try to insert the new node at the 3</a:t>
            </a:r>
            <a:r>
              <a:rPr lang="en-US" sz="2400" baseline="30000" dirty="0"/>
              <a:t>rd</a:t>
            </a:r>
            <a:r>
              <a:rPr lang="en-US" sz="2400" dirty="0"/>
              <a:t> position</a:t>
            </a:r>
          </a:p>
        </p:txBody>
      </p:sp>
      <p:sp>
        <p:nvSpPr>
          <p:cNvPr id="7" name="Left Arrow 6"/>
          <p:cNvSpPr/>
          <p:nvPr/>
        </p:nvSpPr>
        <p:spPr>
          <a:xfrm>
            <a:off x="3556000" y="2921000"/>
            <a:ext cx="406400" cy="508000"/>
          </a:xfrm>
          <a:prstGeom prst="leftArrow">
            <a:avLst/>
          </a:prstGeom>
          <a:solidFill>
            <a:srgbClr val="FFFF00"/>
          </a:solidFill>
        </p:spPr>
        <p:style>
          <a:lnRef idx="2">
            <a:schemeClr val="dk1"/>
          </a:lnRef>
          <a:fillRef idx="1">
            <a:schemeClr val="lt1"/>
          </a:fillRef>
          <a:effectRef idx="0">
            <a:schemeClr val="dk1"/>
          </a:effectRef>
          <a:fontRef idx="minor">
            <a:schemeClr val="dk1"/>
          </a:fontRef>
        </p:style>
        <p:txBody>
          <a:bodyPr lIns="121917" tIns="60958" rIns="121917" bIns="60958"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Stack Using Array</a:t>
            </a:r>
          </a:p>
        </p:txBody>
      </p:sp>
      <p:sp>
        <p:nvSpPr>
          <p:cNvPr id="18" name="Rectangle 17">
            <a:extLst>
              <a:ext uri="{FF2B5EF4-FFF2-40B4-BE49-F238E27FC236}">
                <a16:creationId xmlns:a16="http://schemas.microsoft.com/office/drawing/2014/main" id="{203ACC38-BFE0-4396-8C90-BA70E8E3A4A1}"/>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
        <p:nvSpPr>
          <p:cNvPr id="10" name="Subtitle 2"/>
          <p:cNvSpPr txBox="1">
            <a:spLocks/>
          </p:cNvSpPr>
          <p:nvPr/>
        </p:nvSpPr>
        <p:spPr>
          <a:xfrm>
            <a:off x="598714" y="1981200"/>
            <a:ext cx="8229600" cy="339506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prstClr val="black"/>
                </a:solidFill>
                <a:effectLst/>
                <a:uLnTx/>
                <a:uFillTx/>
                <a:latin typeface="Nunito Sans" panose="00000500000000000000" pitchFamily="2" charset="0"/>
                <a:ea typeface="+mj-ea"/>
                <a:cs typeface="+mj-cs"/>
              </a:rPr>
              <a:t>Push</a:t>
            </a:r>
          </a:p>
          <a:p>
            <a:pPr marL="800100" marR="0" lvl="1"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Nunito Sans" panose="00000500000000000000" pitchFamily="2" charset="0"/>
              </a:rPr>
              <a:t>Inserting a value into the stack</a:t>
            </a:r>
          </a:p>
          <a:p>
            <a:pPr marL="800100" marR="0" lvl="1"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Nunito Sans" panose="00000500000000000000" pitchFamily="2" charset="0"/>
              </a:rPr>
              <a:t>In Array, Insert at 0 index</a:t>
            </a:r>
            <a:endParaRPr kumimoji="0" lang="en-US" sz="2500" b="0" i="0" u="none" strike="noStrike" kern="1200" cap="none" spc="0" normalizeH="0" baseline="0" noProof="0" dirty="0">
              <a:ln>
                <a:noFill/>
              </a:ln>
              <a:solidFill>
                <a:schemeClr val="tx1">
                  <a:tint val="75000"/>
                </a:schemeClr>
              </a:solidFill>
              <a:effectLst/>
              <a:uLnTx/>
              <a:uFillTx/>
              <a:latin typeface="Nunito Sans" panose="00000500000000000000" pitchFamily="2" charset="0"/>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500" b="0" i="0" u="none" strike="noStrike" kern="1200" cap="none" spc="0" normalizeH="0" baseline="0" noProof="0" dirty="0">
              <a:ln>
                <a:noFill/>
              </a:ln>
              <a:solidFill>
                <a:prstClr val="black"/>
              </a:solidFill>
              <a:effectLst/>
              <a:uLnTx/>
              <a:uFillTx/>
              <a:latin typeface="Nunito Sans" panose="00000500000000000000" pitchFamily="2" charset="0"/>
              <a:ea typeface="+mj-ea"/>
              <a:cs typeface="+mj-cs"/>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prstClr val="black"/>
                </a:solidFill>
                <a:effectLst/>
                <a:uLnTx/>
                <a:uFillTx/>
                <a:latin typeface="Nunito Sans" panose="00000500000000000000" pitchFamily="2" charset="0"/>
                <a:ea typeface="+mj-ea"/>
                <a:cs typeface="+mj-cs"/>
              </a:rPr>
              <a:t>Pop</a:t>
            </a:r>
          </a:p>
          <a:p>
            <a:pPr marL="800100" marR="0" lvl="1"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Nunito Sans" panose="00000500000000000000" pitchFamily="2" charset="0"/>
              </a:rPr>
              <a:t>Deleting a value from the Stack</a:t>
            </a:r>
            <a:endParaRPr kumimoji="0" lang="en-US" sz="2500" b="0" i="0" u="none" strike="noStrike" kern="1200" cap="none" spc="0" normalizeH="0" baseline="0" noProof="0" dirty="0">
              <a:ln>
                <a:noFill/>
              </a:ln>
              <a:solidFill>
                <a:schemeClr val="tx1">
                  <a:tint val="75000"/>
                </a:schemeClr>
              </a:solidFill>
              <a:effectLst/>
              <a:uLnTx/>
              <a:uFillTx/>
              <a:latin typeface="Nunito Sans" panose="00000500000000000000" pitchFamily="2" charset="0"/>
            </a:endParaRPr>
          </a:p>
          <a:p>
            <a:pPr marL="800100" marR="0" lvl="1"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Nunito Sans" panose="00000500000000000000" pitchFamily="2" charset="0"/>
                <a:ea typeface="+mj-ea"/>
                <a:cs typeface="+mj-cs"/>
              </a:rPr>
              <a:t>In Array, Delete at the end</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500" b="0" i="0" u="none" strike="noStrike" kern="1200" cap="none" spc="0" normalizeH="0" baseline="0" noProof="0" dirty="0">
              <a:ln>
                <a:noFill/>
              </a:ln>
              <a:solidFill>
                <a:prstClr val="black"/>
              </a:solidFill>
              <a:effectLst/>
              <a:uLnTx/>
              <a:uFillTx/>
              <a:latin typeface="Nunito Sans" panose="00000500000000000000" pitchFamily="2" charset="0"/>
              <a:ea typeface="+mj-ea"/>
              <a:cs typeface="+mj-cs"/>
            </a:endParaRPr>
          </a:p>
        </p:txBody>
      </p:sp>
    </p:spTree>
    <p:extLst>
      <p:ext uri="{BB962C8B-B14F-4D97-AF65-F5344CB8AC3E}">
        <p14:creationId xmlns:p14="http://schemas.microsoft.com/office/powerpoint/2010/main" val="370227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2352567"/>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dirty="0">
                <a:latin typeface="Nunito Sans" panose="00000500000000000000" pitchFamily="2" charset="0"/>
              </a:rPr>
              <a:t>Check if the stack is full or not.</a:t>
            </a:r>
          </a:p>
          <a:p>
            <a:pPr marL="457200" indent="-457200">
              <a:lnSpc>
                <a:spcPct val="150000"/>
              </a:lnSpc>
              <a:buFont typeface="Arial" panose="020B0604020202020204" pitchFamily="34" charset="0"/>
              <a:buChar char="•"/>
            </a:pPr>
            <a:r>
              <a:rPr lang="en-US" sz="2500" dirty="0">
                <a:latin typeface="Nunito Sans" panose="00000500000000000000" pitchFamily="2" charset="0"/>
              </a:rPr>
              <a:t>If the stack is full, then print error of overflow and exit the program.</a:t>
            </a:r>
          </a:p>
          <a:p>
            <a:pPr marL="457200" indent="-457200">
              <a:lnSpc>
                <a:spcPct val="150000"/>
              </a:lnSpc>
              <a:buFont typeface="Arial" panose="020B0604020202020204" pitchFamily="34" charset="0"/>
              <a:buChar char="•"/>
            </a:pPr>
            <a:r>
              <a:rPr lang="en-US" sz="2500" dirty="0">
                <a:latin typeface="Nunito Sans" panose="00000500000000000000" pitchFamily="2" charset="0"/>
              </a:rPr>
              <a:t>If the stack is not full, then increment the top and add the element.</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Algorithm for PUSH operation</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3889769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2929648"/>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sz="2500" dirty="0">
              <a:latin typeface="Nunito Sans" panose="00000500000000000000" pitchFamily="2" charset="0"/>
            </a:endParaRPr>
          </a:p>
          <a:p>
            <a:pPr marL="457200" indent="-457200">
              <a:lnSpc>
                <a:spcPct val="150000"/>
              </a:lnSpc>
              <a:buFont typeface="Arial" panose="020B0604020202020204" pitchFamily="34" charset="0"/>
              <a:buChar char="•"/>
            </a:pPr>
            <a:r>
              <a:rPr lang="en-US" sz="2500" dirty="0">
                <a:latin typeface="Nunito Sans" panose="00000500000000000000" pitchFamily="2" charset="0"/>
              </a:rPr>
              <a:t>Check if the stack is empty or not.</a:t>
            </a:r>
          </a:p>
          <a:p>
            <a:pPr marL="457200" indent="-457200">
              <a:lnSpc>
                <a:spcPct val="150000"/>
              </a:lnSpc>
              <a:buFont typeface="Arial" panose="020B0604020202020204" pitchFamily="34" charset="0"/>
              <a:buChar char="•"/>
            </a:pPr>
            <a:r>
              <a:rPr lang="en-US" sz="2500" dirty="0">
                <a:latin typeface="Nunito Sans" panose="00000500000000000000" pitchFamily="2" charset="0"/>
              </a:rPr>
              <a:t>If the stack is empty, then print error of underflow and exit the program.</a:t>
            </a:r>
          </a:p>
          <a:p>
            <a:pPr marL="457200" indent="-457200">
              <a:lnSpc>
                <a:spcPct val="150000"/>
              </a:lnSpc>
              <a:buFont typeface="Arial" panose="020B0604020202020204" pitchFamily="34" charset="0"/>
              <a:buChar char="•"/>
            </a:pPr>
            <a:r>
              <a:rPr lang="en-US" sz="2500" dirty="0">
                <a:latin typeface="Nunito Sans" panose="00000500000000000000" pitchFamily="2" charset="0"/>
              </a:rPr>
              <a:t>If the stack is not empty, then print the element at the top and decrement the top.</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Algorithm for POP operation</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8348206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292964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dirty="0">
                <a:latin typeface="Nunito Sans" panose="00000500000000000000" pitchFamily="2" charset="0"/>
              </a:rPr>
              <a:t>push()</a:t>
            </a:r>
          </a:p>
          <a:p>
            <a:pPr marL="457200" indent="-457200">
              <a:lnSpc>
                <a:spcPct val="150000"/>
              </a:lnSpc>
              <a:buFont typeface="Arial" panose="020B0604020202020204" pitchFamily="34" charset="0"/>
              <a:buChar char="•"/>
            </a:pPr>
            <a:r>
              <a:rPr lang="en-US" sz="2500" dirty="0">
                <a:latin typeface="Nunito Sans" panose="00000500000000000000" pitchFamily="2" charset="0"/>
              </a:rPr>
              <a:t>pop()</a:t>
            </a:r>
          </a:p>
          <a:p>
            <a:pPr marL="457200" indent="-457200">
              <a:lnSpc>
                <a:spcPct val="150000"/>
              </a:lnSpc>
              <a:buFont typeface="Arial" panose="020B0604020202020204" pitchFamily="34" charset="0"/>
              <a:buChar char="•"/>
            </a:pPr>
            <a:r>
              <a:rPr lang="en-US" sz="2500" dirty="0" err="1">
                <a:latin typeface="Nunito Sans" panose="00000500000000000000" pitchFamily="2" charset="0"/>
              </a:rPr>
              <a:t>topElement</a:t>
            </a:r>
            <a:r>
              <a:rPr lang="en-US" sz="2500" dirty="0">
                <a:latin typeface="Nunito Sans" panose="00000500000000000000" pitchFamily="2" charset="0"/>
              </a:rPr>
              <a:t>()</a:t>
            </a:r>
          </a:p>
          <a:p>
            <a:pPr marL="457200" indent="-457200">
              <a:lnSpc>
                <a:spcPct val="150000"/>
              </a:lnSpc>
              <a:buFont typeface="Arial" panose="020B0604020202020204" pitchFamily="34" charset="0"/>
              <a:buChar char="•"/>
            </a:pPr>
            <a:r>
              <a:rPr lang="en-US" sz="2500" dirty="0" err="1">
                <a:latin typeface="Nunito Sans" panose="00000500000000000000" pitchFamily="2" charset="0"/>
              </a:rPr>
              <a:t>isEmpty</a:t>
            </a:r>
            <a:r>
              <a:rPr lang="en-US" sz="2500" dirty="0">
                <a:latin typeface="Nunito Sans" panose="00000500000000000000" pitchFamily="2" charset="0"/>
              </a:rPr>
              <a:t>()</a:t>
            </a:r>
          </a:p>
          <a:p>
            <a:pPr marL="457200" indent="-457200">
              <a:lnSpc>
                <a:spcPct val="150000"/>
              </a:lnSpc>
              <a:buFont typeface="Arial" panose="020B0604020202020204" pitchFamily="34" charset="0"/>
              <a:buChar char="•"/>
            </a:pPr>
            <a:r>
              <a:rPr lang="en-US" sz="2500" dirty="0">
                <a:latin typeface="Nunito Sans" panose="00000500000000000000" pitchFamily="2" charset="0"/>
              </a:rPr>
              <a:t>size()</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Stack - Operations</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24368651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4708981"/>
          </a:xfrm>
          <a:prstGeom prst="rect">
            <a:avLst/>
          </a:prstGeom>
          <a:noFill/>
        </p:spPr>
        <p:txBody>
          <a:bodyPr wrap="square" rtlCol="0">
            <a:spAutoFit/>
          </a:bodyPr>
          <a:lstStyle/>
          <a:p>
            <a:r>
              <a:rPr lang="en-US" sz="2500" dirty="0">
                <a:latin typeface="Nunito Sans" panose="00000500000000000000" pitchFamily="2" charset="0"/>
              </a:rPr>
              <a:t>void push (int stack[ ] , int x , int n) </a:t>
            </a:r>
          </a:p>
          <a:p>
            <a:r>
              <a:rPr lang="en-US" sz="2500" dirty="0">
                <a:latin typeface="Nunito Sans" panose="00000500000000000000" pitchFamily="2" charset="0"/>
              </a:rPr>
              <a:t>{</a:t>
            </a:r>
          </a:p>
          <a:p>
            <a:r>
              <a:rPr lang="en-US" sz="2500" dirty="0">
                <a:latin typeface="Nunito Sans" panose="00000500000000000000" pitchFamily="2" charset="0"/>
              </a:rPr>
              <a:t>	if ( top == n-1 ) </a:t>
            </a:r>
          </a:p>
          <a:p>
            <a:r>
              <a:rPr lang="en-US" sz="2500" dirty="0">
                <a:latin typeface="Nunito Sans" panose="00000500000000000000" pitchFamily="2" charset="0"/>
              </a:rPr>
              <a:t>	{         </a:t>
            </a:r>
          </a:p>
          <a:p>
            <a:r>
              <a:rPr lang="en-US" sz="2500" dirty="0">
                <a:latin typeface="Nunito Sans" panose="00000500000000000000" pitchFamily="2" charset="0"/>
              </a:rPr>
              <a:t>		</a:t>
            </a:r>
            <a:r>
              <a:rPr lang="en-US" sz="2500" dirty="0" err="1">
                <a:latin typeface="Nunito Sans" panose="00000500000000000000" pitchFamily="2" charset="0"/>
              </a:rPr>
              <a:t>cout</a:t>
            </a:r>
            <a:r>
              <a:rPr lang="en-US" sz="2500" dirty="0">
                <a:latin typeface="Nunito Sans" panose="00000500000000000000" pitchFamily="2" charset="0"/>
              </a:rPr>
              <a:t> &lt;&lt; “Stack Overflow condition!” ;</a:t>
            </a:r>
          </a:p>
          <a:p>
            <a:r>
              <a:rPr lang="en-US" sz="2500" dirty="0">
                <a:latin typeface="Nunito Sans" panose="00000500000000000000" pitchFamily="2" charset="0"/>
              </a:rPr>
              <a:t>    	}</a:t>
            </a:r>
          </a:p>
          <a:p>
            <a:r>
              <a:rPr lang="en-US" sz="2500" dirty="0">
                <a:latin typeface="Nunito Sans" panose="00000500000000000000" pitchFamily="2" charset="0"/>
              </a:rPr>
              <a:t>    	else</a:t>
            </a:r>
          </a:p>
          <a:p>
            <a:r>
              <a:rPr lang="en-US" sz="2500" dirty="0">
                <a:latin typeface="Nunito Sans" panose="00000500000000000000" pitchFamily="2" charset="0"/>
              </a:rPr>
              <a:t>	{</a:t>
            </a:r>
          </a:p>
          <a:p>
            <a:r>
              <a:rPr lang="en-US" sz="2500" dirty="0">
                <a:latin typeface="Nunito Sans" panose="00000500000000000000" pitchFamily="2" charset="0"/>
              </a:rPr>
              <a:t>        		top = top +1 ;            </a:t>
            </a:r>
          </a:p>
          <a:p>
            <a:r>
              <a:rPr lang="en-US" sz="2500" dirty="0">
                <a:latin typeface="Nunito Sans" panose="00000500000000000000" pitchFamily="2" charset="0"/>
              </a:rPr>
              <a:t>        		stack[ top ] = x ;       </a:t>
            </a:r>
          </a:p>
          <a:p>
            <a:r>
              <a:rPr lang="en-US" sz="2500" dirty="0">
                <a:latin typeface="Nunito Sans" panose="00000500000000000000" pitchFamily="2" charset="0"/>
              </a:rPr>
              <a:t>    	}</a:t>
            </a:r>
          </a:p>
          <a:p>
            <a:r>
              <a:rPr lang="en-US" sz="2500" dirty="0">
                <a:latin typeface="Nunito Sans" panose="00000500000000000000" pitchFamily="2" charset="0"/>
              </a:rPr>
              <a:t>}</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Stack – push()</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37648011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4324261"/>
          </a:xfrm>
          <a:prstGeom prst="rect">
            <a:avLst/>
          </a:prstGeom>
          <a:noFill/>
        </p:spPr>
        <p:txBody>
          <a:bodyPr wrap="square" rtlCol="0">
            <a:spAutoFit/>
          </a:bodyPr>
          <a:lstStyle/>
          <a:p>
            <a:r>
              <a:rPr lang="en-US" sz="2500" dirty="0">
                <a:latin typeface="Nunito Sans" panose="00000500000000000000" pitchFamily="2" charset="0"/>
              </a:rPr>
              <a:t>void pop (int stack[ ] ,int n ) </a:t>
            </a:r>
          </a:p>
          <a:p>
            <a:r>
              <a:rPr lang="en-US" sz="2500" dirty="0">
                <a:latin typeface="Nunito Sans" panose="00000500000000000000" pitchFamily="2" charset="0"/>
              </a:rPr>
              <a:t>{</a:t>
            </a:r>
          </a:p>
          <a:p>
            <a:r>
              <a:rPr lang="en-US" sz="2500" dirty="0">
                <a:latin typeface="Nunito Sans" panose="00000500000000000000" pitchFamily="2" charset="0"/>
              </a:rPr>
              <a:t>    if( </a:t>
            </a:r>
            <a:r>
              <a:rPr lang="en-US" sz="2500" dirty="0" err="1">
                <a:latin typeface="Nunito Sans" panose="00000500000000000000" pitchFamily="2" charset="0"/>
              </a:rPr>
              <a:t>isEmpty</a:t>
            </a:r>
            <a:r>
              <a:rPr lang="en-US" sz="2500" dirty="0">
                <a:latin typeface="Nunito Sans" panose="00000500000000000000" pitchFamily="2" charset="0"/>
              </a:rPr>
              <a:t> ( ) )</a:t>
            </a:r>
          </a:p>
          <a:p>
            <a:r>
              <a:rPr lang="en-US" sz="2500" dirty="0">
                <a:latin typeface="Nunito Sans" panose="00000500000000000000" pitchFamily="2" charset="0"/>
              </a:rPr>
              <a:t>    {</a:t>
            </a:r>
          </a:p>
          <a:p>
            <a:r>
              <a:rPr lang="en-US" sz="2500" dirty="0">
                <a:latin typeface="Nunito Sans" panose="00000500000000000000" pitchFamily="2" charset="0"/>
              </a:rPr>
              <a:t>        </a:t>
            </a:r>
            <a:r>
              <a:rPr lang="en-US" sz="2500" dirty="0" err="1">
                <a:latin typeface="Nunito Sans" panose="00000500000000000000" pitchFamily="2" charset="0"/>
              </a:rPr>
              <a:t>cout</a:t>
            </a:r>
            <a:r>
              <a:rPr lang="en-US" sz="2500" dirty="0">
                <a:latin typeface="Nunito Sans" panose="00000500000000000000" pitchFamily="2" charset="0"/>
              </a:rPr>
              <a:t> &lt;&lt; “Stack Underflow condition! ” &lt;&lt; </a:t>
            </a:r>
            <a:r>
              <a:rPr lang="en-US" sz="2500" dirty="0" err="1">
                <a:latin typeface="Nunito Sans" panose="00000500000000000000" pitchFamily="2" charset="0"/>
              </a:rPr>
              <a:t>endl</a:t>
            </a:r>
            <a:r>
              <a:rPr lang="en-US" sz="2500" dirty="0">
                <a:latin typeface="Nunito Sans" panose="00000500000000000000" pitchFamily="2" charset="0"/>
              </a:rPr>
              <a:t> ;</a:t>
            </a:r>
          </a:p>
          <a:p>
            <a:r>
              <a:rPr lang="en-US" sz="2500" dirty="0">
                <a:latin typeface="Nunito Sans" panose="00000500000000000000" pitchFamily="2" charset="0"/>
              </a:rPr>
              <a:t>    }</a:t>
            </a:r>
          </a:p>
          <a:p>
            <a:r>
              <a:rPr lang="en-US" sz="2500" dirty="0">
                <a:latin typeface="Nunito Sans" panose="00000500000000000000" pitchFamily="2" charset="0"/>
              </a:rPr>
              <a:t>    else    </a:t>
            </a:r>
          </a:p>
          <a:p>
            <a:r>
              <a:rPr lang="en-US" sz="2500" dirty="0">
                <a:latin typeface="Nunito Sans" panose="00000500000000000000" pitchFamily="2" charset="0"/>
              </a:rPr>
              <a:t>    {</a:t>
            </a:r>
          </a:p>
          <a:p>
            <a:r>
              <a:rPr lang="en-US" sz="2500" dirty="0">
                <a:latin typeface="Nunito Sans" panose="00000500000000000000" pitchFamily="2" charset="0"/>
              </a:rPr>
              <a:t>        top = top - 1 ;      </a:t>
            </a:r>
          </a:p>
          <a:p>
            <a:r>
              <a:rPr lang="en-US" sz="2500" dirty="0">
                <a:latin typeface="Nunito Sans" panose="00000500000000000000" pitchFamily="2" charset="0"/>
              </a:rPr>
              <a:t>    }</a:t>
            </a:r>
          </a:p>
          <a:p>
            <a:r>
              <a:rPr lang="en-US" sz="2500" dirty="0">
                <a:latin typeface="Nunito Sans" panose="00000500000000000000" pitchFamily="2" charset="0"/>
              </a:rPr>
              <a:t>}</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Stack – pop()</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16955042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677131" y="1905000"/>
            <a:ext cx="10983686" cy="1631216"/>
          </a:xfrm>
          <a:prstGeom prst="rect">
            <a:avLst/>
          </a:prstGeom>
          <a:noFill/>
        </p:spPr>
        <p:txBody>
          <a:bodyPr wrap="square" rtlCol="0">
            <a:spAutoFit/>
          </a:bodyPr>
          <a:lstStyle/>
          <a:p>
            <a:r>
              <a:rPr lang="en-US" sz="2500" dirty="0">
                <a:latin typeface="Nunito Sans" panose="00000500000000000000" pitchFamily="2" charset="0"/>
              </a:rPr>
              <a:t>int </a:t>
            </a:r>
            <a:r>
              <a:rPr lang="en-US" sz="2500" dirty="0" err="1">
                <a:latin typeface="Nunito Sans" panose="00000500000000000000" pitchFamily="2" charset="0"/>
              </a:rPr>
              <a:t>topElement</a:t>
            </a:r>
            <a:r>
              <a:rPr lang="en-US" sz="2500" dirty="0">
                <a:latin typeface="Nunito Sans" panose="00000500000000000000" pitchFamily="2" charset="0"/>
              </a:rPr>
              <a:t> ( )</a:t>
            </a:r>
          </a:p>
          <a:p>
            <a:r>
              <a:rPr lang="en-US" sz="2500" dirty="0">
                <a:latin typeface="Nunito Sans" panose="00000500000000000000" pitchFamily="2" charset="0"/>
              </a:rPr>
              <a:t>{</a:t>
            </a:r>
          </a:p>
          <a:p>
            <a:r>
              <a:rPr lang="en-US" sz="2500" dirty="0">
                <a:latin typeface="Nunito Sans" panose="00000500000000000000" pitchFamily="2" charset="0"/>
              </a:rPr>
              <a:t>    return stack[ top ];</a:t>
            </a:r>
          </a:p>
          <a:p>
            <a:r>
              <a:rPr lang="en-US" sz="2500" dirty="0">
                <a:latin typeface="Nunito Sans" panose="00000500000000000000" pitchFamily="2" charset="0"/>
              </a:rPr>
              <a:t>}</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Stack – </a:t>
            </a:r>
            <a:r>
              <a:rPr lang="en-US" sz="4500" b="1" dirty="0" err="1">
                <a:latin typeface="Nunito Sans" panose="00000500000000000000" pitchFamily="2" charset="0"/>
              </a:rPr>
              <a:t>topElement</a:t>
            </a:r>
            <a:r>
              <a:rPr lang="en-US" sz="4500" b="1" dirty="0">
                <a:latin typeface="Nunito Sans" panose="00000500000000000000" pitchFamily="2" charset="0"/>
              </a:rPr>
              <a:t>()</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21013973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3170099"/>
          </a:xfrm>
          <a:prstGeom prst="rect">
            <a:avLst/>
          </a:prstGeom>
          <a:noFill/>
        </p:spPr>
        <p:txBody>
          <a:bodyPr wrap="square" rtlCol="0">
            <a:spAutoFit/>
          </a:bodyPr>
          <a:lstStyle/>
          <a:p>
            <a:endParaRPr lang="en-US" sz="2500" dirty="0">
              <a:latin typeface="Nunito Sans" panose="00000500000000000000" pitchFamily="2" charset="0"/>
            </a:endParaRPr>
          </a:p>
          <a:p>
            <a:r>
              <a:rPr lang="en-US" sz="2500" dirty="0">
                <a:latin typeface="Nunito Sans" panose="00000500000000000000" pitchFamily="2" charset="0"/>
              </a:rPr>
              <a:t>bool </a:t>
            </a:r>
            <a:r>
              <a:rPr lang="en-US" sz="2500" dirty="0" err="1">
                <a:latin typeface="Nunito Sans" panose="00000500000000000000" pitchFamily="2" charset="0"/>
              </a:rPr>
              <a:t>isEmpty</a:t>
            </a:r>
            <a:r>
              <a:rPr lang="en-US" sz="2500" dirty="0">
                <a:latin typeface="Nunito Sans" panose="00000500000000000000" pitchFamily="2" charset="0"/>
              </a:rPr>
              <a:t> ( )</a:t>
            </a:r>
          </a:p>
          <a:p>
            <a:r>
              <a:rPr lang="en-US" sz="2500" dirty="0">
                <a:latin typeface="Nunito Sans" panose="00000500000000000000" pitchFamily="2" charset="0"/>
              </a:rPr>
              <a:t>{</a:t>
            </a:r>
          </a:p>
          <a:p>
            <a:r>
              <a:rPr lang="en-US" sz="2500" dirty="0">
                <a:latin typeface="Nunito Sans" panose="00000500000000000000" pitchFamily="2" charset="0"/>
              </a:rPr>
              <a:t>    if ( top == -1 )</a:t>
            </a:r>
          </a:p>
          <a:p>
            <a:r>
              <a:rPr lang="en-US" sz="2500" dirty="0">
                <a:latin typeface="Nunito Sans" panose="00000500000000000000" pitchFamily="2" charset="0"/>
              </a:rPr>
              <a:t>        return true ; </a:t>
            </a:r>
          </a:p>
          <a:p>
            <a:r>
              <a:rPr lang="en-US" sz="2500" dirty="0">
                <a:latin typeface="Nunito Sans" panose="00000500000000000000" pitchFamily="2" charset="0"/>
              </a:rPr>
              <a:t>    else</a:t>
            </a:r>
          </a:p>
          <a:p>
            <a:r>
              <a:rPr lang="en-US" sz="2500" dirty="0">
                <a:latin typeface="Nunito Sans" panose="00000500000000000000" pitchFamily="2" charset="0"/>
              </a:rPr>
              <a:t>        return false;</a:t>
            </a:r>
          </a:p>
          <a:p>
            <a:r>
              <a:rPr lang="en-US" sz="2500" dirty="0">
                <a:latin typeface="Nunito Sans" panose="00000500000000000000" pitchFamily="2" charset="0"/>
              </a:rPr>
              <a:t>}</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Stack – </a:t>
            </a:r>
            <a:r>
              <a:rPr lang="en-US" sz="4500" b="1" dirty="0" err="1">
                <a:latin typeface="Nunito Sans" panose="00000500000000000000" pitchFamily="2" charset="0"/>
              </a:rPr>
              <a:t>isEmpty</a:t>
            </a:r>
            <a:r>
              <a:rPr lang="en-US" sz="4500" b="1" dirty="0">
                <a:latin typeface="Nunito Sans" panose="00000500000000000000" pitchFamily="2" charset="0"/>
              </a:rPr>
              <a:t>()</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42210121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FC0D69-68C1-4838-9AC4-A4286388BDC4}"/>
              </a:ext>
            </a:extLst>
          </p:cNvPr>
          <p:cNvSpPr txBox="1"/>
          <p:nvPr/>
        </p:nvSpPr>
        <p:spPr>
          <a:xfrm>
            <a:off x="598714" y="1553993"/>
            <a:ext cx="10983686" cy="2400657"/>
          </a:xfrm>
          <a:prstGeom prst="rect">
            <a:avLst/>
          </a:prstGeom>
          <a:noFill/>
        </p:spPr>
        <p:txBody>
          <a:bodyPr wrap="square" rtlCol="0">
            <a:spAutoFit/>
          </a:bodyPr>
          <a:lstStyle/>
          <a:p>
            <a:endParaRPr lang="en-US" sz="2500" dirty="0">
              <a:latin typeface="Nunito Sans" panose="00000500000000000000" pitchFamily="2" charset="0"/>
            </a:endParaRPr>
          </a:p>
          <a:p>
            <a:endParaRPr lang="en-US" sz="2500" dirty="0">
              <a:latin typeface="Nunito Sans" panose="00000500000000000000" pitchFamily="2" charset="0"/>
            </a:endParaRPr>
          </a:p>
          <a:p>
            <a:r>
              <a:rPr lang="en-US" sz="2500" dirty="0">
                <a:latin typeface="Nunito Sans" panose="00000500000000000000" pitchFamily="2" charset="0"/>
              </a:rPr>
              <a:t>int size ( )</a:t>
            </a:r>
          </a:p>
          <a:p>
            <a:r>
              <a:rPr lang="en-US" sz="2500" dirty="0">
                <a:latin typeface="Nunito Sans" panose="00000500000000000000" pitchFamily="2" charset="0"/>
              </a:rPr>
              <a:t>{</a:t>
            </a:r>
          </a:p>
          <a:p>
            <a:r>
              <a:rPr lang="en-US" sz="2500" dirty="0">
                <a:latin typeface="Nunito Sans" panose="00000500000000000000" pitchFamily="2" charset="0"/>
              </a:rPr>
              <a:t>	return top + 1;</a:t>
            </a:r>
          </a:p>
          <a:p>
            <a:r>
              <a:rPr lang="en-US" sz="2500" dirty="0">
                <a:latin typeface="Nunito Sans" panose="00000500000000000000" pitchFamily="2" charset="0"/>
              </a:rPr>
              <a:t>}</a:t>
            </a:r>
          </a:p>
        </p:txBody>
      </p:sp>
      <p:sp>
        <p:nvSpPr>
          <p:cNvPr id="19" name="TextBox 18">
            <a:extLst>
              <a:ext uri="{FF2B5EF4-FFF2-40B4-BE49-F238E27FC236}">
                <a16:creationId xmlns:a16="http://schemas.microsoft.com/office/drawing/2014/main" id="{12F8620D-ACA5-4154-9CD4-FEE085EEB036}"/>
              </a:ext>
            </a:extLst>
          </p:cNvPr>
          <p:cNvSpPr txBox="1"/>
          <p:nvPr/>
        </p:nvSpPr>
        <p:spPr>
          <a:xfrm>
            <a:off x="526224" y="769163"/>
            <a:ext cx="11285500" cy="784830"/>
          </a:xfrm>
          <a:prstGeom prst="rect">
            <a:avLst/>
          </a:prstGeom>
          <a:noFill/>
        </p:spPr>
        <p:txBody>
          <a:bodyPr wrap="square" rtlCol="0">
            <a:spAutoFit/>
          </a:bodyPr>
          <a:lstStyle/>
          <a:p>
            <a:r>
              <a:rPr lang="en-US" sz="4500" b="1" dirty="0">
                <a:latin typeface="Nunito Sans" panose="00000500000000000000" pitchFamily="2" charset="0"/>
              </a:rPr>
              <a:t>Stack – size()</a:t>
            </a:r>
          </a:p>
        </p:txBody>
      </p:sp>
      <p:sp>
        <p:nvSpPr>
          <p:cNvPr id="21" name="Rectangle 20">
            <a:extLst>
              <a:ext uri="{FF2B5EF4-FFF2-40B4-BE49-F238E27FC236}">
                <a16:creationId xmlns:a16="http://schemas.microsoft.com/office/drawing/2014/main" id="{79A7B499-1801-4959-9783-261750DF0FA9}"/>
              </a:ext>
            </a:extLst>
          </p:cNvPr>
          <p:cNvSpPr/>
          <p:nvPr/>
        </p:nvSpPr>
        <p:spPr>
          <a:xfrm>
            <a:off x="598714" y="71139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122572"/>
            <a:ext cx="1993392" cy="430628"/>
          </a:xfrm>
          <a:prstGeom prst="rect">
            <a:avLst/>
          </a:prstGeom>
        </p:spPr>
      </p:pic>
    </p:spTree>
    <p:extLst>
      <p:ext uri="{BB962C8B-B14F-4D97-AF65-F5344CB8AC3E}">
        <p14:creationId xmlns:p14="http://schemas.microsoft.com/office/powerpoint/2010/main" val="24217182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92" y="0"/>
            <a:ext cx="1218030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100584" bIns="914400" rtlCol="0" anchor="t" anchorCtr="0"/>
          <a:lstStyle/>
          <a:p>
            <a:r>
              <a:rPr lang="en-US" sz="2000" b="1" dirty="0">
                <a:solidFill>
                  <a:schemeClr val="bg1"/>
                </a:solidFill>
                <a:latin typeface="Courier New" panose="02070309020205020404" pitchFamily="49" charset="0"/>
                <a:cs typeface="Courier New" panose="02070309020205020404" pitchFamily="49" charset="0"/>
              </a:rPr>
              <a:t>#include &lt;iostream&gt;</a:t>
            </a:r>
          </a:p>
          <a:p>
            <a:r>
              <a:rPr lang="en-US" sz="2000" b="1" dirty="0">
                <a:solidFill>
                  <a:schemeClr val="bg1"/>
                </a:solidFill>
                <a:latin typeface="Courier New" panose="02070309020205020404" pitchFamily="49" charset="0"/>
                <a:cs typeface="Courier New" panose="02070309020205020404" pitchFamily="49" charset="0"/>
              </a:rPr>
              <a:t>using namespace std;</a:t>
            </a:r>
          </a:p>
          <a:p>
            <a:r>
              <a:rPr lang="en-US" sz="2000" b="1" dirty="0">
                <a:solidFill>
                  <a:schemeClr val="bg1"/>
                </a:solidFill>
                <a:latin typeface="Courier New" panose="02070309020205020404" pitchFamily="49" charset="0"/>
                <a:cs typeface="Courier New" panose="02070309020205020404" pitchFamily="49" charset="0"/>
              </a:rPr>
              <a:t>int top = -1;</a:t>
            </a:r>
          </a:p>
          <a:p>
            <a:endParaRPr lang="en-US" sz="2000" b="1" dirty="0">
              <a:solidFill>
                <a:schemeClr val="bg1"/>
              </a:solidFill>
              <a:latin typeface="Courier New" panose="02070309020205020404" pitchFamily="49" charset="0"/>
              <a:cs typeface="Courier New" panose="02070309020205020404" pitchFamily="49" charset="0"/>
            </a:endParaRPr>
          </a:p>
          <a:p>
            <a:r>
              <a:rPr lang="en-US" sz="2000" b="1" dirty="0">
                <a:solidFill>
                  <a:schemeClr val="bg1"/>
                </a:solidFill>
                <a:latin typeface="Courier New" panose="02070309020205020404" pitchFamily="49" charset="0"/>
                <a:cs typeface="Courier New" panose="02070309020205020404" pitchFamily="49" charset="0"/>
              </a:rPr>
              <a:t>void push (int stack[ ] , int x , int n)</a:t>
            </a:r>
          </a:p>
          <a:p>
            <a:r>
              <a:rPr lang="en-US" sz="2000" b="1"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Courier New" panose="02070309020205020404" pitchFamily="49" charset="0"/>
                <a:cs typeface="Courier New" panose="02070309020205020404" pitchFamily="49" charset="0"/>
              </a:rPr>
              <a:t>    if ( top == n-1 )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r>
              <a:rPr lang="en-US" sz="2000" b="1" dirty="0" err="1">
                <a:solidFill>
                  <a:schemeClr val="bg1"/>
                </a:solidFill>
                <a:latin typeface="Courier New" panose="02070309020205020404" pitchFamily="49" charset="0"/>
                <a:cs typeface="Courier New" panose="02070309020205020404" pitchFamily="49" charset="0"/>
              </a:rPr>
              <a:t>cout</a:t>
            </a:r>
            <a:r>
              <a:rPr lang="en-US" sz="2000" b="1" dirty="0">
                <a:solidFill>
                  <a:schemeClr val="bg1"/>
                </a:solidFill>
                <a:latin typeface="Courier New" panose="02070309020205020404" pitchFamily="49" charset="0"/>
                <a:cs typeface="Courier New" panose="02070309020205020404" pitchFamily="49" charset="0"/>
              </a:rPr>
              <a:t> &lt;&lt; "Stack Overflow condition!"&lt;&lt;</a:t>
            </a:r>
            <a:r>
              <a:rPr lang="en-US" sz="2000" b="1" dirty="0" err="1">
                <a:solidFill>
                  <a:schemeClr val="bg1"/>
                </a:solidFill>
                <a:latin typeface="Courier New" panose="02070309020205020404" pitchFamily="49" charset="0"/>
                <a:cs typeface="Courier New" panose="02070309020205020404" pitchFamily="49" charset="0"/>
              </a:rPr>
              <a:t>endl</a:t>
            </a:r>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else</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        top = top +1 ;            </a:t>
            </a:r>
          </a:p>
          <a:p>
            <a:r>
              <a:rPr lang="en-US" sz="2000" b="1" dirty="0">
                <a:solidFill>
                  <a:schemeClr val="bg1"/>
                </a:solidFill>
                <a:latin typeface="Courier New" panose="02070309020205020404" pitchFamily="49" charset="0"/>
                <a:cs typeface="Courier New" panose="02070309020205020404" pitchFamily="49" charset="0"/>
              </a:rPr>
              <a:t>        stack[ top ] = x ;       </a:t>
            </a:r>
          </a:p>
          <a:p>
            <a:r>
              <a:rPr lang="en-US" sz="2000" b="1" dirty="0">
                <a:solidFill>
                  <a:schemeClr val="bg1"/>
                </a:solidFill>
                <a:latin typeface="Courier New" panose="02070309020205020404" pitchFamily="49" charset="0"/>
                <a:cs typeface="Courier New" panose="02070309020205020404" pitchFamily="49" charset="0"/>
              </a:rPr>
              <a:t>    }</a:t>
            </a:r>
          </a:p>
          <a:p>
            <a:r>
              <a:rPr lang="en-US" sz="2000" b="1" dirty="0">
                <a:solidFill>
                  <a:schemeClr val="bg1"/>
                </a:solidFill>
                <a:latin typeface="Courier New" panose="02070309020205020404" pitchFamily="49" charset="0"/>
                <a:cs typeface="Courier New" panose="02070309020205020404" pitchFamily="49" charset="0"/>
              </a:rPr>
              <a:t>}</a:t>
            </a:r>
          </a:p>
        </p:txBody>
      </p:sp>
      <p:sp>
        <p:nvSpPr>
          <p:cNvPr id="5" name="Rectangle 4"/>
          <p:cNvSpPr/>
          <p:nvPr/>
        </p:nvSpPr>
        <p:spPr>
          <a:xfrm>
            <a:off x="0" y="1"/>
            <a:ext cx="533400" cy="762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Rectangle 3"/>
          <p:cNvSpPr/>
          <p:nvPr/>
        </p:nvSpPr>
        <p:spPr>
          <a:xfrm>
            <a:off x="0" y="76201"/>
            <a:ext cx="533400" cy="678179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0" rtlCol="0" anchor="t" anchorCtr="0"/>
          <a:lstStyle/>
          <a:p>
            <a:r>
              <a:rPr lang="en-US" sz="2000" b="1" dirty="0">
                <a:solidFill>
                  <a:srgbClr val="FFFF00"/>
                </a:solidFill>
                <a:latin typeface="Courier New" panose="02070309020205020404" pitchFamily="49" charset="0"/>
                <a:cs typeface="Courier New" panose="02070309020205020404" pitchFamily="49" charset="0"/>
              </a:rPr>
              <a:t>1</a:t>
            </a:r>
          </a:p>
          <a:p>
            <a:r>
              <a:rPr lang="en-US" sz="2000" b="1" dirty="0">
                <a:solidFill>
                  <a:srgbClr val="FFFF00"/>
                </a:solidFill>
                <a:latin typeface="Courier New" panose="02070309020205020404" pitchFamily="49" charset="0"/>
                <a:cs typeface="Courier New" panose="02070309020205020404" pitchFamily="49" charset="0"/>
              </a:rPr>
              <a:t>2</a:t>
            </a:r>
          </a:p>
          <a:p>
            <a:r>
              <a:rPr lang="en-US" sz="2000" b="1" dirty="0">
                <a:solidFill>
                  <a:srgbClr val="FFFF00"/>
                </a:solidFill>
                <a:latin typeface="Courier New" panose="02070309020205020404" pitchFamily="49" charset="0"/>
                <a:cs typeface="Courier New" panose="02070309020205020404" pitchFamily="49" charset="0"/>
              </a:rPr>
              <a:t>3</a:t>
            </a:r>
          </a:p>
          <a:p>
            <a:r>
              <a:rPr lang="en-US" sz="2000" b="1" dirty="0">
                <a:solidFill>
                  <a:srgbClr val="FFFF00"/>
                </a:solidFill>
                <a:latin typeface="Courier New" panose="02070309020205020404" pitchFamily="49" charset="0"/>
                <a:cs typeface="Courier New" panose="02070309020205020404" pitchFamily="49" charset="0"/>
              </a:rPr>
              <a:t>4</a:t>
            </a:r>
          </a:p>
          <a:p>
            <a:r>
              <a:rPr lang="en-US" sz="2000" b="1" dirty="0">
                <a:solidFill>
                  <a:srgbClr val="FFFF00"/>
                </a:solidFill>
                <a:latin typeface="Courier New" panose="02070309020205020404" pitchFamily="49" charset="0"/>
                <a:cs typeface="Courier New" panose="02070309020205020404" pitchFamily="49" charset="0"/>
              </a:rPr>
              <a:t>5</a:t>
            </a:r>
          </a:p>
          <a:p>
            <a:r>
              <a:rPr lang="en-US" sz="2000" b="1" dirty="0">
                <a:solidFill>
                  <a:srgbClr val="FFFF00"/>
                </a:solidFill>
                <a:latin typeface="Courier New" panose="02070309020205020404" pitchFamily="49" charset="0"/>
                <a:cs typeface="Courier New" panose="02070309020205020404" pitchFamily="49" charset="0"/>
              </a:rPr>
              <a:t>6</a:t>
            </a:r>
          </a:p>
          <a:p>
            <a:r>
              <a:rPr lang="en-US" sz="2000" b="1" dirty="0">
                <a:solidFill>
                  <a:srgbClr val="FFFF00"/>
                </a:solidFill>
                <a:latin typeface="Courier New" panose="02070309020205020404" pitchFamily="49" charset="0"/>
                <a:cs typeface="Courier New" panose="02070309020205020404" pitchFamily="49" charset="0"/>
              </a:rPr>
              <a:t>7</a:t>
            </a:r>
          </a:p>
          <a:p>
            <a:r>
              <a:rPr lang="en-US" sz="2000" b="1" dirty="0">
                <a:solidFill>
                  <a:srgbClr val="FFFF00"/>
                </a:solidFill>
                <a:latin typeface="Courier New" panose="02070309020205020404" pitchFamily="49" charset="0"/>
                <a:cs typeface="Courier New" panose="02070309020205020404" pitchFamily="49" charset="0"/>
              </a:rPr>
              <a:t>8</a:t>
            </a:r>
          </a:p>
          <a:p>
            <a:r>
              <a:rPr lang="en-US" sz="2000" b="1" dirty="0">
                <a:solidFill>
                  <a:srgbClr val="FFFF00"/>
                </a:solidFill>
                <a:latin typeface="Courier New" panose="02070309020205020404" pitchFamily="49" charset="0"/>
                <a:cs typeface="Courier New" panose="02070309020205020404" pitchFamily="49" charset="0"/>
              </a:rPr>
              <a:t>9</a:t>
            </a:r>
          </a:p>
          <a:p>
            <a:r>
              <a:rPr lang="en-US" sz="2000" b="1" dirty="0">
                <a:solidFill>
                  <a:srgbClr val="FFFF00"/>
                </a:solidFill>
                <a:latin typeface="Courier New" panose="02070309020205020404" pitchFamily="49" charset="0"/>
                <a:cs typeface="Courier New" panose="02070309020205020404" pitchFamily="49" charset="0"/>
              </a:rPr>
              <a:t>10</a:t>
            </a:r>
          </a:p>
          <a:p>
            <a:r>
              <a:rPr lang="en-US" sz="2000" b="1" dirty="0">
                <a:solidFill>
                  <a:srgbClr val="FFFF00"/>
                </a:solidFill>
                <a:latin typeface="Courier New" panose="02070309020205020404" pitchFamily="49" charset="0"/>
                <a:cs typeface="Courier New" panose="02070309020205020404" pitchFamily="49" charset="0"/>
              </a:rPr>
              <a:t>11</a:t>
            </a:r>
          </a:p>
          <a:p>
            <a:r>
              <a:rPr lang="en-US" sz="2000" b="1" dirty="0">
                <a:solidFill>
                  <a:srgbClr val="FFFF00"/>
                </a:solidFill>
                <a:latin typeface="Courier New" panose="02070309020205020404" pitchFamily="49" charset="0"/>
                <a:cs typeface="Courier New" panose="02070309020205020404" pitchFamily="49" charset="0"/>
              </a:rPr>
              <a:t>12</a:t>
            </a:r>
          </a:p>
          <a:p>
            <a:r>
              <a:rPr lang="en-US" sz="2000" b="1" dirty="0">
                <a:solidFill>
                  <a:srgbClr val="FFFF00"/>
                </a:solidFill>
                <a:latin typeface="Courier New" panose="02070309020205020404" pitchFamily="49" charset="0"/>
                <a:cs typeface="Courier New" panose="02070309020205020404" pitchFamily="49" charset="0"/>
              </a:rPr>
              <a:t>13</a:t>
            </a:r>
          </a:p>
          <a:p>
            <a:r>
              <a:rPr lang="en-US" sz="2000" b="1" dirty="0">
                <a:solidFill>
                  <a:srgbClr val="FFFF00"/>
                </a:solidFill>
                <a:latin typeface="Courier New" panose="02070309020205020404" pitchFamily="49" charset="0"/>
                <a:cs typeface="Courier New" panose="02070309020205020404" pitchFamily="49" charset="0"/>
              </a:rPr>
              <a:t>14</a:t>
            </a:r>
          </a:p>
          <a:p>
            <a:r>
              <a:rPr lang="en-US" sz="2000" b="1" dirty="0">
                <a:solidFill>
                  <a:srgbClr val="FFFF00"/>
                </a:solidFill>
                <a:latin typeface="Courier New" panose="02070309020205020404" pitchFamily="49" charset="0"/>
                <a:cs typeface="Courier New" panose="02070309020205020404" pitchFamily="49" charset="0"/>
              </a:rPr>
              <a:t>15</a:t>
            </a:r>
          </a:p>
          <a:p>
            <a:r>
              <a:rPr lang="en-US" sz="2000" b="1" dirty="0">
                <a:solidFill>
                  <a:srgbClr val="FFFF00"/>
                </a:solidFill>
                <a:latin typeface="Courier New" panose="02070309020205020404" pitchFamily="49" charset="0"/>
                <a:cs typeface="Courier New" panose="02070309020205020404" pitchFamily="49" charset="0"/>
              </a:rPr>
              <a:t>16</a:t>
            </a:r>
          </a:p>
          <a:p>
            <a:r>
              <a:rPr lang="en-US" sz="2000" b="1" dirty="0">
                <a:solidFill>
                  <a:srgbClr val="FFFF00"/>
                </a:solidFill>
                <a:latin typeface="Courier New" panose="02070309020205020404" pitchFamily="49" charset="0"/>
                <a:cs typeface="Courier New" panose="02070309020205020404" pitchFamily="49" charset="0"/>
              </a:rPr>
              <a:t>17</a:t>
            </a:r>
          </a:p>
          <a:p>
            <a:r>
              <a:rPr lang="en-US" sz="2000" b="1" dirty="0">
                <a:solidFill>
                  <a:srgbClr val="FFFF00"/>
                </a:solidFill>
                <a:latin typeface="Courier New" panose="02070309020205020404" pitchFamily="49" charset="0"/>
                <a:cs typeface="Courier New" panose="02070309020205020404" pitchFamily="49" charset="0"/>
              </a:rPr>
              <a:t>18</a:t>
            </a:r>
          </a:p>
          <a:p>
            <a:r>
              <a:rPr lang="en-US" sz="2000" b="1" dirty="0">
                <a:solidFill>
                  <a:srgbClr val="FFFF00"/>
                </a:solidFill>
                <a:latin typeface="Courier New" panose="02070309020205020404" pitchFamily="49" charset="0"/>
                <a:cs typeface="Courier New" panose="02070309020205020404" pitchFamily="49" charset="0"/>
              </a:rPr>
              <a:t>19</a:t>
            </a:r>
          </a:p>
          <a:p>
            <a:r>
              <a:rPr lang="en-US" sz="2000" b="1" dirty="0">
                <a:solidFill>
                  <a:srgbClr val="FFFF00"/>
                </a:solidFill>
                <a:latin typeface="Courier New" panose="02070309020205020404" pitchFamily="49" charset="0"/>
                <a:cs typeface="Courier New" panose="02070309020205020404" pitchFamily="49" charset="0"/>
              </a:rPr>
              <a:t>20</a:t>
            </a:r>
          </a:p>
          <a:p>
            <a:r>
              <a:rPr lang="en-US" sz="2000" b="1" dirty="0">
                <a:solidFill>
                  <a:srgbClr val="FFFF00"/>
                </a:solidFill>
                <a:latin typeface="Courier New" panose="02070309020205020404" pitchFamily="49" charset="0"/>
                <a:cs typeface="Courier New" panose="02070309020205020404" pitchFamily="49" charset="0"/>
              </a:rPr>
              <a:t>21</a:t>
            </a:r>
          </a:p>
          <a:p>
            <a:r>
              <a:rPr lang="en-US" sz="2000" b="1" dirty="0">
                <a:solidFill>
                  <a:srgbClr val="FFFF00"/>
                </a:solidFill>
                <a:latin typeface="Courier New" panose="02070309020205020404" pitchFamily="49" charset="0"/>
                <a:cs typeface="Courier New" panose="02070309020205020404" pitchFamily="49" charset="0"/>
              </a:rPr>
              <a:t>22</a:t>
            </a:r>
          </a:p>
          <a:p>
            <a:endParaRPr lang="en-US" sz="2000" b="1" dirty="0">
              <a:solidFill>
                <a:srgbClr val="FFFF00"/>
              </a:solidFill>
              <a:latin typeface="Courier New" panose="02070309020205020404" pitchFamily="49" charset="0"/>
              <a:cs typeface="Courier New" panose="02070309020205020404" pitchFamily="49"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688461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3881</TotalTime>
  <Words>20260</Words>
  <Application>Microsoft Office PowerPoint</Application>
  <PresentationFormat>Widescreen</PresentationFormat>
  <Paragraphs>8552</Paragraphs>
  <Slides>357</Slides>
  <Notes>186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357</vt:i4>
      </vt:variant>
    </vt:vector>
  </HeadingPairs>
  <TitlesOfParts>
    <vt:vector size="366" baseType="lpstr">
      <vt:lpstr>Calibri</vt:lpstr>
      <vt:lpstr>NSimSun</vt:lpstr>
      <vt:lpstr>Helvetica Neue Medium</vt:lpstr>
      <vt:lpstr>Wingdings</vt:lpstr>
      <vt:lpstr>Nunito Sans SemiBold</vt:lpstr>
      <vt:lpstr>Nunito Sans</vt:lpstr>
      <vt:lpstr>Courier New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List  Insert at the given 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List  Delete at 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List  Delete at the given position</vt:lpstr>
      <vt:lpstr>PowerPoint Presentation</vt:lpstr>
      <vt:lpstr>PowerPoint Presentation</vt:lpstr>
      <vt:lpstr>PowerPoint Presentation</vt:lpstr>
      <vt:lpstr>PowerPoint Presentation</vt:lpstr>
      <vt:lpstr>PowerPoint Presentation</vt:lpstr>
      <vt:lpstr>PowerPoint Presentation</vt:lpstr>
      <vt:lpstr>Reverse a Linked List</vt:lpstr>
      <vt:lpstr>Reverse a Linked List</vt:lpstr>
      <vt:lpstr>Reverse a Linked List – Logic Initially</vt:lpstr>
      <vt:lpstr>Reverse a Linked List – Logic Initially</vt:lpstr>
      <vt:lpstr>Reverse a Linked List – Logic Demo</vt:lpstr>
      <vt:lpstr>Reverse a Linked List – Logic Demo</vt:lpstr>
      <vt:lpstr>Reverse a Linked List – Logic Demo</vt:lpstr>
      <vt:lpstr>Reverse a Linked List – Logic Demo</vt:lpstr>
      <vt:lpstr>Reverse a Linked List – Logic Demo</vt:lpstr>
      <vt:lpstr>Reverse a Linked List – Logic Demo</vt:lpstr>
      <vt:lpstr>Reverse a Linked List – Logic Demo</vt:lpstr>
      <vt:lpstr>Reverse a Linked List – Logic Demo</vt:lpstr>
      <vt:lpstr>Reverse a Linked List – Logic Demo</vt:lpstr>
      <vt:lpstr>Reverse a Linked List – Logic Demo</vt:lpstr>
      <vt:lpstr>Reverse a Linked List – Logic Demo</vt:lpstr>
      <vt:lpstr>Reverse a Linked List – Logic Demo</vt:lpstr>
      <vt:lpstr>Reverse a Linked List – Logic Demo</vt:lpstr>
      <vt:lpstr>Doubly Linked List Insert at a Given Position</vt:lpstr>
      <vt:lpstr>Doubly Linked List</vt:lpstr>
      <vt:lpstr>PowerPoint Presentation</vt:lpstr>
      <vt:lpstr>PowerPoint Presentation</vt:lpstr>
      <vt:lpstr>PowerPoint Presentation</vt:lpstr>
      <vt:lpstr>PowerPoint Presentation</vt:lpstr>
      <vt:lpstr>PowerPoint Presentation</vt:lpstr>
      <vt:lpstr>PowerPoint Presentation</vt:lpstr>
      <vt:lpstr>Doubly Linked List Delete at a Given 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Tree – Adhoc Creation</vt:lpstr>
      <vt:lpstr>Binary Tree – Adhoc Creation</vt:lpstr>
      <vt:lpstr>Binary Search Tree - Insertion</vt:lpstr>
      <vt:lpstr>Binary Search Tree - Insertion</vt:lpstr>
      <vt:lpstr>Binary Search Tree - Searching</vt:lpstr>
      <vt:lpstr>Binary Search Tree - Searching</vt:lpstr>
      <vt:lpstr>Binary Search Tree - Deletion</vt:lpstr>
      <vt:lpstr>Binary Search Tree - Deletion</vt:lpstr>
      <vt:lpstr>Binary Search Tree - Deletion</vt:lpstr>
      <vt:lpstr>Binary Search Tree - Deletion</vt:lpstr>
      <vt:lpstr>Binary Search Tree - Deletion</vt:lpstr>
      <vt:lpstr>Binary Search Tree - Deletion</vt:lpstr>
      <vt:lpstr>Binary Tree - Traversals</vt:lpstr>
      <vt:lpstr>Binary Tree - Traversals</vt:lpstr>
      <vt:lpstr>Binary Tree - Traversals</vt:lpstr>
      <vt:lpstr>Binary Tree - Traversals</vt:lpstr>
      <vt:lpstr>Binary Tree - Traversals</vt:lpstr>
      <vt:lpstr>Binary tree - Height</vt:lpstr>
      <vt:lpstr>Binary tree - Height</vt:lpstr>
      <vt:lpstr>Binary tree - Height</vt:lpstr>
      <vt:lpstr>Binary tree - Height</vt:lpstr>
      <vt:lpstr>Binary Tree – Sum</vt:lpstr>
      <vt:lpstr>Binary Tree – Sum</vt:lpstr>
      <vt:lpstr>Binary Tree – Sum</vt:lpstr>
      <vt:lpstr>Binary Tree – Sum</vt:lpstr>
      <vt:lpstr>Binary tree - Find max</vt:lpstr>
      <vt:lpstr>Binary tree - Find max</vt:lpstr>
      <vt:lpstr>Binary tree - Find max</vt:lpstr>
      <vt:lpstr>Binary Tree - Diameter</vt:lpstr>
      <vt:lpstr>Binary Tree – Diameter</vt:lpstr>
      <vt:lpstr>Binary Tree – Diameter</vt:lpstr>
      <vt:lpstr>Binary Tree – Mirror Image</vt:lpstr>
      <vt:lpstr>Binary Tree – Mirror Image</vt:lpstr>
      <vt:lpstr>Binary Tree – Mirror Image</vt:lpstr>
      <vt:lpstr>Binary Tree – Mirror Image - Memory Impact</vt:lpstr>
      <vt:lpstr>Binary Tree – Mirror Image – Memory Impact</vt:lpstr>
      <vt:lpstr>Binary Tree – Mirror Image</vt:lpstr>
      <vt:lpstr>Binary Tree – Mirror Image</vt:lpstr>
      <vt:lpstr>Binary Tree – Level Order Traversal (BFS)</vt:lpstr>
      <vt:lpstr>Binary Tree – Level Order Traversal (BFS)</vt:lpstr>
      <vt:lpstr>Binary Tree – Level Order Traversal (BFS)</vt:lpstr>
      <vt:lpstr>Binary Tree – Level Order Traversal (BFS)</vt:lpstr>
      <vt:lpstr>Binary Tree – Level Order Traversal (BFS)</vt:lpstr>
      <vt:lpstr>Binary Tree – Level Order Traversal (BFS)</vt:lpstr>
      <vt:lpstr>Binary Search Tree – Sum of Leaf Nodes</vt:lpstr>
      <vt:lpstr>Binary Search Tree – Sum of Leaf Nodes</vt:lpstr>
      <vt:lpstr>Binary SearchTree – kth Smallest Element</vt:lpstr>
      <vt:lpstr>Binary Search Tree – kth Smallest Element</vt:lpstr>
      <vt:lpstr>Binary Tree – Common Ancestor</vt:lpstr>
      <vt:lpstr>Binary Tree – Common Ancestor</vt:lpstr>
      <vt:lpstr>Binary Tree – Common Ancestor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Traversal</vt:lpstr>
      <vt:lpstr>PowerPoint Presentation</vt:lpstr>
      <vt:lpstr>PowerPoint Presentation</vt:lpstr>
      <vt:lpstr>Minimum spanning tree</vt:lpstr>
      <vt:lpstr>PowerPoint Presentation</vt:lpstr>
      <vt:lpstr>PowerPoint Presentation</vt:lpstr>
      <vt:lpstr>PowerPoint Presentation</vt:lpstr>
      <vt:lpstr>PowerPoint Presentation</vt:lpstr>
      <vt:lpstr>Shortest path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vt:lpstr>
      <vt:lpstr>PowerPoint Presentation</vt:lpstr>
      <vt:lpstr>WHERE</vt:lpstr>
      <vt:lpstr>AND</vt:lpstr>
      <vt:lpstr>OR</vt:lpstr>
      <vt:lpstr>NOT</vt:lpstr>
      <vt:lpstr>Insert</vt:lpstr>
      <vt:lpstr>Aggregate Functions:</vt:lpstr>
      <vt:lpstr>PowerPoint Presentation</vt:lpstr>
      <vt:lpstr>PowerPoint Presentation</vt:lpstr>
      <vt:lpstr>GROUP BY</vt:lpstr>
      <vt:lpstr>Having</vt:lpstr>
      <vt:lpstr>ORDER BY</vt:lpstr>
      <vt:lpstr>NULL</vt:lpstr>
      <vt:lpstr>UPDATE</vt:lpstr>
      <vt:lpstr>DELETE</vt:lpstr>
      <vt:lpstr>IN operator:</vt:lpstr>
      <vt:lpstr>BETWEEN operator:</vt:lpstr>
      <vt:lpstr>JOIN</vt:lpstr>
      <vt:lpstr>JOIN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FACE-45</dc:creator>
  <cp:lastModifiedBy>divya a</cp:lastModifiedBy>
  <cp:revision>244</cp:revision>
  <dcterms:created xsi:type="dcterms:W3CDTF">2006-08-16T00:00:00Z</dcterms:created>
  <dcterms:modified xsi:type="dcterms:W3CDTF">2021-04-19T13:13:19Z</dcterms:modified>
</cp:coreProperties>
</file>